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86" r:id="rId1"/>
  </p:sldMasterIdLst>
  <p:notesMasterIdLst>
    <p:notesMasterId r:id="rId26"/>
  </p:notesMasterIdLst>
  <p:handoutMasterIdLst>
    <p:handoutMasterId r:id="rId27"/>
  </p:handoutMasterIdLst>
  <p:sldIdLst>
    <p:sldId id="299" r:id="rId2"/>
    <p:sldId id="300" r:id="rId3"/>
    <p:sldId id="305" r:id="rId4"/>
    <p:sldId id="301" r:id="rId5"/>
    <p:sldId id="304" r:id="rId6"/>
    <p:sldId id="312" r:id="rId7"/>
    <p:sldId id="313" r:id="rId8"/>
    <p:sldId id="306" r:id="rId9"/>
    <p:sldId id="326" r:id="rId10"/>
    <p:sldId id="314" r:id="rId11"/>
    <p:sldId id="309" r:id="rId12"/>
    <p:sldId id="320" r:id="rId13"/>
    <p:sldId id="321" r:id="rId14"/>
    <p:sldId id="322" r:id="rId15"/>
    <p:sldId id="323" r:id="rId16"/>
    <p:sldId id="315" r:id="rId17"/>
    <p:sldId id="325" r:id="rId18"/>
    <p:sldId id="319" r:id="rId19"/>
    <p:sldId id="308" r:id="rId20"/>
    <p:sldId id="318" r:id="rId21"/>
    <p:sldId id="316" r:id="rId22"/>
    <p:sldId id="324" r:id="rId23"/>
    <p:sldId id="311" r:id="rId24"/>
    <p:sldId id="303" r:id="rId25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scaleToFitPaper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969696"/>
    <a:srgbClr val="D0112B"/>
    <a:srgbClr val="C20024"/>
    <a:srgbClr val="7D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9805" autoAdjust="0"/>
    <p:restoredTop sz="91736" autoAdjust="0"/>
  </p:normalViewPr>
  <p:slideViewPr>
    <p:cSldViewPr snapToGrid="0" snapToObjects="1">
      <p:cViewPr>
        <p:scale>
          <a:sx n="100" d="100"/>
          <a:sy n="100" d="100"/>
        </p:scale>
        <p:origin x="1434" y="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0B184D6-414C-4079-A8E9-CF042533179D}" type="datetimeFigureOut">
              <a:rPr lang="en-US"/>
              <a:pPr>
                <a:defRPr/>
              </a:pPr>
              <a:t>11/16/2023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59FA0BCA-FC10-49BE-A2F8-BA289E01C4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12484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D744B1B0-25C3-42D6-ACEC-11FE153FC81F}" type="datetimeFigureOut">
              <a:rPr lang="en-US"/>
              <a:pPr>
                <a:defRPr/>
              </a:pPr>
              <a:t>11/15/2023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noProof="0"/>
              <a:t>Click to edit Master text styles</a:t>
            </a:r>
          </a:p>
          <a:p>
            <a:pPr lvl="1"/>
            <a:r>
              <a:rPr lang="tr-TR" noProof="0"/>
              <a:t>Second level</a:t>
            </a:r>
          </a:p>
          <a:p>
            <a:pPr lvl="2"/>
            <a:r>
              <a:rPr lang="tr-TR" noProof="0"/>
              <a:t>Third level</a:t>
            </a:r>
          </a:p>
          <a:p>
            <a:pPr lvl="3"/>
            <a:r>
              <a:rPr lang="tr-TR" noProof="0"/>
              <a:t>Fourth level</a:t>
            </a:r>
          </a:p>
          <a:p>
            <a:pPr lvl="4"/>
            <a:r>
              <a:rPr lang="tr-TR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303AAD37-8495-4358-975D-7F228E51A6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4867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fld id="{0B0C1EA2-0501-4755-8F2E-43AE1F036A88}" type="slidenum">
              <a:rPr lang="en-US">
                <a:latin typeface="Calibri" panose="020F0502020204030204" pitchFamily="34" charset="0"/>
              </a:rPr>
              <a:pPr/>
              <a:t>1</a:t>
            </a:fld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tr-TR">
              <a:latin typeface="Arial" panose="020B0604020202020204" pitchFamily="34" charset="0"/>
              <a:ea typeface="ヒラギノ角ゴ Pro W3"/>
              <a:cs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18313451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/>
              <a:t>There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two</a:t>
            </a:r>
            <a:r>
              <a:rPr lang="tr-TR" dirty="0"/>
              <a:t> </a:t>
            </a:r>
            <a:r>
              <a:rPr lang="tr-TR" dirty="0" err="1"/>
              <a:t>objective</a:t>
            </a:r>
            <a:r>
              <a:rPr lang="tr-TR" dirty="0"/>
              <a:t> </a:t>
            </a:r>
            <a:r>
              <a:rPr lang="tr-TR" dirty="0" err="1"/>
              <a:t>functions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optimization</a:t>
            </a:r>
            <a:r>
              <a:rPr lang="tr-TR" dirty="0"/>
              <a:t> </a:t>
            </a:r>
            <a:r>
              <a:rPr lang="tr-TR" dirty="0" err="1"/>
              <a:t>algorithm</a:t>
            </a:r>
            <a:r>
              <a:rPr lang="tr-TR" dirty="0"/>
              <a:t>.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first</a:t>
            </a:r>
            <a:r>
              <a:rPr lang="tr-TR" dirty="0"/>
              <a:t> </a:t>
            </a:r>
            <a:r>
              <a:rPr lang="tr-TR" dirty="0" err="1"/>
              <a:t>one</a:t>
            </a:r>
            <a:r>
              <a:rPr lang="tr-TR" dirty="0"/>
              <a:t> is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initial</a:t>
            </a:r>
            <a:r>
              <a:rPr lang="tr-TR" dirty="0"/>
              <a:t> </a:t>
            </a:r>
            <a:r>
              <a:rPr lang="tr-TR" dirty="0" err="1"/>
              <a:t>cost</a:t>
            </a:r>
            <a:r>
              <a:rPr lang="tr-TR" dirty="0"/>
              <a:t> of </a:t>
            </a:r>
            <a:r>
              <a:rPr lang="tr-TR" dirty="0" err="1"/>
              <a:t>installation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machine</a:t>
            </a:r>
            <a:r>
              <a:rPr lang="tr-TR" dirty="0"/>
              <a:t>. </a:t>
            </a:r>
            <a:r>
              <a:rPr lang="tr-TR" dirty="0" err="1"/>
              <a:t>This</a:t>
            </a:r>
            <a:r>
              <a:rPr lang="tr-TR" dirty="0"/>
              <a:t> is </a:t>
            </a:r>
            <a:r>
              <a:rPr lang="tr-TR" dirty="0" err="1"/>
              <a:t>calculated</a:t>
            </a:r>
            <a:r>
              <a:rPr lang="tr-TR" dirty="0"/>
              <a:t> </a:t>
            </a:r>
            <a:r>
              <a:rPr lang="tr-TR" dirty="0" err="1"/>
              <a:t>via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steel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copper</a:t>
            </a:r>
            <a:r>
              <a:rPr lang="tr-TR" dirty="0"/>
              <a:t> </a:t>
            </a:r>
            <a:r>
              <a:rPr lang="tr-TR" dirty="0" err="1"/>
              <a:t>mass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wastage</a:t>
            </a:r>
            <a:r>
              <a:rPr lang="tr-TR" dirty="0"/>
              <a:t>.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include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cost</a:t>
            </a:r>
            <a:r>
              <a:rPr lang="tr-TR" dirty="0"/>
              <a:t> of </a:t>
            </a:r>
            <a:r>
              <a:rPr lang="tr-TR" dirty="0" err="1"/>
              <a:t>other</a:t>
            </a:r>
            <a:r>
              <a:rPr lang="tr-TR" dirty="0"/>
              <a:t> </a:t>
            </a:r>
            <a:r>
              <a:rPr lang="tr-TR" dirty="0" err="1"/>
              <a:t>equipments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labor</a:t>
            </a:r>
            <a:r>
              <a:rPr lang="tr-TR" dirty="0"/>
              <a:t> </a:t>
            </a:r>
            <a:r>
              <a:rPr lang="tr-TR" dirty="0" err="1"/>
              <a:t>work</a:t>
            </a:r>
            <a:r>
              <a:rPr lang="tr-TR" dirty="0"/>
              <a:t>,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material</a:t>
            </a:r>
            <a:r>
              <a:rPr lang="tr-TR" dirty="0"/>
              <a:t> </a:t>
            </a:r>
            <a:r>
              <a:rPr lang="tr-TR" dirty="0" err="1"/>
              <a:t>cost</a:t>
            </a:r>
            <a:r>
              <a:rPr lang="tr-TR" dirty="0"/>
              <a:t> is </a:t>
            </a:r>
            <a:r>
              <a:rPr lang="tr-TR" dirty="0" err="1"/>
              <a:t>multiplied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2.5.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second</a:t>
            </a:r>
            <a:r>
              <a:rPr lang="tr-TR" dirty="0"/>
              <a:t> </a:t>
            </a:r>
            <a:r>
              <a:rPr lang="tr-TR" dirty="0" err="1"/>
              <a:t>objective</a:t>
            </a:r>
            <a:r>
              <a:rPr lang="tr-TR" dirty="0"/>
              <a:t> </a:t>
            </a:r>
            <a:r>
              <a:rPr lang="tr-TR" dirty="0" err="1"/>
              <a:t>function</a:t>
            </a:r>
            <a:r>
              <a:rPr lang="tr-TR" dirty="0"/>
              <a:t> is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efficiency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machine</a:t>
            </a:r>
            <a:r>
              <a:rPr lang="tr-TR" dirty="0"/>
              <a:t>, </a:t>
            </a:r>
            <a:r>
              <a:rPr lang="tr-TR" dirty="0" err="1"/>
              <a:t>and</a:t>
            </a:r>
            <a:r>
              <a:rPr lang="tr-TR" dirty="0"/>
              <a:t> it is </a:t>
            </a:r>
            <a:r>
              <a:rPr lang="tr-TR" dirty="0" err="1"/>
              <a:t>output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simulation</a:t>
            </a:r>
            <a:r>
              <a:rPr lang="tr-TR" dirty="0"/>
              <a:t>. </a:t>
            </a:r>
            <a:r>
              <a:rPr lang="tr-TR" dirty="0" err="1"/>
              <a:t>One</a:t>
            </a:r>
            <a:r>
              <a:rPr lang="tr-TR" dirty="0"/>
              <a:t> </a:t>
            </a:r>
            <a:r>
              <a:rPr lang="tr-TR" dirty="0" err="1"/>
              <a:t>important</a:t>
            </a:r>
            <a:r>
              <a:rPr lang="tr-TR" dirty="0"/>
              <a:t> </a:t>
            </a:r>
            <a:r>
              <a:rPr lang="tr-TR" dirty="0" err="1"/>
              <a:t>thing</a:t>
            </a:r>
            <a:r>
              <a:rPr lang="tr-TR" dirty="0"/>
              <a:t> is </a:t>
            </a:r>
            <a:r>
              <a:rPr lang="tr-TR" dirty="0" err="1"/>
              <a:t>that</a:t>
            </a:r>
            <a:r>
              <a:rPr lang="tr-TR" dirty="0"/>
              <a:t> AC </a:t>
            </a:r>
            <a:r>
              <a:rPr lang="tr-TR" dirty="0" err="1"/>
              <a:t>losses</a:t>
            </a:r>
            <a:r>
              <a:rPr lang="tr-TR" dirty="0"/>
              <a:t> in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windings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neglected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now</a:t>
            </a:r>
            <a:r>
              <a:rPr lang="tr-TR" dirty="0"/>
              <a:t>.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constraints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calculated</a:t>
            </a:r>
            <a:r>
              <a:rPr lang="tr-TR" dirty="0"/>
              <a:t> </a:t>
            </a:r>
            <a:r>
              <a:rPr lang="tr-TR" dirty="0" err="1"/>
              <a:t>from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geometrical</a:t>
            </a:r>
            <a:r>
              <a:rPr lang="tr-TR" dirty="0"/>
              <a:t> </a:t>
            </a:r>
            <a:r>
              <a:rPr lang="tr-TR" dirty="0" err="1"/>
              <a:t>rules</a:t>
            </a:r>
            <a:r>
              <a:rPr lang="tr-TR" dirty="0"/>
              <a:t>. </a:t>
            </a:r>
            <a:r>
              <a:rPr lang="tr-TR" dirty="0" err="1"/>
              <a:t>In</a:t>
            </a:r>
            <a:r>
              <a:rPr lang="tr-TR" dirty="0"/>
              <a:t> </a:t>
            </a:r>
            <a:r>
              <a:rPr lang="tr-TR" dirty="0" err="1"/>
              <a:t>other</a:t>
            </a:r>
            <a:r>
              <a:rPr lang="tr-TR" dirty="0"/>
              <a:t> </a:t>
            </a:r>
            <a:r>
              <a:rPr lang="tr-TR" dirty="0" err="1"/>
              <a:t>words</a:t>
            </a:r>
            <a:r>
              <a:rPr lang="tr-TR" dirty="0"/>
              <a:t>, rotor </a:t>
            </a:r>
            <a:r>
              <a:rPr lang="tr-TR" dirty="0" err="1"/>
              <a:t>must</a:t>
            </a:r>
            <a:r>
              <a:rPr lang="tr-TR" dirty="0"/>
              <a:t> fit in </a:t>
            </a:r>
            <a:r>
              <a:rPr lang="tr-TR" dirty="0" err="1"/>
              <a:t>the</a:t>
            </a:r>
            <a:r>
              <a:rPr lang="tr-TR" dirty="0"/>
              <a:t> stator. </a:t>
            </a:r>
            <a:r>
              <a:rPr lang="tr-TR" dirty="0" err="1"/>
              <a:t>This</a:t>
            </a:r>
            <a:r>
              <a:rPr lang="tr-TR" dirty="0"/>
              <a:t> is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only</a:t>
            </a:r>
            <a:r>
              <a:rPr lang="tr-TR" dirty="0"/>
              <a:t> </a:t>
            </a:r>
            <a:r>
              <a:rPr lang="tr-TR" dirty="0" err="1"/>
              <a:t>constraint</a:t>
            </a:r>
            <a:r>
              <a:rPr lang="tr-TR" dirty="0"/>
              <a:t>. </a:t>
            </a:r>
            <a:r>
              <a:rPr lang="tr-TR" dirty="0" err="1"/>
              <a:t>Other</a:t>
            </a:r>
            <a:r>
              <a:rPr lang="tr-TR" dirty="0"/>
              <a:t> </a:t>
            </a:r>
            <a:r>
              <a:rPr lang="tr-TR" dirty="0" err="1"/>
              <a:t>than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, </a:t>
            </a:r>
            <a:r>
              <a:rPr lang="tr-TR" dirty="0" err="1"/>
              <a:t>there</a:t>
            </a:r>
            <a:r>
              <a:rPr lang="tr-TR" dirty="0"/>
              <a:t> </a:t>
            </a:r>
            <a:r>
              <a:rPr lang="tr-TR" dirty="0" err="1"/>
              <a:t>exists</a:t>
            </a:r>
            <a:r>
              <a:rPr lang="tr-TR" dirty="0"/>
              <a:t> a </a:t>
            </a:r>
            <a:r>
              <a:rPr lang="tr-TR" dirty="0" err="1"/>
              <a:t>penalty</a:t>
            </a:r>
            <a:r>
              <a:rPr lang="tr-TR" dirty="0"/>
              <a:t> </a:t>
            </a:r>
            <a:r>
              <a:rPr lang="tr-TR" dirty="0" err="1"/>
              <a:t>function</a:t>
            </a:r>
            <a:r>
              <a:rPr lang="tr-TR" dirty="0"/>
              <a:t> </a:t>
            </a:r>
            <a:r>
              <a:rPr lang="tr-TR" dirty="0" err="1"/>
              <a:t>which</a:t>
            </a:r>
            <a:r>
              <a:rPr lang="tr-TR" dirty="0"/>
              <a:t> is </a:t>
            </a:r>
            <a:r>
              <a:rPr lang="tr-TR" dirty="0" err="1"/>
              <a:t>defined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ensure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stability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generator</a:t>
            </a:r>
            <a:r>
              <a:rPr lang="tr-TR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3AAD37-8495-4358-975D-7F228E51A688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3895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/>
              <a:t>Our</a:t>
            </a:r>
            <a:r>
              <a:rPr lang="tr-TR" dirty="0"/>
              <a:t> </a:t>
            </a:r>
            <a:r>
              <a:rPr lang="tr-TR" dirty="0" err="1"/>
              <a:t>penalty</a:t>
            </a:r>
            <a:r>
              <a:rPr lang="tr-TR" dirty="0"/>
              <a:t> </a:t>
            </a:r>
            <a:r>
              <a:rPr lang="tr-TR" dirty="0" err="1"/>
              <a:t>function</a:t>
            </a:r>
            <a:r>
              <a:rPr lang="tr-TR" dirty="0"/>
              <a:t> is </a:t>
            </a:r>
            <a:r>
              <a:rPr lang="tr-TR" dirty="0" err="1"/>
              <a:t>actually</a:t>
            </a:r>
            <a:r>
              <a:rPr lang="tr-TR" dirty="0"/>
              <a:t> </a:t>
            </a:r>
            <a:r>
              <a:rPr lang="tr-TR" dirty="0" err="1"/>
              <a:t>limiting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short</a:t>
            </a:r>
            <a:r>
              <a:rPr lang="tr-TR" dirty="0"/>
              <a:t> </a:t>
            </a:r>
            <a:r>
              <a:rPr lang="tr-TR" dirty="0" err="1"/>
              <a:t>circuit</a:t>
            </a:r>
            <a:r>
              <a:rPr lang="tr-TR" dirty="0"/>
              <a:t> </a:t>
            </a:r>
            <a:r>
              <a:rPr lang="tr-TR" dirty="0" err="1"/>
              <a:t>ratio</a:t>
            </a:r>
            <a:r>
              <a:rPr lang="tr-TR" dirty="0"/>
              <a:t>. SCR is a </a:t>
            </a:r>
            <a:r>
              <a:rPr lang="tr-TR" dirty="0" err="1"/>
              <a:t>metric</a:t>
            </a:r>
            <a:r>
              <a:rPr lang="tr-TR" dirty="0"/>
              <a:t> of </a:t>
            </a:r>
            <a:r>
              <a:rPr lang="tr-TR" dirty="0" err="1"/>
              <a:t>stability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generator</a:t>
            </a:r>
            <a:r>
              <a:rPr lang="tr-TR" dirty="0"/>
              <a:t>, </a:t>
            </a:r>
            <a:r>
              <a:rPr lang="tr-TR" dirty="0" err="1"/>
              <a:t>and</a:t>
            </a:r>
            <a:r>
              <a:rPr lang="tr-TR" dirty="0"/>
              <a:t> it is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inverse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generator</a:t>
            </a:r>
            <a:r>
              <a:rPr lang="tr-TR" dirty="0"/>
              <a:t> </a:t>
            </a:r>
            <a:r>
              <a:rPr lang="tr-TR" dirty="0" err="1"/>
              <a:t>characteristic</a:t>
            </a:r>
            <a:r>
              <a:rPr lang="tr-TR" dirty="0"/>
              <a:t> </a:t>
            </a:r>
            <a:r>
              <a:rPr lang="tr-TR" dirty="0" err="1"/>
              <a:t>impedance</a:t>
            </a:r>
            <a:r>
              <a:rPr lang="tr-TR" dirty="0"/>
              <a:t>. </a:t>
            </a:r>
            <a:r>
              <a:rPr lang="tr-TR" dirty="0" err="1"/>
              <a:t>It</a:t>
            </a:r>
            <a:r>
              <a:rPr lang="tr-TR" dirty="0"/>
              <a:t> is a </a:t>
            </a:r>
            <a:r>
              <a:rPr lang="tr-TR" dirty="0" err="1"/>
              <a:t>very</a:t>
            </a:r>
            <a:r>
              <a:rPr lang="tr-TR" dirty="0"/>
              <a:t> </a:t>
            </a:r>
            <a:r>
              <a:rPr lang="tr-TR" dirty="0" err="1"/>
              <a:t>important</a:t>
            </a:r>
            <a:r>
              <a:rPr lang="tr-TR" dirty="0"/>
              <a:t> </a:t>
            </a:r>
            <a:r>
              <a:rPr lang="tr-TR" dirty="0" err="1"/>
              <a:t>parameter</a:t>
            </a:r>
            <a:r>
              <a:rPr lang="tr-TR" dirty="0"/>
              <a:t> </a:t>
            </a:r>
            <a:r>
              <a:rPr lang="tr-TR" dirty="0" err="1"/>
              <a:t>because</a:t>
            </a:r>
            <a:r>
              <a:rPr lang="tr-TR" dirty="0"/>
              <a:t> it </a:t>
            </a:r>
            <a:r>
              <a:rPr lang="tr-TR" dirty="0" err="1"/>
              <a:t>directly</a:t>
            </a:r>
            <a:r>
              <a:rPr lang="tr-TR" dirty="0"/>
              <a:t> </a:t>
            </a:r>
            <a:r>
              <a:rPr lang="tr-TR" dirty="0" err="1"/>
              <a:t>determines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short</a:t>
            </a:r>
            <a:r>
              <a:rPr lang="tr-TR" dirty="0"/>
              <a:t> </a:t>
            </a:r>
            <a:r>
              <a:rPr lang="tr-TR" dirty="0" err="1"/>
              <a:t>circuit</a:t>
            </a:r>
            <a:r>
              <a:rPr lang="tr-TR" dirty="0"/>
              <a:t> </a:t>
            </a:r>
            <a:r>
              <a:rPr lang="tr-TR" dirty="0" err="1"/>
              <a:t>fault</a:t>
            </a:r>
            <a:r>
              <a:rPr lang="tr-TR" dirty="0"/>
              <a:t> </a:t>
            </a:r>
            <a:r>
              <a:rPr lang="tr-TR" dirty="0" err="1"/>
              <a:t>currents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generator</a:t>
            </a:r>
            <a:r>
              <a:rPr lang="tr-TR" dirty="0"/>
              <a:t>. </a:t>
            </a:r>
            <a:r>
              <a:rPr lang="tr-TR" dirty="0" err="1"/>
              <a:t>There</a:t>
            </a:r>
            <a:r>
              <a:rPr lang="tr-TR" dirty="0"/>
              <a:t> </a:t>
            </a:r>
            <a:r>
              <a:rPr lang="tr-TR" dirty="0" err="1"/>
              <a:t>exist</a:t>
            </a:r>
            <a:r>
              <a:rPr lang="tr-TR" dirty="0"/>
              <a:t> a </a:t>
            </a:r>
            <a:r>
              <a:rPr lang="tr-TR" dirty="0" err="1"/>
              <a:t>lower</a:t>
            </a:r>
            <a:r>
              <a:rPr lang="tr-TR" dirty="0"/>
              <a:t> limit </a:t>
            </a:r>
            <a:r>
              <a:rPr lang="tr-TR" dirty="0" err="1"/>
              <a:t>for</a:t>
            </a:r>
            <a:r>
              <a:rPr lang="tr-TR" dirty="0"/>
              <a:t> SCR </a:t>
            </a:r>
            <a:r>
              <a:rPr lang="tr-TR" dirty="0" err="1"/>
              <a:t>due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stability</a:t>
            </a:r>
            <a:r>
              <a:rPr lang="tr-TR" dirty="0"/>
              <a:t>, </a:t>
            </a:r>
            <a:r>
              <a:rPr lang="tr-TR" dirty="0" err="1"/>
              <a:t>which</a:t>
            </a:r>
            <a:r>
              <a:rPr lang="tr-TR" dirty="0"/>
              <a:t> is </a:t>
            </a:r>
            <a:r>
              <a:rPr lang="tr-TR" dirty="0" err="1"/>
              <a:t>around</a:t>
            </a:r>
            <a:r>
              <a:rPr lang="tr-TR" dirty="0"/>
              <a:t> 0.8. </a:t>
            </a:r>
            <a:r>
              <a:rPr lang="tr-TR" dirty="0" err="1"/>
              <a:t>Algorithm</a:t>
            </a:r>
            <a:r>
              <a:rPr lang="tr-TR" dirty="0"/>
              <a:t> </a:t>
            </a:r>
            <a:r>
              <a:rPr lang="tr-TR" dirty="0" err="1"/>
              <a:t>takes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variables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creates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candidates</a:t>
            </a:r>
            <a:r>
              <a:rPr lang="tr-TR" dirty="0"/>
              <a:t>. </a:t>
            </a:r>
            <a:r>
              <a:rPr lang="tr-TR" dirty="0" err="1"/>
              <a:t>Simulate</a:t>
            </a:r>
            <a:r>
              <a:rPr lang="tr-TR" dirty="0"/>
              <a:t> </a:t>
            </a:r>
            <a:r>
              <a:rPr lang="tr-TR" dirty="0" err="1"/>
              <a:t>them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process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cost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penalty</a:t>
            </a:r>
            <a:r>
              <a:rPr lang="tr-TR" dirty="0"/>
              <a:t>.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only</a:t>
            </a:r>
            <a:r>
              <a:rPr lang="tr-TR" dirty="0"/>
              <a:t> </a:t>
            </a:r>
            <a:r>
              <a:rPr lang="tr-TR" dirty="0" err="1"/>
              <a:t>remaining</a:t>
            </a:r>
            <a:r>
              <a:rPr lang="tr-TR" dirty="0"/>
              <a:t> </a:t>
            </a:r>
            <a:r>
              <a:rPr lang="tr-TR" dirty="0" err="1"/>
              <a:t>thing</a:t>
            </a:r>
            <a:r>
              <a:rPr lang="tr-TR" dirty="0"/>
              <a:t> is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running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algorithm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taking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results</a:t>
            </a:r>
            <a:r>
              <a:rPr lang="tr-TR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3AAD37-8495-4358-975D-7F228E51A688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3005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As </a:t>
            </a:r>
            <a:r>
              <a:rPr lang="tr-TR" dirty="0" err="1"/>
              <a:t>previously</a:t>
            </a:r>
            <a:r>
              <a:rPr lang="tr-TR" dirty="0"/>
              <a:t> </a:t>
            </a:r>
            <a:r>
              <a:rPr lang="tr-TR" dirty="0" err="1"/>
              <a:t>mentioned</a:t>
            </a:r>
            <a:r>
              <a:rPr lang="tr-TR" dirty="0"/>
              <a:t>,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algorithm</a:t>
            </a:r>
            <a:r>
              <a:rPr lang="tr-TR" dirty="0"/>
              <a:t> is </a:t>
            </a:r>
            <a:r>
              <a:rPr lang="tr-TR" dirty="0" err="1"/>
              <a:t>run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different</a:t>
            </a:r>
            <a:r>
              <a:rPr lang="tr-TR" dirty="0"/>
              <a:t> </a:t>
            </a:r>
            <a:r>
              <a:rPr lang="tr-TR" dirty="0" err="1"/>
              <a:t>outer</a:t>
            </a:r>
            <a:r>
              <a:rPr lang="tr-TR" dirty="0"/>
              <a:t> </a:t>
            </a:r>
            <a:r>
              <a:rPr lang="tr-TR" dirty="0" err="1"/>
              <a:t>diameters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results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shown</a:t>
            </a:r>
            <a:r>
              <a:rPr lang="tr-TR" dirty="0"/>
              <a:t> here. 6858 mm is </a:t>
            </a:r>
            <a:r>
              <a:rPr lang="tr-TR" dirty="0" err="1"/>
              <a:t>the</a:t>
            </a:r>
            <a:r>
              <a:rPr lang="tr-TR" dirty="0"/>
              <a:t> nominal </a:t>
            </a:r>
            <a:r>
              <a:rPr lang="tr-TR" dirty="0" err="1"/>
              <a:t>outer</a:t>
            </a:r>
            <a:r>
              <a:rPr lang="tr-TR" dirty="0"/>
              <a:t> </a:t>
            </a:r>
            <a:r>
              <a:rPr lang="tr-TR" dirty="0" err="1"/>
              <a:t>diameter</a:t>
            </a:r>
            <a:r>
              <a:rPr lang="tr-TR" dirty="0"/>
              <a:t>.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results</a:t>
            </a:r>
            <a:r>
              <a:rPr lang="tr-TR" dirty="0"/>
              <a:t> </a:t>
            </a:r>
            <a:r>
              <a:rPr lang="tr-TR" dirty="0" err="1"/>
              <a:t>show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if</a:t>
            </a:r>
            <a:r>
              <a:rPr lang="tr-TR" dirty="0"/>
              <a:t> </a:t>
            </a:r>
            <a:r>
              <a:rPr lang="tr-TR" dirty="0" err="1"/>
              <a:t>there</a:t>
            </a:r>
            <a:r>
              <a:rPr lang="tr-TR" dirty="0"/>
              <a:t> is not 98% </a:t>
            </a:r>
            <a:r>
              <a:rPr lang="tr-TR" dirty="0" err="1"/>
              <a:t>efficiency</a:t>
            </a:r>
            <a:r>
              <a:rPr lang="tr-TR" dirty="0"/>
              <a:t> </a:t>
            </a:r>
            <a:r>
              <a:rPr lang="tr-TR" dirty="0" err="1"/>
              <a:t>constraint</a:t>
            </a:r>
            <a:r>
              <a:rPr lang="tr-TR" dirty="0"/>
              <a:t>, </a:t>
            </a:r>
            <a:r>
              <a:rPr lang="tr-TR" dirty="0" err="1"/>
              <a:t>there</a:t>
            </a:r>
            <a:r>
              <a:rPr lang="tr-TR" dirty="0"/>
              <a:t> is </a:t>
            </a:r>
            <a:r>
              <a:rPr lang="tr-TR" dirty="0" err="1"/>
              <a:t>no</a:t>
            </a:r>
            <a:r>
              <a:rPr lang="tr-TR" dirty="0"/>
              <a:t> </a:t>
            </a:r>
            <a:r>
              <a:rPr lang="tr-TR" dirty="0" err="1"/>
              <a:t>need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increase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outer</a:t>
            </a:r>
            <a:r>
              <a:rPr lang="tr-TR" dirty="0"/>
              <a:t> </a:t>
            </a:r>
            <a:r>
              <a:rPr lang="tr-TR" dirty="0" err="1"/>
              <a:t>diameter</a:t>
            </a:r>
            <a:r>
              <a:rPr lang="tr-TR" dirty="0"/>
              <a:t>.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same</a:t>
            </a:r>
            <a:r>
              <a:rPr lang="tr-TR" dirty="0"/>
              <a:t> </a:t>
            </a:r>
            <a:r>
              <a:rPr lang="tr-TR" dirty="0" err="1"/>
              <a:t>efficiency</a:t>
            </a:r>
            <a:r>
              <a:rPr lang="tr-TR" dirty="0"/>
              <a:t> can be </a:t>
            </a:r>
            <a:r>
              <a:rPr lang="tr-TR" dirty="0" err="1"/>
              <a:t>reached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nominal </a:t>
            </a:r>
            <a:r>
              <a:rPr lang="tr-TR" dirty="0" err="1"/>
              <a:t>diameter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less</a:t>
            </a:r>
            <a:r>
              <a:rPr lang="tr-TR" dirty="0"/>
              <a:t> </a:t>
            </a:r>
            <a:r>
              <a:rPr lang="tr-TR" dirty="0" err="1"/>
              <a:t>cost</a:t>
            </a:r>
            <a:r>
              <a:rPr lang="tr-TR" dirty="0"/>
              <a:t>. </a:t>
            </a:r>
            <a:r>
              <a:rPr lang="tr-TR" dirty="0" err="1"/>
              <a:t>However</a:t>
            </a:r>
            <a:r>
              <a:rPr lang="tr-TR" dirty="0"/>
              <a:t>,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reach</a:t>
            </a:r>
            <a:r>
              <a:rPr lang="tr-TR" dirty="0"/>
              <a:t> a </a:t>
            </a:r>
            <a:r>
              <a:rPr lang="tr-TR" dirty="0" err="1"/>
              <a:t>certain</a:t>
            </a:r>
            <a:r>
              <a:rPr lang="tr-TR" dirty="0"/>
              <a:t> </a:t>
            </a:r>
            <a:r>
              <a:rPr lang="tr-TR" dirty="0" err="1"/>
              <a:t>efficiency</a:t>
            </a:r>
            <a:r>
              <a:rPr lang="tr-TR" dirty="0"/>
              <a:t> </a:t>
            </a:r>
            <a:r>
              <a:rPr lang="tr-TR" dirty="0" err="1"/>
              <a:t>levels</a:t>
            </a:r>
            <a:r>
              <a:rPr lang="tr-TR" dirty="0"/>
              <a:t> </a:t>
            </a:r>
            <a:r>
              <a:rPr lang="tr-TR" dirty="0" err="1"/>
              <a:t>such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98.1 98.2%,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need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increase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outer</a:t>
            </a:r>
            <a:r>
              <a:rPr lang="tr-TR" dirty="0"/>
              <a:t> </a:t>
            </a:r>
            <a:r>
              <a:rPr lang="tr-TR" dirty="0" err="1"/>
              <a:t>diameter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reach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values</a:t>
            </a:r>
            <a:r>
              <a:rPr lang="tr-TR" dirty="0"/>
              <a:t>.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remaining</a:t>
            </a:r>
            <a:r>
              <a:rPr lang="tr-TR" dirty="0"/>
              <a:t> </a:t>
            </a:r>
            <a:r>
              <a:rPr lang="tr-TR" dirty="0" err="1"/>
              <a:t>part</a:t>
            </a:r>
            <a:r>
              <a:rPr lang="tr-TR" dirty="0"/>
              <a:t> is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design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windings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reduce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AC </a:t>
            </a:r>
            <a:r>
              <a:rPr lang="tr-TR" dirty="0" err="1"/>
              <a:t>losses</a:t>
            </a:r>
            <a:r>
              <a:rPr lang="tr-TR" dirty="0"/>
              <a:t>.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purpose</a:t>
            </a:r>
            <a:r>
              <a:rPr lang="tr-TR" dirty="0"/>
              <a:t>,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utilizing</a:t>
            </a:r>
            <a:r>
              <a:rPr lang="tr-TR" dirty="0"/>
              <a:t> </a:t>
            </a:r>
            <a:r>
              <a:rPr lang="tr-TR" dirty="0" err="1"/>
              <a:t>Roebel</a:t>
            </a:r>
            <a:r>
              <a:rPr lang="tr-TR" dirty="0"/>
              <a:t> </a:t>
            </a:r>
            <a:r>
              <a:rPr lang="tr-TR" dirty="0" err="1"/>
              <a:t>transposition</a:t>
            </a:r>
            <a:r>
              <a:rPr lang="tr-TR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3AAD37-8495-4358-975D-7F228E51A688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5952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/>
              <a:t>Due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leakage</a:t>
            </a:r>
            <a:r>
              <a:rPr lang="tr-TR" dirty="0"/>
              <a:t> </a:t>
            </a:r>
            <a:r>
              <a:rPr lang="tr-TR" dirty="0" err="1"/>
              <a:t>flux</a:t>
            </a:r>
            <a:r>
              <a:rPr lang="tr-TR" dirty="0"/>
              <a:t> </a:t>
            </a:r>
            <a:r>
              <a:rPr lang="tr-TR" dirty="0" err="1"/>
              <a:t>throughout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slot</a:t>
            </a:r>
            <a:r>
              <a:rPr lang="tr-TR" dirty="0"/>
              <a:t>,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induced</a:t>
            </a:r>
            <a:r>
              <a:rPr lang="tr-TR" dirty="0"/>
              <a:t> </a:t>
            </a:r>
            <a:r>
              <a:rPr lang="tr-TR" dirty="0" err="1"/>
              <a:t>voltages</a:t>
            </a:r>
            <a:r>
              <a:rPr lang="tr-TR" dirty="0"/>
              <a:t> in </a:t>
            </a:r>
            <a:r>
              <a:rPr lang="tr-TR" dirty="0" err="1"/>
              <a:t>each</a:t>
            </a:r>
            <a:r>
              <a:rPr lang="tr-TR" dirty="0"/>
              <a:t> </a:t>
            </a:r>
            <a:r>
              <a:rPr lang="tr-TR" dirty="0" err="1"/>
              <a:t>strand</a:t>
            </a:r>
            <a:r>
              <a:rPr lang="tr-TR" dirty="0"/>
              <a:t> is </a:t>
            </a:r>
            <a:r>
              <a:rPr lang="tr-TR" dirty="0" err="1"/>
              <a:t>different</a:t>
            </a:r>
            <a:r>
              <a:rPr lang="tr-TR" dirty="0"/>
              <a:t>. </a:t>
            </a:r>
            <a:r>
              <a:rPr lang="tr-TR" dirty="0" err="1"/>
              <a:t>Hence</a:t>
            </a:r>
            <a:r>
              <a:rPr lang="tr-TR" dirty="0"/>
              <a:t>, </a:t>
            </a:r>
            <a:r>
              <a:rPr lang="tr-TR" dirty="0" err="1"/>
              <a:t>circulating</a:t>
            </a:r>
            <a:r>
              <a:rPr lang="tr-TR" dirty="0"/>
              <a:t> </a:t>
            </a:r>
            <a:r>
              <a:rPr lang="tr-TR" dirty="0" err="1"/>
              <a:t>currents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present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cause</a:t>
            </a:r>
            <a:r>
              <a:rPr lang="tr-TR" dirty="0"/>
              <a:t> </a:t>
            </a:r>
            <a:r>
              <a:rPr lang="tr-TR" dirty="0" err="1"/>
              <a:t>extra</a:t>
            </a:r>
            <a:r>
              <a:rPr lang="tr-TR" dirty="0"/>
              <a:t> </a:t>
            </a:r>
            <a:r>
              <a:rPr lang="tr-TR" dirty="0" err="1"/>
              <a:t>losses</a:t>
            </a:r>
            <a:r>
              <a:rPr lang="tr-TR" dirty="0"/>
              <a:t> in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windings</a:t>
            </a:r>
            <a:r>
              <a:rPr lang="tr-TR" dirty="0"/>
              <a:t>. </a:t>
            </a:r>
            <a:r>
              <a:rPr lang="tr-TR" dirty="0" err="1"/>
              <a:t>Roebel</a:t>
            </a:r>
            <a:r>
              <a:rPr lang="tr-TR" dirty="0"/>
              <a:t> </a:t>
            </a:r>
            <a:r>
              <a:rPr lang="tr-TR" dirty="0" err="1"/>
              <a:t>transposition</a:t>
            </a:r>
            <a:r>
              <a:rPr lang="tr-TR" dirty="0"/>
              <a:t> is </a:t>
            </a:r>
            <a:r>
              <a:rPr lang="tr-TR" dirty="0" err="1"/>
              <a:t>used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minimize </a:t>
            </a:r>
            <a:r>
              <a:rPr lang="tr-TR" dirty="0" err="1"/>
              <a:t>these</a:t>
            </a:r>
            <a:r>
              <a:rPr lang="tr-TR" dirty="0"/>
              <a:t> </a:t>
            </a:r>
            <a:r>
              <a:rPr lang="tr-TR" dirty="0" err="1"/>
              <a:t>losses</a:t>
            </a:r>
            <a:r>
              <a:rPr lang="tr-TR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3AAD37-8495-4358-975D-7F228E51A688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1288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/>
              <a:t>Roebel</a:t>
            </a:r>
            <a:r>
              <a:rPr lang="tr-TR" dirty="0"/>
              <a:t> </a:t>
            </a:r>
            <a:r>
              <a:rPr lang="tr-TR" dirty="0" err="1"/>
              <a:t>bars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composed</a:t>
            </a:r>
            <a:r>
              <a:rPr lang="tr-TR" dirty="0"/>
              <a:t> of a </a:t>
            </a:r>
            <a:r>
              <a:rPr lang="tr-TR" dirty="0" err="1"/>
              <a:t>number</a:t>
            </a:r>
            <a:r>
              <a:rPr lang="tr-TR" dirty="0"/>
              <a:t> of </a:t>
            </a:r>
            <a:r>
              <a:rPr lang="tr-TR" dirty="0" err="1"/>
              <a:t>strands</a:t>
            </a:r>
            <a:r>
              <a:rPr lang="tr-TR" dirty="0"/>
              <a:t>,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they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single</a:t>
            </a:r>
            <a:r>
              <a:rPr lang="tr-TR" dirty="0"/>
              <a:t> </a:t>
            </a:r>
            <a:r>
              <a:rPr lang="tr-TR" dirty="0" err="1"/>
              <a:t>turn</a:t>
            </a:r>
            <a:r>
              <a:rPr lang="tr-TR" dirty="0"/>
              <a:t> </a:t>
            </a:r>
            <a:r>
              <a:rPr lang="tr-TR" dirty="0" err="1"/>
              <a:t>coils</a:t>
            </a:r>
            <a:r>
              <a:rPr lang="tr-TR" dirty="0"/>
              <a:t>.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transposition</a:t>
            </a:r>
            <a:r>
              <a:rPr lang="tr-TR" dirty="0"/>
              <a:t> is </a:t>
            </a:r>
            <a:r>
              <a:rPr lang="tr-TR" dirty="0" err="1"/>
              <a:t>applied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minimize </a:t>
            </a:r>
            <a:r>
              <a:rPr lang="tr-TR" dirty="0" err="1"/>
              <a:t>eddy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circulating</a:t>
            </a:r>
            <a:r>
              <a:rPr lang="tr-TR" dirty="0"/>
              <a:t> </a:t>
            </a:r>
            <a:r>
              <a:rPr lang="tr-TR" dirty="0" err="1"/>
              <a:t>currents</a:t>
            </a:r>
            <a:r>
              <a:rPr lang="tr-TR" dirty="0"/>
              <a:t>.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transposition</a:t>
            </a:r>
            <a:r>
              <a:rPr lang="tr-TR" dirty="0"/>
              <a:t> is </a:t>
            </a:r>
            <a:r>
              <a:rPr lang="tr-TR" dirty="0" err="1"/>
              <a:t>defined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an </a:t>
            </a:r>
            <a:r>
              <a:rPr lang="tr-TR" dirty="0" err="1"/>
              <a:t>angle</a:t>
            </a:r>
            <a:r>
              <a:rPr lang="tr-TR" dirty="0"/>
              <a:t> </a:t>
            </a:r>
            <a:r>
              <a:rPr lang="tr-TR" dirty="0" err="1"/>
              <a:t>such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if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transposition</a:t>
            </a:r>
            <a:r>
              <a:rPr lang="tr-TR" dirty="0"/>
              <a:t> is 360 </a:t>
            </a:r>
            <a:r>
              <a:rPr lang="tr-TR" dirty="0" err="1"/>
              <a:t>degree</a:t>
            </a:r>
            <a:r>
              <a:rPr lang="tr-TR" dirty="0"/>
              <a:t>,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strands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transposed</a:t>
            </a:r>
            <a:r>
              <a:rPr lang="tr-TR" dirty="0"/>
              <a:t> in a </a:t>
            </a:r>
            <a:r>
              <a:rPr lang="tr-TR" dirty="0" err="1"/>
              <a:t>way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figure</a:t>
            </a:r>
            <a:r>
              <a:rPr lang="tr-TR" dirty="0"/>
              <a:t> </a:t>
            </a:r>
            <a:r>
              <a:rPr lang="tr-TR" dirty="0" err="1"/>
              <a:t>shows</a:t>
            </a:r>
            <a:r>
              <a:rPr lang="tr-TR" dirty="0"/>
              <a:t>. </a:t>
            </a:r>
            <a:r>
              <a:rPr lang="tr-TR" dirty="0" err="1"/>
              <a:t>There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180, 540 </a:t>
            </a:r>
            <a:r>
              <a:rPr lang="tr-TR" dirty="0" err="1"/>
              <a:t>and</a:t>
            </a:r>
            <a:r>
              <a:rPr lang="tr-TR" dirty="0"/>
              <a:t> 720 </a:t>
            </a:r>
            <a:r>
              <a:rPr lang="tr-TR" dirty="0" err="1"/>
              <a:t>degree</a:t>
            </a:r>
            <a:r>
              <a:rPr lang="tr-TR" dirty="0"/>
              <a:t> </a:t>
            </a:r>
            <a:r>
              <a:rPr lang="tr-TR" dirty="0" err="1"/>
              <a:t>transpositions</a:t>
            </a:r>
            <a:r>
              <a:rPr lang="tr-TR" dirty="0"/>
              <a:t> as </a:t>
            </a:r>
            <a:r>
              <a:rPr lang="tr-TR" dirty="0" err="1"/>
              <a:t>well</a:t>
            </a:r>
            <a:r>
              <a:rPr lang="tr-TR" dirty="0"/>
              <a:t> but 360 </a:t>
            </a:r>
            <a:r>
              <a:rPr lang="tr-TR" dirty="0" err="1"/>
              <a:t>degree</a:t>
            </a:r>
            <a:r>
              <a:rPr lang="tr-TR" dirty="0"/>
              <a:t> is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common</a:t>
            </a:r>
            <a:r>
              <a:rPr lang="tr-TR" dirty="0"/>
              <a:t> </a:t>
            </a:r>
            <a:r>
              <a:rPr lang="tr-TR" dirty="0" err="1"/>
              <a:t>practice</a:t>
            </a:r>
            <a:r>
              <a:rPr lang="tr-TR" dirty="0"/>
              <a:t> in </a:t>
            </a:r>
            <a:r>
              <a:rPr lang="tr-TR" dirty="0" err="1"/>
              <a:t>hydro</a:t>
            </a:r>
            <a:r>
              <a:rPr lang="tr-TR" dirty="0"/>
              <a:t> </a:t>
            </a:r>
            <a:r>
              <a:rPr lang="tr-TR" dirty="0" err="1"/>
              <a:t>generators</a:t>
            </a:r>
            <a:r>
              <a:rPr lang="tr-TR" dirty="0"/>
              <a:t>.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larger</a:t>
            </a:r>
            <a:r>
              <a:rPr lang="tr-TR" dirty="0"/>
              <a:t> </a:t>
            </a:r>
            <a:r>
              <a:rPr lang="tr-TR" dirty="0" err="1"/>
              <a:t>values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used</a:t>
            </a:r>
            <a:r>
              <a:rPr lang="tr-TR" dirty="0"/>
              <a:t> in turbo </a:t>
            </a:r>
            <a:r>
              <a:rPr lang="tr-TR" dirty="0" err="1"/>
              <a:t>generators</a:t>
            </a:r>
            <a:r>
              <a:rPr lang="tr-TR" dirty="0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3AAD37-8495-4358-975D-7F228E51A688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4882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applicable</a:t>
            </a:r>
            <a:r>
              <a:rPr lang="tr-TR" dirty="0"/>
              <a:t> minimum </a:t>
            </a:r>
            <a:r>
              <a:rPr lang="tr-TR" dirty="0" err="1"/>
              <a:t>number</a:t>
            </a:r>
            <a:r>
              <a:rPr lang="tr-TR" dirty="0"/>
              <a:t> of </a:t>
            </a:r>
            <a:r>
              <a:rPr lang="tr-TR" dirty="0" err="1"/>
              <a:t>strands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determined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skin </a:t>
            </a:r>
            <a:r>
              <a:rPr lang="tr-TR" dirty="0" err="1"/>
              <a:t>depth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copper</a:t>
            </a:r>
            <a:r>
              <a:rPr lang="tr-TR" dirty="0"/>
              <a:t>. </a:t>
            </a:r>
            <a:r>
              <a:rPr lang="tr-TR" dirty="0" err="1"/>
              <a:t>However</a:t>
            </a:r>
            <a:r>
              <a:rPr lang="tr-TR" dirty="0"/>
              <a:t>, </a:t>
            </a:r>
            <a:r>
              <a:rPr lang="tr-TR" dirty="0" err="1"/>
              <a:t>maximum</a:t>
            </a:r>
            <a:r>
              <a:rPr lang="tr-TR" dirty="0"/>
              <a:t> </a:t>
            </a:r>
            <a:r>
              <a:rPr lang="tr-TR" dirty="0" err="1"/>
              <a:t>number</a:t>
            </a:r>
            <a:r>
              <a:rPr lang="tr-TR" dirty="0"/>
              <a:t> is </a:t>
            </a:r>
            <a:r>
              <a:rPr lang="tr-TR" dirty="0" err="1"/>
              <a:t>limited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transposition</a:t>
            </a:r>
            <a:r>
              <a:rPr lang="tr-TR" dirty="0"/>
              <a:t> </a:t>
            </a:r>
            <a:r>
              <a:rPr lang="tr-TR" dirty="0" err="1"/>
              <a:t>angle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axial</a:t>
            </a:r>
            <a:r>
              <a:rPr lang="tr-TR" dirty="0"/>
              <a:t> </a:t>
            </a:r>
            <a:r>
              <a:rPr lang="tr-TR" dirty="0" err="1"/>
              <a:t>length</a:t>
            </a:r>
            <a:r>
              <a:rPr lang="tr-TR" dirty="0"/>
              <a:t>.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find</a:t>
            </a:r>
            <a:r>
              <a:rPr lang="tr-TR" dirty="0"/>
              <a:t> an optimum </a:t>
            </a:r>
            <a:r>
              <a:rPr lang="tr-TR" dirty="0" err="1"/>
              <a:t>value</a:t>
            </a:r>
            <a:r>
              <a:rPr lang="tr-TR" dirty="0"/>
              <a:t> in </a:t>
            </a:r>
            <a:r>
              <a:rPr lang="tr-TR" dirty="0" err="1"/>
              <a:t>between</a:t>
            </a:r>
            <a:r>
              <a:rPr lang="tr-TR" dirty="0"/>
              <a:t> </a:t>
            </a:r>
            <a:r>
              <a:rPr lang="tr-TR" dirty="0" err="1"/>
              <a:t>them</a:t>
            </a:r>
            <a:r>
              <a:rPr lang="tr-TR" dirty="0"/>
              <a:t>,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slot</a:t>
            </a:r>
            <a:r>
              <a:rPr lang="tr-TR" dirty="0"/>
              <a:t> </a:t>
            </a:r>
            <a:r>
              <a:rPr lang="tr-TR" dirty="0" err="1"/>
              <a:t>leakage</a:t>
            </a:r>
            <a:r>
              <a:rPr lang="tr-TR" dirty="0"/>
              <a:t> </a:t>
            </a:r>
            <a:r>
              <a:rPr lang="tr-TR" dirty="0" err="1"/>
              <a:t>flux</a:t>
            </a:r>
            <a:r>
              <a:rPr lang="tr-TR" dirty="0"/>
              <a:t> is </a:t>
            </a:r>
            <a:r>
              <a:rPr lang="tr-TR" dirty="0" err="1"/>
              <a:t>calculated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different</a:t>
            </a:r>
            <a:r>
              <a:rPr lang="tr-TR" dirty="0"/>
              <a:t> </a:t>
            </a:r>
            <a:r>
              <a:rPr lang="tr-TR" dirty="0" err="1"/>
              <a:t>number</a:t>
            </a:r>
            <a:r>
              <a:rPr lang="tr-TR" dirty="0"/>
              <a:t> of </a:t>
            </a:r>
            <a:r>
              <a:rPr lang="tr-TR" dirty="0" err="1"/>
              <a:t>strands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at </a:t>
            </a:r>
            <a:r>
              <a:rPr lang="tr-TR" dirty="0" err="1"/>
              <a:t>each</a:t>
            </a:r>
            <a:r>
              <a:rPr lang="tr-TR" dirty="0"/>
              <a:t> </a:t>
            </a:r>
            <a:r>
              <a:rPr lang="tr-TR" dirty="0" err="1"/>
              <a:t>strand</a:t>
            </a:r>
            <a:r>
              <a:rPr lang="tr-TR" dirty="0"/>
              <a:t> </a:t>
            </a:r>
            <a:r>
              <a:rPr lang="tr-TR" dirty="0" err="1"/>
              <a:t>number</a:t>
            </a:r>
            <a:r>
              <a:rPr lang="tr-TR" dirty="0"/>
              <a:t> AC </a:t>
            </a:r>
            <a:r>
              <a:rPr lang="tr-TR" dirty="0" err="1"/>
              <a:t>resistance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losses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calculated</a:t>
            </a:r>
            <a:r>
              <a:rPr lang="tr-TR" dirty="0"/>
              <a:t> as </a:t>
            </a:r>
            <a:r>
              <a:rPr lang="tr-TR" dirty="0" err="1"/>
              <a:t>well</a:t>
            </a:r>
            <a:r>
              <a:rPr lang="tr-TR" dirty="0"/>
              <a:t> as DC </a:t>
            </a:r>
            <a:r>
              <a:rPr lang="tr-TR" dirty="0" err="1"/>
              <a:t>losses</a:t>
            </a:r>
            <a:r>
              <a:rPr lang="tr-TR" dirty="0"/>
              <a:t>. </a:t>
            </a:r>
            <a:r>
              <a:rPr lang="tr-TR" dirty="0" err="1"/>
              <a:t>The</a:t>
            </a:r>
            <a:r>
              <a:rPr lang="tr-TR" dirty="0"/>
              <a:t> optimum </a:t>
            </a:r>
            <a:r>
              <a:rPr lang="tr-TR" dirty="0" err="1"/>
              <a:t>point</a:t>
            </a:r>
            <a:r>
              <a:rPr lang="tr-TR" dirty="0"/>
              <a:t> is </a:t>
            </a:r>
            <a:r>
              <a:rPr lang="tr-TR" dirty="0" err="1"/>
              <a:t>selected</a:t>
            </a:r>
            <a:r>
              <a:rPr lang="tr-TR" dirty="0"/>
              <a:t> </a:t>
            </a:r>
            <a:r>
              <a:rPr lang="tr-TR" dirty="0" err="1"/>
              <a:t>via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obtained</a:t>
            </a:r>
            <a:r>
              <a:rPr lang="tr-TR" dirty="0"/>
              <a:t> </a:t>
            </a:r>
            <a:r>
              <a:rPr lang="tr-TR" dirty="0" err="1"/>
              <a:t>results</a:t>
            </a:r>
            <a:r>
              <a:rPr lang="tr-TR" dirty="0"/>
              <a:t>. </a:t>
            </a:r>
            <a:r>
              <a:rPr lang="tr-TR" dirty="0" err="1"/>
              <a:t>Let</a:t>
            </a:r>
            <a:r>
              <a:rPr lang="tr-TR" dirty="0"/>
              <a:t> us </a:t>
            </a:r>
            <a:r>
              <a:rPr lang="tr-TR" dirty="0" err="1"/>
              <a:t>look</a:t>
            </a:r>
            <a:r>
              <a:rPr lang="tr-TR" dirty="0"/>
              <a:t> at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results</a:t>
            </a:r>
            <a:r>
              <a:rPr lang="tr-TR" dirty="0"/>
              <a:t> of a </a:t>
            </a:r>
            <a:r>
              <a:rPr lang="tr-TR" dirty="0" err="1"/>
              <a:t>case</a:t>
            </a:r>
            <a:r>
              <a:rPr lang="tr-TR" dirty="0"/>
              <a:t> </a:t>
            </a:r>
            <a:r>
              <a:rPr lang="tr-TR" dirty="0" err="1"/>
              <a:t>study</a:t>
            </a:r>
            <a:r>
              <a:rPr lang="tr-TR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3AAD37-8495-4358-975D-7F228E51A688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0531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/>
              <a:t>Variables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candidate</a:t>
            </a:r>
            <a:r>
              <a:rPr lang="tr-TR" dirty="0"/>
              <a:t> is </a:t>
            </a:r>
            <a:r>
              <a:rPr lang="tr-TR" dirty="0" err="1"/>
              <a:t>shown</a:t>
            </a:r>
            <a:r>
              <a:rPr lang="tr-TR" dirty="0"/>
              <a:t> </a:t>
            </a:r>
            <a:r>
              <a:rPr lang="tr-TR" dirty="0" err="1"/>
              <a:t>above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figure</a:t>
            </a:r>
            <a:r>
              <a:rPr lang="tr-TR" dirty="0"/>
              <a:t>.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important</a:t>
            </a:r>
            <a:r>
              <a:rPr lang="tr-TR" dirty="0"/>
              <a:t> </a:t>
            </a:r>
            <a:r>
              <a:rPr lang="tr-TR" dirty="0" err="1"/>
              <a:t>parameters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us is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axial</a:t>
            </a:r>
            <a:r>
              <a:rPr lang="tr-TR" dirty="0"/>
              <a:t> </a:t>
            </a:r>
            <a:r>
              <a:rPr lang="tr-TR" dirty="0" err="1"/>
              <a:t>length</a:t>
            </a:r>
            <a:r>
              <a:rPr lang="tr-TR" dirty="0"/>
              <a:t> </a:t>
            </a:r>
            <a:r>
              <a:rPr lang="tr-TR" dirty="0" err="1"/>
              <a:t>which</a:t>
            </a:r>
            <a:r>
              <a:rPr lang="tr-TR" dirty="0"/>
              <a:t> is 925 mm, </a:t>
            </a:r>
            <a:r>
              <a:rPr lang="tr-TR" dirty="0" err="1"/>
              <a:t>slot</a:t>
            </a:r>
            <a:r>
              <a:rPr lang="tr-TR" dirty="0"/>
              <a:t> </a:t>
            </a:r>
            <a:r>
              <a:rPr lang="tr-TR" dirty="0" err="1"/>
              <a:t>width</a:t>
            </a:r>
            <a:r>
              <a:rPr lang="tr-TR" dirty="0"/>
              <a:t> </a:t>
            </a:r>
            <a:r>
              <a:rPr lang="tr-TR" dirty="0" err="1"/>
              <a:t>which</a:t>
            </a:r>
            <a:r>
              <a:rPr lang="tr-TR" dirty="0"/>
              <a:t> is 22 mm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slot</a:t>
            </a:r>
            <a:r>
              <a:rPr lang="tr-TR" dirty="0"/>
              <a:t> </a:t>
            </a:r>
            <a:r>
              <a:rPr lang="tr-TR" dirty="0" err="1"/>
              <a:t>depth</a:t>
            </a:r>
            <a:r>
              <a:rPr lang="tr-TR" dirty="0"/>
              <a:t> </a:t>
            </a:r>
            <a:r>
              <a:rPr lang="tr-TR" dirty="0" err="1"/>
              <a:t>which</a:t>
            </a:r>
            <a:r>
              <a:rPr lang="tr-TR" dirty="0"/>
              <a:t> is 152 mm.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black</a:t>
            </a:r>
            <a:r>
              <a:rPr lang="tr-TR" dirty="0"/>
              <a:t> </a:t>
            </a:r>
            <a:r>
              <a:rPr lang="tr-TR" dirty="0" err="1"/>
              <a:t>line</a:t>
            </a:r>
            <a:r>
              <a:rPr lang="tr-TR" dirty="0"/>
              <a:t> </a:t>
            </a:r>
            <a:r>
              <a:rPr lang="tr-TR" dirty="0" err="1"/>
              <a:t>shows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change</a:t>
            </a:r>
            <a:r>
              <a:rPr lang="tr-TR" dirty="0"/>
              <a:t> in </a:t>
            </a:r>
            <a:r>
              <a:rPr lang="tr-TR" dirty="0" err="1"/>
              <a:t>the</a:t>
            </a:r>
            <a:r>
              <a:rPr lang="tr-TR" dirty="0"/>
              <a:t> DC </a:t>
            </a:r>
            <a:r>
              <a:rPr lang="tr-TR" dirty="0" err="1"/>
              <a:t>resistance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respect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strand</a:t>
            </a:r>
            <a:r>
              <a:rPr lang="tr-TR" dirty="0"/>
              <a:t> </a:t>
            </a:r>
            <a:r>
              <a:rPr lang="tr-TR" dirty="0" err="1"/>
              <a:t>number</a:t>
            </a:r>
            <a:r>
              <a:rPr lang="tr-TR" dirty="0"/>
              <a:t>. As </a:t>
            </a:r>
            <a:r>
              <a:rPr lang="tr-TR" dirty="0" err="1"/>
              <a:t>expected</a:t>
            </a:r>
            <a:r>
              <a:rPr lang="tr-TR" dirty="0"/>
              <a:t>, DC </a:t>
            </a:r>
            <a:r>
              <a:rPr lang="tr-TR" dirty="0" err="1"/>
              <a:t>resistance</a:t>
            </a:r>
            <a:r>
              <a:rPr lang="tr-TR" dirty="0"/>
              <a:t> is </a:t>
            </a:r>
            <a:r>
              <a:rPr lang="tr-TR" dirty="0" err="1"/>
              <a:t>monotonously</a:t>
            </a:r>
            <a:r>
              <a:rPr lang="tr-TR" dirty="0"/>
              <a:t> </a:t>
            </a:r>
            <a:r>
              <a:rPr lang="tr-TR" dirty="0" err="1"/>
              <a:t>increasing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strand</a:t>
            </a:r>
            <a:r>
              <a:rPr lang="tr-TR" dirty="0"/>
              <a:t> </a:t>
            </a:r>
            <a:r>
              <a:rPr lang="tr-TR" dirty="0" err="1"/>
              <a:t>number</a:t>
            </a:r>
            <a:r>
              <a:rPr lang="tr-TR" dirty="0"/>
              <a:t> </a:t>
            </a:r>
            <a:r>
              <a:rPr lang="tr-TR" dirty="0" err="1"/>
              <a:t>due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reduced</a:t>
            </a:r>
            <a:r>
              <a:rPr lang="tr-TR" dirty="0"/>
              <a:t> </a:t>
            </a:r>
            <a:r>
              <a:rPr lang="tr-TR" dirty="0" err="1"/>
              <a:t>copper</a:t>
            </a:r>
            <a:r>
              <a:rPr lang="tr-TR" dirty="0"/>
              <a:t> </a:t>
            </a:r>
            <a:r>
              <a:rPr lang="tr-TR" dirty="0" err="1"/>
              <a:t>area</a:t>
            </a:r>
            <a:r>
              <a:rPr lang="tr-TR" dirty="0"/>
              <a:t>. On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other</a:t>
            </a:r>
            <a:r>
              <a:rPr lang="tr-TR" dirty="0"/>
              <a:t> </a:t>
            </a:r>
            <a:r>
              <a:rPr lang="tr-TR" dirty="0" err="1"/>
              <a:t>hand</a:t>
            </a:r>
            <a:r>
              <a:rPr lang="tr-TR" dirty="0"/>
              <a:t>, </a:t>
            </a:r>
            <a:r>
              <a:rPr lang="tr-TR" dirty="0" err="1"/>
              <a:t>the</a:t>
            </a:r>
            <a:r>
              <a:rPr lang="tr-TR" dirty="0"/>
              <a:t> AC </a:t>
            </a:r>
            <a:r>
              <a:rPr lang="tr-TR" dirty="0" err="1"/>
              <a:t>resistance</a:t>
            </a:r>
            <a:r>
              <a:rPr lang="tr-TR" dirty="0"/>
              <a:t> is </a:t>
            </a:r>
            <a:r>
              <a:rPr lang="tr-TR" dirty="0" err="1"/>
              <a:t>significantly</a:t>
            </a:r>
            <a:r>
              <a:rPr lang="tr-TR" dirty="0"/>
              <a:t> </a:t>
            </a:r>
            <a:r>
              <a:rPr lang="tr-TR" dirty="0" err="1"/>
              <a:t>decreases</a:t>
            </a:r>
            <a:r>
              <a:rPr lang="tr-TR" dirty="0"/>
              <a:t> </a:t>
            </a:r>
            <a:r>
              <a:rPr lang="tr-TR" dirty="0" err="1"/>
              <a:t>up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80 </a:t>
            </a:r>
            <a:r>
              <a:rPr lang="tr-TR" dirty="0" err="1"/>
              <a:t>strands</a:t>
            </a:r>
            <a:r>
              <a:rPr lang="tr-TR" dirty="0"/>
              <a:t>. </a:t>
            </a:r>
            <a:r>
              <a:rPr lang="tr-TR" dirty="0" err="1"/>
              <a:t>Once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resistances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calculated</a:t>
            </a:r>
            <a:r>
              <a:rPr lang="tr-TR" dirty="0"/>
              <a:t>, </a:t>
            </a:r>
            <a:r>
              <a:rPr lang="tr-TR" dirty="0" err="1"/>
              <a:t>only</a:t>
            </a:r>
            <a:r>
              <a:rPr lang="tr-TR" dirty="0"/>
              <a:t> </a:t>
            </a:r>
            <a:r>
              <a:rPr lang="tr-TR" dirty="0" err="1"/>
              <a:t>thing</a:t>
            </a:r>
            <a:r>
              <a:rPr lang="tr-TR" dirty="0"/>
              <a:t> </a:t>
            </a:r>
            <a:r>
              <a:rPr lang="tr-TR" dirty="0" err="1"/>
              <a:t>remaining</a:t>
            </a:r>
            <a:r>
              <a:rPr lang="tr-TR" dirty="0"/>
              <a:t> is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calculating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copper</a:t>
            </a:r>
            <a:r>
              <a:rPr lang="tr-TR" dirty="0"/>
              <a:t> </a:t>
            </a:r>
            <a:r>
              <a:rPr lang="tr-TR" dirty="0" err="1"/>
              <a:t>losses</a:t>
            </a:r>
            <a:r>
              <a:rPr lang="tr-TR" dirty="0"/>
              <a:t>,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strand</a:t>
            </a:r>
            <a:r>
              <a:rPr lang="tr-TR" dirty="0"/>
              <a:t> </a:t>
            </a:r>
            <a:r>
              <a:rPr lang="tr-TR" dirty="0" err="1"/>
              <a:t>dimensions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create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production</a:t>
            </a:r>
            <a:r>
              <a:rPr lang="tr-TR" dirty="0"/>
              <a:t> </a:t>
            </a:r>
            <a:r>
              <a:rPr lang="tr-TR" dirty="0" err="1"/>
              <a:t>document</a:t>
            </a:r>
            <a:r>
              <a:rPr lang="tr-TR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3AAD37-8495-4358-975D-7F228E51A688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7399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Since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resistances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already</a:t>
            </a:r>
            <a:r>
              <a:rPr lang="tr-TR" dirty="0"/>
              <a:t> </a:t>
            </a:r>
            <a:r>
              <a:rPr lang="tr-TR" dirty="0" err="1"/>
              <a:t>known</a:t>
            </a:r>
            <a:r>
              <a:rPr lang="tr-TR" dirty="0"/>
              <a:t>,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losses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calculated</a:t>
            </a:r>
            <a:r>
              <a:rPr lang="tr-TR" dirty="0"/>
              <a:t> </a:t>
            </a:r>
            <a:r>
              <a:rPr lang="tr-TR" dirty="0" err="1"/>
              <a:t>via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simples</a:t>
            </a:r>
            <a:r>
              <a:rPr lang="tr-TR" dirty="0"/>
              <a:t> </a:t>
            </a:r>
            <a:r>
              <a:rPr lang="tr-TR" dirty="0" err="1"/>
              <a:t>formula</a:t>
            </a:r>
            <a:r>
              <a:rPr lang="tr-TR" dirty="0"/>
              <a:t> I^2*R. As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graph</a:t>
            </a:r>
            <a:r>
              <a:rPr lang="tr-TR" dirty="0"/>
              <a:t> </a:t>
            </a:r>
            <a:r>
              <a:rPr lang="tr-TR" dirty="0" err="1"/>
              <a:t>indicates</a:t>
            </a:r>
            <a:r>
              <a:rPr lang="tr-TR" dirty="0"/>
              <a:t>, </a:t>
            </a:r>
            <a:r>
              <a:rPr lang="tr-TR" dirty="0" err="1"/>
              <a:t>reasonable</a:t>
            </a:r>
            <a:r>
              <a:rPr lang="tr-TR" dirty="0"/>
              <a:t> </a:t>
            </a:r>
            <a:r>
              <a:rPr lang="tr-TR" dirty="0" err="1"/>
              <a:t>region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number</a:t>
            </a:r>
            <a:r>
              <a:rPr lang="tr-TR" dirty="0"/>
              <a:t> of </a:t>
            </a:r>
            <a:r>
              <a:rPr lang="tr-TR" dirty="0" err="1"/>
              <a:t>strands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between</a:t>
            </a:r>
            <a:r>
              <a:rPr lang="tr-TR" dirty="0"/>
              <a:t> 42 </a:t>
            </a:r>
            <a:r>
              <a:rPr lang="tr-TR" dirty="0" err="1"/>
              <a:t>and</a:t>
            </a:r>
            <a:r>
              <a:rPr lang="tr-TR" dirty="0"/>
              <a:t> 60. As </a:t>
            </a:r>
            <a:r>
              <a:rPr lang="tr-TR" dirty="0" err="1"/>
              <a:t>previously</a:t>
            </a:r>
            <a:r>
              <a:rPr lang="tr-TR" dirty="0"/>
              <a:t> </a:t>
            </a:r>
            <a:r>
              <a:rPr lang="tr-TR" dirty="0" err="1"/>
              <a:t>mentioned</a:t>
            </a:r>
            <a:r>
              <a:rPr lang="tr-TR" dirty="0"/>
              <a:t>, </a:t>
            </a:r>
            <a:r>
              <a:rPr lang="tr-TR" dirty="0" err="1"/>
              <a:t>there</a:t>
            </a:r>
            <a:r>
              <a:rPr lang="tr-TR" dirty="0"/>
              <a:t> is a </a:t>
            </a:r>
            <a:r>
              <a:rPr lang="tr-TR" dirty="0" err="1"/>
              <a:t>production</a:t>
            </a:r>
            <a:r>
              <a:rPr lang="tr-TR" dirty="0"/>
              <a:t> limit </a:t>
            </a:r>
            <a:r>
              <a:rPr lang="tr-TR" dirty="0" err="1"/>
              <a:t>due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axial</a:t>
            </a:r>
            <a:r>
              <a:rPr lang="tr-TR" dirty="0"/>
              <a:t> </a:t>
            </a:r>
            <a:r>
              <a:rPr lang="tr-TR" dirty="0" err="1"/>
              <a:t>length</a:t>
            </a:r>
            <a:r>
              <a:rPr lang="tr-TR" dirty="0"/>
              <a:t>.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help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workers</a:t>
            </a:r>
            <a:r>
              <a:rPr lang="tr-TR" dirty="0"/>
              <a:t> of </a:t>
            </a:r>
            <a:r>
              <a:rPr lang="tr-TR" dirty="0" err="1"/>
              <a:t>company</a:t>
            </a:r>
            <a:r>
              <a:rPr lang="tr-TR" dirty="0"/>
              <a:t>,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concluded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at </a:t>
            </a:r>
            <a:r>
              <a:rPr lang="tr-TR" dirty="0" err="1"/>
              <a:t>most</a:t>
            </a:r>
            <a:r>
              <a:rPr lang="tr-TR" dirty="0"/>
              <a:t> 48 </a:t>
            </a:r>
            <a:r>
              <a:rPr lang="tr-TR" dirty="0" err="1"/>
              <a:t>strands</a:t>
            </a:r>
            <a:r>
              <a:rPr lang="tr-TR" dirty="0"/>
              <a:t> can be </a:t>
            </a:r>
            <a:r>
              <a:rPr lang="tr-TR" dirty="0" err="1"/>
              <a:t>produced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this</a:t>
            </a:r>
            <a:r>
              <a:rPr lang="tr-TR" dirty="0"/>
              <a:t> </a:t>
            </a:r>
            <a:r>
              <a:rPr lang="tr-TR" dirty="0" err="1"/>
              <a:t>axial</a:t>
            </a:r>
            <a:r>
              <a:rPr lang="tr-TR" dirty="0"/>
              <a:t> </a:t>
            </a:r>
            <a:r>
              <a:rPr lang="tr-TR" dirty="0" err="1"/>
              <a:t>length</a:t>
            </a:r>
            <a:r>
              <a:rPr lang="tr-TR" dirty="0"/>
              <a:t>. </a:t>
            </a:r>
            <a:r>
              <a:rPr lang="tr-TR" dirty="0" err="1"/>
              <a:t>Thus</a:t>
            </a:r>
            <a:r>
              <a:rPr lang="tr-TR" dirty="0"/>
              <a:t>,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number</a:t>
            </a:r>
            <a:r>
              <a:rPr lang="tr-TR" dirty="0"/>
              <a:t> of </a:t>
            </a:r>
            <a:r>
              <a:rPr lang="tr-TR" dirty="0" err="1"/>
              <a:t>strands</a:t>
            </a:r>
            <a:r>
              <a:rPr lang="tr-TR" dirty="0"/>
              <a:t> is </a:t>
            </a:r>
            <a:r>
              <a:rPr lang="tr-TR" dirty="0" err="1"/>
              <a:t>selected</a:t>
            </a:r>
            <a:r>
              <a:rPr lang="tr-TR" dirty="0"/>
              <a:t> as 48. </a:t>
            </a:r>
            <a:r>
              <a:rPr lang="tr-TR" dirty="0" err="1"/>
              <a:t>If</a:t>
            </a:r>
            <a:r>
              <a:rPr lang="tr-TR" dirty="0"/>
              <a:t>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compare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losses</a:t>
            </a:r>
            <a:r>
              <a:rPr lang="tr-TR" dirty="0"/>
              <a:t> </a:t>
            </a:r>
            <a:r>
              <a:rPr lang="tr-TR" dirty="0" err="1"/>
              <a:t>between</a:t>
            </a:r>
            <a:r>
              <a:rPr lang="tr-TR" dirty="0"/>
              <a:t> 48 </a:t>
            </a:r>
            <a:r>
              <a:rPr lang="tr-TR" dirty="0" err="1"/>
              <a:t>and</a:t>
            </a:r>
            <a:r>
              <a:rPr lang="tr-TR" dirty="0"/>
              <a:t> 60 </a:t>
            </a:r>
            <a:r>
              <a:rPr lang="tr-TR" dirty="0" err="1"/>
              <a:t>strands</a:t>
            </a:r>
            <a:r>
              <a:rPr lang="tr-TR" dirty="0"/>
              <a:t>, </a:t>
            </a:r>
            <a:r>
              <a:rPr lang="tr-TR" dirty="0" err="1"/>
              <a:t>losses</a:t>
            </a:r>
            <a:r>
              <a:rPr lang="tr-TR" dirty="0"/>
              <a:t> </a:t>
            </a:r>
            <a:r>
              <a:rPr lang="tr-TR" dirty="0" err="1"/>
              <a:t>increase</a:t>
            </a:r>
            <a:r>
              <a:rPr lang="tr-TR" dirty="0"/>
              <a:t> </a:t>
            </a:r>
            <a:r>
              <a:rPr lang="tr-TR" dirty="0" err="1"/>
              <a:t>only</a:t>
            </a:r>
            <a:r>
              <a:rPr lang="tr-TR" dirty="0"/>
              <a:t> 3 </a:t>
            </a:r>
            <a:r>
              <a:rPr lang="tr-TR" dirty="0" err="1"/>
              <a:t>kWs</a:t>
            </a:r>
            <a:r>
              <a:rPr lang="tr-TR" dirty="0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3AAD37-8495-4358-975D-7F228E51A688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5203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importance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hydro</a:t>
            </a:r>
            <a:r>
              <a:rPr lang="tr-TR" dirty="0"/>
              <a:t> </a:t>
            </a:r>
            <a:r>
              <a:rPr lang="tr-TR" dirty="0" err="1"/>
              <a:t>generators</a:t>
            </a:r>
            <a:r>
              <a:rPr lang="tr-TR" dirty="0"/>
              <a:t> </a:t>
            </a:r>
            <a:r>
              <a:rPr lang="tr-TR" dirty="0" err="1"/>
              <a:t>arises</a:t>
            </a:r>
            <a:r>
              <a:rPr lang="tr-TR" dirty="0"/>
              <a:t> </a:t>
            </a:r>
            <a:r>
              <a:rPr lang="tr-TR" dirty="0" err="1"/>
              <a:t>from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fact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largest</a:t>
            </a:r>
            <a:r>
              <a:rPr lang="tr-TR" dirty="0"/>
              <a:t> </a:t>
            </a:r>
            <a:r>
              <a:rPr lang="tr-TR" dirty="0" err="1"/>
              <a:t>low</a:t>
            </a:r>
            <a:r>
              <a:rPr lang="tr-TR" dirty="0"/>
              <a:t> </a:t>
            </a:r>
            <a:r>
              <a:rPr lang="tr-TR" dirty="0" err="1"/>
              <a:t>carbon</a:t>
            </a:r>
            <a:r>
              <a:rPr lang="tr-TR" dirty="0"/>
              <a:t> </a:t>
            </a:r>
            <a:r>
              <a:rPr lang="tr-TR" dirty="0" err="1"/>
              <a:t>electricity</a:t>
            </a:r>
            <a:r>
              <a:rPr lang="tr-TR" dirty="0"/>
              <a:t> </a:t>
            </a:r>
            <a:r>
              <a:rPr lang="tr-TR" dirty="0" err="1"/>
              <a:t>source</a:t>
            </a:r>
            <a:r>
              <a:rPr lang="tr-TR" dirty="0"/>
              <a:t> is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hydro</a:t>
            </a:r>
            <a:r>
              <a:rPr lang="tr-TR" dirty="0"/>
              <a:t> </a:t>
            </a:r>
            <a:r>
              <a:rPr lang="tr-TR" dirty="0" err="1"/>
              <a:t>power</a:t>
            </a:r>
            <a:r>
              <a:rPr lang="tr-TR" dirty="0"/>
              <a:t> </a:t>
            </a:r>
            <a:r>
              <a:rPr lang="tr-TR" dirty="0" err="1"/>
              <a:t>according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a </a:t>
            </a:r>
            <a:r>
              <a:rPr lang="tr-TR" dirty="0" err="1"/>
              <a:t>research</a:t>
            </a:r>
            <a:r>
              <a:rPr lang="tr-TR" dirty="0"/>
              <a:t> </a:t>
            </a:r>
            <a:r>
              <a:rPr lang="tr-TR" dirty="0" err="1"/>
              <a:t>conducted</a:t>
            </a:r>
            <a:r>
              <a:rPr lang="tr-TR" dirty="0"/>
              <a:t> in 2020 </a:t>
            </a:r>
            <a:r>
              <a:rPr lang="tr-TR" dirty="0" err="1"/>
              <a:t>by</a:t>
            </a:r>
            <a:r>
              <a:rPr lang="tr-TR" dirty="0"/>
              <a:t> International </a:t>
            </a:r>
            <a:r>
              <a:rPr lang="tr-TR" dirty="0" err="1"/>
              <a:t>Energy</a:t>
            </a:r>
            <a:r>
              <a:rPr lang="tr-TR" dirty="0"/>
              <a:t> </a:t>
            </a:r>
            <a:r>
              <a:rPr lang="tr-TR" dirty="0" err="1"/>
              <a:t>Agency</a:t>
            </a:r>
            <a:r>
              <a:rPr lang="tr-TR" dirty="0"/>
              <a:t>.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installed</a:t>
            </a:r>
            <a:r>
              <a:rPr lang="tr-TR" dirty="0"/>
              <a:t> </a:t>
            </a:r>
            <a:r>
              <a:rPr lang="tr-TR" dirty="0" err="1"/>
              <a:t>capacity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hydro</a:t>
            </a:r>
            <a:r>
              <a:rPr lang="tr-TR" dirty="0"/>
              <a:t> </a:t>
            </a:r>
            <a:r>
              <a:rPr lang="tr-TR" dirty="0" err="1"/>
              <a:t>power</a:t>
            </a:r>
            <a:r>
              <a:rPr lang="tr-TR" dirty="0"/>
              <a:t> is </a:t>
            </a:r>
            <a:r>
              <a:rPr lang="tr-TR" dirty="0" err="1"/>
              <a:t>more</a:t>
            </a:r>
            <a:r>
              <a:rPr lang="tr-TR" dirty="0"/>
              <a:t> </a:t>
            </a:r>
            <a:r>
              <a:rPr lang="tr-TR" dirty="0" err="1"/>
              <a:t>than</a:t>
            </a:r>
            <a:r>
              <a:rPr lang="tr-TR" dirty="0"/>
              <a:t> 4000 </a:t>
            </a:r>
            <a:r>
              <a:rPr lang="tr-TR" dirty="0" err="1"/>
              <a:t>TWh</a:t>
            </a:r>
            <a:r>
              <a:rPr lang="tr-TR" dirty="0"/>
              <a:t> </a:t>
            </a:r>
            <a:r>
              <a:rPr lang="tr-TR" dirty="0" err="1"/>
              <a:t>which</a:t>
            </a:r>
            <a:r>
              <a:rPr lang="tr-TR" dirty="0"/>
              <a:t> is </a:t>
            </a:r>
            <a:r>
              <a:rPr lang="tr-TR" dirty="0" err="1"/>
              <a:t>higher</a:t>
            </a:r>
            <a:r>
              <a:rPr lang="tr-TR" dirty="0"/>
              <a:t> </a:t>
            </a:r>
            <a:r>
              <a:rPr lang="tr-TR" dirty="0" err="1"/>
              <a:t>than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total </a:t>
            </a:r>
            <a:r>
              <a:rPr lang="tr-TR" dirty="0" err="1"/>
              <a:t>installed</a:t>
            </a:r>
            <a:r>
              <a:rPr lang="tr-TR" dirty="0"/>
              <a:t> </a:t>
            </a:r>
            <a:r>
              <a:rPr lang="tr-TR" dirty="0" err="1"/>
              <a:t>capacity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other</a:t>
            </a:r>
            <a:r>
              <a:rPr lang="tr-TR" dirty="0"/>
              <a:t> </a:t>
            </a:r>
            <a:r>
              <a:rPr lang="tr-TR" dirty="0" err="1"/>
              <a:t>renewable</a:t>
            </a:r>
            <a:r>
              <a:rPr lang="tr-TR" dirty="0"/>
              <a:t> </a:t>
            </a:r>
            <a:r>
              <a:rPr lang="tr-TR" dirty="0" err="1"/>
              <a:t>energy</a:t>
            </a:r>
            <a:r>
              <a:rPr lang="tr-TR" dirty="0"/>
              <a:t> </a:t>
            </a:r>
            <a:r>
              <a:rPr lang="tr-TR" dirty="0" err="1"/>
              <a:t>resources</a:t>
            </a:r>
            <a:r>
              <a:rPr lang="tr-TR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3AAD37-8495-4358-975D-7F228E51A68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092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Here is </a:t>
            </a:r>
            <a:r>
              <a:rPr lang="tr-TR" dirty="0" err="1"/>
              <a:t>my</a:t>
            </a:r>
            <a:r>
              <a:rPr lang="tr-TR" dirty="0"/>
              <a:t> </a:t>
            </a:r>
            <a:r>
              <a:rPr lang="tr-TR" dirty="0" err="1"/>
              <a:t>outline</a:t>
            </a:r>
            <a:r>
              <a:rPr lang="tr-TR" dirty="0"/>
              <a:t>. I </a:t>
            </a:r>
            <a:r>
              <a:rPr lang="tr-TR" dirty="0" err="1"/>
              <a:t>will</a:t>
            </a:r>
            <a:r>
              <a:rPr lang="tr-TR" dirty="0"/>
              <a:t> </a:t>
            </a:r>
            <a:r>
              <a:rPr lang="tr-TR" dirty="0" err="1"/>
              <a:t>first</a:t>
            </a:r>
            <a:r>
              <a:rPr lang="tr-TR" dirty="0"/>
              <a:t> start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introduction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 </a:t>
            </a:r>
            <a:r>
              <a:rPr lang="tr-TR" dirty="0" err="1"/>
              <a:t>defining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basic</a:t>
            </a:r>
            <a:r>
              <a:rPr lang="tr-TR" dirty="0"/>
              <a:t> </a:t>
            </a:r>
            <a:r>
              <a:rPr lang="tr-TR" dirty="0" err="1"/>
              <a:t>terms</a:t>
            </a:r>
            <a:r>
              <a:rPr lang="tr-TR" dirty="0"/>
              <a:t>. </a:t>
            </a:r>
            <a:r>
              <a:rPr lang="tr-TR" dirty="0" err="1"/>
              <a:t>Then</a:t>
            </a:r>
            <a:r>
              <a:rPr lang="tr-TR" dirty="0"/>
              <a:t>, I </a:t>
            </a:r>
            <a:r>
              <a:rPr lang="tr-TR" dirty="0" err="1"/>
              <a:t>will</a:t>
            </a:r>
            <a:r>
              <a:rPr lang="tr-TR" dirty="0"/>
              <a:t> </a:t>
            </a:r>
            <a:r>
              <a:rPr lang="tr-TR" dirty="0" err="1"/>
              <a:t>move</a:t>
            </a:r>
            <a:r>
              <a:rPr lang="tr-TR" dirty="0"/>
              <a:t> on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refurbishment</a:t>
            </a:r>
            <a:r>
              <a:rPr lang="tr-TR" dirty="0"/>
              <a:t> </a:t>
            </a:r>
            <a:r>
              <a:rPr lang="tr-TR" dirty="0" err="1"/>
              <a:t>process</a:t>
            </a:r>
            <a:r>
              <a:rPr lang="tr-TR" dirty="0"/>
              <a:t>. I </a:t>
            </a:r>
            <a:r>
              <a:rPr lang="tr-TR" dirty="0" err="1"/>
              <a:t>will</a:t>
            </a:r>
            <a:r>
              <a:rPr lang="tr-TR" dirty="0"/>
              <a:t> talk </a:t>
            </a:r>
            <a:r>
              <a:rPr lang="tr-TR" dirty="0" err="1"/>
              <a:t>about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optimization</a:t>
            </a:r>
            <a:r>
              <a:rPr lang="tr-TR" dirty="0"/>
              <a:t> </a:t>
            </a:r>
            <a:r>
              <a:rPr lang="tr-TR" dirty="0" err="1"/>
              <a:t>methodology</a:t>
            </a:r>
            <a:r>
              <a:rPr lang="tr-TR" dirty="0"/>
              <a:t> </a:t>
            </a:r>
            <a:r>
              <a:rPr lang="tr-TR" dirty="0" err="1"/>
              <a:t>used</a:t>
            </a:r>
            <a:r>
              <a:rPr lang="tr-TR" dirty="0"/>
              <a:t> in </a:t>
            </a:r>
            <a:r>
              <a:rPr lang="tr-TR" dirty="0" err="1"/>
              <a:t>refurbishment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design</a:t>
            </a:r>
            <a:r>
              <a:rPr lang="tr-TR" dirty="0"/>
              <a:t> of </a:t>
            </a:r>
            <a:r>
              <a:rPr lang="tr-TR" dirty="0" err="1"/>
              <a:t>windings</a:t>
            </a:r>
            <a:r>
              <a:rPr lang="tr-TR" dirty="0"/>
              <a:t>. </a:t>
            </a:r>
            <a:r>
              <a:rPr lang="tr-TR" dirty="0" err="1"/>
              <a:t>Afterwards</a:t>
            </a:r>
            <a:r>
              <a:rPr lang="tr-TR" dirty="0"/>
              <a:t>, I </a:t>
            </a:r>
            <a:r>
              <a:rPr lang="tr-TR" dirty="0" err="1"/>
              <a:t>will</a:t>
            </a:r>
            <a:r>
              <a:rPr lang="tr-TR" dirty="0"/>
              <a:t> </a:t>
            </a:r>
            <a:r>
              <a:rPr lang="tr-TR" dirty="0" err="1"/>
              <a:t>conclude</a:t>
            </a:r>
            <a:r>
              <a:rPr lang="tr-TR" dirty="0"/>
              <a:t> </a:t>
            </a:r>
            <a:r>
              <a:rPr lang="tr-TR" dirty="0" err="1"/>
              <a:t>my</a:t>
            </a:r>
            <a:r>
              <a:rPr lang="tr-TR" dirty="0"/>
              <a:t> </a:t>
            </a:r>
            <a:r>
              <a:rPr lang="tr-TR" dirty="0" err="1"/>
              <a:t>presentation</a:t>
            </a:r>
            <a:r>
              <a:rPr lang="tr-TR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3AAD37-8495-4358-975D-7F228E51A68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7265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/>
              <a:t>Hydro</a:t>
            </a:r>
            <a:r>
              <a:rPr lang="tr-TR" dirty="0"/>
              <a:t> </a:t>
            </a:r>
            <a:r>
              <a:rPr lang="tr-TR" dirty="0" err="1"/>
              <a:t>generators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large</a:t>
            </a:r>
            <a:r>
              <a:rPr lang="tr-TR" dirty="0"/>
              <a:t> </a:t>
            </a:r>
            <a:r>
              <a:rPr lang="tr-TR" dirty="0" err="1"/>
              <a:t>scale</a:t>
            </a:r>
            <a:r>
              <a:rPr lang="tr-TR" dirty="0"/>
              <a:t> </a:t>
            </a:r>
            <a:r>
              <a:rPr lang="tr-TR" dirty="0" err="1"/>
              <a:t>salient</a:t>
            </a:r>
            <a:r>
              <a:rPr lang="tr-TR" dirty="0"/>
              <a:t> </a:t>
            </a:r>
            <a:r>
              <a:rPr lang="tr-TR" dirty="0" err="1"/>
              <a:t>pole</a:t>
            </a:r>
            <a:r>
              <a:rPr lang="tr-TR" dirty="0"/>
              <a:t> </a:t>
            </a:r>
            <a:r>
              <a:rPr lang="tr-TR" dirty="0" err="1"/>
              <a:t>synchronous</a:t>
            </a:r>
            <a:r>
              <a:rPr lang="tr-TR" dirty="0"/>
              <a:t> </a:t>
            </a:r>
            <a:r>
              <a:rPr lang="tr-TR" dirty="0" err="1"/>
              <a:t>machines</a:t>
            </a:r>
            <a:r>
              <a:rPr lang="tr-TR" dirty="0"/>
              <a:t>. </a:t>
            </a:r>
            <a:r>
              <a:rPr lang="tr-TR" dirty="0" err="1"/>
              <a:t>Their</a:t>
            </a:r>
            <a:r>
              <a:rPr lang="tr-TR" dirty="0"/>
              <a:t> </a:t>
            </a:r>
            <a:r>
              <a:rPr lang="tr-TR" dirty="0" err="1"/>
              <a:t>outer</a:t>
            </a:r>
            <a:r>
              <a:rPr lang="tr-TR" dirty="0"/>
              <a:t> </a:t>
            </a:r>
            <a:r>
              <a:rPr lang="tr-TR" dirty="0" err="1"/>
              <a:t>diameter</a:t>
            </a:r>
            <a:r>
              <a:rPr lang="tr-TR" dirty="0"/>
              <a:t> </a:t>
            </a:r>
            <a:r>
              <a:rPr lang="tr-TR" dirty="0" err="1"/>
              <a:t>may</a:t>
            </a:r>
            <a:r>
              <a:rPr lang="tr-TR" dirty="0"/>
              <a:t> </a:t>
            </a:r>
            <a:r>
              <a:rPr lang="tr-TR" dirty="0" err="1"/>
              <a:t>reach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order</a:t>
            </a:r>
            <a:r>
              <a:rPr lang="tr-TR" dirty="0"/>
              <a:t> of 10s of </a:t>
            </a:r>
            <a:r>
              <a:rPr lang="tr-TR" dirty="0" err="1"/>
              <a:t>meter</a:t>
            </a:r>
            <a:r>
              <a:rPr lang="tr-TR" dirty="0"/>
              <a:t> </a:t>
            </a:r>
            <a:r>
              <a:rPr lang="tr-TR" dirty="0" err="1"/>
              <a:t>depending</a:t>
            </a:r>
            <a:r>
              <a:rPr lang="tr-TR" dirty="0"/>
              <a:t> on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output</a:t>
            </a:r>
            <a:r>
              <a:rPr lang="tr-TR" dirty="0"/>
              <a:t> </a:t>
            </a:r>
            <a:r>
              <a:rPr lang="tr-TR" dirty="0" err="1"/>
              <a:t>power</a:t>
            </a:r>
            <a:r>
              <a:rPr lang="tr-TR" dirty="0"/>
              <a:t>. </a:t>
            </a:r>
            <a:r>
              <a:rPr lang="tr-TR" dirty="0" err="1"/>
              <a:t>They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composed</a:t>
            </a:r>
            <a:r>
              <a:rPr lang="tr-TR" dirty="0"/>
              <a:t> of </a:t>
            </a:r>
            <a:r>
              <a:rPr lang="tr-TR" dirty="0" err="1"/>
              <a:t>rotating</a:t>
            </a:r>
            <a:r>
              <a:rPr lang="tr-TR" dirty="0"/>
              <a:t> </a:t>
            </a:r>
            <a:r>
              <a:rPr lang="tr-TR" dirty="0" err="1"/>
              <a:t>part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creates</a:t>
            </a:r>
            <a:r>
              <a:rPr lang="tr-TR" dirty="0"/>
              <a:t> </a:t>
            </a:r>
            <a:r>
              <a:rPr lang="tr-TR" dirty="0" err="1"/>
              <a:t>magnetic</a:t>
            </a:r>
            <a:r>
              <a:rPr lang="tr-TR" dirty="0"/>
              <a:t> </a:t>
            </a:r>
            <a:r>
              <a:rPr lang="tr-TR" dirty="0" err="1"/>
              <a:t>field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a </a:t>
            </a:r>
            <a:r>
              <a:rPr lang="tr-TR" dirty="0" err="1"/>
              <a:t>high</a:t>
            </a:r>
            <a:r>
              <a:rPr lang="tr-TR" dirty="0"/>
              <a:t> </a:t>
            </a:r>
            <a:r>
              <a:rPr lang="tr-TR" dirty="0" err="1"/>
              <a:t>voltage</a:t>
            </a:r>
            <a:r>
              <a:rPr lang="tr-TR" dirty="0"/>
              <a:t> stator </a:t>
            </a:r>
            <a:r>
              <a:rPr lang="tr-TR" dirty="0" err="1"/>
              <a:t>where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voltage</a:t>
            </a:r>
            <a:r>
              <a:rPr lang="tr-TR" dirty="0"/>
              <a:t> is </a:t>
            </a:r>
            <a:r>
              <a:rPr lang="tr-TR" dirty="0" err="1"/>
              <a:t>induced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power</a:t>
            </a:r>
            <a:r>
              <a:rPr lang="tr-TR" dirty="0"/>
              <a:t> is sent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grid</a:t>
            </a:r>
            <a:r>
              <a:rPr lang="tr-TR" dirty="0"/>
              <a:t>. </a:t>
            </a:r>
            <a:r>
              <a:rPr lang="tr-TR" dirty="0" err="1"/>
              <a:t>Their</a:t>
            </a:r>
            <a:r>
              <a:rPr lang="tr-TR" dirty="0"/>
              <a:t> </a:t>
            </a:r>
            <a:r>
              <a:rPr lang="tr-TR" dirty="0" err="1"/>
              <a:t>power</a:t>
            </a:r>
            <a:r>
              <a:rPr lang="tr-TR" dirty="0"/>
              <a:t> </a:t>
            </a:r>
            <a:r>
              <a:rPr lang="tr-TR" dirty="0" err="1"/>
              <a:t>ratings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varying</a:t>
            </a:r>
            <a:r>
              <a:rPr lang="tr-TR" dirty="0"/>
              <a:t> </a:t>
            </a:r>
            <a:r>
              <a:rPr lang="tr-TR" dirty="0" err="1"/>
              <a:t>between</a:t>
            </a:r>
            <a:r>
              <a:rPr lang="tr-TR" dirty="0"/>
              <a:t> </a:t>
            </a:r>
            <a:r>
              <a:rPr lang="tr-TR" dirty="0" err="1"/>
              <a:t>tens</a:t>
            </a:r>
            <a:r>
              <a:rPr lang="tr-TR" dirty="0"/>
              <a:t> of </a:t>
            </a:r>
            <a:r>
              <a:rPr lang="tr-TR" dirty="0" err="1"/>
              <a:t>kVA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hundreds</a:t>
            </a:r>
            <a:r>
              <a:rPr lang="tr-TR" dirty="0"/>
              <a:t> of MVA.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example</a:t>
            </a:r>
            <a:r>
              <a:rPr lang="tr-TR" dirty="0"/>
              <a:t>, </a:t>
            </a:r>
            <a:r>
              <a:rPr lang="tr-TR" dirty="0" err="1"/>
              <a:t>focus</a:t>
            </a:r>
            <a:r>
              <a:rPr lang="tr-TR" dirty="0"/>
              <a:t> of </a:t>
            </a:r>
            <a:r>
              <a:rPr lang="tr-TR" dirty="0" err="1"/>
              <a:t>this</a:t>
            </a:r>
            <a:r>
              <a:rPr lang="tr-TR" dirty="0"/>
              <a:t> </a:t>
            </a:r>
            <a:r>
              <a:rPr lang="tr-TR" dirty="0" err="1"/>
              <a:t>research</a:t>
            </a:r>
            <a:r>
              <a:rPr lang="tr-TR" dirty="0"/>
              <a:t> is a 44 MVA </a:t>
            </a:r>
            <a:r>
              <a:rPr lang="tr-TR" dirty="0" err="1"/>
              <a:t>hydro</a:t>
            </a:r>
            <a:r>
              <a:rPr lang="tr-TR" dirty="0"/>
              <a:t> </a:t>
            </a:r>
            <a:r>
              <a:rPr lang="tr-TR" dirty="0" err="1"/>
              <a:t>generator</a:t>
            </a:r>
            <a:r>
              <a:rPr lang="tr-TR" dirty="0"/>
              <a:t> </a:t>
            </a:r>
            <a:r>
              <a:rPr lang="tr-TR" dirty="0" err="1"/>
              <a:t>located</a:t>
            </a:r>
            <a:r>
              <a:rPr lang="tr-TR" dirty="0"/>
              <a:t> in </a:t>
            </a:r>
            <a:r>
              <a:rPr lang="tr-TR" dirty="0" err="1"/>
              <a:t>Sarıyar</a:t>
            </a:r>
            <a:r>
              <a:rPr lang="tr-TR" dirty="0"/>
              <a:t>, Ankara. </a:t>
            </a:r>
            <a:r>
              <a:rPr lang="tr-TR" dirty="0" err="1"/>
              <a:t>Let</a:t>
            </a:r>
            <a:r>
              <a:rPr lang="tr-TR" dirty="0"/>
              <a:t> me define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refurbishment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its</a:t>
            </a:r>
            <a:r>
              <a:rPr lang="tr-TR" dirty="0"/>
              <a:t> </a:t>
            </a:r>
            <a:r>
              <a:rPr lang="tr-TR" dirty="0" err="1"/>
              <a:t>importance</a:t>
            </a:r>
            <a:r>
              <a:rPr lang="tr-TR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3AAD37-8495-4358-975D-7F228E51A688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1523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/>
              <a:t>Refurbishment</a:t>
            </a:r>
            <a:r>
              <a:rPr lang="tr-TR" dirty="0"/>
              <a:t> is </a:t>
            </a:r>
            <a:r>
              <a:rPr lang="tr-TR" dirty="0" err="1"/>
              <a:t>nothing</a:t>
            </a:r>
            <a:r>
              <a:rPr lang="tr-TR" dirty="0"/>
              <a:t> but re-</a:t>
            </a:r>
            <a:r>
              <a:rPr lang="tr-TR" dirty="0" err="1"/>
              <a:t>producing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installed</a:t>
            </a:r>
            <a:r>
              <a:rPr lang="tr-TR" dirty="0"/>
              <a:t> </a:t>
            </a:r>
            <a:r>
              <a:rPr lang="tr-TR" dirty="0" err="1"/>
              <a:t>hydro</a:t>
            </a:r>
            <a:r>
              <a:rPr lang="tr-TR" dirty="0"/>
              <a:t> </a:t>
            </a:r>
            <a:r>
              <a:rPr lang="tr-TR" dirty="0" err="1"/>
              <a:t>generator</a:t>
            </a:r>
            <a:r>
              <a:rPr lang="tr-TR" dirty="0"/>
              <a:t> </a:t>
            </a:r>
            <a:r>
              <a:rPr lang="tr-TR" dirty="0" err="1"/>
              <a:t>because</a:t>
            </a:r>
            <a:r>
              <a:rPr lang="tr-TR" dirty="0"/>
              <a:t> of </a:t>
            </a:r>
            <a:r>
              <a:rPr lang="tr-TR" dirty="0" err="1"/>
              <a:t>its</a:t>
            </a:r>
            <a:r>
              <a:rPr lang="tr-TR" dirty="0"/>
              <a:t> </a:t>
            </a:r>
            <a:r>
              <a:rPr lang="tr-TR" dirty="0" err="1"/>
              <a:t>age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/</a:t>
            </a:r>
            <a:r>
              <a:rPr lang="tr-TR" dirty="0" err="1"/>
              <a:t>or</a:t>
            </a:r>
            <a:r>
              <a:rPr lang="tr-TR" dirty="0"/>
              <a:t> </a:t>
            </a:r>
            <a:r>
              <a:rPr lang="tr-TR" dirty="0" err="1"/>
              <a:t>increasing</a:t>
            </a:r>
            <a:r>
              <a:rPr lang="tr-TR" dirty="0"/>
              <a:t> </a:t>
            </a:r>
            <a:r>
              <a:rPr lang="tr-TR" dirty="0" err="1"/>
              <a:t>installed</a:t>
            </a:r>
            <a:r>
              <a:rPr lang="tr-TR" dirty="0"/>
              <a:t> </a:t>
            </a:r>
            <a:r>
              <a:rPr lang="tr-TR" dirty="0" err="1"/>
              <a:t>power</a:t>
            </a:r>
            <a:r>
              <a:rPr lang="tr-TR" dirty="0"/>
              <a:t>. </a:t>
            </a:r>
            <a:r>
              <a:rPr lang="tr-TR" dirty="0" err="1"/>
              <a:t>If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output</a:t>
            </a:r>
            <a:r>
              <a:rPr lang="tr-TR" dirty="0"/>
              <a:t> </a:t>
            </a:r>
            <a:r>
              <a:rPr lang="tr-TR" dirty="0" err="1"/>
              <a:t>power</a:t>
            </a:r>
            <a:r>
              <a:rPr lang="tr-TR" dirty="0"/>
              <a:t> is </a:t>
            </a:r>
            <a:r>
              <a:rPr lang="tr-TR" dirty="0" err="1"/>
              <a:t>kept</a:t>
            </a:r>
            <a:r>
              <a:rPr lang="tr-TR" dirty="0"/>
              <a:t> </a:t>
            </a:r>
            <a:r>
              <a:rPr lang="tr-TR" dirty="0" err="1"/>
              <a:t>same</a:t>
            </a:r>
            <a:r>
              <a:rPr lang="tr-TR" dirty="0"/>
              <a:t> </a:t>
            </a:r>
            <a:r>
              <a:rPr lang="tr-TR" dirty="0" err="1"/>
              <a:t>during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refurbishment</a:t>
            </a:r>
            <a:r>
              <a:rPr lang="tr-TR" dirty="0"/>
              <a:t>, it is </a:t>
            </a:r>
            <a:r>
              <a:rPr lang="tr-TR" dirty="0" err="1"/>
              <a:t>called</a:t>
            </a:r>
            <a:r>
              <a:rPr lang="tr-TR" dirty="0"/>
              <a:t> </a:t>
            </a:r>
            <a:r>
              <a:rPr lang="tr-TR" dirty="0" err="1"/>
              <a:t>upgrading</a:t>
            </a:r>
            <a:r>
              <a:rPr lang="tr-TR" dirty="0"/>
              <a:t>. </a:t>
            </a:r>
            <a:r>
              <a:rPr lang="tr-TR" dirty="0" err="1"/>
              <a:t>If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power</a:t>
            </a:r>
            <a:r>
              <a:rPr lang="tr-TR" dirty="0"/>
              <a:t> is </a:t>
            </a:r>
            <a:r>
              <a:rPr lang="tr-TR" dirty="0" err="1"/>
              <a:t>increased</a:t>
            </a:r>
            <a:r>
              <a:rPr lang="tr-TR" dirty="0"/>
              <a:t>, </a:t>
            </a:r>
            <a:r>
              <a:rPr lang="tr-TR" dirty="0" err="1"/>
              <a:t>then</a:t>
            </a:r>
            <a:r>
              <a:rPr lang="tr-TR" dirty="0"/>
              <a:t> it is </a:t>
            </a:r>
            <a:r>
              <a:rPr lang="tr-TR" dirty="0" err="1"/>
              <a:t>called</a:t>
            </a:r>
            <a:r>
              <a:rPr lang="tr-TR" dirty="0"/>
              <a:t> </a:t>
            </a:r>
            <a:r>
              <a:rPr lang="tr-TR" dirty="0" err="1"/>
              <a:t>uprating</a:t>
            </a:r>
            <a:r>
              <a:rPr lang="tr-TR" dirty="0"/>
              <a:t>. </a:t>
            </a:r>
            <a:r>
              <a:rPr lang="tr-TR" dirty="0" err="1"/>
              <a:t>Generators</a:t>
            </a:r>
            <a:r>
              <a:rPr lang="tr-TR" dirty="0"/>
              <a:t> </a:t>
            </a:r>
            <a:r>
              <a:rPr lang="tr-TR" dirty="0" err="1"/>
              <a:t>older</a:t>
            </a:r>
            <a:r>
              <a:rPr lang="tr-TR" dirty="0"/>
              <a:t> </a:t>
            </a:r>
            <a:r>
              <a:rPr lang="tr-TR" dirty="0" err="1"/>
              <a:t>than</a:t>
            </a:r>
            <a:r>
              <a:rPr lang="tr-TR" dirty="0"/>
              <a:t> 30 </a:t>
            </a:r>
            <a:r>
              <a:rPr lang="tr-TR" dirty="0" err="1"/>
              <a:t>years</a:t>
            </a:r>
            <a:r>
              <a:rPr lang="tr-TR" dirty="0"/>
              <a:t> </a:t>
            </a:r>
            <a:r>
              <a:rPr lang="tr-TR" dirty="0" err="1"/>
              <a:t>may</a:t>
            </a:r>
            <a:r>
              <a:rPr lang="tr-TR" dirty="0"/>
              <a:t> be </a:t>
            </a:r>
            <a:r>
              <a:rPr lang="tr-TR" dirty="0" err="1"/>
              <a:t>refurbished</a:t>
            </a:r>
            <a:r>
              <a:rPr lang="tr-TR" dirty="0"/>
              <a:t> </a:t>
            </a:r>
            <a:r>
              <a:rPr lang="tr-TR" dirty="0" err="1"/>
              <a:t>depending</a:t>
            </a:r>
            <a:r>
              <a:rPr lang="tr-TR" dirty="0"/>
              <a:t> on </a:t>
            </a:r>
            <a:r>
              <a:rPr lang="tr-TR" dirty="0" err="1"/>
              <a:t>their</a:t>
            </a:r>
            <a:r>
              <a:rPr lang="tr-TR" dirty="0"/>
              <a:t> </a:t>
            </a:r>
            <a:r>
              <a:rPr lang="tr-TR" dirty="0" err="1"/>
              <a:t>condition</a:t>
            </a:r>
            <a:r>
              <a:rPr lang="tr-TR" dirty="0"/>
              <a:t>.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importance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refurbishment</a:t>
            </a:r>
            <a:r>
              <a:rPr lang="tr-TR" dirty="0"/>
              <a:t> can be </a:t>
            </a:r>
            <a:r>
              <a:rPr lang="tr-TR" dirty="0" err="1"/>
              <a:t>understood</a:t>
            </a:r>
            <a:r>
              <a:rPr lang="tr-TR" dirty="0"/>
              <a:t> </a:t>
            </a:r>
            <a:r>
              <a:rPr lang="tr-TR" dirty="0" err="1"/>
              <a:t>from</a:t>
            </a:r>
            <a:r>
              <a:rPr lang="tr-TR" dirty="0"/>
              <a:t> </a:t>
            </a:r>
            <a:r>
              <a:rPr lang="tr-TR" dirty="0" err="1"/>
              <a:t>two</a:t>
            </a:r>
            <a:r>
              <a:rPr lang="tr-TR" dirty="0"/>
              <a:t> </a:t>
            </a:r>
            <a:r>
              <a:rPr lang="tr-TR" dirty="0" err="1"/>
              <a:t>facts</a:t>
            </a:r>
            <a:r>
              <a:rPr lang="tr-TR" dirty="0"/>
              <a:t>: </a:t>
            </a:r>
            <a:r>
              <a:rPr lang="tr-TR" dirty="0" err="1"/>
              <a:t>first</a:t>
            </a:r>
            <a:r>
              <a:rPr lang="tr-TR" dirty="0"/>
              <a:t> </a:t>
            </a:r>
            <a:r>
              <a:rPr lang="tr-TR" dirty="0" err="1"/>
              <a:t>one</a:t>
            </a:r>
            <a:r>
              <a:rPr lang="tr-TR" dirty="0"/>
              <a:t> is </a:t>
            </a:r>
            <a:r>
              <a:rPr lang="tr-TR" dirty="0" err="1"/>
              <a:t>nearly</a:t>
            </a:r>
            <a:r>
              <a:rPr lang="tr-TR" dirty="0"/>
              <a:t> 6.2 GW of </a:t>
            </a:r>
            <a:r>
              <a:rPr lang="tr-TR" dirty="0" err="1"/>
              <a:t>installed</a:t>
            </a:r>
            <a:r>
              <a:rPr lang="tr-TR" dirty="0"/>
              <a:t> </a:t>
            </a:r>
            <a:r>
              <a:rPr lang="tr-TR" dirty="0" err="1"/>
              <a:t>power</a:t>
            </a:r>
            <a:r>
              <a:rPr lang="tr-TR" dirty="0"/>
              <a:t> in </a:t>
            </a:r>
            <a:r>
              <a:rPr lang="tr-TR" dirty="0" err="1"/>
              <a:t>Turkey</a:t>
            </a:r>
            <a:r>
              <a:rPr lang="tr-TR" dirty="0"/>
              <a:t>, </a:t>
            </a:r>
            <a:r>
              <a:rPr lang="tr-TR" dirty="0" err="1"/>
              <a:t>accounts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31.9%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installed</a:t>
            </a:r>
            <a:r>
              <a:rPr lang="tr-TR" dirty="0"/>
              <a:t> </a:t>
            </a:r>
            <a:r>
              <a:rPr lang="tr-TR" dirty="0" err="1"/>
              <a:t>large</a:t>
            </a:r>
            <a:r>
              <a:rPr lang="tr-TR" dirty="0"/>
              <a:t> </a:t>
            </a:r>
            <a:r>
              <a:rPr lang="tr-TR" dirty="0" err="1"/>
              <a:t>hydro</a:t>
            </a:r>
            <a:r>
              <a:rPr lang="tr-TR" dirty="0"/>
              <a:t> </a:t>
            </a:r>
            <a:r>
              <a:rPr lang="tr-TR" dirty="0" err="1"/>
              <a:t>generators</a:t>
            </a:r>
            <a:r>
              <a:rPr lang="tr-TR" dirty="0"/>
              <a:t>, is </a:t>
            </a:r>
            <a:r>
              <a:rPr lang="tr-TR" dirty="0" err="1"/>
              <a:t>older</a:t>
            </a:r>
            <a:r>
              <a:rPr lang="tr-TR" dirty="0"/>
              <a:t> </a:t>
            </a:r>
            <a:r>
              <a:rPr lang="tr-TR" dirty="0" err="1"/>
              <a:t>than</a:t>
            </a:r>
            <a:r>
              <a:rPr lang="tr-TR" dirty="0"/>
              <a:t> 30 </a:t>
            </a:r>
            <a:r>
              <a:rPr lang="tr-TR" dirty="0" err="1"/>
              <a:t>years</a:t>
            </a:r>
            <a:r>
              <a:rPr lang="tr-TR" dirty="0"/>
              <a:t> </a:t>
            </a:r>
            <a:r>
              <a:rPr lang="tr-TR" dirty="0" err="1"/>
              <a:t>which</a:t>
            </a:r>
            <a:r>
              <a:rPr lang="tr-TR" dirty="0"/>
              <a:t> </a:t>
            </a:r>
            <a:r>
              <a:rPr lang="tr-TR" dirty="0" err="1"/>
              <a:t>may</a:t>
            </a:r>
            <a:r>
              <a:rPr lang="tr-TR" dirty="0"/>
              <a:t> </a:t>
            </a:r>
            <a:r>
              <a:rPr lang="tr-TR" dirty="0" err="1"/>
              <a:t>need</a:t>
            </a:r>
            <a:r>
              <a:rPr lang="tr-TR" dirty="0"/>
              <a:t> </a:t>
            </a:r>
            <a:r>
              <a:rPr lang="tr-TR" dirty="0" err="1"/>
              <a:t>refurbishment</a:t>
            </a:r>
            <a:r>
              <a:rPr lang="tr-TR" dirty="0"/>
              <a:t> </a:t>
            </a:r>
            <a:r>
              <a:rPr lang="tr-TR" dirty="0" err="1"/>
              <a:t>depending</a:t>
            </a:r>
            <a:r>
              <a:rPr lang="tr-TR" dirty="0"/>
              <a:t> on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condition</a:t>
            </a:r>
            <a:r>
              <a:rPr lang="tr-TR" dirty="0"/>
              <a:t>.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second</a:t>
            </a:r>
            <a:r>
              <a:rPr lang="tr-TR" dirty="0"/>
              <a:t> </a:t>
            </a:r>
            <a:r>
              <a:rPr lang="tr-TR" dirty="0" err="1"/>
              <a:t>one</a:t>
            </a:r>
            <a:r>
              <a:rPr lang="tr-TR" dirty="0"/>
              <a:t> is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older</a:t>
            </a:r>
            <a:r>
              <a:rPr lang="tr-TR" dirty="0"/>
              <a:t> </a:t>
            </a:r>
            <a:r>
              <a:rPr lang="tr-TR" dirty="0" err="1"/>
              <a:t>generators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generally</a:t>
            </a:r>
            <a:r>
              <a:rPr lang="tr-TR" dirty="0"/>
              <a:t> </a:t>
            </a:r>
            <a:r>
              <a:rPr lang="tr-TR" dirty="0" err="1"/>
              <a:t>over-designed</a:t>
            </a:r>
            <a:r>
              <a:rPr lang="tr-TR" dirty="0"/>
              <a:t>, </a:t>
            </a:r>
            <a:r>
              <a:rPr lang="tr-TR" dirty="0" err="1"/>
              <a:t>which</a:t>
            </a:r>
            <a:r>
              <a:rPr lang="tr-TR" dirty="0"/>
              <a:t> </a:t>
            </a:r>
            <a:r>
              <a:rPr lang="tr-TR" dirty="0" err="1"/>
              <a:t>means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output</a:t>
            </a:r>
            <a:r>
              <a:rPr lang="tr-TR" dirty="0"/>
              <a:t> </a:t>
            </a:r>
            <a:r>
              <a:rPr lang="tr-TR" dirty="0" err="1"/>
              <a:t>power</a:t>
            </a:r>
            <a:r>
              <a:rPr lang="tr-TR" dirty="0"/>
              <a:t> can be </a:t>
            </a:r>
            <a:r>
              <a:rPr lang="tr-TR" dirty="0" err="1"/>
              <a:t>increased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small</a:t>
            </a:r>
            <a:r>
              <a:rPr lang="tr-TR" dirty="0"/>
              <a:t> </a:t>
            </a:r>
            <a:r>
              <a:rPr lang="tr-TR" dirty="0" err="1"/>
              <a:t>changes</a:t>
            </a:r>
            <a:r>
              <a:rPr lang="tr-TR" dirty="0"/>
              <a:t>. </a:t>
            </a:r>
            <a:r>
              <a:rPr lang="tr-TR" dirty="0" err="1"/>
              <a:t>This</a:t>
            </a:r>
            <a:r>
              <a:rPr lang="tr-TR" dirty="0"/>
              <a:t> </a:t>
            </a:r>
            <a:r>
              <a:rPr lang="tr-TR" dirty="0" err="1"/>
              <a:t>gives</a:t>
            </a:r>
            <a:r>
              <a:rPr lang="tr-TR" dirty="0"/>
              <a:t> us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opportunity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increase</a:t>
            </a:r>
            <a:r>
              <a:rPr lang="tr-TR" dirty="0"/>
              <a:t> </a:t>
            </a:r>
            <a:r>
              <a:rPr lang="tr-TR" dirty="0" err="1"/>
              <a:t>installed</a:t>
            </a:r>
            <a:r>
              <a:rPr lang="tr-TR" dirty="0"/>
              <a:t> </a:t>
            </a:r>
            <a:r>
              <a:rPr lang="tr-TR" dirty="0" err="1"/>
              <a:t>power</a:t>
            </a:r>
            <a:r>
              <a:rPr lang="tr-TR" dirty="0"/>
              <a:t> </a:t>
            </a:r>
            <a:r>
              <a:rPr lang="tr-TR" dirty="0" err="1"/>
              <a:t>more</a:t>
            </a:r>
            <a:r>
              <a:rPr lang="tr-TR" dirty="0"/>
              <a:t> </a:t>
            </a:r>
            <a:r>
              <a:rPr lang="tr-TR" dirty="0" err="1"/>
              <a:t>cheaper</a:t>
            </a:r>
            <a:r>
              <a:rPr lang="tr-TR" dirty="0"/>
              <a:t>.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second</a:t>
            </a:r>
            <a:r>
              <a:rPr lang="tr-TR" dirty="0"/>
              <a:t> main </a:t>
            </a:r>
            <a:r>
              <a:rPr lang="tr-TR" dirty="0" err="1"/>
              <a:t>focus</a:t>
            </a:r>
            <a:r>
              <a:rPr lang="tr-TR" dirty="0"/>
              <a:t> of </a:t>
            </a:r>
            <a:r>
              <a:rPr lang="tr-TR" dirty="0" err="1"/>
              <a:t>this</a:t>
            </a:r>
            <a:r>
              <a:rPr lang="tr-TR" dirty="0"/>
              <a:t> </a:t>
            </a:r>
            <a:r>
              <a:rPr lang="tr-TR" dirty="0" err="1"/>
              <a:t>research</a:t>
            </a:r>
            <a:r>
              <a:rPr lang="tr-TR" dirty="0"/>
              <a:t> is </a:t>
            </a:r>
            <a:r>
              <a:rPr lang="tr-TR" dirty="0" err="1"/>
              <a:t>alternating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winding</a:t>
            </a:r>
            <a:r>
              <a:rPr lang="tr-TR" dirty="0"/>
              <a:t> </a:t>
            </a:r>
            <a:r>
              <a:rPr lang="tr-TR" dirty="0" err="1"/>
              <a:t>type</a:t>
            </a:r>
            <a:r>
              <a:rPr lang="tr-TR" dirty="0"/>
              <a:t>. </a:t>
            </a:r>
            <a:r>
              <a:rPr lang="tr-TR" dirty="0" err="1"/>
              <a:t>So</a:t>
            </a:r>
            <a:r>
              <a:rPr lang="tr-TR" dirty="0"/>
              <a:t>, </a:t>
            </a:r>
            <a:r>
              <a:rPr lang="tr-TR" dirty="0" err="1"/>
              <a:t>let</a:t>
            </a:r>
            <a:r>
              <a:rPr lang="tr-TR" dirty="0"/>
              <a:t> us define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winding</a:t>
            </a:r>
            <a:r>
              <a:rPr lang="tr-TR" dirty="0"/>
              <a:t> </a:t>
            </a:r>
            <a:r>
              <a:rPr lang="tr-TR" dirty="0" err="1"/>
              <a:t>types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their</a:t>
            </a:r>
            <a:r>
              <a:rPr lang="tr-TR" dirty="0"/>
              <a:t> </a:t>
            </a:r>
            <a:r>
              <a:rPr lang="tr-TR" dirty="0" err="1"/>
              <a:t>properties</a:t>
            </a:r>
            <a:r>
              <a:rPr lang="tr-TR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3AAD37-8495-4358-975D-7F228E51A688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9166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/>
              <a:t>There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two</a:t>
            </a:r>
            <a:r>
              <a:rPr lang="tr-TR" dirty="0"/>
              <a:t> </a:t>
            </a:r>
            <a:r>
              <a:rPr lang="tr-TR" dirty="0" err="1"/>
              <a:t>types</a:t>
            </a:r>
            <a:r>
              <a:rPr lang="tr-TR" dirty="0"/>
              <a:t> of </a:t>
            </a:r>
            <a:r>
              <a:rPr lang="tr-TR" dirty="0" err="1"/>
              <a:t>windings</a:t>
            </a:r>
            <a:r>
              <a:rPr lang="tr-TR" dirty="0"/>
              <a:t> </a:t>
            </a:r>
            <a:r>
              <a:rPr lang="tr-TR" dirty="0" err="1"/>
              <a:t>used</a:t>
            </a:r>
            <a:r>
              <a:rPr lang="tr-TR" dirty="0"/>
              <a:t> in </a:t>
            </a:r>
            <a:r>
              <a:rPr lang="tr-TR" dirty="0" err="1"/>
              <a:t>hydro</a:t>
            </a:r>
            <a:r>
              <a:rPr lang="tr-TR" dirty="0"/>
              <a:t> </a:t>
            </a:r>
            <a:r>
              <a:rPr lang="tr-TR" dirty="0" err="1"/>
              <a:t>generators</a:t>
            </a:r>
            <a:r>
              <a:rPr lang="tr-TR" dirty="0"/>
              <a:t>, </a:t>
            </a:r>
            <a:r>
              <a:rPr lang="tr-TR" dirty="0" err="1"/>
              <a:t>which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lap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wave</a:t>
            </a:r>
            <a:r>
              <a:rPr lang="tr-TR" dirty="0"/>
              <a:t> </a:t>
            </a:r>
            <a:r>
              <a:rPr lang="tr-TR" dirty="0" err="1"/>
              <a:t>windings</a:t>
            </a:r>
            <a:r>
              <a:rPr lang="tr-TR" dirty="0"/>
              <a:t>. As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names</a:t>
            </a:r>
            <a:r>
              <a:rPr lang="tr-TR" dirty="0"/>
              <a:t> </a:t>
            </a:r>
            <a:r>
              <a:rPr lang="tr-TR" dirty="0" err="1"/>
              <a:t>imply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lap </a:t>
            </a:r>
            <a:r>
              <a:rPr lang="tr-TR" dirty="0" err="1"/>
              <a:t>windings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closed</a:t>
            </a:r>
            <a:r>
              <a:rPr lang="tr-TR" dirty="0"/>
              <a:t> </a:t>
            </a:r>
            <a:r>
              <a:rPr lang="tr-TR" dirty="0" err="1"/>
              <a:t>turned</a:t>
            </a:r>
            <a:r>
              <a:rPr lang="tr-TR" dirty="0"/>
              <a:t> </a:t>
            </a:r>
            <a:r>
              <a:rPr lang="tr-TR" dirty="0" err="1"/>
              <a:t>windings</a:t>
            </a:r>
            <a:r>
              <a:rPr lang="tr-TR" dirty="0"/>
              <a:t> </a:t>
            </a:r>
            <a:r>
              <a:rPr lang="tr-TR" dirty="0" err="1"/>
              <a:t>whereas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wave</a:t>
            </a:r>
            <a:r>
              <a:rPr lang="tr-TR" dirty="0"/>
              <a:t> </a:t>
            </a:r>
            <a:r>
              <a:rPr lang="tr-TR" dirty="0" err="1"/>
              <a:t>windings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open</a:t>
            </a:r>
            <a:r>
              <a:rPr lang="tr-TR" dirty="0"/>
              <a:t> </a:t>
            </a:r>
            <a:r>
              <a:rPr lang="tr-TR" dirty="0" err="1"/>
              <a:t>turned</a:t>
            </a:r>
            <a:r>
              <a:rPr lang="tr-TR" dirty="0"/>
              <a:t>. </a:t>
            </a:r>
            <a:r>
              <a:rPr lang="tr-TR" dirty="0" err="1"/>
              <a:t>From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figure</a:t>
            </a:r>
            <a:r>
              <a:rPr lang="tr-TR" dirty="0"/>
              <a:t>, it is </a:t>
            </a:r>
            <a:r>
              <a:rPr lang="tr-TR" dirty="0" err="1"/>
              <a:t>easily</a:t>
            </a:r>
            <a:r>
              <a:rPr lang="tr-TR" dirty="0"/>
              <a:t> </a:t>
            </a:r>
            <a:r>
              <a:rPr lang="tr-TR" dirty="0" err="1"/>
              <a:t>seen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wave</a:t>
            </a:r>
            <a:r>
              <a:rPr lang="tr-TR" dirty="0"/>
              <a:t> </a:t>
            </a:r>
            <a:r>
              <a:rPr lang="tr-TR" dirty="0" err="1"/>
              <a:t>windings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seem</a:t>
            </a:r>
            <a:r>
              <a:rPr lang="tr-TR" dirty="0"/>
              <a:t> </a:t>
            </a:r>
            <a:r>
              <a:rPr lang="tr-TR" dirty="0" err="1"/>
              <a:t>like</a:t>
            </a:r>
            <a:r>
              <a:rPr lang="tr-TR" dirty="0"/>
              <a:t> </a:t>
            </a:r>
            <a:r>
              <a:rPr lang="tr-TR" dirty="0" err="1"/>
              <a:t>sea</a:t>
            </a:r>
            <a:r>
              <a:rPr lang="tr-TR" dirty="0"/>
              <a:t> </a:t>
            </a:r>
            <a:r>
              <a:rPr lang="tr-TR" dirty="0" err="1"/>
              <a:t>waves</a:t>
            </a:r>
            <a:r>
              <a:rPr lang="tr-TR" dirty="0"/>
              <a:t> </a:t>
            </a:r>
            <a:r>
              <a:rPr lang="tr-TR" dirty="0" err="1"/>
              <a:t>where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name </a:t>
            </a:r>
            <a:r>
              <a:rPr lang="tr-TR" dirty="0" err="1"/>
              <a:t>comes</a:t>
            </a:r>
            <a:r>
              <a:rPr lang="tr-TR" dirty="0"/>
              <a:t> </a:t>
            </a:r>
            <a:r>
              <a:rPr lang="tr-TR" dirty="0" err="1"/>
              <a:t>from</a:t>
            </a:r>
            <a:r>
              <a:rPr lang="tr-TR" dirty="0"/>
              <a:t>. </a:t>
            </a:r>
            <a:r>
              <a:rPr lang="tr-TR" dirty="0" err="1"/>
              <a:t>Both</a:t>
            </a:r>
            <a:r>
              <a:rPr lang="tr-TR" dirty="0"/>
              <a:t> </a:t>
            </a:r>
            <a:r>
              <a:rPr lang="tr-TR" dirty="0" err="1"/>
              <a:t>types</a:t>
            </a:r>
            <a:r>
              <a:rPr lang="tr-TR" dirty="0"/>
              <a:t> of </a:t>
            </a:r>
            <a:r>
              <a:rPr lang="tr-TR" dirty="0" err="1"/>
              <a:t>windings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composed</a:t>
            </a:r>
            <a:r>
              <a:rPr lang="tr-TR" dirty="0"/>
              <a:t> of a </a:t>
            </a:r>
            <a:r>
              <a:rPr lang="tr-TR" dirty="0" err="1"/>
              <a:t>number</a:t>
            </a:r>
            <a:r>
              <a:rPr lang="tr-TR" dirty="0"/>
              <a:t> of </a:t>
            </a:r>
            <a:r>
              <a:rPr lang="tr-TR" dirty="0" err="1"/>
              <a:t>strands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eliminate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skin </a:t>
            </a:r>
            <a:r>
              <a:rPr lang="tr-TR" dirty="0" err="1"/>
              <a:t>effect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reduce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losses</a:t>
            </a:r>
            <a:r>
              <a:rPr lang="tr-TR" dirty="0"/>
              <a:t>. </a:t>
            </a:r>
            <a:r>
              <a:rPr lang="tr-TR" dirty="0" err="1"/>
              <a:t>This</a:t>
            </a:r>
            <a:r>
              <a:rPr lang="tr-TR" dirty="0"/>
              <a:t> </a:t>
            </a:r>
            <a:r>
              <a:rPr lang="tr-TR" dirty="0" err="1"/>
              <a:t>will</a:t>
            </a:r>
            <a:r>
              <a:rPr lang="tr-TR" dirty="0"/>
              <a:t> be </a:t>
            </a:r>
            <a:r>
              <a:rPr lang="tr-TR" dirty="0" err="1"/>
              <a:t>covered</a:t>
            </a:r>
            <a:r>
              <a:rPr lang="tr-TR" dirty="0"/>
              <a:t> in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upcoming</a:t>
            </a:r>
            <a:r>
              <a:rPr lang="tr-TR" dirty="0"/>
              <a:t> </a:t>
            </a:r>
            <a:r>
              <a:rPr lang="tr-TR" dirty="0" err="1"/>
              <a:t>slides</a:t>
            </a:r>
            <a:r>
              <a:rPr lang="tr-TR" dirty="0"/>
              <a:t>. </a:t>
            </a:r>
            <a:r>
              <a:rPr lang="tr-TR" dirty="0" err="1"/>
              <a:t>Lastly</a:t>
            </a:r>
            <a:r>
              <a:rPr lang="tr-TR" dirty="0"/>
              <a:t>, </a:t>
            </a:r>
            <a:r>
              <a:rPr lang="tr-TR" dirty="0" err="1"/>
              <a:t>mentioning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there</a:t>
            </a:r>
            <a:r>
              <a:rPr lang="tr-TR" dirty="0"/>
              <a:t> is </a:t>
            </a:r>
            <a:r>
              <a:rPr lang="tr-TR" dirty="0" err="1"/>
              <a:t>no</a:t>
            </a:r>
            <a:r>
              <a:rPr lang="tr-TR" dirty="0"/>
              <a:t> </a:t>
            </a:r>
            <a:r>
              <a:rPr lang="tr-TR" dirty="0" err="1"/>
              <a:t>electromagnetical</a:t>
            </a:r>
            <a:r>
              <a:rPr lang="tr-TR" dirty="0"/>
              <a:t> </a:t>
            </a:r>
            <a:r>
              <a:rPr lang="tr-TR" dirty="0" err="1"/>
              <a:t>difference</a:t>
            </a:r>
            <a:r>
              <a:rPr lang="tr-TR" dirty="0"/>
              <a:t> </a:t>
            </a:r>
            <a:r>
              <a:rPr lang="tr-TR" dirty="0" err="1"/>
              <a:t>between</a:t>
            </a:r>
            <a:r>
              <a:rPr lang="tr-TR" dirty="0"/>
              <a:t> </a:t>
            </a:r>
            <a:r>
              <a:rPr lang="tr-TR" dirty="0" err="1"/>
              <a:t>those</a:t>
            </a:r>
            <a:r>
              <a:rPr lang="tr-TR" dirty="0"/>
              <a:t> </a:t>
            </a:r>
            <a:r>
              <a:rPr lang="tr-TR" dirty="0" err="1"/>
              <a:t>windings</a:t>
            </a:r>
            <a:r>
              <a:rPr lang="tr-TR" dirty="0"/>
              <a:t>, </a:t>
            </a:r>
            <a:r>
              <a:rPr lang="tr-TR" dirty="0" err="1"/>
              <a:t>let</a:t>
            </a:r>
            <a:r>
              <a:rPr lang="tr-TR" dirty="0"/>
              <a:t> us </a:t>
            </a:r>
            <a:r>
              <a:rPr lang="tr-TR" dirty="0" err="1"/>
              <a:t>move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properties</a:t>
            </a:r>
            <a:r>
              <a:rPr lang="tr-TR" dirty="0"/>
              <a:t> of </a:t>
            </a:r>
            <a:r>
              <a:rPr lang="tr-TR" dirty="0" err="1"/>
              <a:t>those</a:t>
            </a:r>
            <a:r>
              <a:rPr lang="tr-TR" dirty="0"/>
              <a:t> </a:t>
            </a:r>
            <a:r>
              <a:rPr lang="tr-TR" dirty="0" err="1"/>
              <a:t>windings</a:t>
            </a:r>
            <a:r>
              <a:rPr lang="tr-TR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3AAD37-8495-4358-975D-7F228E51A688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1841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/>
              <a:t>Both</a:t>
            </a:r>
            <a:r>
              <a:rPr lang="tr-TR" dirty="0"/>
              <a:t> </a:t>
            </a:r>
            <a:r>
              <a:rPr lang="tr-TR" dirty="0" err="1"/>
              <a:t>types</a:t>
            </a:r>
            <a:r>
              <a:rPr lang="tr-TR" dirty="0"/>
              <a:t> </a:t>
            </a:r>
            <a:r>
              <a:rPr lang="tr-TR" dirty="0" err="1"/>
              <a:t>have</a:t>
            </a:r>
            <a:r>
              <a:rPr lang="tr-TR" dirty="0"/>
              <a:t> </a:t>
            </a:r>
            <a:r>
              <a:rPr lang="tr-TR" dirty="0" err="1"/>
              <a:t>advantages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disadvantages</a:t>
            </a:r>
            <a:r>
              <a:rPr lang="tr-TR" dirty="0"/>
              <a:t>.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choice</a:t>
            </a:r>
            <a:r>
              <a:rPr lang="tr-TR" dirty="0"/>
              <a:t> is </a:t>
            </a:r>
            <a:r>
              <a:rPr lang="tr-TR" dirty="0" err="1"/>
              <a:t>depending</a:t>
            </a:r>
            <a:r>
              <a:rPr lang="tr-TR" dirty="0"/>
              <a:t> on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production</a:t>
            </a:r>
            <a:r>
              <a:rPr lang="tr-TR" dirty="0"/>
              <a:t> </a:t>
            </a:r>
            <a:r>
              <a:rPr lang="tr-TR" dirty="0" err="1"/>
              <a:t>habits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related</a:t>
            </a:r>
            <a:r>
              <a:rPr lang="tr-TR" dirty="0"/>
              <a:t> </a:t>
            </a:r>
            <a:r>
              <a:rPr lang="tr-TR" dirty="0" err="1"/>
              <a:t>company</a:t>
            </a:r>
            <a:r>
              <a:rPr lang="tr-TR" dirty="0"/>
              <a:t>. </a:t>
            </a:r>
            <a:r>
              <a:rPr lang="tr-TR" dirty="0" err="1"/>
              <a:t>Generally</a:t>
            </a:r>
            <a:r>
              <a:rPr lang="tr-TR" dirty="0"/>
              <a:t>, Europe is </a:t>
            </a:r>
            <a:r>
              <a:rPr lang="tr-TR" dirty="0" err="1"/>
              <a:t>familiar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wave</a:t>
            </a:r>
            <a:r>
              <a:rPr lang="tr-TR" dirty="0"/>
              <a:t> </a:t>
            </a:r>
            <a:r>
              <a:rPr lang="tr-TR" dirty="0" err="1"/>
              <a:t>windings</a:t>
            </a:r>
            <a:r>
              <a:rPr lang="tr-TR" dirty="0"/>
              <a:t> </a:t>
            </a:r>
            <a:r>
              <a:rPr lang="tr-TR" dirty="0" err="1"/>
              <a:t>whereas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America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lap </a:t>
            </a:r>
            <a:r>
              <a:rPr lang="tr-TR" dirty="0" err="1"/>
              <a:t>windings</a:t>
            </a:r>
            <a:r>
              <a:rPr lang="tr-TR" dirty="0"/>
              <a:t>.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most</a:t>
            </a:r>
            <a:r>
              <a:rPr lang="tr-TR" dirty="0"/>
              <a:t> </a:t>
            </a:r>
            <a:r>
              <a:rPr lang="tr-TR" dirty="0" err="1"/>
              <a:t>important</a:t>
            </a:r>
            <a:r>
              <a:rPr lang="tr-TR" dirty="0"/>
              <a:t> </a:t>
            </a:r>
            <a:r>
              <a:rPr lang="tr-TR" dirty="0" err="1"/>
              <a:t>advantage</a:t>
            </a:r>
            <a:r>
              <a:rPr lang="tr-TR" dirty="0"/>
              <a:t> of </a:t>
            </a:r>
            <a:r>
              <a:rPr lang="tr-TR" dirty="0" err="1"/>
              <a:t>wave</a:t>
            </a:r>
            <a:r>
              <a:rPr lang="tr-TR" dirty="0"/>
              <a:t> </a:t>
            </a:r>
            <a:r>
              <a:rPr lang="tr-TR" dirty="0" err="1"/>
              <a:t>windings</a:t>
            </a:r>
            <a:r>
              <a:rPr lang="tr-TR" dirty="0"/>
              <a:t> on </a:t>
            </a:r>
            <a:r>
              <a:rPr lang="tr-TR" dirty="0" err="1"/>
              <a:t>the</a:t>
            </a:r>
            <a:r>
              <a:rPr lang="tr-TR" dirty="0"/>
              <a:t> lap </a:t>
            </a:r>
            <a:r>
              <a:rPr lang="tr-TR" dirty="0" err="1"/>
              <a:t>windings</a:t>
            </a:r>
            <a:r>
              <a:rPr lang="tr-TR" dirty="0"/>
              <a:t> is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less</a:t>
            </a:r>
            <a:r>
              <a:rPr lang="tr-TR" dirty="0"/>
              <a:t> </a:t>
            </a:r>
            <a:r>
              <a:rPr lang="tr-TR" dirty="0" err="1"/>
              <a:t>outage</a:t>
            </a:r>
            <a:r>
              <a:rPr lang="tr-TR" dirty="0"/>
              <a:t> </a:t>
            </a:r>
            <a:r>
              <a:rPr lang="tr-TR" dirty="0" err="1"/>
              <a:t>duration</a:t>
            </a:r>
            <a:r>
              <a:rPr lang="tr-TR" dirty="0"/>
              <a:t>. </a:t>
            </a:r>
            <a:r>
              <a:rPr lang="tr-TR" dirty="0" err="1"/>
              <a:t>During</a:t>
            </a:r>
            <a:r>
              <a:rPr lang="tr-TR" dirty="0"/>
              <a:t> a </a:t>
            </a:r>
            <a:r>
              <a:rPr lang="tr-TR" dirty="0" err="1"/>
              <a:t>fault</a:t>
            </a:r>
            <a:r>
              <a:rPr lang="tr-TR" dirty="0"/>
              <a:t>, </a:t>
            </a:r>
            <a:r>
              <a:rPr lang="tr-TR" dirty="0" err="1"/>
              <a:t>workers</a:t>
            </a:r>
            <a:r>
              <a:rPr lang="tr-TR" dirty="0"/>
              <a:t> </a:t>
            </a:r>
            <a:r>
              <a:rPr lang="tr-TR" dirty="0" err="1"/>
              <a:t>need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disassemble</a:t>
            </a:r>
            <a:r>
              <a:rPr lang="tr-TR" dirty="0"/>
              <a:t> </a:t>
            </a:r>
            <a:r>
              <a:rPr lang="tr-TR" dirty="0" err="1"/>
              <a:t>less</a:t>
            </a:r>
            <a:r>
              <a:rPr lang="tr-TR" dirty="0"/>
              <a:t> </a:t>
            </a:r>
            <a:r>
              <a:rPr lang="tr-TR" dirty="0" err="1"/>
              <a:t>coils</a:t>
            </a:r>
            <a:r>
              <a:rPr lang="tr-TR" dirty="0"/>
              <a:t> </a:t>
            </a:r>
            <a:r>
              <a:rPr lang="tr-TR" dirty="0" err="1"/>
              <a:t>when</a:t>
            </a:r>
            <a:r>
              <a:rPr lang="tr-TR" dirty="0"/>
              <a:t> </a:t>
            </a:r>
            <a:r>
              <a:rPr lang="tr-TR" dirty="0" err="1"/>
              <a:t>compared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lap </a:t>
            </a:r>
            <a:r>
              <a:rPr lang="tr-TR" dirty="0" err="1"/>
              <a:t>windings</a:t>
            </a:r>
            <a:r>
              <a:rPr lang="tr-TR" dirty="0"/>
              <a:t>. </a:t>
            </a:r>
            <a:r>
              <a:rPr lang="tr-TR" dirty="0" err="1"/>
              <a:t>However</a:t>
            </a:r>
            <a:r>
              <a:rPr lang="tr-TR" dirty="0"/>
              <a:t>, in </a:t>
            </a:r>
            <a:r>
              <a:rPr lang="tr-TR" dirty="0" err="1"/>
              <a:t>terms</a:t>
            </a:r>
            <a:r>
              <a:rPr lang="tr-TR" dirty="0"/>
              <a:t> of </a:t>
            </a:r>
            <a:r>
              <a:rPr lang="tr-TR" dirty="0" err="1"/>
              <a:t>design</a:t>
            </a:r>
            <a:r>
              <a:rPr lang="tr-TR" dirty="0"/>
              <a:t> of </a:t>
            </a:r>
            <a:r>
              <a:rPr lang="tr-TR" dirty="0" err="1"/>
              <a:t>winding</a:t>
            </a:r>
            <a:r>
              <a:rPr lang="tr-TR" dirty="0"/>
              <a:t> </a:t>
            </a:r>
            <a:r>
              <a:rPr lang="tr-TR" dirty="0" err="1"/>
              <a:t>schematic</a:t>
            </a:r>
            <a:r>
              <a:rPr lang="tr-TR" dirty="0"/>
              <a:t>, lap </a:t>
            </a:r>
            <a:r>
              <a:rPr lang="tr-TR" dirty="0" err="1"/>
              <a:t>windings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more</a:t>
            </a:r>
            <a:r>
              <a:rPr lang="tr-TR" dirty="0"/>
              <a:t> </a:t>
            </a:r>
            <a:r>
              <a:rPr lang="tr-TR" dirty="0" err="1"/>
              <a:t>advantegous</a:t>
            </a:r>
            <a:r>
              <a:rPr lang="tr-TR" dirty="0"/>
              <a:t> </a:t>
            </a:r>
            <a:r>
              <a:rPr lang="tr-TR" dirty="0" err="1"/>
              <a:t>choice</a:t>
            </a:r>
            <a:r>
              <a:rPr lang="tr-TR" dirty="0"/>
              <a:t>. </a:t>
            </a:r>
            <a:r>
              <a:rPr lang="tr-TR" dirty="0" err="1"/>
              <a:t>Last</a:t>
            </a:r>
            <a:r>
              <a:rPr lang="tr-TR" dirty="0"/>
              <a:t> but not </a:t>
            </a:r>
            <a:r>
              <a:rPr lang="tr-TR" dirty="0" err="1"/>
              <a:t>least</a:t>
            </a:r>
            <a:r>
              <a:rPr lang="tr-TR" dirty="0"/>
              <a:t> </a:t>
            </a:r>
            <a:r>
              <a:rPr lang="tr-TR" dirty="0" err="1"/>
              <a:t>wave</a:t>
            </a:r>
            <a:r>
              <a:rPr lang="tr-TR" dirty="0"/>
              <a:t> </a:t>
            </a:r>
            <a:r>
              <a:rPr lang="tr-TR" dirty="0" err="1"/>
              <a:t>windings</a:t>
            </a:r>
            <a:r>
              <a:rPr lang="tr-TR" dirty="0"/>
              <a:t> </a:t>
            </a:r>
            <a:r>
              <a:rPr lang="tr-TR" dirty="0" err="1"/>
              <a:t>offer</a:t>
            </a:r>
            <a:r>
              <a:rPr lang="tr-TR" dirty="0"/>
              <a:t> </a:t>
            </a:r>
            <a:r>
              <a:rPr lang="tr-TR" dirty="0" err="1"/>
              <a:t>low</a:t>
            </a:r>
            <a:r>
              <a:rPr lang="tr-TR" dirty="0"/>
              <a:t> </a:t>
            </a:r>
            <a:r>
              <a:rPr lang="tr-TR" dirty="0" err="1"/>
              <a:t>number</a:t>
            </a:r>
            <a:r>
              <a:rPr lang="tr-TR" dirty="0"/>
              <a:t> of </a:t>
            </a:r>
            <a:r>
              <a:rPr lang="tr-TR" dirty="0" err="1"/>
              <a:t>external</a:t>
            </a:r>
            <a:r>
              <a:rPr lang="tr-TR" dirty="0"/>
              <a:t> </a:t>
            </a:r>
            <a:r>
              <a:rPr lang="tr-TR" dirty="0" err="1"/>
              <a:t>connection</a:t>
            </a:r>
            <a:r>
              <a:rPr lang="tr-TR" dirty="0"/>
              <a:t> </a:t>
            </a:r>
            <a:r>
              <a:rPr lang="tr-TR" dirty="0" err="1"/>
              <a:t>during</a:t>
            </a:r>
            <a:r>
              <a:rPr lang="tr-TR" dirty="0"/>
              <a:t> </a:t>
            </a:r>
            <a:r>
              <a:rPr lang="tr-TR" dirty="0" err="1"/>
              <a:t>assemblying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generator</a:t>
            </a:r>
            <a:r>
              <a:rPr lang="tr-TR" dirty="0"/>
              <a:t>. </a:t>
            </a:r>
            <a:r>
              <a:rPr lang="tr-TR" dirty="0" err="1"/>
              <a:t>Being</a:t>
            </a:r>
            <a:r>
              <a:rPr lang="tr-TR" dirty="0"/>
              <a:t> </a:t>
            </a:r>
            <a:r>
              <a:rPr lang="tr-TR" dirty="0" err="1"/>
              <a:t>sad</a:t>
            </a:r>
            <a:r>
              <a:rPr lang="tr-TR" dirty="0"/>
              <a:t> </a:t>
            </a:r>
            <a:r>
              <a:rPr lang="tr-TR" dirty="0" err="1"/>
              <a:t>those</a:t>
            </a:r>
            <a:r>
              <a:rPr lang="tr-TR" dirty="0"/>
              <a:t>, </a:t>
            </a:r>
            <a:r>
              <a:rPr lang="tr-TR" dirty="0" err="1"/>
              <a:t>let</a:t>
            </a:r>
            <a:r>
              <a:rPr lang="tr-TR" dirty="0"/>
              <a:t> us define </a:t>
            </a:r>
            <a:r>
              <a:rPr lang="tr-TR" dirty="0" err="1"/>
              <a:t>the</a:t>
            </a:r>
            <a:r>
              <a:rPr lang="tr-TR" dirty="0"/>
              <a:t> problem </a:t>
            </a:r>
            <a:r>
              <a:rPr lang="tr-TR" dirty="0" err="1"/>
              <a:t>under</a:t>
            </a:r>
            <a:r>
              <a:rPr lang="tr-TR" dirty="0"/>
              <a:t> </a:t>
            </a:r>
            <a:r>
              <a:rPr lang="tr-TR" dirty="0" err="1"/>
              <a:t>concern</a:t>
            </a:r>
            <a:r>
              <a:rPr lang="tr-TR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3AAD37-8495-4358-975D-7F228E51A688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3616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/>
              <a:t>The</a:t>
            </a:r>
            <a:r>
              <a:rPr lang="tr-TR" dirty="0"/>
              <a:t> problem of </a:t>
            </a:r>
            <a:r>
              <a:rPr lang="tr-TR" dirty="0" err="1"/>
              <a:t>this</a:t>
            </a:r>
            <a:r>
              <a:rPr lang="tr-TR" dirty="0"/>
              <a:t> </a:t>
            </a:r>
            <a:r>
              <a:rPr lang="tr-TR" dirty="0" err="1"/>
              <a:t>research</a:t>
            </a:r>
            <a:r>
              <a:rPr lang="tr-TR" dirty="0"/>
              <a:t> </a:t>
            </a:r>
            <a:r>
              <a:rPr lang="tr-TR" dirty="0" err="1"/>
              <a:t>topic</a:t>
            </a:r>
            <a:r>
              <a:rPr lang="tr-TR" dirty="0"/>
              <a:t> is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alternating</a:t>
            </a:r>
            <a:r>
              <a:rPr lang="tr-TR" dirty="0"/>
              <a:t> </a:t>
            </a:r>
            <a:r>
              <a:rPr lang="tr-TR" dirty="0" err="1"/>
              <a:t>winding</a:t>
            </a:r>
            <a:r>
              <a:rPr lang="tr-TR" dirty="0"/>
              <a:t> </a:t>
            </a:r>
            <a:r>
              <a:rPr lang="tr-TR" dirty="0" err="1"/>
              <a:t>type</a:t>
            </a:r>
            <a:r>
              <a:rPr lang="tr-TR" dirty="0"/>
              <a:t> of a </a:t>
            </a:r>
            <a:r>
              <a:rPr lang="tr-TR" dirty="0" err="1"/>
              <a:t>large</a:t>
            </a:r>
            <a:r>
              <a:rPr lang="tr-TR" dirty="0"/>
              <a:t> </a:t>
            </a:r>
            <a:r>
              <a:rPr lang="tr-TR" dirty="0" err="1"/>
              <a:t>hydro</a:t>
            </a:r>
            <a:r>
              <a:rPr lang="tr-TR" dirty="0"/>
              <a:t> </a:t>
            </a:r>
            <a:r>
              <a:rPr lang="tr-TR" dirty="0" err="1"/>
              <a:t>generator</a:t>
            </a:r>
            <a:r>
              <a:rPr lang="tr-TR" dirty="0"/>
              <a:t> </a:t>
            </a:r>
            <a:r>
              <a:rPr lang="tr-TR" dirty="0" err="1"/>
              <a:t>during</a:t>
            </a:r>
            <a:r>
              <a:rPr lang="tr-TR" dirty="0"/>
              <a:t> </a:t>
            </a:r>
            <a:r>
              <a:rPr lang="tr-TR" dirty="0" err="1"/>
              <a:t>refurbishment</a:t>
            </a:r>
            <a:r>
              <a:rPr lang="tr-TR" dirty="0"/>
              <a:t>.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installed</a:t>
            </a:r>
            <a:r>
              <a:rPr lang="tr-TR" dirty="0"/>
              <a:t> </a:t>
            </a:r>
            <a:r>
              <a:rPr lang="tr-TR" dirty="0" err="1"/>
              <a:t>generator</a:t>
            </a:r>
            <a:r>
              <a:rPr lang="tr-TR" dirty="0"/>
              <a:t> is lap </a:t>
            </a:r>
            <a:r>
              <a:rPr lang="tr-TR" dirty="0" err="1"/>
              <a:t>winding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operator</a:t>
            </a:r>
            <a:r>
              <a:rPr lang="tr-TR" dirty="0"/>
              <a:t> </a:t>
            </a:r>
            <a:r>
              <a:rPr lang="tr-TR" dirty="0" err="1"/>
              <a:t>wants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change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winding</a:t>
            </a:r>
            <a:r>
              <a:rPr lang="tr-TR" dirty="0"/>
              <a:t> </a:t>
            </a:r>
            <a:r>
              <a:rPr lang="tr-TR" dirty="0" err="1"/>
              <a:t>type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wave</a:t>
            </a:r>
            <a:r>
              <a:rPr lang="tr-TR" dirty="0"/>
              <a:t> </a:t>
            </a:r>
            <a:r>
              <a:rPr lang="tr-TR" dirty="0" err="1"/>
              <a:t>windings</a:t>
            </a:r>
            <a:r>
              <a:rPr lang="tr-TR" dirty="0"/>
              <a:t> </a:t>
            </a:r>
            <a:r>
              <a:rPr lang="tr-TR" dirty="0" err="1"/>
              <a:t>due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production</a:t>
            </a:r>
            <a:r>
              <a:rPr lang="tr-TR" dirty="0"/>
              <a:t> </a:t>
            </a:r>
            <a:r>
              <a:rPr lang="tr-TR" dirty="0" err="1"/>
              <a:t>habits</a:t>
            </a:r>
            <a:r>
              <a:rPr lang="tr-TR" dirty="0"/>
              <a:t> as </a:t>
            </a:r>
            <a:r>
              <a:rPr lang="tr-TR" dirty="0" err="1"/>
              <a:t>previously</a:t>
            </a:r>
            <a:r>
              <a:rPr lang="tr-TR" dirty="0"/>
              <a:t> </a:t>
            </a:r>
            <a:r>
              <a:rPr lang="tr-TR" dirty="0" err="1"/>
              <a:t>mentioned</a:t>
            </a:r>
            <a:r>
              <a:rPr lang="tr-TR" dirty="0"/>
              <a:t>. </a:t>
            </a:r>
            <a:r>
              <a:rPr lang="tr-TR" dirty="0" err="1"/>
              <a:t>There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two</a:t>
            </a:r>
            <a:r>
              <a:rPr lang="tr-TR" dirty="0"/>
              <a:t> </a:t>
            </a:r>
            <a:r>
              <a:rPr lang="tr-TR" dirty="0" err="1"/>
              <a:t>constraints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operator</a:t>
            </a:r>
            <a:r>
              <a:rPr lang="tr-TR" dirty="0"/>
              <a:t> </a:t>
            </a:r>
            <a:r>
              <a:rPr lang="tr-TR" dirty="0" err="1"/>
              <a:t>mentioned</a:t>
            </a:r>
            <a:r>
              <a:rPr lang="tr-TR" dirty="0"/>
              <a:t>: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first</a:t>
            </a:r>
            <a:r>
              <a:rPr lang="tr-TR" dirty="0"/>
              <a:t> </a:t>
            </a:r>
            <a:r>
              <a:rPr lang="tr-TR" dirty="0" err="1"/>
              <a:t>one</a:t>
            </a:r>
            <a:r>
              <a:rPr lang="tr-TR" dirty="0"/>
              <a:t> is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keeping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outer</a:t>
            </a:r>
            <a:r>
              <a:rPr lang="tr-TR" dirty="0"/>
              <a:t> </a:t>
            </a:r>
            <a:r>
              <a:rPr lang="tr-TR" dirty="0" err="1"/>
              <a:t>diameter</a:t>
            </a:r>
            <a:r>
              <a:rPr lang="tr-TR" dirty="0"/>
              <a:t> </a:t>
            </a:r>
            <a:r>
              <a:rPr lang="tr-TR" dirty="0" err="1"/>
              <a:t>constant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rotor </a:t>
            </a:r>
            <a:r>
              <a:rPr lang="tr-TR" dirty="0" err="1"/>
              <a:t>geometry</a:t>
            </a:r>
            <a:r>
              <a:rPr lang="tr-TR" dirty="0"/>
              <a:t> </a:t>
            </a:r>
            <a:r>
              <a:rPr lang="tr-TR" dirty="0" err="1"/>
              <a:t>same</a:t>
            </a:r>
            <a:r>
              <a:rPr lang="tr-TR" dirty="0"/>
              <a:t>.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challenging</a:t>
            </a:r>
            <a:r>
              <a:rPr lang="tr-TR" dirty="0"/>
              <a:t> </a:t>
            </a:r>
            <a:r>
              <a:rPr lang="tr-TR" dirty="0" err="1"/>
              <a:t>part</a:t>
            </a:r>
            <a:r>
              <a:rPr lang="tr-TR" dirty="0"/>
              <a:t> is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increasing</a:t>
            </a:r>
            <a:r>
              <a:rPr lang="tr-TR" dirty="0"/>
              <a:t> </a:t>
            </a:r>
            <a:r>
              <a:rPr lang="tr-TR" dirty="0" err="1"/>
              <a:t>efficiency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 </a:t>
            </a:r>
            <a:r>
              <a:rPr lang="tr-TR" dirty="0" err="1"/>
              <a:t>sticking</a:t>
            </a:r>
            <a:r>
              <a:rPr lang="tr-TR" dirty="0"/>
              <a:t> </a:t>
            </a:r>
            <a:r>
              <a:rPr lang="tr-TR" dirty="0" err="1"/>
              <a:t>those</a:t>
            </a:r>
            <a:r>
              <a:rPr lang="tr-TR" dirty="0"/>
              <a:t> </a:t>
            </a:r>
            <a:r>
              <a:rPr lang="tr-TR" dirty="0" err="1"/>
              <a:t>constraints</a:t>
            </a:r>
            <a:r>
              <a:rPr lang="tr-TR" dirty="0"/>
              <a:t> </a:t>
            </a:r>
            <a:r>
              <a:rPr lang="tr-TR" dirty="0" err="1"/>
              <a:t>because</a:t>
            </a:r>
            <a:r>
              <a:rPr lang="tr-TR" dirty="0"/>
              <a:t> </a:t>
            </a:r>
            <a:r>
              <a:rPr lang="tr-TR" dirty="0" err="1"/>
              <a:t>conventionally</a:t>
            </a:r>
            <a:r>
              <a:rPr lang="tr-TR" dirty="0"/>
              <a:t> as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machine</a:t>
            </a:r>
            <a:r>
              <a:rPr lang="tr-TR" dirty="0"/>
              <a:t> </a:t>
            </a:r>
            <a:r>
              <a:rPr lang="tr-TR" dirty="0" err="1"/>
              <a:t>starts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get</a:t>
            </a:r>
            <a:r>
              <a:rPr lang="tr-TR" dirty="0"/>
              <a:t> </a:t>
            </a:r>
            <a:r>
              <a:rPr lang="tr-TR" dirty="0" err="1"/>
              <a:t>larger</a:t>
            </a:r>
            <a:r>
              <a:rPr lang="tr-TR" dirty="0"/>
              <a:t>, </a:t>
            </a:r>
            <a:r>
              <a:rPr lang="tr-TR" dirty="0" err="1"/>
              <a:t>its</a:t>
            </a:r>
            <a:r>
              <a:rPr lang="tr-TR" dirty="0"/>
              <a:t> </a:t>
            </a:r>
            <a:r>
              <a:rPr lang="tr-TR" dirty="0" err="1"/>
              <a:t>power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efficiency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increasing</a:t>
            </a:r>
            <a:r>
              <a:rPr lang="tr-TR" dirty="0"/>
              <a:t>. </a:t>
            </a:r>
            <a:r>
              <a:rPr lang="tr-TR" dirty="0" err="1"/>
              <a:t>This</a:t>
            </a:r>
            <a:r>
              <a:rPr lang="tr-TR" dirty="0"/>
              <a:t> </a:t>
            </a:r>
            <a:r>
              <a:rPr lang="tr-TR" dirty="0" err="1"/>
              <a:t>challenge</a:t>
            </a:r>
            <a:r>
              <a:rPr lang="tr-TR" dirty="0"/>
              <a:t> </a:t>
            </a:r>
            <a:r>
              <a:rPr lang="tr-TR" dirty="0" err="1"/>
              <a:t>will</a:t>
            </a:r>
            <a:r>
              <a:rPr lang="tr-TR" dirty="0"/>
              <a:t> be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concern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optimization</a:t>
            </a:r>
            <a:r>
              <a:rPr lang="tr-TR" dirty="0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3AAD37-8495-4358-975D-7F228E51A688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6637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/>
              <a:t>Non</a:t>
            </a:r>
            <a:r>
              <a:rPr lang="tr-TR" dirty="0"/>
              <a:t> </a:t>
            </a:r>
            <a:r>
              <a:rPr lang="tr-TR" dirty="0" err="1"/>
              <a:t>dominated</a:t>
            </a:r>
            <a:r>
              <a:rPr lang="tr-TR" dirty="0"/>
              <a:t> </a:t>
            </a:r>
            <a:r>
              <a:rPr lang="tr-TR" dirty="0" err="1"/>
              <a:t>sorting</a:t>
            </a:r>
            <a:r>
              <a:rPr lang="tr-TR" dirty="0"/>
              <a:t> </a:t>
            </a:r>
            <a:r>
              <a:rPr lang="tr-TR" dirty="0" err="1"/>
              <a:t>genetic</a:t>
            </a:r>
            <a:r>
              <a:rPr lang="tr-TR" dirty="0"/>
              <a:t> </a:t>
            </a:r>
            <a:r>
              <a:rPr lang="tr-TR" dirty="0" err="1"/>
              <a:t>algorithm</a:t>
            </a:r>
            <a:r>
              <a:rPr lang="tr-TR" dirty="0"/>
              <a:t> – II </a:t>
            </a:r>
            <a:r>
              <a:rPr lang="tr-TR" dirty="0" err="1"/>
              <a:t>will</a:t>
            </a:r>
            <a:r>
              <a:rPr lang="tr-TR" dirty="0"/>
              <a:t> be </a:t>
            </a:r>
            <a:r>
              <a:rPr lang="tr-TR" dirty="0" err="1"/>
              <a:t>used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optimization</a:t>
            </a:r>
            <a:r>
              <a:rPr lang="tr-TR" dirty="0"/>
              <a:t> </a:t>
            </a:r>
            <a:r>
              <a:rPr lang="tr-TR" dirty="0" err="1"/>
              <a:t>process</a:t>
            </a:r>
            <a:r>
              <a:rPr lang="tr-TR" dirty="0"/>
              <a:t>.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variables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optimization</a:t>
            </a:r>
            <a:r>
              <a:rPr lang="tr-TR" dirty="0"/>
              <a:t> is </a:t>
            </a:r>
            <a:r>
              <a:rPr lang="tr-TR" dirty="0" err="1"/>
              <a:t>nothing</a:t>
            </a:r>
            <a:r>
              <a:rPr lang="tr-TR" dirty="0"/>
              <a:t> but </a:t>
            </a:r>
            <a:r>
              <a:rPr lang="tr-TR" dirty="0" err="1"/>
              <a:t>geometry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machine</a:t>
            </a:r>
            <a:r>
              <a:rPr lang="tr-TR" dirty="0"/>
              <a:t>. </a:t>
            </a:r>
            <a:r>
              <a:rPr lang="tr-TR" dirty="0" err="1"/>
              <a:t>Our</a:t>
            </a:r>
            <a:r>
              <a:rPr lang="tr-TR" dirty="0"/>
              <a:t> </a:t>
            </a:r>
            <a:r>
              <a:rPr lang="tr-TR" dirty="0" err="1"/>
              <a:t>variables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a </a:t>
            </a:r>
            <a:r>
              <a:rPr lang="tr-TR" dirty="0" err="1"/>
              <a:t>constant</a:t>
            </a:r>
            <a:r>
              <a:rPr lang="tr-TR" dirty="0"/>
              <a:t> k, </a:t>
            </a:r>
            <a:r>
              <a:rPr lang="tr-TR" dirty="0" err="1"/>
              <a:t>which</a:t>
            </a:r>
            <a:r>
              <a:rPr lang="tr-TR" dirty="0"/>
              <a:t> is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ratio</a:t>
            </a:r>
            <a:r>
              <a:rPr lang="tr-TR" dirty="0"/>
              <a:t> of </a:t>
            </a:r>
            <a:r>
              <a:rPr lang="tr-TR" dirty="0" err="1"/>
              <a:t>inner</a:t>
            </a:r>
            <a:r>
              <a:rPr lang="tr-TR" dirty="0"/>
              <a:t> </a:t>
            </a:r>
            <a:r>
              <a:rPr lang="tr-TR" dirty="0" err="1"/>
              <a:t>diameter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outer</a:t>
            </a:r>
            <a:r>
              <a:rPr lang="tr-TR" dirty="0"/>
              <a:t> </a:t>
            </a:r>
            <a:r>
              <a:rPr lang="tr-TR" dirty="0" err="1"/>
              <a:t>diameter</a:t>
            </a:r>
            <a:r>
              <a:rPr lang="tr-TR" dirty="0"/>
              <a:t>, </a:t>
            </a:r>
            <a:r>
              <a:rPr lang="tr-TR" dirty="0" err="1"/>
              <a:t>airgap</a:t>
            </a:r>
            <a:r>
              <a:rPr lang="tr-TR" dirty="0"/>
              <a:t> </a:t>
            </a:r>
            <a:r>
              <a:rPr lang="tr-TR" dirty="0" err="1"/>
              <a:t>length</a:t>
            </a:r>
            <a:r>
              <a:rPr lang="tr-TR" dirty="0"/>
              <a:t> </a:t>
            </a:r>
            <a:r>
              <a:rPr lang="tr-TR" dirty="0" err="1"/>
              <a:t>between</a:t>
            </a:r>
            <a:r>
              <a:rPr lang="tr-TR" dirty="0"/>
              <a:t> stator </a:t>
            </a:r>
            <a:r>
              <a:rPr lang="tr-TR" dirty="0" err="1"/>
              <a:t>and</a:t>
            </a:r>
            <a:r>
              <a:rPr lang="tr-TR" dirty="0"/>
              <a:t> rotor, </a:t>
            </a:r>
            <a:r>
              <a:rPr lang="tr-TR" dirty="0" err="1"/>
              <a:t>axial</a:t>
            </a:r>
            <a:r>
              <a:rPr lang="tr-TR" dirty="0"/>
              <a:t> </a:t>
            </a:r>
            <a:r>
              <a:rPr lang="tr-TR" dirty="0" err="1"/>
              <a:t>length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machine</a:t>
            </a:r>
            <a:r>
              <a:rPr lang="tr-TR" dirty="0"/>
              <a:t>, </a:t>
            </a:r>
            <a:r>
              <a:rPr lang="tr-TR" dirty="0" err="1"/>
              <a:t>slot</a:t>
            </a:r>
            <a:r>
              <a:rPr lang="tr-TR" dirty="0"/>
              <a:t> </a:t>
            </a:r>
            <a:r>
              <a:rPr lang="tr-TR" dirty="0" err="1"/>
              <a:t>dimensions</a:t>
            </a:r>
            <a:r>
              <a:rPr lang="tr-TR" dirty="0"/>
              <a:t> </a:t>
            </a:r>
            <a:r>
              <a:rPr lang="tr-TR" dirty="0" err="1"/>
              <a:t>both</a:t>
            </a:r>
            <a:r>
              <a:rPr lang="tr-TR" dirty="0"/>
              <a:t> </a:t>
            </a:r>
            <a:r>
              <a:rPr lang="tr-TR" dirty="0" err="1"/>
              <a:t>depth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opening</a:t>
            </a:r>
            <a:r>
              <a:rPr lang="tr-TR" dirty="0"/>
              <a:t>,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finally</a:t>
            </a:r>
            <a:r>
              <a:rPr lang="tr-TR" dirty="0"/>
              <a:t> </a:t>
            </a:r>
            <a:r>
              <a:rPr lang="tr-TR" dirty="0" err="1"/>
              <a:t>number</a:t>
            </a:r>
            <a:r>
              <a:rPr lang="tr-TR" dirty="0"/>
              <a:t> of </a:t>
            </a:r>
            <a:r>
              <a:rPr lang="tr-TR" dirty="0" err="1"/>
              <a:t>slots</a:t>
            </a:r>
            <a:r>
              <a:rPr lang="tr-TR" dirty="0"/>
              <a:t>.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maximum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minimum </a:t>
            </a:r>
            <a:r>
              <a:rPr lang="tr-TR" dirty="0" err="1"/>
              <a:t>values</a:t>
            </a:r>
            <a:r>
              <a:rPr lang="tr-TR" dirty="0"/>
              <a:t> of </a:t>
            </a:r>
            <a:r>
              <a:rPr lang="tr-TR" dirty="0" err="1"/>
              <a:t>those</a:t>
            </a:r>
            <a:r>
              <a:rPr lang="tr-TR" dirty="0"/>
              <a:t> </a:t>
            </a:r>
            <a:r>
              <a:rPr lang="tr-TR" dirty="0" err="1"/>
              <a:t>parameters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selected</a:t>
            </a:r>
            <a:r>
              <a:rPr lang="tr-TR" dirty="0"/>
              <a:t> </a:t>
            </a:r>
            <a:r>
              <a:rPr lang="tr-TR" dirty="0" err="1"/>
              <a:t>such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impossible</a:t>
            </a:r>
            <a:r>
              <a:rPr lang="tr-TR" dirty="0"/>
              <a:t> </a:t>
            </a:r>
            <a:r>
              <a:rPr lang="tr-TR" dirty="0" err="1"/>
              <a:t>geometries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filtered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save</a:t>
            </a:r>
            <a:r>
              <a:rPr lang="tr-TR" dirty="0"/>
              <a:t> time. </a:t>
            </a:r>
            <a:r>
              <a:rPr lang="tr-TR" dirty="0" err="1"/>
              <a:t>Remaining</a:t>
            </a:r>
            <a:r>
              <a:rPr lang="tr-TR" dirty="0"/>
              <a:t> </a:t>
            </a:r>
            <a:r>
              <a:rPr lang="tr-TR" dirty="0" err="1"/>
              <a:t>part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optimization</a:t>
            </a:r>
            <a:r>
              <a:rPr lang="tr-TR" dirty="0"/>
              <a:t> is </a:t>
            </a:r>
            <a:r>
              <a:rPr lang="tr-TR" dirty="0" err="1"/>
              <a:t>defining</a:t>
            </a:r>
            <a:r>
              <a:rPr lang="tr-TR" dirty="0"/>
              <a:t> </a:t>
            </a:r>
            <a:r>
              <a:rPr lang="tr-TR" dirty="0" err="1"/>
              <a:t>objective</a:t>
            </a:r>
            <a:r>
              <a:rPr lang="tr-TR" dirty="0"/>
              <a:t> </a:t>
            </a:r>
            <a:r>
              <a:rPr lang="tr-TR" dirty="0" err="1"/>
              <a:t>functions</a:t>
            </a:r>
            <a:r>
              <a:rPr lang="tr-TR" dirty="0"/>
              <a:t>, </a:t>
            </a:r>
            <a:r>
              <a:rPr lang="tr-TR" dirty="0" err="1"/>
              <a:t>constraints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penalty</a:t>
            </a:r>
            <a:r>
              <a:rPr lang="tr-TR" dirty="0"/>
              <a:t> </a:t>
            </a:r>
            <a:r>
              <a:rPr lang="tr-TR" dirty="0" err="1"/>
              <a:t>functions</a:t>
            </a:r>
            <a:r>
              <a:rPr lang="tr-TR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3AAD37-8495-4358-975D-7F228E51A688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47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-4763"/>
            <a:ext cx="9153526" cy="6867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Box 6"/>
          <p:cNvSpPr txBox="1">
            <a:spLocks noChangeArrowheads="1"/>
          </p:cNvSpPr>
          <p:nvPr userDrawn="1"/>
        </p:nvSpPr>
        <p:spPr bwMode="auto">
          <a:xfrm>
            <a:off x="4953000" y="2179796"/>
            <a:ext cx="3962400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defRPr/>
            </a:pPr>
            <a:r>
              <a:rPr lang="tr-TR" b="1" dirty="0">
                <a:solidFill>
                  <a:schemeClr val="bg1"/>
                </a:solidFill>
                <a:latin typeface="Century Gothic" panose="020B0502020202020204" pitchFamily="34" charset="0"/>
              </a:rPr>
              <a:t>TITLE</a:t>
            </a:r>
            <a:r>
              <a:rPr lang="tr-TR" b="1" baseline="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tr-TR" b="1" dirty="0">
                <a:solidFill>
                  <a:schemeClr val="bg1"/>
                </a:solidFill>
                <a:latin typeface="Century Gothic" panose="020B0502020202020204" pitchFamily="34" charset="0"/>
              </a:rPr>
              <a:t>CENTURY GOTHIC</a:t>
            </a:r>
            <a:r>
              <a:rPr lang="tr-TR" b="1" baseline="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entury Gothic" panose="020B0502020202020204" pitchFamily="34" charset="0"/>
              </a:rPr>
              <a:t>BOLD 18 PUNTO</a:t>
            </a:r>
          </a:p>
          <a:p>
            <a:pPr eaLnBrk="1" hangingPunct="1">
              <a:defRPr/>
            </a:pPr>
            <a:endParaRPr lang="tr-TR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tr-TR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en-US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en-US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r>
              <a:rPr lang="tr-TR" sz="1400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Presenter</a:t>
            </a:r>
            <a:r>
              <a:rPr lang="tr-TR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 o</a:t>
            </a:r>
            <a:r>
              <a:rPr lang="en-US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f </a:t>
            </a:r>
            <a:r>
              <a:rPr lang="tr-TR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METU EEE </a:t>
            </a:r>
            <a:endParaRPr lang="en-US" sz="1400" b="1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r>
              <a:rPr lang="tr-TR" sz="1400" b="1">
                <a:solidFill>
                  <a:schemeClr val="bg1"/>
                </a:solidFill>
                <a:latin typeface="Century Gothic" panose="020B0502020202020204" pitchFamily="34" charset="0"/>
              </a:rPr>
              <a:t>Century </a:t>
            </a:r>
            <a:r>
              <a:rPr lang="tr-TR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Gothic</a:t>
            </a:r>
            <a:r>
              <a:rPr lang="tr-TR" sz="1400" b="1" baseline="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Regular 14 Punto</a:t>
            </a:r>
          </a:p>
          <a:p>
            <a:pPr eaLnBrk="1" hangingPunct="1">
              <a:defRPr/>
            </a:pPr>
            <a:endParaRPr lang="en-US" sz="1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tr-TR" sz="1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tr-TR" sz="1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en-US" sz="1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en-US" sz="1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en-US" sz="1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r>
              <a:rPr lang="en-US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April 29, 2014</a:t>
            </a:r>
          </a:p>
          <a:p>
            <a:pPr eaLnBrk="1" hangingPunct="1">
              <a:defRPr/>
            </a:pPr>
            <a:r>
              <a:rPr lang="tr-TR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Place</a:t>
            </a:r>
            <a:endParaRPr lang="en-US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en-US" dirty="0">
              <a:latin typeface="BentonSansTRUReg"/>
            </a:endParaRPr>
          </a:p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641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tr-TR" dirty="0" err="1"/>
              <a:t>Click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edit</a:t>
            </a:r>
            <a:r>
              <a:rPr lang="tr-TR" dirty="0"/>
              <a:t> Master </a:t>
            </a:r>
            <a:r>
              <a:rPr lang="tr-TR" dirty="0" err="1"/>
              <a:t>title</a:t>
            </a:r>
            <a:r>
              <a:rPr lang="tr-TR" dirty="0"/>
              <a:t> </a:t>
            </a:r>
            <a:r>
              <a:rPr lang="tr-TR" dirty="0" err="1"/>
              <a:t>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tr-TR" dirty="0" err="1"/>
              <a:t>Click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edit</a:t>
            </a:r>
            <a:r>
              <a:rPr lang="tr-TR" dirty="0"/>
              <a:t> Master </a:t>
            </a:r>
            <a:r>
              <a:rPr lang="tr-TR" dirty="0" err="1"/>
              <a:t>text</a:t>
            </a:r>
            <a:r>
              <a:rPr lang="tr-TR" dirty="0"/>
              <a:t> </a:t>
            </a:r>
            <a:r>
              <a:rPr lang="tr-TR" dirty="0" err="1"/>
              <a:t>styles</a:t>
            </a:r>
            <a:endParaRPr lang="tr-TR" dirty="0"/>
          </a:p>
          <a:p>
            <a:pPr lvl="1"/>
            <a:r>
              <a:rPr lang="tr-TR" dirty="0"/>
              <a:t>Second </a:t>
            </a:r>
            <a:r>
              <a:rPr lang="tr-TR" dirty="0" err="1"/>
              <a:t>level</a:t>
            </a:r>
            <a:endParaRPr lang="tr-TR" dirty="0"/>
          </a:p>
          <a:p>
            <a:pPr lvl="2"/>
            <a:r>
              <a:rPr lang="tr-TR" dirty="0"/>
              <a:t>Third </a:t>
            </a:r>
            <a:r>
              <a:rPr lang="tr-TR" dirty="0" err="1"/>
              <a:t>level</a:t>
            </a:r>
            <a:endParaRPr lang="tr-TR" dirty="0"/>
          </a:p>
          <a:p>
            <a:pPr lvl="3"/>
            <a:r>
              <a:rPr lang="tr-TR" dirty="0" err="1"/>
              <a:t>Fourth</a:t>
            </a:r>
            <a:r>
              <a:rPr lang="tr-TR" dirty="0"/>
              <a:t> </a:t>
            </a:r>
            <a:r>
              <a:rPr lang="tr-TR" dirty="0" err="1"/>
              <a:t>level</a:t>
            </a:r>
            <a:endParaRPr lang="tr-TR" dirty="0"/>
          </a:p>
          <a:p>
            <a:pPr lvl="4"/>
            <a:r>
              <a:rPr lang="tr-TR" dirty="0" err="1"/>
              <a:t>Fifth</a:t>
            </a:r>
            <a:r>
              <a:rPr lang="tr-TR" dirty="0"/>
              <a:t> </a:t>
            </a:r>
            <a:r>
              <a:rPr lang="tr-TR" dirty="0" err="1"/>
              <a:t>level</a:t>
            </a:r>
            <a:endParaRPr lang="en-US" dirty="0"/>
          </a:p>
        </p:txBody>
      </p:sp>
      <p:sp>
        <p:nvSpPr>
          <p:cNvPr id="6" name="Slide Number Placeholder 17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78F797-6006-4DDA-AFE9-456F280FE6C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2"/>
          </p:nvPr>
        </p:nvSpPr>
        <p:spPr>
          <a:xfrm>
            <a:off x="457199" y="6523038"/>
            <a:ext cx="4000501" cy="266700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50">
                <a:solidFill>
                  <a:srgbClr val="F2F2F2"/>
                </a:solidFill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r>
              <a:rPr lang="tr-TR" dirty="0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40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tr-TR" dirty="0" err="1"/>
              <a:t>Click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edit</a:t>
            </a:r>
            <a:r>
              <a:rPr lang="tr-TR" dirty="0"/>
              <a:t> Master </a:t>
            </a:r>
            <a:r>
              <a:rPr lang="tr-TR" dirty="0" err="1"/>
              <a:t>title</a:t>
            </a:r>
            <a:r>
              <a:rPr lang="tr-TR" dirty="0"/>
              <a:t> </a:t>
            </a:r>
            <a:r>
              <a:rPr lang="tr-TR" dirty="0" err="1"/>
              <a:t>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tr-TR" dirty="0" err="1"/>
              <a:t>Click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edit</a:t>
            </a:r>
            <a:r>
              <a:rPr lang="tr-TR" dirty="0"/>
              <a:t> Master </a:t>
            </a:r>
            <a:r>
              <a:rPr lang="tr-TR" dirty="0" err="1"/>
              <a:t>text</a:t>
            </a:r>
            <a:r>
              <a:rPr lang="tr-TR" dirty="0"/>
              <a:t> </a:t>
            </a:r>
            <a:r>
              <a:rPr lang="tr-TR" dirty="0" err="1"/>
              <a:t>styles</a:t>
            </a:r>
            <a:endParaRPr lang="tr-TR" dirty="0"/>
          </a:p>
          <a:p>
            <a:pPr lvl="1"/>
            <a:r>
              <a:rPr lang="tr-TR" dirty="0"/>
              <a:t>Second </a:t>
            </a:r>
            <a:r>
              <a:rPr lang="tr-TR" dirty="0" err="1"/>
              <a:t>level</a:t>
            </a:r>
            <a:endParaRPr lang="tr-TR" dirty="0"/>
          </a:p>
          <a:p>
            <a:pPr lvl="2"/>
            <a:r>
              <a:rPr lang="tr-TR" dirty="0"/>
              <a:t>Third </a:t>
            </a:r>
            <a:r>
              <a:rPr lang="tr-TR" dirty="0" err="1"/>
              <a:t>level</a:t>
            </a:r>
            <a:endParaRPr lang="tr-TR" dirty="0"/>
          </a:p>
          <a:p>
            <a:pPr lvl="3"/>
            <a:r>
              <a:rPr lang="tr-TR" dirty="0" err="1"/>
              <a:t>Fourth</a:t>
            </a:r>
            <a:r>
              <a:rPr lang="tr-TR" dirty="0"/>
              <a:t> </a:t>
            </a:r>
            <a:r>
              <a:rPr lang="tr-TR" dirty="0" err="1"/>
              <a:t>level</a:t>
            </a:r>
            <a:endParaRPr lang="tr-TR" dirty="0"/>
          </a:p>
          <a:p>
            <a:pPr lvl="4"/>
            <a:r>
              <a:rPr lang="tr-TR" dirty="0" err="1"/>
              <a:t>Fifth</a:t>
            </a:r>
            <a:r>
              <a:rPr lang="tr-TR" dirty="0"/>
              <a:t> </a:t>
            </a:r>
            <a:r>
              <a:rPr lang="tr-TR" dirty="0" err="1"/>
              <a:t>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  <a:endParaRPr lang="en-US"/>
          </a:p>
        </p:txBody>
      </p:sp>
      <p:sp>
        <p:nvSpPr>
          <p:cNvPr id="7" name="Slide Number Placeholder 17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44FCBF-405F-4A2C-9F91-3B58965D54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Date Placeholder 9"/>
          <p:cNvSpPr>
            <a:spLocks noGrp="1"/>
          </p:cNvSpPr>
          <p:nvPr>
            <p:ph type="dt" sz="half" idx="13"/>
          </p:nvPr>
        </p:nvSpPr>
        <p:spPr>
          <a:xfrm>
            <a:off x="457199" y="6523038"/>
            <a:ext cx="4000501" cy="266700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50">
                <a:solidFill>
                  <a:srgbClr val="F2F2F2"/>
                </a:solidFill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r>
              <a:rPr lang="tr-TR" dirty="0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636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tr-TR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tr-TR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tr-TR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  <a:endParaRPr lang="en-US"/>
          </a:p>
        </p:txBody>
      </p:sp>
      <p:sp>
        <p:nvSpPr>
          <p:cNvPr id="9" name="Slide Number Placeholder 17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012164-718A-4733-A653-425A1A482A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3"/>
          </p:nvPr>
        </p:nvSpPr>
        <p:spPr>
          <a:xfrm>
            <a:off x="457199" y="6523038"/>
            <a:ext cx="4000501" cy="266700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50">
                <a:solidFill>
                  <a:srgbClr val="F2F2F2"/>
                </a:solidFill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r>
              <a:rPr lang="tr-TR" dirty="0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024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7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6B82CF-D217-463E-A20B-B8F45CA884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tr-TR" dirty="0" err="1"/>
              <a:t>Click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edit</a:t>
            </a:r>
            <a:r>
              <a:rPr lang="tr-TR" dirty="0"/>
              <a:t> Master </a:t>
            </a:r>
            <a:r>
              <a:rPr lang="tr-TR" dirty="0" err="1"/>
              <a:t>title</a:t>
            </a:r>
            <a:r>
              <a:rPr lang="tr-TR" dirty="0"/>
              <a:t> </a:t>
            </a:r>
            <a:r>
              <a:rPr lang="tr-TR" dirty="0" err="1"/>
              <a:t>style</a:t>
            </a:r>
            <a:endParaRPr lang="en-US" dirty="0"/>
          </a:p>
        </p:txBody>
      </p:sp>
      <p:sp>
        <p:nvSpPr>
          <p:cNvPr id="8" name="Date Placeholder 9"/>
          <p:cNvSpPr>
            <a:spLocks noGrp="1"/>
          </p:cNvSpPr>
          <p:nvPr>
            <p:ph type="dt" sz="half" idx="2"/>
          </p:nvPr>
        </p:nvSpPr>
        <p:spPr>
          <a:xfrm>
            <a:off x="457199" y="6523038"/>
            <a:ext cx="4000501" cy="266700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50">
                <a:solidFill>
                  <a:srgbClr val="F2F2F2"/>
                </a:solidFill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r>
              <a:rPr lang="tr-TR" dirty="0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76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7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425A4F-61D9-44C1-AA71-D696DB2FF1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2"/>
          </p:nvPr>
        </p:nvSpPr>
        <p:spPr>
          <a:xfrm>
            <a:off x="457199" y="6523038"/>
            <a:ext cx="4000501" cy="266700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50">
                <a:solidFill>
                  <a:srgbClr val="F2F2F2"/>
                </a:solidFill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r>
              <a:rPr lang="tr-TR" dirty="0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183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3525" cy="686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4495800" y="5162550"/>
            <a:ext cx="48514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/>
            <a:r>
              <a:rPr lang="tr-TR" sz="2200" b="0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Thank you for your attention</a:t>
            </a:r>
            <a:r>
              <a:rPr lang="en-US" sz="2200" b="0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45506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8"/>
          <p:cNvGrpSpPr>
            <a:grpSpLocks/>
          </p:cNvGrpSpPr>
          <p:nvPr userDrawn="1"/>
        </p:nvGrpSpPr>
        <p:grpSpPr bwMode="auto">
          <a:xfrm>
            <a:off x="0" y="6523038"/>
            <a:ext cx="9144000" cy="334962"/>
            <a:chOff x="0" y="6522510"/>
            <a:chExt cx="9144000" cy="335489"/>
          </a:xfrm>
        </p:grpSpPr>
        <p:sp>
          <p:nvSpPr>
            <p:cNvPr id="16" name="Rectangle 15"/>
            <p:cNvSpPr/>
            <p:nvPr userDrawn="1"/>
          </p:nvSpPr>
          <p:spPr>
            <a:xfrm>
              <a:off x="0" y="6522510"/>
              <a:ext cx="9144000" cy="335489"/>
            </a:xfrm>
            <a:prstGeom prst="rect">
              <a:avLst/>
            </a:prstGeom>
            <a:solidFill>
              <a:srgbClr val="C20024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pic>
          <p:nvPicPr>
            <p:cNvPr id="1034" name="Picture 14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50597" y="6573313"/>
              <a:ext cx="407670" cy="266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Freeform 6"/>
          <p:cNvSpPr>
            <a:spLocks/>
          </p:cNvSpPr>
          <p:nvPr userDrawn="1"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028" name="Title Placeholder 8"/>
          <p:cNvSpPr>
            <a:spLocks noGrp="1"/>
          </p:cNvSpPr>
          <p:nvPr userDrawn="1">
            <p:ph type="title"/>
          </p:nvPr>
        </p:nvSpPr>
        <p:spPr bwMode="auto">
          <a:xfrm>
            <a:off x="457200" y="338138"/>
            <a:ext cx="8229600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tr-TR" dirty="0" err="1"/>
              <a:t>Click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edit</a:t>
            </a:r>
            <a:r>
              <a:rPr lang="tr-TR" dirty="0"/>
              <a:t> Master </a:t>
            </a:r>
            <a:r>
              <a:rPr lang="tr-TR" dirty="0" err="1"/>
              <a:t>title</a:t>
            </a:r>
            <a:r>
              <a:rPr lang="tr-TR" dirty="0"/>
              <a:t> </a:t>
            </a:r>
            <a:r>
              <a:rPr lang="tr-TR" dirty="0" err="1"/>
              <a:t>style</a:t>
            </a:r>
            <a:endParaRPr lang="en-US" dirty="0"/>
          </a:p>
        </p:txBody>
      </p:sp>
      <p:sp>
        <p:nvSpPr>
          <p:cNvPr id="1029" name="Text Placeholder 29"/>
          <p:cNvSpPr>
            <a:spLocks noGrp="1"/>
          </p:cNvSpPr>
          <p:nvPr userDrawn="1">
            <p:ph type="body" idx="1"/>
          </p:nvPr>
        </p:nvSpPr>
        <p:spPr bwMode="auto">
          <a:xfrm>
            <a:off x="457200" y="1430338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dirty="0"/>
              <a:t>Click to edit Master text styles</a:t>
            </a:r>
          </a:p>
          <a:p>
            <a:pPr lvl="1"/>
            <a:r>
              <a:rPr lang="tr-TR" dirty="0"/>
              <a:t>Second level</a:t>
            </a:r>
          </a:p>
          <a:p>
            <a:pPr lvl="2"/>
            <a:r>
              <a:rPr lang="tr-TR" dirty="0"/>
              <a:t>Third level</a:t>
            </a:r>
          </a:p>
          <a:p>
            <a:pPr lvl="3"/>
            <a:r>
              <a:rPr lang="tr-TR" dirty="0" err="1"/>
              <a:t>Fourth</a:t>
            </a:r>
            <a:r>
              <a:rPr lang="tr-TR" dirty="0"/>
              <a:t> </a:t>
            </a:r>
            <a:r>
              <a:rPr lang="tr-TR" dirty="0" err="1"/>
              <a:t>level</a:t>
            </a:r>
            <a:endParaRPr lang="tr-TR" dirty="0"/>
          </a:p>
          <a:p>
            <a:pPr lvl="4"/>
            <a:r>
              <a:rPr lang="tr-TR" dirty="0" err="1"/>
              <a:t>Fifth</a:t>
            </a:r>
            <a:r>
              <a:rPr lang="tr-TR" dirty="0"/>
              <a:t> </a:t>
            </a:r>
            <a:r>
              <a:rPr lang="tr-TR" dirty="0" err="1"/>
              <a:t>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 userDrawn="1">
            <p:ph type="dt" sz="half" idx="2"/>
          </p:nvPr>
        </p:nvSpPr>
        <p:spPr>
          <a:xfrm>
            <a:off x="457199" y="6523038"/>
            <a:ext cx="4000501" cy="266700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50">
                <a:solidFill>
                  <a:srgbClr val="F2F2F2"/>
                </a:solidFill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r>
              <a:rPr lang="tr-TR" dirty="0"/>
              <a:t>METU Electrical &amp; Electronics Engineering Department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 userDrawn="1">
            <p:ph type="sldNum" sz="quarter" idx="4"/>
          </p:nvPr>
        </p:nvSpPr>
        <p:spPr>
          <a:xfrm>
            <a:off x="8110538" y="6523038"/>
            <a:ext cx="576262" cy="26670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F2F2F2"/>
                </a:solidFill>
              </a:defRPr>
            </a:lvl1pPr>
          </a:lstStyle>
          <a:p>
            <a:pPr>
              <a:defRPr/>
            </a:pPr>
            <a:fld id="{A8C510B8-6146-408D-9D98-5CB7764006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3" r:id="rId1"/>
    <p:sldLayoutId id="2147483945" r:id="rId2"/>
    <p:sldLayoutId id="2147483946" r:id="rId3"/>
    <p:sldLayoutId id="2147483947" r:id="rId4"/>
    <p:sldLayoutId id="2147483948" r:id="rId5"/>
    <p:sldLayoutId id="2147483949" r:id="rId6"/>
    <p:sldLayoutId id="2147483956" r:id="rId7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kern="1200">
          <a:solidFill>
            <a:srgbClr val="595959"/>
          </a:solidFill>
          <a:latin typeface="Century Gothic" panose="020B0502020202020204" pitchFamily="34" charset="0"/>
          <a:ea typeface="Century Gothic" panose="020B0502020202020204" pitchFamily="34" charset="0"/>
          <a:cs typeface="Century Gothic" panose="020B050202020202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anose="05020102010507070707" pitchFamily="18" charset="2"/>
        <a:defRPr sz="2000" kern="1200">
          <a:solidFill>
            <a:schemeClr val="tx1"/>
          </a:solidFill>
          <a:latin typeface="Century Gothic" panose="020B0502020202020204" pitchFamily="34" charset="0"/>
          <a:ea typeface="+mn-ea"/>
          <a:cs typeface="Arial"/>
        </a:defRPr>
      </a:lvl1pPr>
      <a:lvl2pPr marL="639763" indent="-457200" algn="l" rtl="0" eaLnBrk="0" fontAlgn="base" hangingPunct="0">
        <a:spcBef>
          <a:spcPts val="438"/>
        </a:spcBef>
        <a:spcAft>
          <a:spcPct val="0"/>
        </a:spcAft>
        <a:buClr>
          <a:schemeClr val="accent1"/>
        </a:buClr>
        <a:buSzPct val="85000"/>
        <a:buFont typeface="Arial" panose="020B0604020202020204" pitchFamily="34" charset="0"/>
        <a:buChar char="•"/>
        <a:defRPr kern="1200">
          <a:solidFill>
            <a:schemeClr val="tx1"/>
          </a:solidFill>
          <a:latin typeface="Century Gothic" panose="020B0502020202020204" pitchFamily="34" charset="0"/>
          <a:ea typeface="+mn-ea"/>
          <a:cs typeface="Arial"/>
        </a:defRPr>
      </a:lvl2pPr>
      <a:lvl3pPr marL="914400" indent="-4572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Arial" panose="020B0604020202020204" pitchFamily="34" charset="0"/>
        <a:buChar char="•"/>
        <a:defRPr kern="1200">
          <a:solidFill>
            <a:schemeClr val="tx1"/>
          </a:solidFill>
          <a:latin typeface="Century Gothic" panose="020B0502020202020204" pitchFamily="34" charset="0"/>
          <a:ea typeface="+mn-ea"/>
          <a:cs typeface="Arial"/>
        </a:defRPr>
      </a:lvl3pPr>
      <a:lvl4pPr marL="1187450" indent="-45720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Arial" panose="020B0604020202020204" pitchFamily="34" charset="0"/>
        <a:buChar char="•"/>
        <a:defRPr kern="1200">
          <a:solidFill>
            <a:schemeClr val="tx1"/>
          </a:solidFill>
          <a:latin typeface="Century Gothic" panose="020B0502020202020204" pitchFamily="34" charset="0"/>
          <a:ea typeface="+mn-ea"/>
          <a:cs typeface="Arial"/>
        </a:defRPr>
      </a:lvl4pPr>
      <a:lvl5pPr marL="1462088" indent="-45720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Arial" panose="020B0604020202020204" pitchFamily="34" charset="0"/>
        <a:buChar char="•"/>
        <a:defRPr kern="1200">
          <a:solidFill>
            <a:schemeClr val="tx1"/>
          </a:solidFill>
          <a:latin typeface="Century Gothic" panose="020B0502020202020204" pitchFamily="34" charset="0"/>
          <a:ea typeface="+mn-ea"/>
          <a:cs typeface="Arial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sv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i.org/10.1080/1448837X.2008.11464196" TargetMode="Externa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3525" cy="686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7285F-C46B-499F-9A28-06093B837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Problem Definition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D7781-0753-4C70-A04F-23AE6F6DB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tr-T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 err="1"/>
              <a:t>Refurbishment</a:t>
            </a:r>
            <a:r>
              <a:rPr lang="tr-TR" dirty="0"/>
              <a:t> of an </a:t>
            </a:r>
            <a:r>
              <a:rPr lang="tr-TR" dirty="0" err="1"/>
              <a:t>old</a:t>
            </a:r>
            <a:r>
              <a:rPr lang="tr-TR" dirty="0"/>
              <a:t> 44 MVA </a:t>
            </a:r>
            <a:r>
              <a:rPr lang="tr-TR" dirty="0" err="1"/>
              <a:t>hydro</a:t>
            </a:r>
            <a:r>
              <a:rPr lang="tr-TR" dirty="0"/>
              <a:t> </a:t>
            </a:r>
            <a:r>
              <a:rPr lang="tr-TR" dirty="0" err="1"/>
              <a:t>generator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 </a:t>
            </a:r>
            <a:r>
              <a:rPr lang="tr-TR" dirty="0" err="1"/>
              <a:t>changing</a:t>
            </a:r>
            <a:r>
              <a:rPr lang="tr-TR" dirty="0"/>
              <a:t> </a:t>
            </a:r>
            <a:r>
              <a:rPr lang="tr-TR" dirty="0" err="1"/>
              <a:t>winding</a:t>
            </a:r>
            <a:r>
              <a:rPr lang="tr-TR" dirty="0"/>
              <a:t> </a:t>
            </a:r>
            <a:r>
              <a:rPr lang="tr-TR" dirty="0" err="1"/>
              <a:t>type</a:t>
            </a:r>
            <a:r>
              <a:rPr lang="tr-TR" dirty="0"/>
              <a:t> </a:t>
            </a:r>
            <a:r>
              <a:rPr lang="tr-TR" dirty="0" err="1"/>
              <a:t>from</a:t>
            </a:r>
            <a:r>
              <a:rPr lang="tr-TR" dirty="0"/>
              <a:t> lap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wave</a:t>
            </a:r>
            <a:endParaRPr lang="tr-T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 err="1"/>
              <a:t>Constraints</a:t>
            </a:r>
            <a:endParaRPr lang="tr-TR" dirty="0"/>
          </a:p>
          <a:p>
            <a:pPr marL="982663" lvl="1" indent="-342900"/>
            <a:r>
              <a:rPr lang="tr-TR" dirty="0" err="1"/>
              <a:t>Constant</a:t>
            </a:r>
            <a:r>
              <a:rPr lang="tr-TR" dirty="0"/>
              <a:t> </a:t>
            </a:r>
            <a:r>
              <a:rPr lang="tr-TR" dirty="0" err="1"/>
              <a:t>outer</a:t>
            </a:r>
            <a:r>
              <a:rPr lang="tr-TR" dirty="0"/>
              <a:t> </a:t>
            </a:r>
            <a:r>
              <a:rPr lang="tr-TR" dirty="0" err="1"/>
              <a:t>diameter</a:t>
            </a:r>
            <a:endParaRPr lang="tr-TR" dirty="0"/>
          </a:p>
          <a:p>
            <a:pPr marL="982663" lvl="1" indent="-342900"/>
            <a:r>
              <a:rPr lang="tr-TR" dirty="0" err="1"/>
              <a:t>Same</a:t>
            </a:r>
            <a:r>
              <a:rPr lang="tr-TR" dirty="0"/>
              <a:t> rotor </a:t>
            </a:r>
            <a:r>
              <a:rPr lang="tr-TR" dirty="0" err="1"/>
              <a:t>geometry</a:t>
            </a:r>
            <a:endParaRPr lang="tr-TR" dirty="0"/>
          </a:p>
          <a:p>
            <a:pPr marL="342900" indent="-342900"/>
            <a:endParaRPr lang="tr-T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/>
              <a:t>Challenge</a:t>
            </a:r>
          </a:p>
          <a:p>
            <a:pPr marL="982663" lvl="1" indent="-342900"/>
            <a:r>
              <a:rPr lang="tr-TR" dirty="0" err="1"/>
              <a:t>Increasing</a:t>
            </a:r>
            <a:r>
              <a:rPr lang="tr-TR" dirty="0"/>
              <a:t> </a:t>
            </a:r>
            <a:r>
              <a:rPr lang="tr-TR" dirty="0" err="1"/>
              <a:t>efficiency</a:t>
            </a:r>
            <a:endParaRPr lang="tr-TR" dirty="0"/>
          </a:p>
          <a:p>
            <a:pPr marL="342900" indent="-342900"/>
            <a:endParaRPr lang="tr-T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7D3411-B661-4358-9702-C2DED9835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090D8-8789-4DB9-8C6A-E4C987D30C5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5779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112AF-6CD3-482E-BE37-3F0F9F226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Optimization</a:t>
            </a:r>
            <a:r>
              <a:rPr lang="tr-TR" dirty="0"/>
              <a:t>: </a:t>
            </a:r>
            <a:r>
              <a:rPr lang="tr-TR" dirty="0" err="1"/>
              <a:t>Variables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FCD6C6-6F38-44A8-9232-DA4CB2AD38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tr-TR" i="1" dirty="0">
                  <a:latin typeface="Cambria Math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tr-TR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tr-TR" dirty="0"/>
                  <a:t>: </a:t>
                </a:r>
                <a:r>
                  <a:rPr lang="tr-TR" dirty="0" err="1"/>
                  <a:t>Ratio</a:t>
                </a:r>
                <a:r>
                  <a:rPr lang="tr-TR" dirty="0"/>
                  <a:t> of </a:t>
                </a:r>
                <a:r>
                  <a:rPr lang="tr-TR" dirty="0" err="1"/>
                  <a:t>inner</a:t>
                </a:r>
                <a:r>
                  <a:rPr lang="tr-TR" dirty="0"/>
                  <a:t> </a:t>
                </a:r>
                <a:r>
                  <a:rPr lang="tr-TR" dirty="0" err="1"/>
                  <a:t>diameter</a:t>
                </a:r>
                <a:r>
                  <a:rPr lang="tr-TR" dirty="0"/>
                  <a:t> </a:t>
                </a:r>
                <a:r>
                  <a:rPr lang="tr-TR" dirty="0" err="1"/>
                  <a:t>to</a:t>
                </a:r>
                <a:r>
                  <a:rPr lang="tr-TR" dirty="0"/>
                  <a:t> </a:t>
                </a:r>
                <a:r>
                  <a:rPr lang="tr-TR" dirty="0" err="1"/>
                  <a:t>outer</a:t>
                </a:r>
                <a:r>
                  <a:rPr lang="tr-TR" dirty="0"/>
                  <a:t> </a:t>
                </a:r>
                <a:r>
                  <a:rPr lang="tr-TR" dirty="0" err="1"/>
                  <a:t>diameter</a:t>
                </a:r>
                <a:endParaRPr lang="tr-TR" dirty="0"/>
              </a:p>
              <a:p>
                <a:pPr marL="982663" lvl="1" indent="-342900"/>
                <a14:m>
                  <m:oMath xmlns:m="http://schemas.openxmlformats.org/officeDocument/2006/math">
                    <m:r>
                      <a:rPr lang="tr-TR" i="1" dirty="0" smtClean="0">
                        <a:latin typeface="Cambria Math" panose="02040503050406030204" pitchFamily="18" charset="0"/>
                      </a:rPr>
                      <m:t>0.7≤</m:t>
                    </m:r>
                    <m:r>
                      <a:rPr lang="tr-TR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tr-TR" i="1" dirty="0" smtClean="0">
                        <a:latin typeface="Cambria Math" panose="02040503050406030204" pitchFamily="18" charset="0"/>
                      </a:rPr>
                      <m:t>≤0.9</m:t>
                    </m:r>
                  </m:oMath>
                </a14:m>
                <a:endParaRPr lang="tr-TR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tr-TR" i="1" dirty="0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tr-TR" dirty="0"/>
                  <a:t>: minimum </a:t>
                </a:r>
                <a:r>
                  <a:rPr lang="tr-TR" dirty="0" err="1"/>
                  <a:t>airgap</a:t>
                </a:r>
                <a:r>
                  <a:rPr lang="tr-TR" dirty="0"/>
                  <a:t> in mm</a:t>
                </a:r>
              </a:p>
              <a:p>
                <a:pPr marL="982663" lvl="1" indent="-342900"/>
                <a14:m>
                  <m:oMath xmlns:m="http://schemas.openxmlformats.org/officeDocument/2006/math">
                    <m:r>
                      <a:rPr lang="tr-TR" i="1" dirty="0" smtClean="0">
                        <a:latin typeface="Cambria Math" panose="02040503050406030204" pitchFamily="18" charset="0"/>
                      </a:rPr>
                      <m:t>10≤</m:t>
                    </m:r>
                    <m:r>
                      <a:rPr lang="tr-TR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tr-TR" i="1" dirty="0" smtClean="0">
                        <a:latin typeface="Cambria Math" panose="02040503050406030204" pitchFamily="18" charset="0"/>
                      </a:rPr>
                      <m:t>≤30</m:t>
                    </m:r>
                  </m:oMath>
                </a14:m>
                <a:endParaRPr lang="tr-TR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tr-T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tr-TR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tr-TR" dirty="0"/>
                  <a:t>: </a:t>
                </a:r>
                <a:r>
                  <a:rPr lang="tr-TR" dirty="0" err="1"/>
                  <a:t>axial</a:t>
                </a:r>
                <a:r>
                  <a:rPr lang="tr-TR" dirty="0"/>
                  <a:t> </a:t>
                </a:r>
                <a:r>
                  <a:rPr lang="tr-TR" dirty="0" err="1"/>
                  <a:t>length</a:t>
                </a:r>
                <a:r>
                  <a:rPr lang="tr-TR" dirty="0"/>
                  <a:t> in mm</a:t>
                </a:r>
              </a:p>
              <a:p>
                <a:pPr marL="982663" lvl="1" indent="-342900"/>
                <a14:m>
                  <m:oMath xmlns:m="http://schemas.openxmlformats.org/officeDocument/2006/math">
                    <m:r>
                      <a:rPr lang="tr-TR" i="1" dirty="0" smtClean="0">
                        <a:latin typeface="Cambria Math" panose="02040503050406030204" pitchFamily="18" charset="0"/>
                      </a:rPr>
                      <m:t>500≤</m:t>
                    </m:r>
                    <m:sSub>
                      <m:sSubPr>
                        <m:ctrlPr>
                          <a:rPr lang="tr-T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tr-TR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tr-TR" i="1" dirty="0" smtClean="0">
                        <a:latin typeface="Cambria Math" panose="02040503050406030204" pitchFamily="18" charset="0"/>
                      </a:rPr>
                      <m:t>≤2000</m:t>
                    </m:r>
                  </m:oMath>
                </a14:m>
                <a:r>
                  <a:rPr lang="tr-TR" dirty="0"/>
                  <a:t>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tr-T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tr-TR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tr-TR" dirty="0"/>
                  <a:t>: </a:t>
                </a:r>
                <a:r>
                  <a:rPr lang="tr-TR" dirty="0" err="1"/>
                  <a:t>slot</a:t>
                </a:r>
                <a:r>
                  <a:rPr lang="tr-TR" dirty="0"/>
                  <a:t> </a:t>
                </a:r>
                <a:r>
                  <a:rPr lang="tr-TR" dirty="0" err="1"/>
                  <a:t>width</a:t>
                </a:r>
                <a:r>
                  <a:rPr lang="tr-TR" dirty="0"/>
                  <a:t> in mm</a:t>
                </a:r>
              </a:p>
              <a:p>
                <a:pPr marL="982663" lvl="1" indent="-342900"/>
                <a14:m>
                  <m:oMath xmlns:m="http://schemas.openxmlformats.org/officeDocument/2006/math">
                    <m:r>
                      <a:rPr lang="tr-TR" i="1" dirty="0" smtClean="0">
                        <a:latin typeface="Cambria Math" panose="02040503050406030204" pitchFamily="18" charset="0"/>
                      </a:rPr>
                      <m:t>11.4≤</m:t>
                    </m:r>
                    <m:sSub>
                      <m:sSubPr>
                        <m:ctrlPr>
                          <a:rPr lang="tr-T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tr-TR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tr-TR" i="1" dirty="0" smtClean="0">
                        <a:latin typeface="Cambria Math" panose="02040503050406030204" pitchFamily="18" charset="0"/>
                      </a:rPr>
                      <m:t>≤25.2</m:t>
                    </m:r>
                  </m:oMath>
                </a14:m>
                <a:endParaRPr lang="tr-TR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tr-T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tr-TR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tr-TR" dirty="0"/>
                  <a:t>: </a:t>
                </a:r>
                <a:r>
                  <a:rPr lang="tr-TR" dirty="0" err="1"/>
                  <a:t>slot</a:t>
                </a:r>
                <a:r>
                  <a:rPr lang="tr-TR" dirty="0"/>
                  <a:t> </a:t>
                </a:r>
                <a:r>
                  <a:rPr lang="tr-TR" dirty="0" err="1"/>
                  <a:t>height</a:t>
                </a:r>
                <a:r>
                  <a:rPr lang="tr-TR" dirty="0"/>
                  <a:t> in mm</a:t>
                </a:r>
              </a:p>
              <a:p>
                <a:pPr marL="982663" lvl="1" indent="-342900"/>
                <a14:m>
                  <m:oMath xmlns:m="http://schemas.openxmlformats.org/officeDocument/2006/math">
                    <m:r>
                      <a:rPr lang="tr-TR" i="1" dirty="0" smtClean="0">
                        <a:latin typeface="Cambria Math" panose="02040503050406030204" pitchFamily="18" charset="0"/>
                      </a:rPr>
                      <m:t>80≤</m:t>
                    </m:r>
                    <m:sSub>
                      <m:sSubPr>
                        <m:ctrlPr>
                          <a:rPr lang="tr-T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tr-TR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tr-TR" i="1" dirty="0" smtClean="0">
                        <a:latin typeface="Cambria Math" panose="02040503050406030204" pitchFamily="18" charset="0"/>
                      </a:rPr>
                      <m:t>≤200</m:t>
                    </m:r>
                  </m:oMath>
                </a14:m>
                <a:endParaRPr lang="tr-TR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tr-TR" i="1" dirty="0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tr-TR" dirty="0"/>
                  <a:t>: </a:t>
                </a:r>
                <a:r>
                  <a:rPr lang="tr-TR" dirty="0" err="1"/>
                  <a:t>slot</a:t>
                </a:r>
                <a:r>
                  <a:rPr lang="tr-TR" dirty="0"/>
                  <a:t> </a:t>
                </a:r>
                <a:r>
                  <a:rPr lang="tr-TR" dirty="0" err="1"/>
                  <a:t>number</a:t>
                </a:r>
                <a:endParaRPr lang="tr-TR" dirty="0"/>
              </a:p>
              <a:p>
                <a:pPr marL="982663" lvl="1" indent="-342900"/>
                <a14:m>
                  <m:oMath xmlns:m="http://schemas.openxmlformats.org/officeDocument/2006/math">
                    <m:r>
                      <a:rPr lang="tr-TR" i="1" dirty="0" smtClean="0">
                        <a:latin typeface="Cambria Math" panose="02040503050406030204" pitchFamily="18" charset="0"/>
                      </a:rPr>
                      <m:t>224≤</m:t>
                    </m:r>
                    <m:r>
                      <a:rPr lang="tr-TR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tr-TR" i="1" dirty="0" smtClean="0">
                        <a:latin typeface="Cambria Math" panose="02040503050406030204" pitchFamily="18" charset="0"/>
                      </a:rPr>
                      <m:t>≤330</m:t>
                    </m:r>
                  </m:oMath>
                </a14:m>
                <a:endParaRPr lang="tr-TR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tr-TR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FCD6C6-6F38-44A8-9232-DA4CB2AD38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376762-CFA1-4FB6-8CF1-9A1687DB8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898A47-414A-4DBB-AF4D-F5E9E0B2FC4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0732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C7DE1-F310-4560-868C-634EB16C2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Optimization</a:t>
            </a:r>
            <a:r>
              <a:rPr lang="tr-TR" dirty="0"/>
              <a:t>: </a:t>
            </a:r>
            <a:r>
              <a:rPr lang="tr-TR" dirty="0" err="1"/>
              <a:t>Constraints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30EBA6-D3CF-4BCF-A58D-FB4DFC0862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tr-TR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Slots must fit in the stator core, i.e., outer diameter should be greater than sum of inner diameter and slot height</a:t>
                </a:r>
              </a:p>
              <a:p>
                <a:pPr marL="982663" lvl="1" indent="-342900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+2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groupChr>
                      <m:groupChrPr>
                        <m:chr m:val="⇒"/>
                        <m:vertJc m:val="bot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groupChrPr>
                      <m:e/>
                    </m:groupCh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r>
                      <a:rPr lang="en-US" i="1" dirty="0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endParaRPr lang="en-US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Rotor poles must fit in the airgap perimeter</a:t>
                </a:r>
              </a:p>
              <a:p>
                <a:pPr marL="982663" lvl="1" indent="-342900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𝑃𝑜𝑙𝑒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𝑆h𝑜𝑒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𝑊𝑖𝑑𝑡h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𝜋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tr-TR" dirty="0"/>
                  <a:t> </a:t>
                </a:r>
                <a:endParaRPr lang="en-US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982663" lvl="1" indent="-342900"/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𝑃𝑜𝑙𝑒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𝑆h𝑜𝑒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𝑊𝑖𝑑𝑡h</m:t>
                        </m:r>
                      </m:num>
                      <m:den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𝜋</m:t>
                        </m:r>
                      </m:den>
                    </m:f>
                    <m:r>
                      <a:rPr lang="en-US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endParaRPr lang="en-US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30EBA6-D3CF-4BCF-A58D-FB4DFC0862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C844DB-544E-4C21-87DE-504EE4BBD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74E7F2-A22A-457E-B6E4-F368F73A06F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3325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3E4E4-E6A0-4EF1-A694-61B6E7949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Optimization</a:t>
            </a:r>
            <a:r>
              <a:rPr lang="tr-TR" dirty="0"/>
              <a:t>: </a:t>
            </a:r>
            <a:r>
              <a:rPr lang="tr-TR" dirty="0" err="1"/>
              <a:t>Objective</a:t>
            </a:r>
            <a:r>
              <a:rPr lang="tr-TR" dirty="0"/>
              <a:t> </a:t>
            </a:r>
            <a:r>
              <a:rPr lang="tr-TR" dirty="0" err="1"/>
              <a:t>Function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01F318-F0BD-40EC-A862-22B2E2C42D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tr-TR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Objective functions are</a:t>
                </a:r>
              </a:p>
              <a:p>
                <a:pPr marL="982663" lvl="1" indent="-342900"/>
                <a:r>
                  <a:rPr lang="en-US" dirty="0"/>
                  <a:t>Initial cost</a:t>
                </a:r>
              </a:p>
              <a:p>
                <a:pPr marL="982663" lvl="1" indent="-342900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tr-TR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tr-TR" b="0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tr-TR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𝑠𝑡𝑒𝑒𝑙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𝑠𝑡𝑒𝑒𝑙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𝑐𝑜𝑝𝑝𝑒𝑟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𝑐𝑜𝑝𝑝𝑒𝑟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)×2.5</m:t>
                    </m:r>
                  </m:oMath>
                </a14:m>
                <a:endParaRPr lang="en-US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Efficiency</a:t>
                </a:r>
              </a:p>
              <a:p>
                <a:pPr marL="982663" lvl="1" indent="-342900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tr-TR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tr-TR" b="0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l-GR" i="1" dirty="0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l-GR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l-GR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l-GR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i="1" dirty="0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l-GR" i="1" dirty="0" smtClean="0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l-GR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i="1" dirty="0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l-GR" i="1" dirty="0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</m:den>
                    </m:f>
                    <m:r>
                      <a:rPr lang="el-GR" i="1" dirty="0" smtClean="0">
                        <a:latin typeface="Cambria Math" panose="02040503050406030204" pitchFamily="18" charset="0"/>
                      </a:rPr>
                      <m:t> ×100</m:t>
                    </m:r>
                  </m:oMath>
                </a14:m>
                <a:endParaRPr lang="el-GR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tr-TR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Subject to</a:t>
                </a:r>
              </a:p>
              <a:p>
                <a:pPr marL="982663" lvl="1" indent="-342900"/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tr-TR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tr-TR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b="0" i="1" dirty="0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tr-TR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r>
                      <a:rPr lang="en-US" i="1" dirty="0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endParaRPr lang="en-US" dirty="0"/>
              </a:p>
              <a:p>
                <a:pPr marL="982663" lvl="1" indent="-342900"/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𝑃𝑜𝑙𝑒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𝑆h𝑜𝑒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𝑊𝑖𝑑𝑡h</m:t>
                        </m:r>
                      </m:num>
                      <m:den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𝜋</m:t>
                        </m:r>
                      </m:den>
                    </m:f>
                    <m:r>
                      <a:rPr lang="en-US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01F318-F0BD-40EC-A862-22B2E2C42D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CABCE4-7650-4F80-969D-69B716C78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1EEE29-8601-4CA0-8971-E28C1793164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3527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E166C-68B2-40F6-B0B4-3F1D383E7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Optimization</a:t>
            </a:r>
            <a:r>
              <a:rPr lang="tr-TR" dirty="0"/>
              <a:t>: </a:t>
            </a:r>
            <a:r>
              <a:rPr lang="tr-TR" dirty="0" err="1"/>
              <a:t>Penalty</a:t>
            </a:r>
            <a:r>
              <a:rPr lang="tr-TR" dirty="0"/>
              <a:t> </a:t>
            </a:r>
            <a:r>
              <a:rPr lang="tr-TR" dirty="0" err="1"/>
              <a:t>Function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099A23-9E89-4A4A-AD24-37A4E50A8A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tr-TR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SCR should not be less than 0.8</a:t>
                </a:r>
              </a:p>
              <a:p>
                <a:endParaRPr lang="en-US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Hence</a:t>
                </a:r>
              </a:p>
              <a:p>
                <a:pPr marL="982663" lvl="1" indent="-342900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)=</m:t>
                    </m:r>
                    <m:d>
                      <m:dPr>
                        <m:begChr m:val="{"/>
                        <m:endChr m:val="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sSup>
                              <m:sSup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i="1" dirty="0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i="1" dirty="0" smtClean="0">
                                            <a:latin typeface="Cambria Math" panose="02040503050406030204" pitchFamily="18" charset="0"/>
                                          </a:rPr>
                                          <m:t>𝑆𝐶𝑅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p>
                            </m:sSup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sSup>
                              <m:sSup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 dirty="0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i="1" dirty="0" smtClean="0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  <m:r>
                                          <a:rPr lang="en-US" i="1" dirty="0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i="1" dirty="0" smtClean="0">
                                            <a:latin typeface="Cambria Math" panose="02040503050406030204" pitchFamily="18" charset="0"/>
                                          </a:rPr>
                                          <m:t>𝑝𝑢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p>
                            </m:sSup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,     </m:t>
                            </m:r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𝑆𝐶𝑅</m:t>
                            </m:r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&lt;0.8</m:t>
                            </m:r>
                          </m:e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0,   </m:t>
                            </m:r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𝑜𝑡h𝑒𝑟𝑤𝑖𝑠𝑒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  <a:p>
                <a:pPr marL="982663" lvl="1" indent="-342900"/>
                <a:r>
                  <a:rPr lang="en-US" dirty="0"/>
                  <a:t>where A is a very large number compared to initial cost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099A23-9E89-4A4A-AD24-37A4E50A8A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908DD5-4F53-4240-B334-F05FD5F02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E62A1-2C34-4AEB-BA4F-3DD211354D0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06435-5135-4961-B7DE-DB930B70658F}"/>
              </a:ext>
            </a:extLst>
          </p:cNvPr>
          <p:cNvSpPr txBox="1"/>
          <p:nvPr/>
        </p:nvSpPr>
        <p:spPr>
          <a:xfrm>
            <a:off x="580103" y="6046839"/>
            <a:ext cx="81066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800" dirty="0" err="1">
                <a:latin typeface="Century Gothic" panose="020B0502020202020204" pitchFamily="34" charset="0"/>
              </a:rPr>
              <a:t>Glenn</a:t>
            </a:r>
            <a:r>
              <a:rPr lang="tr-TR" sz="800" dirty="0">
                <a:latin typeface="Century Gothic" panose="020B0502020202020204" pitchFamily="34" charset="0"/>
              </a:rPr>
              <a:t> </a:t>
            </a:r>
            <a:r>
              <a:rPr lang="tr-TR" sz="800" dirty="0" err="1">
                <a:latin typeface="Century Gothic" panose="020B0502020202020204" pitchFamily="34" charset="0"/>
              </a:rPr>
              <a:t>Mottershead</a:t>
            </a:r>
            <a:r>
              <a:rPr lang="tr-TR" sz="800" dirty="0">
                <a:latin typeface="Century Gothic" panose="020B0502020202020204" pitchFamily="34" charset="0"/>
              </a:rPr>
              <a:t>; </a:t>
            </a:r>
            <a:r>
              <a:rPr lang="tr-TR" sz="800" dirty="0" err="1">
                <a:latin typeface="Century Gothic" panose="020B0502020202020204" pitchFamily="34" charset="0"/>
              </a:rPr>
              <a:t>Stefano</a:t>
            </a:r>
            <a:r>
              <a:rPr lang="tr-TR" sz="800" dirty="0">
                <a:latin typeface="Century Gothic" panose="020B0502020202020204" pitchFamily="34" charset="0"/>
              </a:rPr>
              <a:t> Bomben; </a:t>
            </a:r>
            <a:r>
              <a:rPr lang="tr-TR" sz="800" dirty="0" err="1">
                <a:latin typeface="Century Gothic" panose="020B0502020202020204" pitchFamily="34" charset="0"/>
              </a:rPr>
              <a:t>Isidor</a:t>
            </a:r>
            <a:r>
              <a:rPr lang="tr-TR" sz="800" dirty="0">
                <a:latin typeface="Century Gothic" panose="020B0502020202020204" pitchFamily="34" charset="0"/>
              </a:rPr>
              <a:t> </a:t>
            </a:r>
            <a:r>
              <a:rPr lang="tr-TR" sz="800" dirty="0" err="1">
                <a:latin typeface="Century Gothic" panose="020B0502020202020204" pitchFamily="34" charset="0"/>
              </a:rPr>
              <a:t>Kerszenbaum</a:t>
            </a:r>
            <a:r>
              <a:rPr lang="tr-TR" sz="800" dirty="0">
                <a:latin typeface="Century Gothic" panose="020B0502020202020204" pitchFamily="34" charset="0"/>
              </a:rPr>
              <a:t>; </a:t>
            </a:r>
            <a:r>
              <a:rPr lang="tr-TR" sz="800" dirty="0" err="1">
                <a:latin typeface="Century Gothic" panose="020B0502020202020204" pitchFamily="34" charset="0"/>
              </a:rPr>
              <a:t>Geoff</a:t>
            </a:r>
            <a:r>
              <a:rPr lang="tr-TR" sz="800" dirty="0">
                <a:latin typeface="Century Gothic" panose="020B0502020202020204" pitchFamily="34" charset="0"/>
              </a:rPr>
              <a:t> </a:t>
            </a:r>
            <a:r>
              <a:rPr lang="tr-TR" sz="800" dirty="0" err="1">
                <a:latin typeface="Century Gothic" panose="020B0502020202020204" pitchFamily="34" charset="0"/>
              </a:rPr>
              <a:t>Klempner</a:t>
            </a:r>
            <a:r>
              <a:rPr lang="tr-TR" sz="800" dirty="0">
                <a:latin typeface="Century Gothic" panose="020B0502020202020204" pitchFamily="34" charset="0"/>
              </a:rPr>
              <a:t>, "OPERATION AND CONTROL," in </a:t>
            </a:r>
            <a:r>
              <a:rPr lang="tr-TR" sz="800" dirty="0" err="1">
                <a:latin typeface="Century Gothic" panose="020B0502020202020204" pitchFamily="34" charset="0"/>
              </a:rPr>
              <a:t>Handbook</a:t>
            </a:r>
            <a:r>
              <a:rPr lang="tr-TR" sz="800" dirty="0">
                <a:latin typeface="Century Gothic" panose="020B0502020202020204" pitchFamily="34" charset="0"/>
              </a:rPr>
              <a:t> of </a:t>
            </a:r>
            <a:r>
              <a:rPr lang="tr-TR" sz="800" dirty="0" err="1">
                <a:latin typeface="Century Gothic" panose="020B0502020202020204" pitchFamily="34" charset="0"/>
              </a:rPr>
              <a:t>Large</a:t>
            </a:r>
            <a:r>
              <a:rPr lang="tr-TR" sz="800" dirty="0">
                <a:latin typeface="Century Gothic" panose="020B0502020202020204" pitchFamily="34" charset="0"/>
              </a:rPr>
              <a:t> </a:t>
            </a:r>
            <a:r>
              <a:rPr lang="tr-TR" sz="800" dirty="0" err="1">
                <a:latin typeface="Century Gothic" panose="020B0502020202020204" pitchFamily="34" charset="0"/>
              </a:rPr>
              <a:t>Hydro</a:t>
            </a:r>
            <a:r>
              <a:rPr lang="tr-TR" sz="800" dirty="0">
                <a:latin typeface="Century Gothic" panose="020B0502020202020204" pitchFamily="34" charset="0"/>
              </a:rPr>
              <a:t> </a:t>
            </a:r>
            <a:r>
              <a:rPr lang="tr-TR" sz="800" dirty="0" err="1">
                <a:latin typeface="Century Gothic" panose="020B0502020202020204" pitchFamily="34" charset="0"/>
              </a:rPr>
              <a:t>Generators</a:t>
            </a:r>
            <a:r>
              <a:rPr lang="tr-TR" sz="800" dirty="0">
                <a:latin typeface="Century Gothic" panose="020B0502020202020204" pitchFamily="34" charset="0"/>
              </a:rPr>
              <a:t>: </a:t>
            </a:r>
            <a:r>
              <a:rPr lang="tr-TR" sz="800" dirty="0" err="1">
                <a:latin typeface="Century Gothic" panose="020B0502020202020204" pitchFamily="34" charset="0"/>
              </a:rPr>
              <a:t>Operation</a:t>
            </a:r>
            <a:r>
              <a:rPr lang="tr-TR" sz="800" dirty="0">
                <a:latin typeface="Century Gothic" panose="020B0502020202020204" pitchFamily="34" charset="0"/>
              </a:rPr>
              <a:t> </a:t>
            </a:r>
            <a:r>
              <a:rPr lang="tr-TR" sz="800" dirty="0" err="1">
                <a:latin typeface="Century Gothic" panose="020B0502020202020204" pitchFamily="34" charset="0"/>
              </a:rPr>
              <a:t>and</a:t>
            </a:r>
            <a:r>
              <a:rPr lang="tr-TR" sz="800" dirty="0">
                <a:latin typeface="Century Gothic" panose="020B0502020202020204" pitchFamily="34" charset="0"/>
              </a:rPr>
              <a:t> </a:t>
            </a:r>
            <a:r>
              <a:rPr lang="tr-TR" sz="800" dirty="0" err="1">
                <a:latin typeface="Century Gothic" panose="020B0502020202020204" pitchFamily="34" charset="0"/>
              </a:rPr>
              <a:t>Maintenance</a:t>
            </a:r>
            <a:r>
              <a:rPr lang="tr-TR" sz="800" dirty="0">
                <a:latin typeface="Century Gothic" panose="020B0502020202020204" pitchFamily="34" charset="0"/>
              </a:rPr>
              <a:t> , IEEE, 2021, pp.177-240, </a:t>
            </a:r>
            <a:r>
              <a:rPr lang="tr-TR" sz="800" dirty="0" err="1">
                <a:latin typeface="Century Gothic" panose="020B0502020202020204" pitchFamily="34" charset="0"/>
              </a:rPr>
              <a:t>doi</a:t>
            </a:r>
            <a:r>
              <a:rPr lang="tr-TR" sz="800" dirty="0">
                <a:latin typeface="Century Gothic" panose="020B0502020202020204" pitchFamily="34" charset="0"/>
              </a:rPr>
              <a:t>: 10.1002/9781119524205.ch4.</a:t>
            </a:r>
            <a:endParaRPr lang="en-US" sz="8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87625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B22D1-F79F-49E8-B474-4065D891D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Optimization</a:t>
            </a:r>
            <a:r>
              <a:rPr lang="tr-TR" dirty="0"/>
              <a:t>: </a:t>
            </a:r>
            <a:r>
              <a:rPr lang="tr-TR" dirty="0" err="1"/>
              <a:t>Results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C6A20B5-6B25-4EDE-8FB6-9E8A7CD624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6167" y="1714500"/>
            <a:ext cx="8811666" cy="44196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04AEF4-7FAC-4518-B190-2E05FE9FE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A135CD-411F-4FC1-A2EF-A8064E142E5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1226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6F92B-2489-4392-A1C5-38CB1523C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Design </a:t>
            </a:r>
            <a:r>
              <a:rPr lang="tr-TR" dirty="0" err="1"/>
              <a:t>Methodology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6FD0A2-75D7-4422-B235-B15A2BA5A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696DD5-9F64-4471-8B2F-63FEA8EFF7A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4DD894D6-034A-408B-9AC5-E08311AFE9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88676"/>
            <a:ext cx="3205162" cy="4699798"/>
          </a:xfrm>
          <a:prstGeom prst="rect">
            <a:avLst/>
          </a:prstGeom>
        </p:spPr>
      </p:pic>
      <p:graphicFrame>
        <p:nvGraphicFramePr>
          <p:cNvPr id="32" name="Table 32">
            <a:extLst>
              <a:ext uri="{FF2B5EF4-FFF2-40B4-BE49-F238E27FC236}">
                <a16:creationId xmlns:a16="http://schemas.microsoft.com/office/drawing/2014/main" id="{B65EBD3A-B8F7-4B85-8AAB-CDC65E0152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7577266"/>
              </p:ext>
            </p:extLst>
          </p:nvPr>
        </p:nvGraphicFramePr>
        <p:xfrm>
          <a:off x="4138612" y="2331720"/>
          <a:ext cx="4614863" cy="21945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731828">
                  <a:extLst>
                    <a:ext uri="{9D8B030D-6E8A-4147-A177-3AD203B41FA5}">
                      <a16:colId xmlns:a16="http://schemas.microsoft.com/office/drawing/2014/main" val="850248834"/>
                    </a:ext>
                  </a:extLst>
                </a:gridCol>
                <a:gridCol w="2883035">
                  <a:extLst>
                    <a:ext uri="{9D8B030D-6E8A-4147-A177-3AD203B41FA5}">
                      <a16:colId xmlns:a16="http://schemas.microsoft.com/office/drawing/2014/main" val="14798215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sz="2000" dirty="0" err="1">
                          <a:latin typeface="Century Gothic" panose="020B0502020202020204" pitchFamily="34" charset="0"/>
                        </a:rPr>
                        <a:t>Old</a:t>
                      </a:r>
                      <a:r>
                        <a:rPr lang="tr-TR" sz="2000" dirty="0"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tr-TR" sz="2000" dirty="0" err="1">
                          <a:latin typeface="Century Gothic" panose="020B0502020202020204" pitchFamily="34" charset="0"/>
                        </a:rPr>
                        <a:t>Generator</a:t>
                      </a:r>
                      <a:endParaRPr lang="en-US" sz="2000" dirty="0"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dirty="0">
                          <a:latin typeface="Century Gothic" panose="020B0502020202020204" pitchFamily="34" charset="0"/>
                        </a:rPr>
                        <a:t>Final Design</a:t>
                      </a:r>
                      <a:endParaRPr lang="en-US" sz="2000" dirty="0"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1761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sz="2000" dirty="0">
                          <a:latin typeface="Century Gothic" panose="020B0502020202020204" pitchFamily="34" charset="0"/>
                        </a:rPr>
                        <a:t>240 </a:t>
                      </a:r>
                      <a:r>
                        <a:rPr lang="tr-TR" sz="2000" dirty="0" err="1">
                          <a:latin typeface="Century Gothic" panose="020B0502020202020204" pitchFamily="34" charset="0"/>
                        </a:rPr>
                        <a:t>Slots</a:t>
                      </a:r>
                      <a:endParaRPr lang="en-US" sz="2000" dirty="0"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dirty="0">
                          <a:latin typeface="Century Gothic" panose="020B0502020202020204" pitchFamily="34" charset="0"/>
                        </a:rPr>
                        <a:t>300 </a:t>
                      </a:r>
                      <a:r>
                        <a:rPr lang="tr-TR" sz="2000" dirty="0" err="1">
                          <a:latin typeface="Century Gothic" panose="020B0502020202020204" pitchFamily="34" charset="0"/>
                        </a:rPr>
                        <a:t>Slots</a:t>
                      </a:r>
                      <a:endParaRPr lang="en-US" sz="2000" dirty="0"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980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sz="2000" dirty="0">
                          <a:latin typeface="Century Gothic" panose="020B0502020202020204" pitchFamily="34" charset="0"/>
                        </a:rPr>
                        <a:t>Lap </a:t>
                      </a:r>
                      <a:r>
                        <a:rPr lang="tr-TR" sz="2000" dirty="0" err="1">
                          <a:latin typeface="Century Gothic" panose="020B0502020202020204" pitchFamily="34" charset="0"/>
                        </a:rPr>
                        <a:t>Winding</a:t>
                      </a:r>
                      <a:endParaRPr lang="en-US" sz="2000" dirty="0"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dirty="0" err="1">
                          <a:latin typeface="Century Gothic" panose="020B0502020202020204" pitchFamily="34" charset="0"/>
                        </a:rPr>
                        <a:t>Wave</a:t>
                      </a:r>
                      <a:r>
                        <a:rPr lang="tr-TR" sz="2000" dirty="0"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tr-TR" sz="2000" dirty="0" err="1">
                          <a:latin typeface="Century Gothic" panose="020B0502020202020204" pitchFamily="34" charset="0"/>
                        </a:rPr>
                        <a:t>Winding</a:t>
                      </a:r>
                      <a:endParaRPr lang="en-US" sz="2000" dirty="0"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974573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tr-TR" sz="2000" dirty="0" err="1">
                          <a:latin typeface="Century Gothic" panose="020B0502020202020204" pitchFamily="34" charset="0"/>
                        </a:rPr>
                        <a:t>Same</a:t>
                      </a:r>
                      <a:r>
                        <a:rPr lang="tr-TR" sz="2000" dirty="0">
                          <a:latin typeface="Century Gothic" panose="020B0502020202020204" pitchFamily="34" charset="0"/>
                        </a:rPr>
                        <a:t> rotor </a:t>
                      </a:r>
                      <a:r>
                        <a:rPr lang="tr-TR" sz="2000" dirty="0" err="1">
                          <a:latin typeface="Century Gothic" panose="020B0502020202020204" pitchFamily="34" charset="0"/>
                        </a:rPr>
                        <a:t>geometry</a:t>
                      </a:r>
                      <a:r>
                        <a:rPr lang="tr-TR" sz="2000" dirty="0">
                          <a:latin typeface="Century Gothic" panose="020B0502020202020204" pitchFamily="34" charset="0"/>
                        </a:rPr>
                        <a:t>, </a:t>
                      </a:r>
                      <a:r>
                        <a:rPr lang="tr-TR" sz="2000" dirty="0" err="1">
                          <a:latin typeface="Century Gothic" panose="020B0502020202020204" pitchFamily="34" charset="0"/>
                        </a:rPr>
                        <a:t>air</a:t>
                      </a:r>
                      <a:r>
                        <a:rPr lang="tr-TR" sz="2000" dirty="0"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tr-TR" sz="2000" dirty="0" err="1">
                          <a:latin typeface="Century Gothic" panose="020B0502020202020204" pitchFamily="34" charset="0"/>
                        </a:rPr>
                        <a:t>gap</a:t>
                      </a:r>
                      <a:r>
                        <a:rPr lang="tr-TR" sz="2000" dirty="0">
                          <a:latin typeface="Century Gothic" panose="020B0502020202020204" pitchFamily="34" charset="0"/>
                        </a:rPr>
                        <a:t>, </a:t>
                      </a:r>
                      <a:r>
                        <a:rPr lang="tr-TR" sz="2000" dirty="0" err="1">
                          <a:latin typeface="Century Gothic" panose="020B0502020202020204" pitchFamily="34" charset="0"/>
                        </a:rPr>
                        <a:t>and</a:t>
                      </a:r>
                      <a:r>
                        <a:rPr lang="tr-TR" sz="2000" dirty="0"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tr-TR" sz="2000" dirty="0" err="1">
                          <a:latin typeface="Century Gothic" panose="020B0502020202020204" pitchFamily="34" charset="0"/>
                        </a:rPr>
                        <a:t>outer</a:t>
                      </a:r>
                      <a:r>
                        <a:rPr lang="tr-TR" sz="2000" dirty="0"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tr-TR" sz="2000" dirty="0" err="1">
                          <a:latin typeface="Century Gothic" panose="020B0502020202020204" pitchFamily="34" charset="0"/>
                        </a:rPr>
                        <a:t>diameter</a:t>
                      </a:r>
                      <a:endParaRPr lang="en-US" sz="2000" dirty="0"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55970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56085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E1C9D-EE0F-4A7C-BFAD-4F0C80101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Roebel</a:t>
            </a:r>
            <a:r>
              <a:rPr lang="tr-TR" dirty="0"/>
              <a:t> </a:t>
            </a:r>
            <a:r>
              <a:rPr lang="tr-TR" dirty="0" err="1"/>
              <a:t>Bars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36CE0-250E-406D-BCA5-5B9C5D05B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30338"/>
            <a:ext cx="4114800" cy="498792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tr-T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 err="1"/>
              <a:t>Different</a:t>
            </a:r>
            <a:r>
              <a:rPr lang="tr-TR" dirty="0"/>
              <a:t> </a:t>
            </a:r>
            <a:r>
              <a:rPr lang="tr-TR" dirty="0" err="1"/>
              <a:t>induced</a:t>
            </a:r>
            <a:r>
              <a:rPr lang="tr-TR" dirty="0"/>
              <a:t> </a:t>
            </a:r>
            <a:r>
              <a:rPr lang="tr-TR" dirty="0" err="1"/>
              <a:t>voltages</a:t>
            </a:r>
            <a:r>
              <a:rPr lang="tr-TR" dirty="0"/>
              <a:t> in </a:t>
            </a:r>
            <a:r>
              <a:rPr lang="tr-TR" dirty="0" err="1"/>
              <a:t>each</a:t>
            </a:r>
            <a:r>
              <a:rPr lang="tr-TR" dirty="0"/>
              <a:t> </a:t>
            </a:r>
            <a:r>
              <a:rPr lang="tr-TR" dirty="0" err="1"/>
              <a:t>strand</a:t>
            </a:r>
            <a:endParaRPr lang="tr-T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 err="1"/>
              <a:t>Circulating</a:t>
            </a:r>
            <a:r>
              <a:rPr lang="tr-TR" dirty="0"/>
              <a:t> </a:t>
            </a:r>
            <a:r>
              <a:rPr lang="tr-TR" dirty="0" err="1"/>
              <a:t>currents</a:t>
            </a:r>
            <a:endParaRPr lang="tr-T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 err="1"/>
              <a:t>Eddy</a:t>
            </a:r>
            <a:r>
              <a:rPr lang="tr-TR" dirty="0"/>
              <a:t> </a:t>
            </a:r>
            <a:r>
              <a:rPr lang="tr-TR" dirty="0" err="1"/>
              <a:t>losses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B8F937-4393-49A3-96DD-CAF71D0B6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180C6C-8725-4ECD-B9B5-41353BE5AF8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6D1DD6-4D25-4348-BEB0-36D7090CD76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1569"/>
          <a:stretch/>
        </p:blipFill>
        <p:spPr>
          <a:xfrm>
            <a:off x="4962525" y="1430338"/>
            <a:ext cx="2352675" cy="4493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1689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C11C0-323C-4640-8AC5-AC874B363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Roebel</a:t>
            </a:r>
            <a:r>
              <a:rPr lang="tr-TR" dirty="0"/>
              <a:t> </a:t>
            </a:r>
            <a:r>
              <a:rPr lang="tr-TR" dirty="0" err="1"/>
              <a:t>Bars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4D6C9-7FA2-4765-A8C2-E7D4A7E0C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30338"/>
            <a:ext cx="3914775" cy="498792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tr-T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 err="1"/>
              <a:t>Single</a:t>
            </a:r>
            <a:r>
              <a:rPr lang="tr-TR" dirty="0"/>
              <a:t> </a:t>
            </a:r>
            <a:r>
              <a:rPr lang="tr-TR" dirty="0" err="1"/>
              <a:t>turn</a:t>
            </a:r>
            <a:r>
              <a:rPr lang="tr-TR" dirty="0"/>
              <a:t> </a:t>
            </a:r>
            <a:r>
              <a:rPr lang="tr-TR" dirty="0" err="1"/>
              <a:t>coils</a:t>
            </a:r>
            <a:endParaRPr lang="tr-T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 err="1"/>
              <a:t>Composed</a:t>
            </a:r>
            <a:r>
              <a:rPr lang="tr-TR" dirty="0"/>
              <a:t> of </a:t>
            </a:r>
            <a:r>
              <a:rPr lang="tr-TR" dirty="0" err="1"/>
              <a:t>multiple</a:t>
            </a:r>
            <a:r>
              <a:rPr lang="tr-TR" dirty="0"/>
              <a:t> </a:t>
            </a:r>
            <a:r>
              <a:rPr lang="tr-TR" dirty="0" err="1"/>
              <a:t>strands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reduce</a:t>
            </a:r>
            <a:r>
              <a:rPr lang="tr-TR" dirty="0"/>
              <a:t> AC </a:t>
            </a:r>
            <a:r>
              <a:rPr lang="tr-TR" dirty="0" err="1"/>
              <a:t>losses</a:t>
            </a:r>
            <a:endParaRPr lang="tr-T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 err="1"/>
              <a:t>Transposition</a:t>
            </a:r>
            <a:r>
              <a:rPr lang="tr-TR" dirty="0"/>
              <a:t> is </a:t>
            </a:r>
            <a:r>
              <a:rPr lang="tr-TR" dirty="0" err="1"/>
              <a:t>applied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minimize </a:t>
            </a:r>
            <a:r>
              <a:rPr lang="tr-TR" dirty="0" err="1"/>
              <a:t>circulating</a:t>
            </a:r>
            <a:r>
              <a:rPr lang="tr-TR" dirty="0"/>
              <a:t> </a:t>
            </a:r>
            <a:r>
              <a:rPr lang="tr-TR" dirty="0" err="1"/>
              <a:t>currents</a:t>
            </a:r>
            <a:endParaRPr lang="tr-T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660218-5245-4677-B4F3-0E9E14BA5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8072AE-4AC5-4D66-9E60-7F4B10187C2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0D8548-AB59-4AEC-BC40-3D7A833790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2027" y="1204816"/>
            <a:ext cx="3984300" cy="4448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3640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EF37D-3AAC-406B-9CAE-FEC4A7B60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Design of </a:t>
            </a:r>
            <a:r>
              <a:rPr lang="tr-TR" dirty="0" err="1"/>
              <a:t>Roebel</a:t>
            </a:r>
            <a:r>
              <a:rPr lang="tr-TR" dirty="0"/>
              <a:t> </a:t>
            </a:r>
            <a:r>
              <a:rPr lang="tr-TR" dirty="0" err="1"/>
              <a:t>Bars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7F756-D7AC-4EBF-B1E5-69AB3FFC99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30338"/>
            <a:ext cx="8086725" cy="498792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tr-T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 err="1"/>
              <a:t>Selection</a:t>
            </a:r>
            <a:r>
              <a:rPr lang="tr-TR" dirty="0"/>
              <a:t> of </a:t>
            </a:r>
            <a:r>
              <a:rPr lang="tr-TR" dirty="0" err="1"/>
              <a:t>strand</a:t>
            </a:r>
            <a:r>
              <a:rPr lang="tr-TR" dirty="0"/>
              <a:t> </a:t>
            </a:r>
            <a:r>
              <a:rPr lang="tr-TR" dirty="0" err="1"/>
              <a:t>number</a:t>
            </a:r>
            <a:endParaRPr lang="tr-T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 err="1"/>
              <a:t>Selection</a:t>
            </a:r>
            <a:r>
              <a:rPr lang="tr-TR" dirty="0"/>
              <a:t> of </a:t>
            </a:r>
            <a:r>
              <a:rPr lang="tr-TR" dirty="0" err="1"/>
              <a:t>transposition</a:t>
            </a:r>
            <a:r>
              <a:rPr lang="tr-TR" dirty="0"/>
              <a:t> </a:t>
            </a:r>
            <a:r>
              <a:rPr lang="tr-TR" dirty="0" err="1"/>
              <a:t>angle</a:t>
            </a:r>
            <a:endParaRPr lang="tr-T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 err="1"/>
              <a:t>Limitations</a:t>
            </a:r>
            <a:r>
              <a:rPr lang="tr-TR" dirty="0"/>
              <a:t>:</a:t>
            </a:r>
          </a:p>
          <a:p>
            <a:pPr marL="982663" lvl="1" indent="-342900"/>
            <a:r>
              <a:rPr lang="tr-TR" dirty="0" err="1"/>
              <a:t>Axial</a:t>
            </a:r>
            <a:r>
              <a:rPr lang="tr-TR" dirty="0"/>
              <a:t> </a:t>
            </a:r>
            <a:r>
              <a:rPr lang="tr-TR" dirty="0" err="1"/>
              <a:t>length</a:t>
            </a:r>
            <a:endParaRPr lang="tr-TR" dirty="0"/>
          </a:p>
          <a:p>
            <a:pPr marL="982663" lvl="1" indent="-342900"/>
            <a:r>
              <a:rPr lang="tr-TR" dirty="0" err="1"/>
              <a:t>Material</a:t>
            </a:r>
            <a:r>
              <a:rPr lang="tr-TR" dirty="0"/>
              <a:t> </a:t>
            </a:r>
            <a:r>
              <a:rPr lang="tr-TR" dirty="0" err="1"/>
              <a:t>strength</a:t>
            </a:r>
            <a:endParaRPr lang="tr-T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D79D1-0CE8-49C1-8EB7-BF2B7739B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7FC9DB-69C0-49A2-ACD4-19A511D7802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575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F246C33-AB38-4C55-AA72-4EB4373C2609}"/>
              </a:ext>
            </a:extLst>
          </p:cNvPr>
          <p:cNvSpPr/>
          <p:nvPr/>
        </p:nvSpPr>
        <p:spPr>
          <a:xfrm>
            <a:off x="4827639" y="1976283"/>
            <a:ext cx="3785419" cy="4149213"/>
          </a:xfrm>
          <a:prstGeom prst="rect">
            <a:avLst/>
          </a:prstGeom>
          <a:solidFill>
            <a:srgbClr val="D0112B"/>
          </a:solidFill>
          <a:ln>
            <a:solidFill>
              <a:srgbClr val="D0112B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9EFA8E-2384-4C47-9ED2-00C6D57D83AD}"/>
              </a:ext>
            </a:extLst>
          </p:cNvPr>
          <p:cNvSpPr txBox="1"/>
          <p:nvPr/>
        </p:nvSpPr>
        <p:spPr>
          <a:xfrm>
            <a:off x="4827639" y="1976284"/>
            <a:ext cx="37854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>
                <a:solidFill>
                  <a:schemeClr val="bg1"/>
                </a:solidFill>
                <a:latin typeface="Century Gothic" panose="020B0502020202020204" pitchFamily="34" charset="0"/>
              </a:rPr>
              <a:t>REFURBISHMENT &amp; ALTERNATING WINDING TYPE OF A 44 MVA HYDRO GENERATOR</a:t>
            </a:r>
            <a:endParaRPr lang="en-US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3512BC-D808-4AB5-834A-2A179B19B9B3}"/>
              </a:ext>
            </a:extLst>
          </p:cNvPr>
          <p:cNvSpPr txBox="1"/>
          <p:nvPr/>
        </p:nvSpPr>
        <p:spPr>
          <a:xfrm>
            <a:off x="4827639" y="3701845"/>
            <a:ext cx="37854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dirty="0">
                <a:solidFill>
                  <a:schemeClr val="bg1"/>
                </a:solidFill>
                <a:latin typeface="Century Gothic" panose="020B0502020202020204" pitchFamily="34" charset="0"/>
              </a:rPr>
              <a:t>M. Samet YAKUT</a:t>
            </a:r>
          </a:p>
          <a:p>
            <a:r>
              <a:rPr lang="tr-TR" sz="1400" dirty="0">
                <a:solidFill>
                  <a:schemeClr val="bg1"/>
                </a:solidFill>
                <a:latin typeface="Century Gothic" panose="020B0502020202020204" pitchFamily="34" charset="0"/>
              </a:rPr>
              <a:t>Advisor: </a:t>
            </a:r>
            <a:r>
              <a:rPr lang="tr-TR" sz="14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Assoc</a:t>
            </a:r>
            <a:r>
              <a:rPr lang="tr-TR" sz="1400" dirty="0">
                <a:solidFill>
                  <a:schemeClr val="bg1"/>
                </a:solidFill>
                <a:latin typeface="Century Gothic" panose="020B0502020202020204" pitchFamily="34" charset="0"/>
              </a:rPr>
              <a:t>. Prof. Ozan </a:t>
            </a:r>
            <a:r>
              <a:rPr lang="tr-TR" sz="14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Keysan</a:t>
            </a:r>
            <a:endParaRPr lang="en-US" sz="14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ADAE8F-5E7E-4FCD-AF06-A3ACDB6A0360}"/>
              </a:ext>
            </a:extLst>
          </p:cNvPr>
          <p:cNvSpPr txBox="1"/>
          <p:nvPr/>
        </p:nvSpPr>
        <p:spPr>
          <a:xfrm>
            <a:off x="4827639" y="5487247"/>
            <a:ext cx="37854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November</a:t>
            </a:r>
            <a:r>
              <a:rPr lang="tr-TR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 23, 2023</a:t>
            </a:r>
          </a:p>
          <a:p>
            <a:r>
              <a:rPr lang="tr-TR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EE590 </a:t>
            </a:r>
            <a:r>
              <a:rPr lang="tr-TR" sz="1400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Seminar</a:t>
            </a:r>
            <a:r>
              <a:rPr lang="tr-TR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, METU EE </a:t>
            </a:r>
            <a:r>
              <a:rPr lang="tr-TR" sz="1400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Dep</a:t>
            </a:r>
            <a:r>
              <a:rPr lang="tr-TR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.</a:t>
            </a:r>
            <a:endParaRPr lang="en-US" sz="1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D046F4-28C2-4997-BEE3-B20BE52F46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795" y="1378419"/>
            <a:ext cx="3279880" cy="437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4987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D074C-877A-40CF-A159-8F62DA1B6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Design of </a:t>
            </a:r>
            <a:r>
              <a:rPr lang="tr-TR" dirty="0" err="1"/>
              <a:t>Roebel</a:t>
            </a:r>
            <a:r>
              <a:rPr lang="tr-TR" dirty="0"/>
              <a:t> </a:t>
            </a:r>
            <a:r>
              <a:rPr lang="tr-TR" dirty="0" err="1"/>
              <a:t>Bars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8FD693-4C07-4D1A-A1A5-39433A85F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9DD80D-32F7-4A35-81A0-F8E4B2F7469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9350842-6BC8-4EE7-9551-A608EF823401}"/>
                  </a:ext>
                </a:extLst>
              </p:cNvPr>
              <p:cNvSpPr txBox="1"/>
              <p:nvPr/>
            </p:nvSpPr>
            <p:spPr>
              <a:xfrm>
                <a:off x="457199" y="1753059"/>
                <a:ext cx="781329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6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tr-TR" sz="16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tr-TR" sz="1600" b="0" i="1" smtClean="0">
                          <a:latin typeface="Cambria Math" panose="02040503050406030204" pitchFamily="18" charset="0"/>
                        </a:rPr>
                        <m:t>=6858 </m:t>
                      </m:r>
                      <m:r>
                        <a:rPr lang="tr-TR" sz="1600" b="0" i="1" smtClean="0">
                          <a:latin typeface="Cambria Math" panose="02040503050406030204" pitchFamily="18" charset="0"/>
                        </a:rPr>
                        <m:t>𝑚𝑚</m:t>
                      </m:r>
                      <m:r>
                        <a:rPr lang="tr-TR" sz="16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tr-TR" sz="16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tr-TR" sz="1600" b="0" i="1" smtClean="0">
                          <a:latin typeface="Cambria Math" panose="02040503050406030204" pitchFamily="18" charset="0"/>
                        </a:rPr>
                        <m:t>=0.9,</m:t>
                      </m:r>
                      <m:r>
                        <a:rPr lang="tr-TR" sz="16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tr-TR" sz="1600" b="0" i="1" smtClean="0">
                          <a:latin typeface="Cambria Math" panose="02040503050406030204" pitchFamily="18" charset="0"/>
                        </a:rPr>
                        <m:t>=18 </m:t>
                      </m:r>
                      <m:r>
                        <a:rPr lang="tr-TR" sz="1600" b="0" i="1" smtClean="0">
                          <a:latin typeface="Cambria Math" panose="02040503050406030204" pitchFamily="18" charset="0"/>
                        </a:rPr>
                        <m:t>𝑚𝑚</m:t>
                      </m:r>
                      <m:r>
                        <a:rPr lang="tr-TR" sz="16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tr-T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tr-TR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tr-TR" sz="1600" b="0" i="1" smtClean="0">
                          <a:latin typeface="Cambria Math" panose="02040503050406030204" pitchFamily="18" charset="0"/>
                        </a:rPr>
                        <m:t>=925 </m:t>
                      </m:r>
                      <m:r>
                        <a:rPr lang="tr-TR" sz="1600" b="0" i="1" smtClean="0">
                          <a:latin typeface="Cambria Math" panose="02040503050406030204" pitchFamily="18" charset="0"/>
                        </a:rPr>
                        <m:t>𝑚𝑚</m:t>
                      </m:r>
                      <m:r>
                        <a:rPr lang="tr-TR" sz="16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tr-T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tr-T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tr-TR" sz="1600" b="0" i="1" smtClean="0">
                          <a:latin typeface="Cambria Math" panose="02040503050406030204" pitchFamily="18" charset="0"/>
                        </a:rPr>
                        <m:t>=22 </m:t>
                      </m:r>
                      <m:r>
                        <a:rPr lang="tr-TR" sz="1600" b="0" i="1" smtClean="0">
                          <a:latin typeface="Cambria Math" panose="02040503050406030204" pitchFamily="18" charset="0"/>
                        </a:rPr>
                        <m:t>𝑚𝑚</m:t>
                      </m:r>
                      <m:r>
                        <a:rPr lang="tr-TR" sz="16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tr-T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tr-T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tr-TR" sz="1600" b="0" i="1" smtClean="0">
                          <a:latin typeface="Cambria Math" panose="02040503050406030204" pitchFamily="18" charset="0"/>
                        </a:rPr>
                        <m:t>=152 </m:t>
                      </m:r>
                      <m:r>
                        <a:rPr lang="tr-TR" sz="1600" b="0" i="1" smtClean="0">
                          <a:latin typeface="Cambria Math" panose="02040503050406030204" pitchFamily="18" charset="0"/>
                        </a:rPr>
                        <m:t>𝑚𝑚</m:t>
                      </m:r>
                      <m:r>
                        <a:rPr lang="tr-TR" sz="16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tr-TR" sz="16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tr-TR" sz="1600" b="0" i="1" smtClean="0">
                          <a:latin typeface="Cambria Math" panose="02040503050406030204" pitchFamily="18" charset="0"/>
                        </a:rPr>
                        <m:t>=300 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9350842-6BC8-4EE7-9551-A608EF8234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99" y="1753059"/>
                <a:ext cx="7813293" cy="246221"/>
              </a:xfrm>
              <a:prstGeom prst="rect">
                <a:avLst/>
              </a:prstGeom>
              <a:blipFill>
                <a:blip r:embed="rId3"/>
                <a:stretch>
                  <a:fillRect l="-78" b="-2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0FF7796-D736-4BC0-863A-64D3B00AC8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7199" y="2197330"/>
            <a:ext cx="8229600" cy="4127658"/>
          </a:xfrm>
        </p:spPr>
      </p:pic>
    </p:spTree>
    <p:extLst>
      <p:ext uri="{BB962C8B-B14F-4D97-AF65-F5344CB8AC3E}">
        <p14:creationId xmlns:p14="http://schemas.microsoft.com/office/powerpoint/2010/main" val="33413518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1A553-04C3-4225-8D98-8E8B09BB4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Design of </a:t>
            </a:r>
            <a:r>
              <a:rPr lang="tr-TR" dirty="0" err="1"/>
              <a:t>Roebel</a:t>
            </a:r>
            <a:r>
              <a:rPr lang="tr-TR" dirty="0"/>
              <a:t> </a:t>
            </a:r>
            <a:r>
              <a:rPr lang="tr-TR" dirty="0" err="1"/>
              <a:t>Bars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C629D9-30AF-453E-820C-9C68421DB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0BB9BD-7C34-4972-97D0-3F7ABDD0F3C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37B66C7-0932-4BF0-98AD-B56A3E437B74}"/>
                  </a:ext>
                </a:extLst>
              </p:cNvPr>
              <p:cNvSpPr txBox="1"/>
              <p:nvPr/>
            </p:nvSpPr>
            <p:spPr>
              <a:xfrm>
                <a:off x="457199" y="1753059"/>
                <a:ext cx="781329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6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tr-TR" sz="16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tr-TR" sz="1600" b="0" i="1" smtClean="0">
                          <a:latin typeface="Cambria Math" panose="02040503050406030204" pitchFamily="18" charset="0"/>
                        </a:rPr>
                        <m:t>=6858 </m:t>
                      </m:r>
                      <m:r>
                        <a:rPr lang="tr-TR" sz="1600" b="0" i="1" smtClean="0">
                          <a:latin typeface="Cambria Math" panose="02040503050406030204" pitchFamily="18" charset="0"/>
                        </a:rPr>
                        <m:t>𝑚𝑚</m:t>
                      </m:r>
                      <m:r>
                        <a:rPr lang="tr-TR" sz="16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tr-TR" sz="16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tr-TR" sz="1600" b="0" i="1" smtClean="0">
                          <a:latin typeface="Cambria Math" panose="02040503050406030204" pitchFamily="18" charset="0"/>
                        </a:rPr>
                        <m:t>=0.9,</m:t>
                      </m:r>
                      <m:r>
                        <a:rPr lang="tr-TR" sz="16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tr-TR" sz="1600" b="0" i="1" smtClean="0">
                          <a:latin typeface="Cambria Math" panose="02040503050406030204" pitchFamily="18" charset="0"/>
                        </a:rPr>
                        <m:t>=18 </m:t>
                      </m:r>
                      <m:r>
                        <a:rPr lang="tr-TR" sz="1600" b="0" i="1" smtClean="0">
                          <a:latin typeface="Cambria Math" panose="02040503050406030204" pitchFamily="18" charset="0"/>
                        </a:rPr>
                        <m:t>𝑚𝑚</m:t>
                      </m:r>
                      <m:r>
                        <a:rPr lang="tr-TR" sz="16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tr-T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tr-TR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tr-TR" sz="1600" b="0" i="1" smtClean="0">
                          <a:latin typeface="Cambria Math" panose="02040503050406030204" pitchFamily="18" charset="0"/>
                        </a:rPr>
                        <m:t>=925 </m:t>
                      </m:r>
                      <m:r>
                        <a:rPr lang="tr-TR" sz="1600" b="0" i="1" smtClean="0">
                          <a:latin typeface="Cambria Math" panose="02040503050406030204" pitchFamily="18" charset="0"/>
                        </a:rPr>
                        <m:t>𝑚𝑚</m:t>
                      </m:r>
                      <m:r>
                        <a:rPr lang="tr-TR" sz="16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tr-T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tr-T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tr-TR" sz="1600" b="0" i="1" smtClean="0">
                          <a:latin typeface="Cambria Math" panose="02040503050406030204" pitchFamily="18" charset="0"/>
                        </a:rPr>
                        <m:t>=22 </m:t>
                      </m:r>
                      <m:r>
                        <a:rPr lang="tr-TR" sz="1600" b="0" i="1" smtClean="0">
                          <a:latin typeface="Cambria Math" panose="02040503050406030204" pitchFamily="18" charset="0"/>
                        </a:rPr>
                        <m:t>𝑚𝑚</m:t>
                      </m:r>
                      <m:r>
                        <a:rPr lang="tr-TR" sz="16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tr-T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tr-T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tr-TR" sz="1600" b="0" i="1" smtClean="0">
                          <a:latin typeface="Cambria Math" panose="02040503050406030204" pitchFamily="18" charset="0"/>
                        </a:rPr>
                        <m:t>=152 </m:t>
                      </m:r>
                      <m:r>
                        <a:rPr lang="tr-TR" sz="1600" b="0" i="1" smtClean="0">
                          <a:latin typeface="Cambria Math" panose="02040503050406030204" pitchFamily="18" charset="0"/>
                        </a:rPr>
                        <m:t>𝑚𝑚</m:t>
                      </m:r>
                      <m:r>
                        <a:rPr lang="tr-TR" sz="16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tr-TR" sz="16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tr-TR" sz="1600" b="0" i="1" smtClean="0">
                          <a:latin typeface="Cambria Math" panose="02040503050406030204" pitchFamily="18" charset="0"/>
                        </a:rPr>
                        <m:t>=300 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37B66C7-0932-4BF0-98AD-B56A3E437B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99" y="1753059"/>
                <a:ext cx="7813293" cy="246221"/>
              </a:xfrm>
              <a:prstGeom prst="rect">
                <a:avLst/>
              </a:prstGeom>
              <a:blipFill>
                <a:blip r:embed="rId3"/>
                <a:stretch>
                  <a:fillRect l="-78" b="-2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0E59CC8-32A4-4E11-8C3E-E3E5D6E157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7200" y="2197330"/>
            <a:ext cx="8229600" cy="4127658"/>
          </a:xfrm>
        </p:spPr>
      </p:pic>
    </p:spTree>
    <p:extLst>
      <p:ext uri="{BB962C8B-B14F-4D97-AF65-F5344CB8AC3E}">
        <p14:creationId xmlns:p14="http://schemas.microsoft.com/office/powerpoint/2010/main" val="41898694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CB92D-0D2E-43B6-8E4F-5E374349B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Design of </a:t>
            </a:r>
            <a:r>
              <a:rPr lang="tr-TR" dirty="0" err="1"/>
              <a:t>Roebel</a:t>
            </a:r>
            <a:r>
              <a:rPr lang="tr-TR" dirty="0"/>
              <a:t> </a:t>
            </a:r>
            <a:r>
              <a:rPr lang="tr-TR" dirty="0" err="1"/>
              <a:t>Bars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3496D6A-58F3-4B66-AB73-77D7FE18B7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5400000">
            <a:off x="3098389" y="67619"/>
            <a:ext cx="2947220" cy="775146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915B83-67FE-46E5-BAFE-1B99EE988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FB113D-F416-4180-BB9D-E4CB59AC9F5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8557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0DFBC-FAAA-4A48-84A2-8553A941B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Conclusion</a:t>
            </a:r>
            <a:r>
              <a:rPr lang="tr-TR" dirty="0"/>
              <a:t> &amp; </a:t>
            </a:r>
            <a:r>
              <a:rPr lang="tr-TR" dirty="0" err="1"/>
              <a:t>Future</a:t>
            </a:r>
            <a:r>
              <a:rPr lang="tr-TR" dirty="0"/>
              <a:t> </a:t>
            </a:r>
            <a:r>
              <a:rPr lang="tr-TR" dirty="0" err="1"/>
              <a:t>Work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A3A0C-4E84-4C03-9C37-E638E2E46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tr-T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 err="1"/>
              <a:t>Refurbishment</a:t>
            </a:r>
            <a:r>
              <a:rPr lang="tr-TR" dirty="0"/>
              <a:t> is </a:t>
            </a:r>
            <a:r>
              <a:rPr lang="tr-TR" dirty="0" err="1"/>
              <a:t>important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sustanability</a:t>
            </a:r>
            <a:endParaRPr lang="tr-TR" dirty="0"/>
          </a:p>
          <a:p>
            <a:pPr marL="982663" lvl="1" indent="-342900"/>
            <a:r>
              <a:rPr lang="tr-TR" dirty="0" err="1"/>
              <a:t>Cheapest</a:t>
            </a:r>
            <a:r>
              <a:rPr lang="tr-TR" dirty="0"/>
              <a:t> </a:t>
            </a:r>
            <a:r>
              <a:rPr lang="tr-TR" dirty="0" err="1"/>
              <a:t>way</a:t>
            </a:r>
            <a:r>
              <a:rPr lang="tr-TR" dirty="0"/>
              <a:t> of </a:t>
            </a:r>
            <a:r>
              <a:rPr lang="tr-TR" dirty="0" err="1"/>
              <a:t>increasing</a:t>
            </a:r>
            <a:r>
              <a:rPr lang="tr-TR" dirty="0"/>
              <a:t> </a:t>
            </a:r>
            <a:r>
              <a:rPr lang="tr-TR" dirty="0" err="1"/>
              <a:t>installed</a:t>
            </a:r>
            <a:r>
              <a:rPr lang="tr-TR" dirty="0"/>
              <a:t> </a:t>
            </a:r>
            <a:r>
              <a:rPr lang="tr-TR" dirty="0" err="1"/>
              <a:t>power</a:t>
            </a:r>
            <a:endParaRPr lang="tr-TR" dirty="0"/>
          </a:p>
          <a:p>
            <a:pPr marL="342900" indent="-342900"/>
            <a:endParaRPr lang="tr-T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 err="1"/>
              <a:t>Roebel</a:t>
            </a:r>
            <a:r>
              <a:rPr lang="tr-TR" dirty="0"/>
              <a:t> </a:t>
            </a:r>
            <a:r>
              <a:rPr lang="tr-TR" dirty="0" err="1"/>
              <a:t>bars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used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cancel</a:t>
            </a:r>
            <a:r>
              <a:rPr lang="tr-TR" dirty="0"/>
              <a:t> </a:t>
            </a:r>
            <a:r>
              <a:rPr lang="tr-TR" dirty="0" err="1"/>
              <a:t>circulating</a:t>
            </a:r>
            <a:r>
              <a:rPr lang="tr-TR" dirty="0"/>
              <a:t> </a:t>
            </a:r>
            <a:r>
              <a:rPr lang="tr-TR" dirty="0" err="1"/>
              <a:t>currents</a:t>
            </a:r>
            <a:endParaRPr lang="tr-TR" dirty="0"/>
          </a:p>
          <a:p>
            <a:pPr marL="982663" lvl="1" indent="-342900"/>
            <a:r>
              <a:rPr lang="tr-TR" dirty="0"/>
              <a:t>As </a:t>
            </a:r>
            <a:r>
              <a:rPr lang="tr-TR" dirty="0" err="1"/>
              <a:t>well</a:t>
            </a:r>
            <a:r>
              <a:rPr lang="tr-TR" dirty="0"/>
              <a:t> as </a:t>
            </a:r>
            <a:r>
              <a:rPr lang="tr-TR" dirty="0" err="1"/>
              <a:t>reduce</a:t>
            </a:r>
            <a:r>
              <a:rPr lang="tr-TR" dirty="0"/>
              <a:t> AC </a:t>
            </a:r>
            <a:r>
              <a:rPr lang="tr-TR" dirty="0" err="1"/>
              <a:t>losses</a:t>
            </a:r>
            <a:endParaRPr lang="tr-TR" dirty="0"/>
          </a:p>
          <a:p>
            <a:pPr marL="342900" indent="-342900"/>
            <a:endParaRPr lang="tr-T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 err="1">
                <a:solidFill>
                  <a:srgbClr val="FF0000"/>
                </a:solidFill>
              </a:rPr>
              <a:t>Future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>
                <a:solidFill>
                  <a:srgbClr val="FF0000"/>
                </a:solidFill>
              </a:rPr>
              <a:t>Work</a:t>
            </a:r>
            <a:r>
              <a:rPr lang="tr-TR" dirty="0">
                <a:solidFill>
                  <a:srgbClr val="FF0000"/>
                </a:solidFill>
              </a:rPr>
              <a:t>: </a:t>
            </a:r>
            <a:r>
              <a:rPr lang="tr-TR" dirty="0" err="1">
                <a:solidFill>
                  <a:srgbClr val="FF0000"/>
                </a:solidFill>
              </a:rPr>
              <a:t>Optimization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>
                <a:solidFill>
                  <a:srgbClr val="FF0000"/>
                </a:solidFill>
              </a:rPr>
              <a:t>with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>
                <a:solidFill>
                  <a:srgbClr val="FF0000"/>
                </a:solidFill>
              </a:rPr>
              <a:t>different</a:t>
            </a:r>
            <a:r>
              <a:rPr lang="tr-TR" dirty="0">
                <a:solidFill>
                  <a:srgbClr val="FF0000"/>
                </a:solidFill>
              </a:rPr>
              <a:t> rotor </a:t>
            </a:r>
            <a:r>
              <a:rPr lang="tr-TR" dirty="0" err="1">
                <a:solidFill>
                  <a:srgbClr val="FF0000"/>
                </a:solidFill>
              </a:rPr>
              <a:t>geometries</a:t>
            </a:r>
            <a:endParaRPr lang="tr-TR" dirty="0">
              <a:solidFill>
                <a:srgbClr val="FF0000"/>
              </a:solidFill>
            </a:endParaRPr>
          </a:p>
          <a:p>
            <a:pPr lvl="5" indent="0">
              <a:buNone/>
            </a:pPr>
            <a:r>
              <a:rPr lang="tr-TR" dirty="0">
                <a:solidFill>
                  <a:srgbClr val="FF0000"/>
                </a:solidFill>
              </a:rPr>
              <a:t>  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2F18BF-5B09-4E60-B9C8-B2CB4FDDC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D43608-4BA4-4C6B-8656-96AB45B7CD4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9514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5474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4E8C27-1E9F-46EF-B8D4-4D77AC173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96186E-8822-4ECE-9C68-52987F4C9DA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78A4FFD0-9FEB-47D2-A9DC-D35C23063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852407"/>
            <a:ext cx="3141408" cy="2827594"/>
          </a:xfrm>
        </p:spPr>
        <p:txBody>
          <a:bodyPr/>
          <a:lstStyle/>
          <a:p>
            <a:r>
              <a:rPr kumimoji="0" lang="tr-TR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entury Gothic" panose="020B0502020202020204" pitchFamily="34" charset="0"/>
              </a:rPr>
              <a:t>Largest</a:t>
            </a:r>
            <a:r>
              <a:rPr kumimoji="0" lang="tr-TR" sz="28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entury Gothic" panose="020B0502020202020204" pitchFamily="34" charset="0"/>
              </a:rPr>
              <a:t> </a:t>
            </a:r>
            <a:r>
              <a:rPr kumimoji="0" lang="tr-TR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entury Gothic" panose="020B0502020202020204" pitchFamily="34" charset="0"/>
              </a:rPr>
              <a:t>low-carbon</a:t>
            </a:r>
            <a:r>
              <a:rPr kumimoji="0" lang="tr-TR" sz="28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entury Gothic" panose="020B0502020202020204" pitchFamily="34" charset="0"/>
              </a:rPr>
              <a:t> </a:t>
            </a:r>
            <a:r>
              <a:rPr kumimoji="0" lang="tr-TR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entury Gothic" panose="020B0502020202020204" pitchFamily="34" charset="0"/>
              </a:rPr>
              <a:t>electricity</a:t>
            </a:r>
            <a:r>
              <a:rPr kumimoji="0" lang="tr-TR" sz="28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entury Gothic" panose="020B0502020202020204" pitchFamily="34" charset="0"/>
              </a:rPr>
              <a:t> </a:t>
            </a:r>
            <a:r>
              <a:rPr kumimoji="0" lang="tr-TR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entury Gothic" panose="020B0502020202020204" pitchFamily="34" charset="0"/>
              </a:rPr>
              <a:t>generation</a:t>
            </a:r>
            <a:r>
              <a:rPr kumimoji="0" lang="tr-TR" sz="28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entury Gothic" panose="020B0502020202020204" pitchFamily="34" charset="0"/>
              </a:rPr>
              <a:t> </a:t>
            </a:r>
            <a:r>
              <a:rPr kumimoji="0" lang="tr-TR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entury Gothic" panose="020B0502020202020204" pitchFamily="34" charset="0"/>
              </a:rPr>
              <a:t>technology</a:t>
            </a:r>
            <a:r>
              <a:rPr kumimoji="0" lang="tr-TR" sz="28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entury Gothic" panose="020B0502020202020204" pitchFamily="34" charset="0"/>
              </a:rPr>
              <a:t> is </a:t>
            </a:r>
            <a:r>
              <a:rPr kumimoji="0" lang="tr-TR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entury Gothic" panose="020B0502020202020204" pitchFamily="34" charset="0"/>
              </a:rPr>
              <a:t>hydropower</a:t>
            </a:r>
            <a:r>
              <a:rPr kumimoji="0" lang="tr-TR" sz="28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entury Gothic" panose="020B0502020202020204" pitchFamily="34" charset="0"/>
              </a:rPr>
              <a:t> </a:t>
            </a:r>
            <a:r>
              <a:rPr kumimoji="0" lang="tr-TR" sz="2800" b="0" i="0" u="none" strike="noStrike" kern="1200" cap="none" spc="0" normalizeH="0" baseline="5000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entury Gothic" panose="020B0502020202020204" pitchFamily="34" charset="0"/>
              </a:rPr>
              <a:t>[1]</a:t>
            </a:r>
            <a:endParaRPr lang="en-US" baseline="500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A167B7E-913A-4278-8FCE-5E73456EC4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8607" y="1272816"/>
            <a:ext cx="5270090" cy="439174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96D8E44-D7EE-4D7A-9298-6DA1676A83ED}"/>
              </a:ext>
            </a:extLst>
          </p:cNvPr>
          <p:cNvSpPr txBox="1"/>
          <p:nvPr/>
        </p:nvSpPr>
        <p:spPr>
          <a:xfrm>
            <a:off x="580103" y="6046839"/>
            <a:ext cx="81066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Century Gothic" panose="020B0502020202020204" pitchFamily="34" charset="0"/>
              </a:rPr>
              <a:t>IEA, Low-carbon electricity generation by technology, 2020, IEA, Paris https://www.iea.org/data-and-statistics/charts/low-carbon-electricity-generation-by-technology-2020, IEA. </a:t>
            </a:r>
            <a:r>
              <a:rPr lang="en-US" sz="800" dirty="0" err="1">
                <a:latin typeface="Century Gothic" panose="020B0502020202020204" pitchFamily="34" charset="0"/>
              </a:rPr>
              <a:t>Licence</a:t>
            </a:r>
            <a:r>
              <a:rPr lang="en-US" sz="800" dirty="0">
                <a:latin typeface="Century Gothic" panose="020B0502020202020204" pitchFamily="34" charset="0"/>
              </a:rPr>
              <a:t>: CC BY 4.0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EBB24E3-2144-4B55-B480-95E75707741F}"/>
              </a:ext>
            </a:extLst>
          </p:cNvPr>
          <p:cNvSpPr txBox="1"/>
          <p:nvPr/>
        </p:nvSpPr>
        <p:spPr>
          <a:xfrm>
            <a:off x="3598607" y="1065542"/>
            <a:ext cx="7275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000" dirty="0" err="1">
                <a:solidFill>
                  <a:srgbClr val="595959"/>
                </a:solidFill>
              </a:rPr>
              <a:t>TWh</a:t>
            </a:r>
            <a:endParaRPr lang="en-US" sz="1000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7960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Outline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 err="1"/>
              <a:t>Introduction</a:t>
            </a:r>
            <a:endParaRPr lang="tr-TR" dirty="0"/>
          </a:p>
          <a:p>
            <a:pPr marL="982663" lvl="1" indent="-342900"/>
            <a:r>
              <a:rPr lang="tr-TR" dirty="0"/>
              <a:t>Basic </a:t>
            </a:r>
            <a:r>
              <a:rPr lang="tr-TR" dirty="0" err="1"/>
              <a:t>Terms</a:t>
            </a:r>
            <a:r>
              <a:rPr lang="tr-TR" dirty="0"/>
              <a:t> &amp; </a:t>
            </a:r>
            <a:r>
              <a:rPr lang="tr-TR" dirty="0" err="1"/>
              <a:t>Definitions</a:t>
            </a:r>
            <a:endParaRPr lang="tr-TR" dirty="0"/>
          </a:p>
          <a:p>
            <a:pPr lvl="1" indent="0">
              <a:buNone/>
            </a:pPr>
            <a:endParaRPr lang="tr-T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 err="1"/>
              <a:t>Refurbishment</a:t>
            </a:r>
            <a:r>
              <a:rPr lang="tr-TR" dirty="0"/>
              <a:t> </a:t>
            </a:r>
            <a:r>
              <a:rPr lang="tr-TR" dirty="0" err="1"/>
              <a:t>Process</a:t>
            </a:r>
            <a:endParaRPr lang="tr-TR" dirty="0"/>
          </a:p>
          <a:p>
            <a:pPr marL="982663" lvl="1" indent="-342900"/>
            <a:r>
              <a:rPr lang="tr-TR" dirty="0" err="1"/>
              <a:t>Optimization</a:t>
            </a:r>
            <a:endParaRPr lang="tr-TR" dirty="0"/>
          </a:p>
          <a:p>
            <a:pPr marL="982663" lvl="1" indent="-342900"/>
            <a:r>
              <a:rPr lang="tr-TR" dirty="0"/>
              <a:t>Design of </a:t>
            </a:r>
            <a:r>
              <a:rPr lang="tr-TR" dirty="0" err="1"/>
              <a:t>Roebel</a:t>
            </a:r>
            <a:r>
              <a:rPr lang="tr-TR" dirty="0"/>
              <a:t> </a:t>
            </a:r>
            <a:r>
              <a:rPr lang="tr-TR" dirty="0" err="1"/>
              <a:t>Bars</a:t>
            </a:r>
            <a:endParaRPr lang="tr-TR" dirty="0"/>
          </a:p>
          <a:p>
            <a:endParaRPr lang="tr-T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 err="1"/>
              <a:t>Conclusion</a:t>
            </a:r>
            <a:endParaRPr lang="tr-T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dirty="0"/>
          </a:p>
          <a:p>
            <a:pPr marL="982663" lvl="1" indent="-342900"/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229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36884-3E59-4EB6-AEB8-32F3FDEF2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Hydro</a:t>
            </a:r>
            <a:r>
              <a:rPr lang="tr-TR" dirty="0"/>
              <a:t> </a:t>
            </a:r>
            <a:r>
              <a:rPr lang="tr-TR" dirty="0" err="1"/>
              <a:t>Generators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57221-E0A4-4D91-9F27-8163E9D9E8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30338"/>
            <a:ext cx="3052917" cy="498792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tr-T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 err="1"/>
              <a:t>Salient</a:t>
            </a:r>
            <a:r>
              <a:rPr lang="tr-TR" dirty="0"/>
              <a:t> </a:t>
            </a:r>
            <a:r>
              <a:rPr lang="tr-TR" dirty="0" err="1"/>
              <a:t>pole</a:t>
            </a:r>
            <a:r>
              <a:rPr lang="tr-TR" dirty="0"/>
              <a:t> </a:t>
            </a:r>
            <a:r>
              <a:rPr lang="tr-TR" dirty="0" err="1"/>
              <a:t>synchronous</a:t>
            </a:r>
            <a:r>
              <a:rPr lang="tr-TR" dirty="0"/>
              <a:t> </a:t>
            </a:r>
            <a:r>
              <a:rPr lang="tr-TR" dirty="0" err="1"/>
              <a:t>machines</a:t>
            </a:r>
            <a:endParaRPr lang="tr-T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/>
              <a:t>High </a:t>
            </a:r>
            <a:r>
              <a:rPr lang="tr-TR" dirty="0" err="1"/>
              <a:t>voltage</a:t>
            </a:r>
            <a:r>
              <a:rPr lang="tr-TR" dirty="0"/>
              <a:t> stator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 err="1"/>
              <a:t>Tens</a:t>
            </a:r>
            <a:r>
              <a:rPr lang="tr-TR" dirty="0"/>
              <a:t> of </a:t>
            </a:r>
            <a:r>
              <a:rPr lang="tr-TR" dirty="0" err="1"/>
              <a:t>kVA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hundreds</a:t>
            </a:r>
            <a:r>
              <a:rPr lang="tr-TR" dirty="0"/>
              <a:t> of MVA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C9C605-C55B-4B2A-A859-28FB3F2C1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7E9035-B53E-40F6-B9AB-6C04AED67F5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FF4160-27B0-40B6-925F-33C1E00D5D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0117" y="2072404"/>
            <a:ext cx="5368412" cy="3355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262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270C7-D80B-48B5-8202-6AF3DDC92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Refurbishment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7B581E-3D6C-4872-9EB4-44077212B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6223D8-3995-4FAF-8C7F-A46EFF1A7FA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F6C478FE-1441-4ABB-9850-5D8CF48C9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 err="1"/>
              <a:t>Installed</a:t>
            </a:r>
            <a:r>
              <a:rPr lang="tr-TR" dirty="0"/>
              <a:t> </a:t>
            </a:r>
            <a:r>
              <a:rPr lang="tr-TR" dirty="0" err="1"/>
              <a:t>capacity</a:t>
            </a:r>
            <a:r>
              <a:rPr lang="tr-TR" dirty="0"/>
              <a:t> </a:t>
            </a:r>
            <a:r>
              <a:rPr lang="tr-TR" dirty="0" err="1"/>
              <a:t>older</a:t>
            </a:r>
            <a:r>
              <a:rPr lang="tr-TR" dirty="0"/>
              <a:t> </a:t>
            </a:r>
            <a:r>
              <a:rPr lang="tr-TR" dirty="0" err="1"/>
              <a:t>than</a:t>
            </a:r>
            <a:r>
              <a:rPr lang="tr-TR" dirty="0"/>
              <a:t> 30 </a:t>
            </a:r>
            <a:r>
              <a:rPr lang="tr-TR" dirty="0" err="1"/>
              <a:t>years</a:t>
            </a:r>
            <a:r>
              <a:rPr lang="tr-TR" dirty="0"/>
              <a:t>: 6205 </a:t>
            </a:r>
            <a:r>
              <a:rPr lang="tr-TR" dirty="0" err="1"/>
              <a:t>MWs</a:t>
            </a:r>
            <a:endParaRPr lang="tr-TR" dirty="0"/>
          </a:p>
          <a:p>
            <a:pPr marL="982663" lvl="1" indent="-342900"/>
            <a:r>
              <a:rPr lang="tr-TR" dirty="0" err="1"/>
              <a:t>which</a:t>
            </a:r>
            <a:r>
              <a:rPr lang="tr-TR" dirty="0"/>
              <a:t> </a:t>
            </a:r>
            <a:r>
              <a:rPr lang="tr-TR" dirty="0" err="1"/>
              <a:t>accounts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31.9% of </a:t>
            </a:r>
            <a:r>
              <a:rPr lang="tr-TR" dirty="0" err="1"/>
              <a:t>large</a:t>
            </a:r>
            <a:r>
              <a:rPr lang="tr-TR" dirty="0"/>
              <a:t> </a:t>
            </a:r>
            <a:r>
              <a:rPr lang="tr-TR" dirty="0" err="1"/>
              <a:t>hydro</a:t>
            </a:r>
            <a:r>
              <a:rPr lang="tr-TR" dirty="0"/>
              <a:t> </a:t>
            </a:r>
            <a:r>
              <a:rPr lang="tr-TR" dirty="0" err="1"/>
              <a:t>generators</a:t>
            </a:r>
            <a:endParaRPr lang="tr-T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 err="1"/>
              <a:t>Most</a:t>
            </a:r>
            <a:r>
              <a:rPr lang="tr-TR" dirty="0"/>
              <a:t> </a:t>
            </a:r>
            <a:r>
              <a:rPr lang="tr-TR" dirty="0" err="1"/>
              <a:t>old</a:t>
            </a:r>
            <a:r>
              <a:rPr lang="tr-TR" dirty="0"/>
              <a:t> </a:t>
            </a:r>
            <a:r>
              <a:rPr lang="tr-TR" dirty="0" err="1"/>
              <a:t>generators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over</a:t>
            </a:r>
            <a:r>
              <a:rPr lang="tr-TR" dirty="0"/>
              <a:t> – </a:t>
            </a:r>
            <a:r>
              <a:rPr lang="tr-TR" dirty="0" err="1"/>
              <a:t>designed</a:t>
            </a:r>
            <a:endParaRPr lang="tr-TR" dirty="0"/>
          </a:p>
          <a:p>
            <a:pPr marL="982663" lvl="1" indent="-342900"/>
            <a:r>
              <a:rPr lang="tr-TR" dirty="0" err="1"/>
              <a:t>cheapest</a:t>
            </a:r>
            <a:r>
              <a:rPr lang="tr-TR" dirty="0"/>
              <a:t> </a:t>
            </a:r>
            <a:r>
              <a:rPr lang="tr-TR" dirty="0" err="1"/>
              <a:t>way</a:t>
            </a:r>
            <a:r>
              <a:rPr lang="tr-TR" dirty="0"/>
              <a:t> of </a:t>
            </a:r>
            <a:r>
              <a:rPr lang="tr-TR" dirty="0" err="1"/>
              <a:t>increasing</a:t>
            </a:r>
            <a:r>
              <a:rPr lang="tr-TR" dirty="0"/>
              <a:t> </a:t>
            </a:r>
            <a:r>
              <a:rPr lang="tr-TR" dirty="0" err="1"/>
              <a:t>installed</a:t>
            </a:r>
            <a:r>
              <a:rPr lang="tr-TR" dirty="0"/>
              <a:t> </a:t>
            </a:r>
            <a:r>
              <a:rPr lang="tr-TR" dirty="0" err="1"/>
              <a:t>power</a:t>
            </a:r>
            <a:endParaRPr lang="tr-TR" dirty="0"/>
          </a:p>
          <a:p>
            <a:endParaRPr lang="tr-T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3C1A94-0C6E-4978-8141-2CD2487214EA}"/>
              </a:ext>
            </a:extLst>
          </p:cNvPr>
          <p:cNvSpPr txBox="1"/>
          <p:nvPr/>
        </p:nvSpPr>
        <p:spPr>
          <a:xfrm>
            <a:off x="580103" y="6046839"/>
            <a:ext cx="81066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Century Gothic" panose="020B0502020202020204" pitchFamily="34" charset="0"/>
              </a:rPr>
              <a:t>N. </a:t>
            </a:r>
            <a:r>
              <a:rPr lang="en-US" sz="800" dirty="0" err="1">
                <a:latin typeface="Century Gothic" panose="020B0502020202020204" pitchFamily="34" charset="0"/>
              </a:rPr>
              <a:t>Tosun</a:t>
            </a:r>
            <a:r>
              <a:rPr lang="en-US" sz="800" dirty="0">
                <a:latin typeface="Century Gothic" panose="020B0502020202020204" pitchFamily="34" charset="0"/>
              </a:rPr>
              <a:t>, G. </a:t>
            </a:r>
            <a:r>
              <a:rPr lang="en-US" sz="800" dirty="0" err="1">
                <a:latin typeface="Century Gothic" panose="020B0502020202020204" pitchFamily="34" charset="0"/>
              </a:rPr>
              <a:t>Gülletutan</a:t>
            </a:r>
            <a:r>
              <a:rPr lang="en-US" sz="800" dirty="0">
                <a:latin typeface="Century Gothic" panose="020B0502020202020204" pitchFamily="34" charset="0"/>
              </a:rPr>
              <a:t>, M. S. Yakut, D. Alp Yilmaz, Ö. Bayer and O. </a:t>
            </a:r>
            <a:r>
              <a:rPr lang="en-US" sz="800" dirty="0" err="1">
                <a:latin typeface="Century Gothic" panose="020B0502020202020204" pitchFamily="34" charset="0"/>
              </a:rPr>
              <a:t>Keysan</a:t>
            </a:r>
            <a:r>
              <a:rPr lang="en-US" sz="800" dirty="0">
                <a:latin typeface="Century Gothic" panose="020B0502020202020204" pitchFamily="34" charset="0"/>
              </a:rPr>
              <a:t>, "Winding Type Alternation of a Refurbished Old Generator," 2023 IEEE Workshop on Electrical Machines Design, Control and Diagnosis (WEMDCD), Newcastle upon Tyne, United Kingdom, 2023, pp. 1-6, </a:t>
            </a:r>
            <a:r>
              <a:rPr lang="en-US" sz="800" dirty="0" err="1">
                <a:latin typeface="Century Gothic" panose="020B0502020202020204" pitchFamily="34" charset="0"/>
              </a:rPr>
              <a:t>doi</a:t>
            </a:r>
            <a:r>
              <a:rPr lang="en-US" sz="800" dirty="0">
                <a:latin typeface="Century Gothic" panose="020B0502020202020204" pitchFamily="34" charset="0"/>
              </a:rPr>
              <a:t>: 10.1109/WEMDCD55819.2023.10110941.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4A2654D-869A-41B8-8773-8625FCDBD1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49156"/>
            <a:ext cx="9144000" cy="2692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290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671A0-B558-4F70-BCAC-13A4F213D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Winding</a:t>
            </a:r>
            <a:r>
              <a:rPr lang="tr-TR" dirty="0"/>
              <a:t> </a:t>
            </a:r>
            <a:r>
              <a:rPr lang="tr-TR" dirty="0" err="1"/>
              <a:t>Types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C693D1-A471-4E5D-BB09-F03DEC60E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0BBE3E-0B71-4D9A-94AF-A62315D1B9B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030A539-A28F-49DA-8EC6-D86C6C49B4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29" y="2386518"/>
            <a:ext cx="4572000" cy="344706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4FE30B0-47E9-41E9-9EE4-5FB15D7D9E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1329" y="2650703"/>
            <a:ext cx="4572000" cy="2585295"/>
          </a:xfrm>
          <a:prstGeom prst="rect">
            <a:avLst/>
          </a:prstGeom>
        </p:spPr>
      </p:pic>
      <p:sp>
        <p:nvSpPr>
          <p:cNvPr id="17" name="Content Placeholder 10">
            <a:extLst>
              <a:ext uri="{FF2B5EF4-FFF2-40B4-BE49-F238E27FC236}">
                <a16:creationId xmlns:a16="http://schemas.microsoft.com/office/drawing/2014/main" id="{223F6C9C-5DAD-4C97-BBBB-1B5F0E7F8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30338"/>
            <a:ext cx="8229600" cy="4987925"/>
          </a:xfrm>
        </p:spPr>
        <p:txBody>
          <a:bodyPr/>
          <a:lstStyle/>
          <a:p>
            <a:endParaRPr lang="tr-TR" dirty="0"/>
          </a:p>
          <a:p>
            <a:r>
              <a:rPr lang="tr-TR" dirty="0"/>
              <a:t>       Lap </a:t>
            </a:r>
            <a:r>
              <a:rPr lang="tr-TR" dirty="0" err="1"/>
              <a:t>Winding</a:t>
            </a:r>
            <a:r>
              <a:rPr lang="tr-TR" dirty="0"/>
              <a:t>				</a:t>
            </a:r>
            <a:r>
              <a:rPr lang="tr-TR" dirty="0" err="1"/>
              <a:t>Wave</a:t>
            </a:r>
            <a:r>
              <a:rPr lang="tr-TR" dirty="0"/>
              <a:t> </a:t>
            </a:r>
            <a:r>
              <a:rPr lang="tr-TR" dirty="0" err="1"/>
              <a:t>Winding</a:t>
            </a:r>
            <a:endParaRPr lang="tr-TR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44B4DFC-BF7B-4F61-951D-BA842A7F5166}"/>
              </a:ext>
            </a:extLst>
          </p:cNvPr>
          <p:cNvSpPr txBox="1"/>
          <p:nvPr/>
        </p:nvSpPr>
        <p:spPr>
          <a:xfrm>
            <a:off x="324465" y="6017342"/>
            <a:ext cx="85835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Century Gothic" panose="020B0502020202020204" pitchFamily="34" charset="0"/>
              </a:rPr>
              <a:t>M.M. </a:t>
            </a:r>
            <a:r>
              <a:rPr lang="en-US" sz="800" dirty="0" err="1">
                <a:latin typeface="Century Gothic" panose="020B0502020202020204" pitchFamily="34" charset="0"/>
              </a:rPr>
              <a:t>Znidarich</a:t>
            </a:r>
            <a:r>
              <a:rPr lang="en-US" sz="800" dirty="0">
                <a:latin typeface="Century Gothic" panose="020B0502020202020204" pitchFamily="34" charset="0"/>
              </a:rPr>
              <a:t> (2008) Hydro Generator High Voltage Stator Windings: Part 1 – Essential Characteristics and Degradation Mechanisms, Australian Journal of Electrical and Electronics Engineering, 5:1, 1-17, DOI: </a:t>
            </a:r>
            <a:r>
              <a:rPr lang="en-US" sz="800" dirty="0">
                <a:latin typeface="Century Gothic" panose="020B0502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10.1080/1448837X.2008.11464196</a:t>
            </a:r>
            <a:r>
              <a:rPr lang="en-US" sz="800" dirty="0">
                <a:latin typeface="Century Gothic" panose="020B0502020202020204" pitchFamily="34" charset="0"/>
              </a:rPr>
              <a:t> 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21555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36C6E-2062-404F-B677-F65CE8F90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Winding</a:t>
            </a:r>
            <a:r>
              <a:rPr lang="tr-TR" dirty="0"/>
              <a:t> </a:t>
            </a:r>
            <a:r>
              <a:rPr lang="tr-TR" dirty="0" err="1"/>
              <a:t>Types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0BC0DF-148A-4EA7-A99A-B84C1A3FE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310E1D-5308-444B-A6D7-EA8278FDAC9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  <p:sp>
        <p:nvSpPr>
          <p:cNvPr id="6" name="Content Placeholder 10">
            <a:extLst>
              <a:ext uri="{FF2B5EF4-FFF2-40B4-BE49-F238E27FC236}">
                <a16:creationId xmlns:a16="http://schemas.microsoft.com/office/drawing/2014/main" id="{A148DC22-AD77-45F8-A167-67BC3EE9C5B4}"/>
              </a:ext>
            </a:extLst>
          </p:cNvPr>
          <p:cNvSpPr txBox="1">
            <a:spLocks/>
          </p:cNvSpPr>
          <p:nvPr/>
        </p:nvSpPr>
        <p:spPr bwMode="auto">
          <a:xfrm>
            <a:off x="457200" y="1430338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anose="05020102010507070707" pitchFamily="18" charset="2"/>
              <a:defRPr sz="2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Arial"/>
              </a:defRPr>
            </a:lvl1pPr>
            <a:lvl2pPr marL="639763" indent="-457200" algn="l" rtl="0" eaLnBrk="0" fontAlgn="base" hangingPunct="0">
              <a:spcBef>
                <a:spcPts val="438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Arial"/>
              </a:defRPr>
            </a:lvl2pPr>
            <a:lvl3pPr marL="9144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Arial"/>
              </a:defRPr>
            </a:lvl3pPr>
            <a:lvl4pPr marL="118745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65000"/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Arial"/>
              </a:defRPr>
            </a:lvl4pPr>
            <a:lvl5pPr marL="1462088" indent="-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Arial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endParaRPr lang="tr-TR" dirty="0"/>
          </a:p>
          <a:p>
            <a:pPr marL="342900" indent="-342900" defTabSz="914400">
              <a:buFont typeface="Arial" panose="020B0604020202020204" pitchFamily="34" charset="0"/>
              <a:buChar char="•"/>
            </a:pPr>
            <a:r>
              <a:rPr lang="tr-TR" dirty="0" err="1"/>
              <a:t>Wave</a:t>
            </a:r>
            <a:r>
              <a:rPr lang="tr-TR" dirty="0"/>
              <a:t> </a:t>
            </a:r>
            <a:r>
              <a:rPr lang="tr-TR" dirty="0" err="1"/>
              <a:t>Winding</a:t>
            </a:r>
            <a:endParaRPr lang="tr-TR" dirty="0"/>
          </a:p>
          <a:p>
            <a:pPr marL="982663" lvl="1" indent="-342900" defTabSz="914400"/>
            <a:r>
              <a:rPr lang="tr-TR" dirty="0" err="1"/>
              <a:t>Less</a:t>
            </a:r>
            <a:r>
              <a:rPr lang="tr-TR" dirty="0"/>
              <a:t> </a:t>
            </a:r>
            <a:r>
              <a:rPr lang="tr-TR" dirty="0" err="1"/>
              <a:t>outage</a:t>
            </a:r>
            <a:r>
              <a:rPr lang="tr-TR" dirty="0"/>
              <a:t> </a:t>
            </a:r>
            <a:r>
              <a:rPr lang="tr-TR" dirty="0" err="1"/>
              <a:t>duration</a:t>
            </a:r>
            <a:endParaRPr lang="tr-TR" dirty="0"/>
          </a:p>
          <a:p>
            <a:pPr marL="982663" lvl="1" indent="-342900" defTabSz="914400"/>
            <a:r>
              <a:rPr lang="tr-TR" dirty="0"/>
              <a:t>Simple </a:t>
            </a:r>
            <a:r>
              <a:rPr lang="tr-TR" dirty="0" err="1"/>
              <a:t>end</a:t>
            </a:r>
            <a:r>
              <a:rPr lang="tr-TR" dirty="0"/>
              <a:t> </a:t>
            </a:r>
            <a:r>
              <a:rPr lang="tr-TR" dirty="0" err="1"/>
              <a:t>connection</a:t>
            </a:r>
            <a:endParaRPr lang="tr-TR" dirty="0"/>
          </a:p>
          <a:p>
            <a:pPr marL="982663" lvl="1" indent="-342900" defTabSz="914400"/>
            <a:r>
              <a:rPr lang="tr-TR" dirty="0" err="1"/>
              <a:t>Low</a:t>
            </a:r>
            <a:r>
              <a:rPr lang="tr-TR" dirty="0"/>
              <a:t> </a:t>
            </a:r>
            <a:r>
              <a:rPr lang="tr-TR" dirty="0" err="1"/>
              <a:t>number</a:t>
            </a:r>
            <a:r>
              <a:rPr lang="tr-TR" dirty="0"/>
              <a:t> of </a:t>
            </a:r>
            <a:r>
              <a:rPr lang="tr-TR" dirty="0" err="1"/>
              <a:t>external</a:t>
            </a:r>
            <a:r>
              <a:rPr lang="tr-TR" dirty="0"/>
              <a:t> </a:t>
            </a:r>
            <a:r>
              <a:rPr lang="tr-TR" dirty="0" err="1"/>
              <a:t>connections</a:t>
            </a:r>
            <a:endParaRPr lang="tr-TR" dirty="0"/>
          </a:p>
          <a:p>
            <a:pPr marL="342900" indent="-342900" defTabSz="914400"/>
            <a:endParaRPr lang="tr-TR" dirty="0"/>
          </a:p>
          <a:p>
            <a:pPr marL="342900" indent="-342900" defTabSz="914400">
              <a:buFont typeface="Arial" panose="020B0604020202020204" pitchFamily="34" charset="0"/>
              <a:buChar char="•"/>
            </a:pPr>
            <a:r>
              <a:rPr lang="tr-TR" dirty="0"/>
              <a:t>Lap </a:t>
            </a:r>
            <a:r>
              <a:rPr lang="tr-TR" dirty="0" err="1"/>
              <a:t>Winding</a:t>
            </a:r>
            <a:endParaRPr lang="tr-TR" dirty="0"/>
          </a:p>
          <a:p>
            <a:pPr marL="982663" lvl="1" indent="-342900" defTabSz="914400"/>
            <a:r>
              <a:rPr lang="tr-TR" dirty="0"/>
              <a:t>Simple </a:t>
            </a:r>
            <a:r>
              <a:rPr lang="tr-TR" dirty="0" err="1"/>
              <a:t>winding</a:t>
            </a:r>
            <a:r>
              <a:rPr lang="tr-TR" dirty="0"/>
              <a:t> </a:t>
            </a:r>
            <a:r>
              <a:rPr lang="tr-TR" dirty="0" err="1"/>
              <a:t>schematic</a:t>
            </a:r>
            <a:r>
              <a:rPr lang="tr-TR" dirty="0"/>
              <a:t> </a:t>
            </a:r>
            <a:r>
              <a:rPr lang="tr-TR" dirty="0" err="1"/>
              <a:t>design</a:t>
            </a:r>
            <a:endParaRPr lang="tr-TR" dirty="0"/>
          </a:p>
          <a:p>
            <a:pPr marL="982663" lvl="1" indent="-342900" defTabSz="914400"/>
            <a:r>
              <a:rPr lang="tr-TR" dirty="0" err="1"/>
              <a:t>Less</a:t>
            </a:r>
            <a:r>
              <a:rPr lang="tr-TR" dirty="0"/>
              <a:t> </a:t>
            </a:r>
            <a:r>
              <a:rPr lang="tr-TR" dirty="0" err="1"/>
              <a:t>type</a:t>
            </a:r>
            <a:r>
              <a:rPr lang="tr-TR" dirty="0"/>
              <a:t> of </a:t>
            </a:r>
            <a:r>
              <a:rPr lang="tr-TR" dirty="0" err="1"/>
              <a:t>coils</a:t>
            </a:r>
            <a:endParaRPr lang="tr-TR" dirty="0"/>
          </a:p>
          <a:p>
            <a:pPr marL="982663" lvl="1" indent="-342900" defTabSz="914400"/>
            <a:r>
              <a:rPr lang="tr-TR" dirty="0" err="1"/>
              <a:t>Allows</a:t>
            </a:r>
            <a:r>
              <a:rPr lang="tr-TR" dirty="0"/>
              <a:t> bypass</a:t>
            </a:r>
          </a:p>
          <a:p>
            <a:pPr defTabSz="914400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22192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0D3D2-A5F0-44ED-B54E-0D3DC07B4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E3E5B3-3012-44F5-9E55-744430BC9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B4A27B-400F-44C6-8053-063F75EE210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631778D5-CC38-451F-B5F6-18D5E311C6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0776773"/>
              </p:ext>
            </p:extLst>
          </p:nvPr>
        </p:nvGraphicFramePr>
        <p:xfrm>
          <a:off x="457200" y="1430338"/>
          <a:ext cx="8345440" cy="37182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6360">
                  <a:extLst>
                    <a:ext uri="{9D8B030D-6E8A-4147-A177-3AD203B41FA5}">
                      <a16:colId xmlns:a16="http://schemas.microsoft.com/office/drawing/2014/main" val="2662329218"/>
                    </a:ext>
                  </a:extLst>
                </a:gridCol>
                <a:gridCol w="2086360">
                  <a:extLst>
                    <a:ext uri="{9D8B030D-6E8A-4147-A177-3AD203B41FA5}">
                      <a16:colId xmlns:a16="http://schemas.microsoft.com/office/drawing/2014/main" val="602520085"/>
                    </a:ext>
                  </a:extLst>
                </a:gridCol>
                <a:gridCol w="2086360">
                  <a:extLst>
                    <a:ext uri="{9D8B030D-6E8A-4147-A177-3AD203B41FA5}">
                      <a16:colId xmlns:a16="http://schemas.microsoft.com/office/drawing/2014/main" val="2667816927"/>
                    </a:ext>
                  </a:extLst>
                </a:gridCol>
                <a:gridCol w="2086360">
                  <a:extLst>
                    <a:ext uri="{9D8B030D-6E8A-4147-A177-3AD203B41FA5}">
                      <a16:colId xmlns:a16="http://schemas.microsoft.com/office/drawing/2014/main" val="3263779871"/>
                    </a:ext>
                  </a:extLst>
                </a:gridCol>
              </a:tblGrid>
              <a:tr h="554319">
                <a:tc gridSpan="2">
                  <a:txBody>
                    <a:bodyPr/>
                    <a:lstStyle/>
                    <a:p>
                      <a:pPr algn="ctr"/>
                      <a:r>
                        <a:rPr lang="tr-TR" b="1" dirty="0" err="1"/>
                        <a:t>Wave</a:t>
                      </a:r>
                      <a:r>
                        <a:rPr lang="tr-TR" b="1" dirty="0"/>
                        <a:t> </a:t>
                      </a:r>
                      <a:r>
                        <a:rPr lang="tr-TR" b="1" dirty="0" err="1"/>
                        <a:t>Winding</a:t>
                      </a:r>
                      <a:endParaRPr 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tr-TR" b="1" dirty="0"/>
                        <a:t>Lap </a:t>
                      </a:r>
                      <a:r>
                        <a:rPr lang="tr-TR" b="1" dirty="0" err="1"/>
                        <a:t>Winding</a:t>
                      </a:r>
                      <a:endParaRPr 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6050029"/>
                  </a:ext>
                </a:extLst>
              </a:tr>
              <a:tr h="554319">
                <a:tc>
                  <a:txBody>
                    <a:bodyPr/>
                    <a:lstStyle/>
                    <a:p>
                      <a:r>
                        <a:rPr lang="tr-TR" b="1" dirty="0">
                          <a:solidFill>
                            <a:schemeClr val="tx1"/>
                          </a:solidFill>
                        </a:rPr>
                        <a:t>Advantage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b="1" dirty="0" err="1">
                          <a:solidFill>
                            <a:schemeClr val="tx1"/>
                          </a:solidFill>
                        </a:rPr>
                        <a:t>Disadvantage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b="1" dirty="0">
                          <a:solidFill>
                            <a:schemeClr val="tx1"/>
                          </a:solidFill>
                        </a:rPr>
                        <a:t>Advantage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b="1" dirty="0" err="1">
                          <a:solidFill>
                            <a:schemeClr val="tx1"/>
                          </a:solidFill>
                        </a:rPr>
                        <a:t>Disadvantage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898165"/>
                  </a:ext>
                </a:extLst>
              </a:tr>
              <a:tr h="710468">
                <a:tc>
                  <a:txBody>
                    <a:bodyPr/>
                    <a:lstStyle/>
                    <a:p>
                      <a:r>
                        <a:rPr lang="tr-TR" dirty="0" err="1"/>
                        <a:t>Less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outage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duration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/>
                        <a:t>Complicated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design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Simple </a:t>
                      </a:r>
                      <a:r>
                        <a:rPr lang="tr-TR" dirty="0" err="1"/>
                        <a:t>winding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schematic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design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/>
                        <a:t>Complicated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end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connections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5402430"/>
                  </a:ext>
                </a:extLst>
              </a:tr>
              <a:tr h="710468">
                <a:tc>
                  <a:txBody>
                    <a:bodyPr/>
                    <a:lstStyle/>
                    <a:p>
                      <a:r>
                        <a:rPr lang="tr-TR" dirty="0"/>
                        <a:t>Simple </a:t>
                      </a:r>
                      <a:r>
                        <a:rPr lang="tr-TR" dirty="0" err="1"/>
                        <a:t>end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connection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/>
                        <a:t>Generally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requires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more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coil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types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/>
                        <a:t>Less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type</a:t>
                      </a:r>
                      <a:r>
                        <a:rPr lang="tr-TR" dirty="0"/>
                        <a:t> of </a:t>
                      </a:r>
                      <a:r>
                        <a:rPr lang="tr-TR" dirty="0" err="1"/>
                        <a:t>coils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/>
                        <a:t>More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outage</a:t>
                      </a:r>
                      <a:r>
                        <a:rPr lang="tr-TR" dirty="0"/>
                        <a:t> time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4314360"/>
                  </a:ext>
                </a:extLst>
              </a:tr>
              <a:tr h="1014955">
                <a:tc>
                  <a:txBody>
                    <a:bodyPr/>
                    <a:lstStyle/>
                    <a:p>
                      <a:r>
                        <a:rPr lang="tr-TR" dirty="0" err="1"/>
                        <a:t>Low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number</a:t>
                      </a:r>
                      <a:r>
                        <a:rPr lang="tr-TR" dirty="0"/>
                        <a:t> of </a:t>
                      </a:r>
                      <a:r>
                        <a:rPr lang="tr-TR" dirty="0" err="1"/>
                        <a:t>external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connection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/>
                        <a:t>Longer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average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winding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pitches</a:t>
                      </a:r>
                      <a:r>
                        <a:rPr lang="tr-TR" dirty="0"/>
                        <a:t>, </a:t>
                      </a:r>
                      <a:r>
                        <a:rPr lang="tr-TR" dirty="0" err="1"/>
                        <a:t>therefore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longer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end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windings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/>
                        <a:t>Allows</a:t>
                      </a:r>
                      <a:r>
                        <a:rPr lang="tr-TR" dirty="0"/>
                        <a:t> bypass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/>
                        <a:t>Sophisticated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production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51052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17808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ＭＳ Ｐ明朝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Concourse.thmx</Template>
  <TotalTime>14525</TotalTime>
  <Words>2597</Words>
  <Application>Microsoft Office PowerPoint</Application>
  <PresentationFormat>On-screen Show (4:3)</PresentationFormat>
  <Paragraphs>247</Paragraphs>
  <Slides>24</Slides>
  <Notes>17</Notes>
  <HiddenSlides>3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Arial</vt:lpstr>
      <vt:lpstr>BentonSansTRUReg</vt:lpstr>
      <vt:lpstr>Calibri</vt:lpstr>
      <vt:lpstr>Calibri (Headings)</vt:lpstr>
      <vt:lpstr>Cambria Math</vt:lpstr>
      <vt:lpstr>Century Gothic</vt:lpstr>
      <vt:lpstr>Constantia</vt:lpstr>
      <vt:lpstr>Wingdings 2</vt:lpstr>
      <vt:lpstr>Flow</vt:lpstr>
      <vt:lpstr>PowerPoint Presentation</vt:lpstr>
      <vt:lpstr>PowerPoint Presentation</vt:lpstr>
      <vt:lpstr>PowerPoint Presentation</vt:lpstr>
      <vt:lpstr>Outline</vt:lpstr>
      <vt:lpstr>Hydro Generators</vt:lpstr>
      <vt:lpstr>Refurbishment</vt:lpstr>
      <vt:lpstr>Winding Types</vt:lpstr>
      <vt:lpstr>Winding Types</vt:lpstr>
      <vt:lpstr>PowerPoint Presentation</vt:lpstr>
      <vt:lpstr>Problem Definition</vt:lpstr>
      <vt:lpstr>Optimization: Variables</vt:lpstr>
      <vt:lpstr>Optimization: Constraints</vt:lpstr>
      <vt:lpstr>Optimization: Objective Function</vt:lpstr>
      <vt:lpstr>Optimization: Penalty Function</vt:lpstr>
      <vt:lpstr>Optimization: Results</vt:lpstr>
      <vt:lpstr>Design Methodology</vt:lpstr>
      <vt:lpstr>Roebel Bars</vt:lpstr>
      <vt:lpstr>Roebel Bars</vt:lpstr>
      <vt:lpstr>Design of Roebel Bars</vt:lpstr>
      <vt:lpstr>Design of Roebel Bars</vt:lpstr>
      <vt:lpstr>Design of Roebel Bars</vt:lpstr>
      <vt:lpstr>Design of Roebel Bars</vt:lpstr>
      <vt:lpstr>Conclusion &amp; Future Work</vt:lpstr>
      <vt:lpstr>PowerPoint Presentation</vt:lpstr>
    </vt:vector>
  </TitlesOfParts>
  <Company>METU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  -  DOKU BENZERLİĞİ ANALİZİ</dc:title>
  <dc:creator>Uğur HALICI</dc:creator>
  <cp:lastModifiedBy>Muhammet Samet YAKUT</cp:lastModifiedBy>
  <cp:revision>402</cp:revision>
  <cp:lastPrinted>2013-02-15T02:19:28Z</cp:lastPrinted>
  <dcterms:created xsi:type="dcterms:W3CDTF">2013-02-15T04:31:56Z</dcterms:created>
  <dcterms:modified xsi:type="dcterms:W3CDTF">2023-11-19T14:43:05Z</dcterms:modified>
</cp:coreProperties>
</file>