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25"/>
  </p:notesMasterIdLst>
  <p:handoutMasterIdLst>
    <p:handoutMasterId r:id="rId26"/>
  </p:handoutMasterIdLst>
  <p:sldIdLst>
    <p:sldId id="299" r:id="rId2"/>
    <p:sldId id="300" r:id="rId3"/>
    <p:sldId id="305" r:id="rId4"/>
    <p:sldId id="301" r:id="rId5"/>
    <p:sldId id="304" r:id="rId6"/>
    <p:sldId id="312" r:id="rId7"/>
    <p:sldId id="313" r:id="rId8"/>
    <p:sldId id="306" r:id="rId9"/>
    <p:sldId id="314" r:id="rId10"/>
    <p:sldId id="309" r:id="rId11"/>
    <p:sldId id="320" r:id="rId12"/>
    <p:sldId id="321" r:id="rId13"/>
    <p:sldId id="322" r:id="rId14"/>
    <p:sldId id="323" r:id="rId15"/>
    <p:sldId id="315" r:id="rId16"/>
    <p:sldId id="325" r:id="rId17"/>
    <p:sldId id="319" r:id="rId18"/>
    <p:sldId id="308" r:id="rId19"/>
    <p:sldId id="318" r:id="rId20"/>
    <p:sldId id="316" r:id="rId21"/>
    <p:sldId id="324" r:id="rId22"/>
    <p:sldId id="311" r:id="rId23"/>
    <p:sldId id="303" r:id="rId2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969696"/>
    <a:srgbClr val="D0112B"/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805" autoAdjust="0"/>
    <p:restoredTop sz="91736" autoAdjust="0"/>
  </p:normalViewPr>
  <p:slideViewPr>
    <p:cSldViewPr snapToGrid="0" snapToObjects="1">
      <p:cViewPr varScale="1">
        <p:scale>
          <a:sx n="97" d="100"/>
          <a:sy n="97" d="100"/>
        </p:scale>
        <p:origin x="1524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objective</a:t>
            </a:r>
            <a:r>
              <a:rPr lang="tr-TR" dirty="0"/>
              <a:t> </a:t>
            </a:r>
            <a:r>
              <a:rPr lang="tr-TR" dirty="0" err="1"/>
              <a:t>functions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initial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of </a:t>
            </a:r>
            <a:r>
              <a:rPr lang="tr-TR" dirty="0" err="1"/>
              <a:t>installation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calculated</a:t>
            </a:r>
            <a:r>
              <a:rPr lang="tr-TR" dirty="0"/>
              <a:t> </a:t>
            </a:r>
            <a:r>
              <a:rPr lang="tr-TR" dirty="0" err="1"/>
              <a:t>via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steel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copper</a:t>
            </a:r>
            <a:r>
              <a:rPr lang="tr-TR" dirty="0"/>
              <a:t> </a:t>
            </a:r>
            <a:r>
              <a:rPr lang="tr-TR" dirty="0" err="1"/>
              <a:t>mass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wastage</a:t>
            </a:r>
            <a:r>
              <a:rPr lang="tr-TR" dirty="0"/>
              <a:t>.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include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of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equipments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labor</a:t>
            </a:r>
            <a:r>
              <a:rPr lang="tr-TR" dirty="0"/>
              <a:t> </a:t>
            </a:r>
            <a:r>
              <a:rPr lang="tr-TR" dirty="0" err="1"/>
              <a:t>work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material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is </a:t>
            </a:r>
            <a:r>
              <a:rPr lang="tr-TR" dirty="0" err="1"/>
              <a:t>multiplied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2.5.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</a:t>
            </a:r>
            <a:r>
              <a:rPr lang="tr-TR" dirty="0"/>
              <a:t> </a:t>
            </a:r>
            <a:r>
              <a:rPr lang="tr-TR" dirty="0" err="1"/>
              <a:t>objective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it is </a:t>
            </a:r>
            <a:r>
              <a:rPr lang="tr-TR" dirty="0" err="1"/>
              <a:t>output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simulation</a:t>
            </a:r>
            <a:r>
              <a:rPr lang="tr-TR" dirty="0"/>
              <a:t>.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thing</a:t>
            </a:r>
            <a:r>
              <a:rPr lang="tr-TR" dirty="0"/>
              <a:t> is </a:t>
            </a:r>
            <a:r>
              <a:rPr lang="tr-TR" dirty="0" err="1"/>
              <a:t>that</a:t>
            </a:r>
            <a:r>
              <a:rPr lang="tr-TR" dirty="0"/>
              <a:t> AC </a:t>
            </a:r>
            <a:r>
              <a:rPr lang="tr-TR" dirty="0" err="1"/>
              <a:t>losses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neglected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now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constraints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calculated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geometrical</a:t>
            </a:r>
            <a:r>
              <a:rPr lang="tr-TR" dirty="0"/>
              <a:t> </a:t>
            </a:r>
            <a:r>
              <a:rPr lang="tr-TR" dirty="0" err="1"/>
              <a:t>rules</a:t>
            </a:r>
            <a:r>
              <a:rPr lang="tr-TR" dirty="0"/>
              <a:t>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words</a:t>
            </a:r>
            <a:r>
              <a:rPr lang="tr-TR" dirty="0"/>
              <a:t>, rotor </a:t>
            </a:r>
            <a:r>
              <a:rPr lang="tr-TR" dirty="0" err="1"/>
              <a:t>must</a:t>
            </a:r>
            <a:r>
              <a:rPr lang="tr-TR" dirty="0"/>
              <a:t> fit in </a:t>
            </a:r>
            <a:r>
              <a:rPr lang="tr-TR" dirty="0" err="1"/>
              <a:t>the</a:t>
            </a:r>
            <a:r>
              <a:rPr lang="tr-TR" dirty="0"/>
              <a:t> stator. </a:t>
            </a: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constraint</a:t>
            </a:r>
            <a:r>
              <a:rPr lang="tr-TR" dirty="0"/>
              <a:t>.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exists</a:t>
            </a:r>
            <a:r>
              <a:rPr lang="tr-TR" dirty="0"/>
              <a:t> a </a:t>
            </a:r>
            <a:r>
              <a:rPr lang="tr-TR" dirty="0" err="1"/>
              <a:t>penalty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defined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ensure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stability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generator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89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penalty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is </a:t>
            </a:r>
            <a:r>
              <a:rPr lang="tr-TR" dirty="0" err="1"/>
              <a:t>actually</a:t>
            </a:r>
            <a:r>
              <a:rPr lang="tr-TR" dirty="0"/>
              <a:t> </a:t>
            </a:r>
            <a:r>
              <a:rPr lang="tr-TR" dirty="0" err="1"/>
              <a:t>limiting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short</a:t>
            </a:r>
            <a:r>
              <a:rPr lang="tr-TR" dirty="0"/>
              <a:t> </a:t>
            </a:r>
            <a:r>
              <a:rPr lang="tr-TR" dirty="0" err="1"/>
              <a:t>circuit</a:t>
            </a:r>
            <a:r>
              <a:rPr lang="tr-TR" dirty="0"/>
              <a:t> </a:t>
            </a:r>
            <a:r>
              <a:rPr lang="tr-TR" dirty="0" err="1"/>
              <a:t>ratio</a:t>
            </a:r>
            <a:r>
              <a:rPr lang="tr-TR" dirty="0"/>
              <a:t>. SCR is a </a:t>
            </a:r>
            <a:r>
              <a:rPr lang="tr-TR" dirty="0" err="1"/>
              <a:t>metric</a:t>
            </a:r>
            <a:r>
              <a:rPr lang="tr-TR" dirty="0"/>
              <a:t> of </a:t>
            </a:r>
            <a:r>
              <a:rPr lang="tr-TR" dirty="0" err="1"/>
              <a:t>stability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generator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it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inverse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generator</a:t>
            </a:r>
            <a:r>
              <a:rPr lang="tr-TR" dirty="0"/>
              <a:t> </a:t>
            </a:r>
            <a:r>
              <a:rPr lang="tr-TR" dirty="0" err="1"/>
              <a:t>characteristic</a:t>
            </a:r>
            <a:r>
              <a:rPr lang="tr-TR" dirty="0"/>
              <a:t> </a:t>
            </a:r>
            <a:r>
              <a:rPr lang="tr-TR" dirty="0" err="1"/>
              <a:t>impedance</a:t>
            </a:r>
            <a:r>
              <a:rPr lang="tr-TR" dirty="0"/>
              <a:t>. </a:t>
            </a:r>
            <a:r>
              <a:rPr lang="tr-TR" dirty="0" err="1"/>
              <a:t>It</a:t>
            </a:r>
            <a:r>
              <a:rPr lang="tr-TR" dirty="0"/>
              <a:t> is a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parameter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it </a:t>
            </a:r>
            <a:r>
              <a:rPr lang="tr-TR" dirty="0" err="1"/>
              <a:t>directly</a:t>
            </a:r>
            <a:r>
              <a:rPr lang="tr-TR" dirty="0"/>
              <a:t> </a:t>
            </a:r>
            <a:r>
              <a:rPr lang="tr-TR" dirty="0" err="1"/>
              <a:t>determines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short</a:t>
            </a:r>
            <a:r>
              <a:rPr lang="tr-TR" dirty="0"/>
              <a:t> </a:t>
            </a:r>
            <a:r>
              <a:rPr lang="tr-TR" dirty="0" err="1"/>
              <a:t>circuit</a:t>
            </a:r>
            <a:r>
              <a:rPr lang="tr-TR" dirty="0"/>
              <a:t> </a:t>
            </a:r>
            <a:r>
              <a:rPr lang="tr-TR" dirty="0" err="1"/>
              <a:t>fault</a:t>
            </a:r>
            <a:r>
              <a:rPr lang="tr-TR" dirty="0"/>
              <a:t> </a:t>
            </a:r>
            <a:r>
              <a:rPr lang="tr-TR" dirty="0" err="1"/>
              <a:t>currents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generator</a:t>
            </a:r>
            <a:r>
              <a:rPr lang="tr-TR" dirty="0"/>
              <a:t>.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exist</a:t>
            </a:r>
            <a:r>
              <a:rPr lang="tr-TR" dirty="0"/>
              <a:t> a </a:t>
            </a:r>
            <a:r>
              <a:rPr lang="tr-TR" dirty="0" err="1"/>
              <a:t>lower</a:t>
            </a:r>
            <a:r>
              <a:rPr lang="tr-TR" dirty="0"/>
              <a:t> limit </a:t>
            </a:r>
            <a:r>
              <a:rPr lang="tr-TR" dirty="0" err="1"/>
              <a:t>for</a:t>
            </a:r>
            <a:r>
              <a:rPr lang="tr-TR" dirty="0"/>
              <a:t> SCR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stability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around</a:t>
            </a:r>
            <a:r>
              <a:rPr lang="tr-TR" dirty="0"/>
              <a:t> 0.8.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takes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creates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candidates</a:t>
            </a:r>
            <a:r>
              <a:rPr lang="tr-TR" dirty="0"/>
              <a:t>. </a:t>
            </a:r>
            <a:r>
              <a:rPr lang="tr-TR" dirty="0" err="1"/>
              <a:t>Simulate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penalty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remaining</a:t>
            </a:r>
            <a:r>
              <a:rPr lang="tr-TR" dirty="0"/>
              <a:t> </a:t>
            </a:r>
            <a:r>
              <a:rPr lang="tr-TR" dirty="0" err="1"/>
              <a:t>thing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running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taking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00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As </a:t>
            </a:r>
            <a:r>
              <a:rPr lang="tr-TR" dirty="0" err="1"/>
              <a:t>previously</a:t>
            </a:r>
            <a:r>
              <a:rPr lang="tr-TR" dirty="0"/>
              <a:t> </a:t>
            </a:r>
            <a:r>
              <a:rPr lang="tr-TR" dirty="0" err="1"/>
              <a:t>mentioned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is </a:t>
            </a:r>
            <a:r>
              <a:rPr lang="tr-TR" dirty="0" err="1"/>
              <a:t>run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diameters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shown</a:t>
            </a:r>
            <a:r>
              <a:rPr lang="tr-TR" dirty="0"/>
              <a:t> here. 6858 mm is </a:t>
            </a:r>
            <a:r>
              <a:rPr lang="tr-TR" dirty="0" err="1"/>
              <a:t>the</a:t>
            </a:r>
            <a:r>
              <a:rPr lang="tr-TR" dirty="0"/>
              <a:t> nominal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diameter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is not 98% </a:t>
            </a:r>
            <a:r>
              <a:rPr lang="tr-TR" dirty="0" err="1"/>
              <a:t>efficiency</a:t>
            </a:r>
            <a:r>
              <a:rPr lang="tr-TR" dirty="0"/>
              <a:t> </a:t>
            </a:r>
            <a:r>
              <a:rPr lang="tr-TR" dirty="0" err="1"/>
              <a:t>constraint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diameter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 can be </a:t>
            </a:r>
            <a:r>
              <a:rPr lang="tr-TR" dirty="0" err="1"/>
              <a:t>reached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nominal </a:t>
            </a:r>
            <a:r>
              <a:rPr lang="tr-TR" dirty="0" err="1"/>
              <a:t>diameter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. </a:t>
            </a:r>
            <a:r>
              <a:rPr lang="tr-TR" dirty="0" err="1"/>
              <a:t>However</a:t>
            </a:r>
            <a:r>
              <a:rPr lang="tr-TR" dirty="0"/>
              <a:t>,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reach</a:t>
            </a:r>
            <a:r>
              <a:rPr lang="tr-TR" dirty="0"/>
              <a:t> a </a:t>
            </a:r>
            <a:r>
              <a:rPr lang="tr-TR" dirty="0" err="1"/>
              <a:t>certain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 </a:t>
            </a:r>
            <a:r>
              <a:rPr lang="tr-TR" dirty="0" err="1"/>
              <a:t>levels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98.1 98.2%,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diameter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reach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remaining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 is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reduce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AC </a:t>
            </a:r>
            <a:r>
              <a:rPr lang="tr-TR" dirty="0" err="1"/>
              <a:t>losses</a:t>
            </a:r>
            <a:r>
              <a:rPr lang="tr-TR" dirty="0"/>
              <a:t>.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purpose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utilizing</a:t>
            </a:r>
            <a:r>
              <a:rPr lang="tr-TR" dirty="0"/>
              <a:t>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95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leakage</a:t>
            </a:r>
            <a:r>
              <a:rPr lang="tr-TR" dirty="0"/>
              <a:t> </a:t>
            </a:r>
            <a:r>
              <a:rPr lang="tr-TR" dirty="0" err="1"/>
              <a:t>flux</a:t>
            </a:r>
            <a:r>
              <a:rPr lang="tr-TR" dirty="0"/>
              <a:t> </a:t>
            </a:r>
            <a:r>
              <a:rPr lang="tr-TR" dirty="0" err="1"/>
              <a:t>throughout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slot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induced</a:t>
            </a:r>
            <a:r>
              <a:rPr lang="tr-TR" dirty="0"/>
              <a:t> </a:t>
            </a:r>
            <a:r>
              <a:rPr lang="tr-TR" dirty="0" err="1"/>
              <a:t>voltages</a:t>
            </a:r>
            <a:r>
              <a:rPr lang="tr-TR" dirty="0"/>
              <a:t> in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strand</a:t>
            </a:r>
            <a:r>
              <a:rPr lang="tr-TR" dirty="0"/>
              <a:t> is </a:t>
            </a:r>
            <a:r>
              <a:rPr lang="tr-TR" dirty="0" err="1"/>
              <a:t>different</a:t>
            </a:r>
            <a:r>
              <a:rPr lang="tr-TR" dirty="0"/>
              <a:t>. </a:t>
            </a:r>
            <a:r>
              <a:rPr lang="tr-TR" dirty="0" err="1"/>
              <a:t>Hence</a:t>
            </a:r>
            <a:r>
              <a:rPr lang="tr-TR" dirty="0"/>
              <a:t>, </a:t>
            </a:r>
            <a:r>
              <a:rPr lang="tr-TR" dirty="0" err="1"/>
              <a:t>circulating</a:t>
            </a:r>
            <a:r>
              <a:rPr lang="tr-TR" dirty="0"/>
              <a:t> </a:t>
            </a:r>
            <a:r>
              <a:rPr lang="tr-TR" dirty="0" err="1"/>
              <a:t>currents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present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cause</a:t>
            </a:r>
            <a:r>
              <a:rPr lang="tr-TR" dirty="0"/>
              <a:t> </a:t>
            </a:r>
            <a:r>
              <a:rPr lang="tr-TR" dirty="0" err="1"/>
              <a:t>extra</a:t>
            </a:r>
            <a:r>
              <a:rPr lang="tr-TR" dirty="0"/>
              <a:t> </a:t>
            </a:r>
            <a:r>
              <a:rPr lang="tr-TR" dirty="0" err="1"/>
              <a:t>losses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.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r>
              <a:rPr lang="tr-TR" dirty="0"/>
              <a:t> is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minimize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losses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28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composed</a:t>
            </a:r>
            <a:r>
              <a:rPr lang="tr-TR" dirty="0"/>
              <a:t> of a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strands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turn</a:t>
            </a:r>
            <a:r>
              <a:rPr lang="tr-TR" dirty="0"/>
              <a:t> </a:t>
            </a:r>
            <a:r>
              <a:rPr lang="tr-TR" dirty="0" err="1"/>
              <a:t>coils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r>
              <a:rPr lang="tr-TR" dirty="0"/>
              <a:t> is </a:t>
            </a:r>
            <a:r>
              <a:rPr lang="tr-TR" dirty="0" err="1"/>
              <a:t>applied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minimize </a:t>
            </a:r>
            <a:r>
              <a:rPr lang="tr-TR" dirty="0" err="1"/>
              <a:t>eddy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circulating</a:t>
            </a:r>
            <a:r>
              <a:rPr lang="tr-TR" dirty="0"/>
              <a:t> </a:t>
            </a:r>
            <a:r>
              <a:rPr lang="tr-TR" dirty="0" err="1"/>
              <a:t>currents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r>
              <a:rPr lang="tr-TR" dirty="0"/>
              <a:t> is </a:t>
            </a:r>
            <a:r>
              <a:rPr lang="tr-TR" dirty="0" err="1"/>
              <a:t>defined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an </a:t>
            </a:r>
            <a:r>
              <a:rPr lang="tr-TR" dirty="0" err="1"/>
              <a:t>angle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r>
              <a:rPr lang="tr-TR" dirty="0"/>
              <a:t> is 360 </a:t>
            </a:r>
            <a:r>
              <a:rPr lang="tr-TR" dirty="0" err="1"/>
              <a:t>degree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strands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transposed</a:t>
            </a:r>
            <a:r>
              <a:rPr lang="tr-TR" dirty="0"/>
              <a:t> in a </a:t>
            </a:r>
            <a:r>
              <a:rPr lang="tr-TR" dirty="0" err="1"/>
              <a:t>way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figure</a:t>
            </a:r>
            <a:r>
              <a:rPr lang="tr-TR" dirty="0"/>
              <a:t> </a:t>
            </a:r>
            <a:r>
              <a:rPr lang="tr-TR" dirty="0" err="1"/>
              <a:t>shows</a:t>
            </a:r>
            <a:r>
              <a:rPr lang="tr-TR" dirty="0"/>
              <a:t>.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180, 540 </a:t>
            </a:r>
            <a:r>
              <a:rPr lang="tr-TR" dirty="0" err="1"/>
              <a:t>and</a:t>
            </a:r>
            <a:r>
              <a:rPr lang="tr-TR" dirty="0"/>
              <a:t> 720 </a:t>
            </a:r>
            <a:r>
              <a:rPr lang="tr-TR" dirty="0" err="1"/>
              <a:t>degree</a:t>
            </a:r>
            <a:r>
              <a:rPr lang="tr-TR" dirty="0"/>
              <a:t> </a:t>
            </a:r>
            <a:r>
              <a:rPr lang="tr-TR" dirty="0" err="1"/>
              <a:t>transpositions</a:t>
            </a:r>
            <a:r>
              <a:rPr lang="tr-TR" dirty="0"/>
              <a:t> as </a:t>
            </a:r>
            <a:r>
              <a:rPr lang="tr-TR" dirty="0" err="1"/>
              <a:t>well</a:t>
            </a:r>
            <a:r>
              <a:rPr lang="tr-TR" dirty="0"/>
              <a:t> but 360 </a:t>
            </a:r>
            <a:r>
              <a:rPr lang="tr-TR" dirty="0" err="1"/>
              <a:t>degree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common</a:t>
            </a:r>
            <a:r>
              <a:rPr lang="tr-TR" dirty="0"/>
              <a:t> </a:t>
            </a:r>
            <a:r>
              <a:rPr lang="tr-TR" dirty="0" err="1"/>
              <a:t>practice</a:t>
            </a:r>
            <a:r>
              <a:rPr lang="tr-TR" dirty="0"/>
              <a:t> in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larger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in turbo </a:t>
            </a:r>
            <a:r>
              <a:rPr lang="tr-TR" dirty="0" err="1"/>
              <a:t>generators</a:t>
            </a:r>
            <a:r>
              <a:rPr lang="tr-TR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88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Minimum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strands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determined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skin </a:t>
            </a:r>
            <a:r>
              <a:rPr lang="tr-TR" dirty="0" err="1"/>
              <a:t>depth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copper</a:t>
            </a:r>
            <a:r>
              <a:rPr lang="tr-TR" dirty="0"/>
              <a:t>. </a:t>
            </a:r>
            <a:r>
              <a:rPr lang="tr-TR" dirty="0" err="1"/>
              <a:t>However</a:t>
            </a:r>
            <a:r>
              <a:rPr lang="tr-TR" dirty="0"/>
              <a:t>, </a:t>
            </a:r>
            <a:r>
              <a:rPr lang="tr-TR" dirty="0" err="1"/>
              <a:t>maximum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is </a:t>
            </a:r>
            <a:r>
              <a:rPr lang="tr-TR" dirty="0" err="1"/>
              <a:t>limited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r>
              <a:rPr lang="tr-TR" dirty="0"/>
              <a:t> </a:t>
            </a:r>
            <a:r>
              <a:rPr lang="tr-TR" dirty="0" err="1"/>
              <a:t>angle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axial</a:t>
            </a:r>
            <a:r>
              <a:rPr lang="tr-TR" dirty="0"/>
              <a:t> </a:t>
            </a:r>
            <a:r>
              <a:rPr lang="tr-TR" dirty="0" err="1"/>
              <a:t>length</a:t>
            </a:r>
            <a:r>
              <a:rPr lang="tr-TR" dirty="0"/>
              <a:t>.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an optimum </a:t>
            </a:r>
            <a:r>
              <a:rPr lang="tr-TR" dirty="0" err="1"/>
              <a:t>value</a:t>
            </a:r>
            <a:r>
              <a:rPr lang="tr-TR" dirty="0"/>
              <a:t> in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slot</a:t>
            </a:r>
            <a:r>
              <a:rPr lang="tr-TR" dirty="0"/>
              <a:t> </a:t>
            </a:r>
            <a:r>
              <a:rPr lang="tr-TR" dirty="0" err="1"/>
              <a:t>leakage</a:t>
            </a:r>
            <a:r>
              <a:rPr lang="tr-TR" dirty="0"/>
              <a:t> </a:t>
            </a:r>
            <a:r>
              <a:rPr lang="tr-TR" dirty="0" err="1"/>
              <a:t>flux</a:t>
            </a:r>
            <a:r>
              <a:rPr lang="tr-TR" dirty="0"/>
              <a:t> is </a:t>
            </a:r>
            <a:r>
              <a:rPr lang="tr-TR" dirty="0" err="1"/>
              <a:t>calculated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strands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at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strand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AC </a:t>
            </a:r>
            <a:r>
              <a:rPr lang="tr-TR" dirty="0" err="1"/>
              <a:t>resistance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losses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calculated</a:t>
            </a:r>
            <a:r>
              <a:rPr lang="tr-TR" dirty="0"/>
              <a:t> as </a:t>
            </a:r>
            <a:r>
              <a:rPr lang="tr-TR" dirty="0" err="1"/>
              <a:t>well</a:t>
            </a:r>
            <a:r>
              <a:rPr lang="tr-TR" dirty="0"/>
              <a:t> as DC </a:t>
            </a:r>
            <a:r>
              <a:rPr lang="tr-TR" dirty="0" err="1"/>
              <a:t>losses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optimum </a:t>
            </a:r>
            <a:r>
              <a:rPr lang="tr-TR" dirty="0" err="1"/>
              <a:t>point</a:t>
            </a:r>
            <a:r>
              <a:rPr lang="tr-TR" dirty="0"/>
              <a:t> is </a:t>
            </a:r>
            <a:r>
              <a:rPr lang="tr-TR" dirty="0" err="1"/>
              <a:t>selected</a:t>
            </a:r>
            <a:r>
              <a:rPr lang="tr-TR" dirty="0"/>
              <a:t> </a:t>
            </a:r>
            <a:r>
              <a:rPr lang="tr-TR" dirty="0" err="1"/>
              <a:t>via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obtained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. </a:t>
            </a:r>
            <a:r>
              <a:rPr lang="tr-TR" dirty="0" err="1"/>
              <a:t>Let</a:t>
            </a:r>
            <a:r>
              <a:rPr lang="tr-TR" dirty="0"/>
              <a:t> us </a:t>
            </a:r>
            <a:r>
              <a:rPr lang="tr-TR" dirty="0" err="1"/>
              <a:t>look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of a </a:t>
            </a:r>
            <a:r>
              <a:rPr lang="tr-TR" dirty="0" err="1"/>
              <a:t>case</a:t>
            </a:r>
            <a:r>
              <a:rPr lang="tr-TR" dirty="0"/>
              <a:t> </a:t>
            </a:r>
            <a:r>
              <a:rPr lang="tr-TR" dirty="0" err="1"/>
              <a:t>study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53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Variables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candidate</a:t>
            </a:r>
            <a:r>
              <a:rPr lang="tr-TR" dirty="0"/>
              <a:t> is </a:t>
            </a:r>
            <a:r>
              <a:rPr lang="tr-TR" dirty="0" err="1"/>
              <a:t>shown</a:t>
            </a:r>
            <a:r>
              <a:rPr lang="tr-TR" dirty="0"/>
              <a:t> </a:t>
            </a:r>
            <a:r>
              <a:rPr lang="tr-TR" dirty="0" err="1"/>
              <a:t>above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figure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us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axial</a:t>
            </a:r>
            <a:r>
              <a:rPr lang="tr-TR" dirty="0"/>
              <a:t> </a:t>
            </a:r>
            <a:r>
              <a:rPr lang="tr-TR" dirty="0" err="1"/>
              <a:t>length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925 mm, </a:t>
            </a:r>
            <a:r>
              <a:rPr lang="tr-TR" dirty="0" err="1"/>
              <a:t>slot</a:t>
            </a:r>
            <a:r>
              <a:rPr lang="tr-TR" dirty="0"/>
              <a:t> </a:t>
            </a:r>
            <a:r>
              <a:rPr lang="tr-TR" dirty="0" err="1"/>
              <a:t>width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22 mm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slot</a:t>
            </a:r>
            <a:r>
              <a:rPr lang="tr-TR" dirty="0"/>
              <a:t> </a:t>
            </a:r>
            <a:r>
              <a:rPr lang="tr-TR" dirty="0" err="1"/>
              <a:t>depth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152 mm.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black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DC </a:t>
            </a:r>
            <a:r>
              <a:rPr lang="tr-TR" dirty="0" err="1"/>
              <a:t>resistance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respect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strand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. As </a:t>
            </a:r>
            <a:r>
              <a:rPr lang="tr-TR" dirty="0" err="1"/>
              <a:t>expected</a:t>
            </a:r>
            <a:r>
              <a:rPr lang="tr-TR" dirty="0"/>
              <a:t>, DC </a:t>
            </a:r>
            <a:r>
              <a:rPr lang="tr-TR" dirty="0" err="1"/>
              <a:t>resistance</a:t>
            </a:r>
            <a:r>
              <a:rPr lang="tr-TR" dirty="0"/>
              <a:t> is </a:t>
            </a:r>
            <a:r>
              <a:rPr lang="tr-TR" dirty="0" err="1"/>
              <a:t>monotonously</a:t>
            </a:r>
            <a:r>
              <a:rPr lang="tr-TR" dirty="0"/>
              <a:t> </a:t>
            </a: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strand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reduced</a:t>
            </a:r>
            <a:r>
              <a:rPr lang="tr-TR" dirty="0"/>
              <a:t> </a:t>
            </a:r>
            <a:r>
              <a:rPr lang="tr-TR" dirty="0" err="1"/>
              <a:t>copper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.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hand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AC </a:t>
            </a:r>
            <a:r>
              <a:rPr lang="tr-TR" dirty="0" err="1"/>
              <a:t>resistance</a:t>
            </a:r>
            <a:r>
              <a:rPr lang="tr-TR" dirty="0"/>
              <a:t> is </a:t>
            </a:r>
            <a:r>
              <a:rPr lang="tr-TR" dirty="0" err="1"/>
              <a:t>significantly</a:t>
            </a:r>
            <a:r>
              <a:rPr lang="tr-TR" dirty="0"/>
              <a:t> </a:t>
            </a:r>
            <a:r>
              <a:rPr lang="tr-TR" dirty="0" err="1"/>
              <a:t>decreases</a:t>
            </a:r>
            <a:r>
              <a:rPr lang="tr-TR" dirty="0"/>
              <a:t> </a:t>
            </a:r>
            <a:r>
              <a:rPr lang="tr-TR" dirty="0" err="1"/>
              <a:t>up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80 </a:t>
            </a:r>
            <a:r>
              <a:rPr lang="tr-TR" dirty="0" err="1"/>
              <a:t>strands</a:t>
            </a:r>
            <a:r>
              <a:rPr lang="tr-TR" dirty="0"/>
              <a:t>. </a:t>
            </a:r>
            <a:r>
              <a:rPr lang="tr-TR" dirty="0" err="1"/>
              <a:t>Once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resistances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calculated</a:t>
            </a:r>
            <a:r>
              <a:rPr lang="tr-TR" dirty="0"/>
              <a:t>,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thing</a:t>
            </a:r>
            <a:r>
              <a:rPr lang="tr-TR" dirty="0"/>
              <a:t> </a:t>
            </a:r>
            <a:r>
              <a:rPr lang="tr-TR" dirty="0" err="1"/>
              <a:t>remaining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calculating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copper</a:t>
            </a:r>
            <a:r>
              <a:rPr lang="tr-TR" dirty="0"/>
              <a:t> </a:t>
            </a:r>
            <a:r>
              <a:rPr lang="tr-TR" dirty="0" err="1"/>
              <a:t>losses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strand</a:t>
            </a:r>
            <a:r>
              <a:rPr lang="tr-TR" dirty="0"/>
              <a:t> </a:t>
            </a:r>
            <a:r>
              <a:rPr lang="tr-TR" dirty="0" err="1"/>
              <a:t>dimensions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production</a:t>
            </a:r>
            <a:r>
              <a:rPr lang="tr-TR" dirty="0"/>
              <a:t> </a:t>
            </a:r>
            <a:r>
              <a:rPr lang="tr-TR" dirty="0" err="1"/>
              <a:t>document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39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Since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resistances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already</a:t>
            </a:r>
            <a:r>
              <a:rPr lang="tr-TR" dirty="0"/>
              <a:t> </a:t>
            </a:r>
            <a:r>
              <a:rPr lang="tr-TR" dirty="0" err="1"/>
              <a:t>known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losses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calculated</a:t>
            </a:r>
            <a:r>
              <a:rPr lang="tr-TR" dirty="0"/>
              <a:t> </a:t>
            </a:r>
            <a:r>
              <a:rPr lang="tr-TR" dirty="0" err="1"/>
              <a:t>via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simples</a:t>
            </a:r>
            <a:r>
              <a:rPr lang="tr-TR" dirty="0"/>
              <a:t> </a:t>
            </a:r>
            <a:r>
              <a:rPr lang="tr-TR" dirty="0" err="1"/>
              <a:t>formula</a:t>
            </a:r>
            <a:r>
              <a:rPr lang="tr-TR" dirty="0"/>
              <a:t> I^2*R. 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 </a:t>
            </a:r>
            <a:r>
              <a:rPr lang="tr-TR" dirty="0" err="1"/>
              <a:t>indicates</a:t>
            </a:r>
            <a:r>
              <a:rPr lang="tr-TR" dirty="0"/>
              <a:t>, </a:t>
            </a:r>
            <a:r>
              <a:rPr lang="tr-TR" dirty="0" err="1"/>
              <a:t>reasonable</a:t>
            </a:r>
            <a:r>
              <a:rPr lang="tr-TR" dirty="0"/>
              <a:t> </a:t>
            </a:r>
            <a:r>
              <a:rPr lang="tr-TR" dirty="0" err="1"/>
              <a:t>region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strands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42 </a:t>
            </a:r>
            <a:r>
              <a:rPr lang="tr-TR" dirty="0" err="1"/>
              <a:t>and</a:t>
            </a:r>
            <a:r>
              <a:rPr lang="tr-TR" dirty="0"/>
              <a:t> 60. As </a:t>
            </a:r>
            <a:r>
              <a:rPr lang="tr-TR" dirty="0" err="1"/>
              <a:t>previously</a:t>
            </a:r>
            <a:r>
              <a:rPr lang="tr-TR" dirty="0"/>
              <a:t> </a:t>
            </a:r>
            <a:r>
              <a:rPr lang="tr-TR" dirty="0" err="1"/>
              <a:t>mentioned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is a </a:t>
            </a:r>
            <a:r>
              <a:rPr lang="tr-TR" dirty="0" err="1"/>
              <a:t>production</a:t>
            </a:r>
            <a:r>
              <a:rPr lang="tr-TR" dirty="0"/>
              <a:t> limit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axial</a:t>
            </a:r>
            <a:r>
              <a:rPr lang="tr-TR" dirty="0"/>
              <a:t> </a:t>
            </a:r>
            <a:r>
              <a:rPr lang="tr-TR" dirty="0" err="1"/>
              <a:t>length</a:t>
            </a:r>
            <a:r>
              <a:rPr lang="tr-TR" dirty="0"/>
              <a:t>.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help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workers</a:t>
            </a:r>
            <a:r>
              <a:rPr lang="tr-TR" dirty="0"/>
              <a:t> of </a:t>
            </a:r>
            <a:r>
              <a:rPr lang="tr-TR" dirty="0" err="1"/>
              <a:t>company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concluded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at </a:t>
            </a:r>
            <a:r>
              <a:rPr lang="tr-TR" dirty="0" err="1"/>
              <a:t>most</a:t>
            </a:r>
            <a:r>
              <a:rPr lang="tr-TR" dirty="0"/>
              <a:t> 48 </a:t>
            </a:r>
            <a:r>
              <a:rPr lang="tr-TR" dirty="0" err="1"/>
              <a:t>strands</a:t>
            </a:r>
            <a:r>
              <a:rPr lang="tr-TR" dirty="0"/>
              <a:t> can be </a:t>
            </a:r>
            <a:r>
              <a:rPr lang="tr-TR" dirty="0" err="1"/>
              <a:t>produced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axial</a:t>
            </a:r>
            <a:r>
              <a:rPr lang="tr-TR" dirty="0"/>
              <a:t> </a:t>
            </a:r>
            <a:r>
              <a:rPr lang="tr-TR" dirty="0" err="1"/>
              <a:t>length</a:t>
            </a:r>
            <a:r>
              <a:rPr lang="tr-TR" dirty="0"/>
              <a:t>. </a:t>
            </a:r>
            <a:r>
              <a:rPr lang="tr-TR" dirty="0" err="1"/>
              <a:t>Thus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strands</a:t>
            </a:r>
            <a:r>
              <a:rPr lang="tr-TR" dirty="0"/>
              <a:t> is </a:t>
            </a:r>
            <a:r>
              <a:rPr lang="tr-TR" dirty="0" err="1"/>
              <a:t>selected</a:t>
            </a:r>
            <a:r>
              <a:rPr lang="tr-TR" dirty="0"/>
              <a:t> as 48.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compare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losses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48 </a:t>
            </a:r>
            <a:r>
              <a:rPr lang="tr-TR" dirty="0" err="1"/>
              <a:t>and</a:t>
            </a:r>
            <a:r>
              <a:rPr lang="tr-TR" dirty="0"/>
              <a:t> 60 </a:t>
            </a:r>
            <a:r>
              <a:rPr lang="tr-TR" dirty="0" err="1"/>
              <a:t>strands</a:t>
            </a:r>
            <a:r>
              <a:rPr lang="tr-TR" dirty="0"/>
              <a:t>, </a:t>
            </a:r>
            <a:r>
              <a:rPr lang="tr-TR" dirty="0" err="1"/>
              <a:t>losses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3 </a:t>
            </a:r>
            <a:r>
              <a:rPr lang="tr-TR" dirty="0" err="1"/>
              <a:t>kWs</a:t>
            </a:r>
            <a:r>
              <a:rPr lang="tr-TR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20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importance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generators</a:t>
            </a:r>
            <a:r>
              <a:rPr lang="tr-TR" dirty="0"/>
              <a:t> </a:t>
            </a:r>
            <a:r>
              <a:rPr lang="tr-TR" dirty="0" err="1"/>
              <a:t>arises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fact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largest</a:t>
            </a:r>
            <a:r>
              <a:rPr lang="tr-TR" dirty="0"/>
              <a:t>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carbon</a:t>
            </a:r>
            <a:r>
              <a:rPr lang="tr-TR" dirty="0"/>
              <a:t> </a:t>
            </a:r>
            <a:r>
              <a:rPr lang="tr-TR" dirty="0" err="1"/>
              <a:t>electricity</a:t>
            </a:r>
            <a:r>
              <a:rPr lang="tr-TR" dirty="0"/>
              <a:t> </a:t>
            </a:r>
            <a:r>
              <a:rPr lang="tr-TR" dirty="0" err="1"/>
              <a:t>source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 </a:t>
            </a:r>
            <a:r>
              <a:rPr lang="tr-TR" dirty="0" err="1"/>
              <a:t>research</a:t>
            </a:r>
            <a:r>
              <a:rPr lang="tr-TR" dirty="0"/>
              <a:t> </a:t>
            </a:r>
            <a:r>
              <a:rPr lang="tr-TR" dirty="0" err="1"/>
              <a:t>conducted</a:t>
            </a:r>
            <a:r>
              <a:rPr lang="tr-TR" dirty="0"/>
              <a:t> in 2020 </a:t>
            </a:r>
            <a:r>
              <a:rPr lang="tr-TR" dirty="0" err="1"/>
              <a:t>by</a:t>
            </a:r>
            <a:r>
              <a:rPr lang="tr-TR" dirty="0"/>
              <a:t> International </a:t>
            </a:r>
            <a:r>
              <a:rPr lang="tr-TR" dirty="0" err="1"/>
              <a:t>Energy</a:t>
            </a:r>
            <a:r>
              <a:rPr lang="tr-TR" dirty="0"/>
              <a:t> </a:t>
            </a:r>
            <a:r>
              <a:rPr lang="tr-TR" dirty="0" err="1"/>
              <a:t>Agency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capacity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is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4000 </a:t>
            </a:r>
            <a:r>
              <a:rPr lang="tr-TR" dirty="0" err="1"/>
              <a:t>TWh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total </a:t>
            </a: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capacity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renewable</a:t>
            </a:r>
            <a:r>
              <a:rPr lang="tr-TR" dirty="0"/>
              <a:t> </a:t>
            </a:r>
            <a:r>
              <a:rPr lang="tr-TR" dirty="0" err="1"/>
              <a:t>energy</a:t>
            </a:r>
            <a:r>
              <a:rPr lang="tr-TR" dirty="0"/>
              <a:t> </a:t>
            </a:r>
            <a:r>
              <a:rPr lang="tr-TR" dirty="0" err="1"/>
              <a:t>resources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9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Here is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outline</a:t>
            </a:r>
            <a:r>
              <a:rPr lang="tr-TR" dirty="0"/>
              <a:t>. I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start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introduction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defining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basic</a:t>
            </a:r>
            <a:r>
              <a:rPr lang="tr-TR" dirty="0"/>
              <a:t> </a:t>
            </a:r>
            <a:r>
              <a:rPr lang="tr-TR" dirty="0" err="1"/>
              <a:t>terms</a:t>
            </a:r>
            <a:r>
              <a:rPr lang="tr-TR" dirty="0"/>
              <a:t>. </a:t>
            </a:r>
            <a:r>
              <a:rPr lang="tr-TR" dirty="0" err="1"/>
              <a:t>Then</a:t>
            </a:r>
            <a:r>
              <a:rPr lang="tr-TR" dirty="0"/>
              <a:t>, I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move</a:t>
            </a:r>
            <a:r>
              <a:rPr lang="tr-TR" dirty="0"/>
              <a:t> on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refurbishment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. I </a:t>
            </a:r>
            <a:r>
              <a:rPr lang="tr-TR" dirty="0" err="1"/>
              <a:t>will</a:t>
            </a:r>
            <a:r>
              <a:rPr lang="tr-TR" dirty="0"/>
              <a:t> talk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methodology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in </a:t>
            </a:r>
            <a:r>
              <a:rPr lang="tr-TR" dirty="0" err="1"/>
              <a:t>refurbishment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of </a:t>
            </a:r>
            <a:r>
              <a:rPr lang="tr-TR" dirty="0" err="1"/>
              <a:t>windings</a:t>
            </a:r>
            <a:r>
              <a:rPr lang="tr-TR" dirty="0"/>
              <a:t>. </a:t>
            </a:r>
            <a:r>
              <a:rPr lang="tr-TR" dirty="0" err="1"/>
              <a:t>Afterwards</a:t>
            </a:r>
            <a:r>
              <a:rPr lang="tr-TR" dirty="0"/>
              <a:t>, I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conclude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presentation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26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scale</a:t>
            </a:r>
            <a:r>
              <a:rPr lang="tr-TR" dirty="0"/>
              <a:t> </a:t>
            </a:r>
            <a:r>
              <a:rPr lang="tr-TR" dirty="0" err="1"/>
              <a:t>salient</a:t>
            </a:r>
            <a:r>
              <a:rPr lang="tr-TR" dirty="0"/>
              <a:t> </a:t>
            </a:r>
            <a:r>
              <a:rPr lang="tr-TR" dirty="0" err="1"/>
              <a:t>pole</a:t>
            </a:r>
            <a:r>
              <a:rPr lang="tr-TR" dirty="0"/>
              <a:t> </a:t>
            </a:r>
            <a:r>
              <a:rPr lang="tr-TR" dirty="0" err="1"/>
              <a:t>synchronous</a:t>
            </a:r>
            <a:r>
              <a:rPr lang="tr-TR" dirty="0"/>
              <a:t> </a:t>
            </a:r>
            <a:r>
              <a:rPr lang="tr-TR" dirty="0" err="1"/>
              <a:t>machines</a:t>
            </a:r>
            <a:r>
              <a:rPr lang="tr-TR" dirty="0"/>
              <a:t>.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diameter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reach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of 10s of </a:t>
            </a:r>
            <a:r>
              <a:rPr lang="tr-TR" dirty="0" err="1"/>
              <a:t>meter</a:t>
            </a:r>
            <a:r>
              <a:rPr lang="tr-TR" dirty="0"/>
              <a:t> </a:t>
            </a:r>
            <a:r>
              <a:rPr lang="tr-TR" dirty="0" err="1"/>
              <a:t>depending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.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composed</a:t>
            </a:r>
            <a:r>
              <a:rPr lang="tr-TR" dirty="0"/>
              <a:t> of </a:t>
            </a:r>
            <a:r>
              <a:rPr lang="tr-TR" dirty="0" err="1"/>
              <a:t>rotating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creates</a:t>
            </a:r>
            <a:r>
              <a:rPr lang="tr-TR" dirty="0"/>
              <a:t> </a:t>
            </a:r>
            <a:r>
              <a:rPr lang="tr-TR" dirty="0" err="1"/>
              <a:t>magnetic</a:t>
            </a:r>
            <a:r>
              <a:rPr lang="tr-TR" dirty="0"/>
              <a:t> </a:t>
            </a:r>
            <a:r>
              <a:rPr lang="tr-TR" dirty="0" err="1"/>
              <a:t>field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a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stator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is </a:t>
            </a:r>
            <a:r>
              <a:rPr lang="tr-TR" dirty="0" err="1"/>
              <a:t>induced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is sent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grid</a:t>
            </a:r>
            <a:r>
              <a:rPr lang="tr-TR" dirty="0"/>
              <a:t>.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ratings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varying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tens</a:t>
            </a:r>
            <a:r>
              <a:rPr lang="tr-TR" dirty="0"/>
              <a:t> of </a:t>
            </a:r>
            <a:r>
              <a:rPr lang="tr-TR" dirty="0" err="1"/>
              <a:t>kVA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hundreds</a:t>
            </a:r>
            <a:r>
              <a:rPr lang="tr-TR" dirty="0"/>
              <a:t> of MVA.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, </a:t>
            </a:r>
            <a:r>
              <a:rPr lang="tr-TR" dirty="0" err="1"/>
              <a:t>focus</a:t>
            </a:r>
            <a:r>
              <a:rPr lang="tr-TR" dirty="0"/>
              <a:t> of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research</a:t>
            </a:r>
            <a:r>
              <a:rPr lang="tr-TR" dirty="0"/>
              <a:t> is a 44 MVA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</a:t>
            </a:r>
            <a:r>
              <a:rPr lang="tr-TR" dirty="0"/>
              <a:t> </a:t>
            </a:r>
            <a:r>
              <a:rPr lang="tr-TR" dirty="0" err="1"/>
              <a:t>located</a:t>
            </a:r>
            <a:r>
              <a:rPr lang="tr-TR" dirty="0"/>
              <a:t> in </a:t>
            </a:r>
            <a:r>
              <a:rPr lang="tr-TR" dirty="0" err="1"/>
              <a:t>Sarıyar</a:t>
            </a:r>
            <a:r>
              <a:rPr lang="tr-TR" dirty="0"/>
              <a:t>, Ankara. </a:t>
            </a:r>
            <a:r>
              <a:rPr lang="tr-TR" dirty="0" err="1"/>
              <a:t>Let</a:t>
            </a:r>
            <a:r>
              <a:rPr lang="tr-TR" dirty="0"/>
              <a:t> me define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refurbishment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importance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5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Refurbishment</a:t>
            </a:r>
            <a:r>
              <a:rPr lang="tr-TR" dirty="0"/>
              <a:t> is </a:t>
            </a:r>
            <a:r>
              <a:rPr lang="tr-TR" dirty="0" err="1"/>
              <a:t>nothing</a:t>
            </a:r>
            <a:r>
              <a:rPr lang="tr-TR" dirty="0"/>
              <a:t> but re-</a:t>
            </a:r>
            <a:r>
              <a:rPr lang="tr-TR" dirty="0" err="1"/>
              <a:t>producing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of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age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/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.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is </a:t>
            </a:r>
            <a:r>
              <a:rPr lang="tr-TR" dirty="0" err="1"/>
              <a:t>kept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refurbishment</a:t>
            </a:r>
            <a:r>
              <a:rPr lang="tr-TR" dirty="0"/>
              <a:t>, it is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dirty="0" err="1"/>
              <a:t>upgrading</a:t>
            </a:r>
            <a:r>
              <a:rPr lang="tr-TR" dirty="0"/>
              <a:t>.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is </a:t>
            </a:r>
            <a:r>
              <a:rPr lang="tr-TR" dirty="0" err="1"/>
              <a:t>increased</a:t>
            </a:r>
            <a:r>
              <a:rPr lang="tr-TR" dirty="0"/>
              <a:t>, </a:t>
            </a:r>
            <a:r>
              <a:rPr lang="tr-TR" dirty="0" err="1"/>
              <a:t>then</a:t>
            </a:r>
            <a:r>
              <a:rPr lang="tr-TR" dirty="0"/>
              <a:t> it is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dirty="0" err="1"/>
              <a:t>uprating</a:t>
            </a:r>
            <a:r>
              <a:rPr lang="tr-TR" dirty="0"/>
              <a:t>. </a:t>
            </a:r>
            <a:r>
              <a:rPr lang="tr-TR" dirty="0" err="1"/>
              <a:t>Generators</a:t>
            </a:r>
            <a:r>
              <a:rPr lang="tr-TR" dirty="0"/>
              <a:t> </a:t>
            </a:r>
            <a:r>
              <a:rPr lang="tr-TR" dirty="0" err="1"/>
              <a:t>older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30 </a:t>
            </a:r>
            <a:r>
              <a:rPr lang="tr-TR" dirty="0" err="1"/>
              <a:t>years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be </a:t>
            </a:r>
            <a:r>
              <a:rPr lang="tr-TR" dirty="0" err="1"/>
              <a:t>refurbished</a:t>
            </a:r>
            <a:r>
              <a:rPr lang="tr-TR" dirty="0"/>
              <a:t> </a:t>
            </a:r>
            <a:r>
              <a:rPr lang="tr-TR" dirty="0" err="1"/>
              <a:t>depending</a:t>
            </a:r>
            <a:r>
              <a:rPr lang="tr-TR" dirty="0"/>
              <a:t> on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condition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importance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refurbishment</a:t>
            </a:r>
            <a:r>
              <a:rPr lang="tr-TR" dirty="0"/>
              <a:t> can be </a:t>
            </a:r>
            <a:r>
              <a:rPr lang="tr-TR" dirty="0" err="1"/>
              <a:t>understood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facts</a:t>
            </a:r>
            <a:r>
              <a:rPr lang="tr-TR" dirty="0"/>
              <a:t>: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is </a:t>
            </a:r>
            <a:r>
              <a:rPr lang="tr-TR" dirty="0" err="1"/>
              <a:t>nearly</a:t>
            </a:r>
            <a:r>
              <a:rPr lang="tr-TR" dirty="0"/>
              <a:t> 6.2 GW of </a:t>
            </a: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in </a:t>
            </a:r>
            <a:r>
              <a:rPr lang="tr-TR" dirty="0" err="1"/>
              <a:t>Turkey</a:t>
            </a:r>
            <a:r>
              <a:rPr lang="tr-TR" dirty="0"/>
              <a:t>, </a:t>
            </a:r>
            <a:r>
              <a:rPr lang="tr-TR" dirty="0" err="1"/>
              <a:t>accounts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31.9%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generators</a:t>
            </a:r>
            <a:r>
              <a:rPr lang="tr-TR" dirty="0"/>
              <a:t>, is </a:t>
            </a:r>
            <a:r>
              <a:rPr lang="tr-TR" dirty="0" err="1"/>
              <a:t>older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30 </a:t>
            </a:r>
            <a:r>
              <a:rPr lang="tr-TR" dirty="0" err="1"/>
              <a:t>years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refurbishment</a:t>
            </a:r>
            <a:r>
              <a:rPr lang="tr-TR" dirty="0"/>
              <a:t> </a:t>
            </a:r>
            <a:r>
              <a:rPr lang="tr-TR" dirty="0" err="1"/>
              <a:t>depending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condition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is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older</a:t>
            </a:r>
            <a:r>
              <a:rPr lang="tr-TR" dirty="0"/>
              <a:t> </a:t>
            </a:r>
            <a:r>
              <a:rPr lang="tr-TR" dirty="0" err="1"/>
              <a:t>generators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generally</a:t>
            </a:r>
            <a:r>
              <a:rPr lang="tr-TR" dirty="0"/>
              <a:t> </a:t>
            </a:r>
            <a:r>
              <a:rPr lang="tr-TR" dirty="0" err="1"/>
              <a:t>over-designed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means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can be </a:t>
            </a:r>
            <a:r>
              <a:rPr lang="tr-TR" dirty="0" err="1"/>
              <a:t>increased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small</a:t>
            </a:r>
            <a:r>
              <a:rPr lang="tr-TR" dirty="0"/>
              <a:t> </a:t>
            </a:r>
            <a:r>
              <a:rPr lang="tr-TR" dirty="0" err="1"/>
              <a:t>changes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gives</a:t>
            </a:r>
            <a:r>
              <a:rPr lang="tr-TR" dirty="0"/>
              <a:t> us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opportunity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cheaper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</a:t>
            </a:r>
            <a:r>
              <a:rPr lang="tr-TR" dirty="0"/>
              <a:t> main </a:t>
            </a:r>
            <a:r>
              <a:rPr lang="tr-TR" dirty="0" err="1"/>
              <a:t>focus</a:t>
            </a:r>
            <a:r>
              <a:rPr lang="tr-TR" dirty="0"/>
              <a:t> of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research</a:t>
            </a:r>
            <a:r>
              <a:rPr lang="tr-TR" dirty="0"/>
              <a:t> is </a:t>
            </a:r>
            <a:r>
              <a:rPr lang="tr-TR" dirty="0" err="1"/>
              <a:t>alternating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. </a:t>
            </a:r>
            <a:r>
              <a:rPr lang="tr-TR" dirty="0" err="1"/>
              <a:t>So</a:t>
            </a:r>
            <a:r>
              <a:rPr lang="tr-TR" dirty="0"/>
              <a:t>, </a:t>
            </a:r>
            <a:r>
              <a:rPr lang="tr-TR" dirty="0" err="1"/>
              <a:t>let</a:t>
            </a:r>
            <a:r>
              <a:rPr lang="tr-TR" dirty="0"/>
              <a:t> us define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properties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16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of </a:t>
            </a:r>
            <a:r>
              <a:rPr lang="tr-TR" dirty="0" err="1"/>
              <a:t>windings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in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generators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lap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. 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names</a:t>
            </a:r>
            <a:r>
              <a:rPr lang="tr-TR" dirty="0"/>
              <a:t> </a:t>
            </a:r>
            <a:r>
              <a:rPr lang="tr-TR" dirty="0" err="1"/>
              <a:t>imply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lap </a:t>
            </a:r>
            <a:r>
              <a:rPr lang="tr-TR" dirty="0" err="1"/>
              <a:t>windings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closed</a:t>
            </a:r>
            <a:r>
              <a:rPr lang="tr-TR" dirty="0"/>
              <a:t> </a:t>
            </a:r>
            <a:r>
              <a:rPr lang="tr-TR" dirty="0" err="1"/>
              <a:t>turned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 </a:t>
            </a:r>
            <a:r>
              <a:rPr lang="tr-TR" dirty="0" err="1"/>
              <a:t>whereas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open</a:t>
            </a:r>
            <a:r>
              <a:rPr lang="tr-TR" dirty="0"/>
              <a:t> </a:t>
            </a:r>
            <a:r>
              <a:rPr lang="tr-TR" dirty="0" err="1"/>
              <a:t>turned</a:t>
            </a:r>
            <a:r>
              <a:rPr lang="tr-TR" dirty="0"/>
              <a:t>.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figure</a:t>
            </a:r>
            <a:r>
              <a:rPr lang="tr-TR" dirty="0"/>
              <a:t>, it is </a:t>
            </a:r>
            <a:r>
              <a:rPr lang="tr-TR" dirty="0" err="1"/>
              <a:t>easily</a:t>
            </a:r>
            <a:r>
              <a:rPr lang="tr-TR" dirty="0"/>
              <a:t> </a:t>
            </a:r>
            <a:r>
              <a:rPr lang="tr-TR" dirty="0" err="1"/>
              <a:t>seen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seem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sea</a:t>
            </a:r>
            <a:r>
              <a:rPr lang="tr-TR" dirty="0"/>
              <a:t> </a:t>
            </a:r>
            <a:r>
              <a:rPr lang="tr-TR" dirty="0" err="1"/>
              <a:t>waves</a:t>
            </a:r>
            <a:r>
              <a:rPr lang="tr-TR" dirty="0"/>
              <a:t>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name </a:t>
            </a:r>
            <a:r>
              <a:rPr lang="tr-TR" dirty="0" err="1"/>
              <a:t>comes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.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of </a:t>
            </a:r>
            <a:r>
              <a:rPr lang="tr-TR" dirty="0" err="1"/>
              <a:t>windings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composed</a:t>
            </a:r>
            <a:r>
              <a:rPr lang="tr-TR" dirty="0"/>
              <a:t> of a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strands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eliminate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skin </a:t>
            </a:r>
            <a:r>
              <a:rPr lang="tr-TR" dirty="0" err="1"/>
              <a:t>effect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reduce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losses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covered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upcoming</a:t>
            </a:r>
            <a:r>
              <a:rPr lang="tr-TR" dirty="0"/>
              <a:t> </a:t>
            </a:r>
            <a:r>
              <a:rPr lang="tr-TR" dirty="0" err="1"/>
              <a:t>slides</a:t>
            </a:r>
            <a:r>
              <a:rPr lang="tr-TR" dirty="0"/>
              <a:t>. </a:t>
            </a:r>
            <a:r>
              <a:rPr lang="tr-TR" dirty="0" err="1"/>
              <a:t>Lastly</a:t>
            </a:r>
            <a:r>
              <a:rPr lang="tr-TR" dirty="0"/>
              <a:t>, </a:t>
            </a:r>
            <a:r>
              <a:rPr lang="tr-TR" dirty="0" err="1"/>
              <a:t>mentioning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electromagnetical</a:t>
            </a:r>
            <a:r>
              <a:rPr lang="tr-TR" dirty="0"/>
              <a:t> </a:t>
            </a:r>
            <a:r>
              <a:rPr lang="tr-TR" dirty="0" err="1"/>
              <a:t>difference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, </a:t>
            </a:r>
            <a:r>
              <a:rPr lang="tr-TR" dirty="0" err="1"/>
              <a:t>let</a:t>
            </a:r>
            <a:r>
              <a:rPr lang="tr-TR" dirty="0"/>
              <a:t> us </a:t>
            </a:r>
            <a:r>
              <a:rPr lang="tr-TR" dirty="0" err="1"/>
              <a:t>move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properties</a:t>
            </a:r>
            <a:r>
              <a:rPr lang="tr-TR" dirty="0"/>
              <a:t> of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84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advantages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disadvantages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choice</a:t>
            </a:r>
            <a:r>
              <a:rPr lang="tr-TR" dirty="0"/>
              <a:t> is </a:t>
            </a:r>
            <a:r>
              <a:rPr lang="tr-TR" dirty="0" err="1"/>
              <a:t>depending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production</a:t>
            </a:r>
            <a:r>
              <a:rPr lang="tr-TR" dirty="0"/>
              <a:t> </a:t>
            </a:r>
            <a:r>
              <a:rPr lang="tr-TR" dirty="0" err="1"/>
              <a:t>habits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company</a:t>
            </a:r>
            <a:r>
              <a:rPr lang="tr-TR" dirty="0"/>
              <a:t>. </a:t>
            </a:r>
            <a:r>
              <a:rPr lang="tr-TR" dirty="0" err="1"/>
              <a:t>Generally</a:t>
            </a:r>
            <a:r>
              <a:rPr lang="tr-TR" dirty="0"/>
              <a:t>, Europe is </a:t>
            </a:r>
            <a:r>
              <a:rPr lang="tr-TR" dirty="0" err="1"/>
              <a:t>familiar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 </a:t>
            </a:r>
            <a:r>
              <a:rPr lang="tr-TR" dirty="0" err="1"/>
              <a:t>whereas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America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lap </a:t>
            </a:r>
            <a:r>
              <a:rPr lang="tr-TR" dirty="0" err="1"/>
              <a:t>windings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advantage</a:t>
            </a:r>
            <a:r>
              <a:rPr lang="tr-TR" dirty="0"/>
              <a:t> of </a:t>
            </a:r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lap </a:t>
            </a:r>
            <a:r>
              <a:rPr lang="tr-TR" dirty="0" err="1"/>
              <a:t>windings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outage</a:t>
            </a:r>
            <a:r>
              <a:rPr lang="tr-TR" dirty="0"/>
              <a:t> </a:t>
            </a:r>
            <a:r>
              <a:rPr lang="tr-TR" dirty="0" err="1"/>
              <a:t>duration</a:t>
            </a:r>
            <a:r>
              <a:rPr lang="tr-TR" dirty="0"/>
              <a:t>. </a:t>
            </a:r>
            <a:r>
              <a:rPr lang="tr-TR" dirty="0" err="1"/>
              <a:t>During</a:t>
            </a:r>
            <a:r>
              <a:rPr lang="tr-TR" dirty="0"/>
              <a:t> a </a:t>
            </a:r>
            <a:r>
              <a:rPr lang="tr-TR" dirty="0" err="1"/>
              <a:t>fault</a:t>
            </a:r>
            <a:r>
              <a:rPr lang="tr-TR" dirty="0"/>
              <a:t>, </a:t>
            </a:r>
            <a:r>
              <a:rPr lang="tr-TR" dirty="0" err="1"/>
              <a:t>workers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disassemble</a:t>
            </a:r>
            <a:r>
              <a:rPr lang="tr-TR" dirty="0"/>
              <a:t>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coils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compared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lap </a:t>
            </a:r>
            <a:r>
              <a:rPr lang="tr-TR" dirty="0" err="1"/>
              <a:t>windings</a:t>
            </a:r>
            <a:r>
              <a:rPr lang="tr-TR" dirty="0"/>
              <a:t>. </a:t>
            </a:r>
            <a:r>
              <a:rPr lang="tr-TR" dirty="0" err="1"/>
              <a:t>However</a:t>
            </a:r>
            <a:r>
              <a:rPr lang="tr-TR" dirty="0"/>
              <a:t>, in </a:t>
            </a:r>
            <a:r>
              <a:rPr lang="tr-TR" dirty="0" err="1"/>
              <a:t>terms</a:t>
            </a:r>
            <a:r>
              <a:rPr lang="tr-TR" dirty="0"/>
              <a:t> of </a:t>
            </a:r>
            <a:r>
              <a:rPr lang="tr-TR" dirty="0" err="1"/>
              <a:t>design</a:t>
            </a:r>
            <a:r>
              <a:rPr lang="tr-TR" dirty="0"/>
              <a:t> of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schematic</a:t>
            </a:r>
            <a:r>
              <a:rPr lang="tr-TR" dirty="0"/>
              <a:t>, lap </a:t>
            </a:r>
            <a:r>
              <a:rPr lang="tr-TR" dirty="0" err="1"/>
              <a:t>windings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advantegous</a:t>
            </a:r>
            <a:r>
              <a:rPr lang="tr-TR" dirty="0"/>
              <a:t> </a:t>
            </a:r>
            <a:r>
              <a:rPr lang="tr-TR" dirty="0" err="1"/>
              <a:t>choice</a:t>
            </a:r>
            <a:r>
              <a:rPr lang="tr-TR" dirty="0"/>
              <a:t>. </a:t>
            </a:r>
            <a:r>
              <a:rPr lang="tr-TR" dirty="0" err="1"/>
              <a:t>Last</a:t>
            </a:r>
            <a:r>
              <a:rPr lang="tr-TR" dirty="0"/>
              <a:t> but not </a:t>
            </a:r>
            <a:r>
              <a:rPr lang="tr-TR" dirty="0" err="1"/>
              <a:t>least</a:t>
            </a:r>
            <a:r>
              <a:rPr lang="tr-TR" dirty="0"/>
              <a:t> </a:t>
            </a:r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 </a:t>
            </a:r>
            <a:r>
              <a:rPr lang="tr-TR" dirty="0" err="1"/>
              <a:t>offer</a:t>
            </a:r>
            <a:r>
              <a:rPr lang="tr-TR" dirty="0"/>
              <a:t>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external</a:t>
            </a:r>
            <a:r>
              <a:rPr lang="tr-TR" dirty="0"/>
              <a:t> </a:t>
            </a:r>
            <a:r>
              <a:rPr lang="tr-TR" dirty="0" err="1"/>
              <a:t>connection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assemblying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generator</a:t>
            </a:r>
            <a:r>
              <a:rPr lang="tr-TR" dirty="0"/>
              <a:t>. </a:t>
            </a:r>
            <a:r>
              <a:rPr lang="tr-TR" dirty="0" err="1"/>
              <a:t>Being</a:t>
            </a:r>
            <a:r>
              <a:rPr lang="tr-TR" dirty="0"/>
              <a:t> </a:t>
            </a:r>
            <a:r>
              <a:rPr lang="tr-TR" dirty="0" err="1"/>
              <a:t>sad</a:t>
            </a:r>
            <a:r>
              <a:rPr lang="tr-TR" dirty="0"/>
              <a:t> </a:t>
            </a:r>
            <a:r>
              <a:rPr lang="tr-TR" dirty="0" err="1"/>
              <a:t>those</a:t>
            </a:r>
            <a:r>
              <a:rPr lang="tr-TR" dirty="0"/>
              <a:t>, </a:t>
            </a:r>
            <a:r>
              <a:rPr lang="tr-TR" dirty="0" err="1"/>
              <a:t>let</a:t>
            </a:r>
            <a:r>
              <a:rPr lang="tr-TR" dirty="0"/>
              <a:t> us define </a:t>
            </a:r>
            <a:r>
              <a:rPr lang="tr-TR" dirty="0" err="1"/>
              <a:t>the</a:t>
            </a:r>
            <a:r>
              <a:rPr lang="tr-TR" dirty="0"/>
              <a:t> problem </a:t>
            </a:r>
            <a:r>
              <a:rPr lang="tr-TR" dirty="0" err="1"/>
              <a:t>under</a:t>
            </a:r>
            <a:r>
              <a:rPr lang="tr-TR" dirty="0"/>
              <a:t> </a:t>
            </a:r>
            <a:r>
              <a:rPr lang="tr-TR" dirty="0" err="1"/>
              <a:t>concern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61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problem of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research</a:t>
            </a:r>
            <a:r>
              <a:rPr lang="tr-TR" dirty="0"/>
              <a:t> </a:t>
            </a:r>
            <a:r>
              <a:rPr lang="tr-TR" dirty="0" err="1"/>
              <a:t>topic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alternating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of a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refurbishment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generator</a:t>
            </a:r>
            <a:r>
              <a:rPr lang="tr-TR" dirty="0"/>
              <a:t> is lap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operator</a:t>
            </a:r>
            <a:r>
              <a:rPr lang="tr-TR" dirty="0"/>
              <a:t> </a:t>
            </a:r>
            <a:r>
              <a:rPr lang="tr-TR" dirty="0" err="1"/>
              <a:t>wants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production</a:t>
            </a:r>
            <a:r>
              <a:rPr lang="tr-TR" dirty="0"/>
              <a:t> </a:t>
            </a:r>
            <a:r>
              <a:rPr lang="tr-TR" dirty="0" err="1"/>
              <a:t>habits</a:t>
            </a:r>
            <a:r>
              <a:rPr lang="tr-TR" dirty="0"/>
              <a:t> as </a:t>
            </a:r>
            <a:r>
              <a:rPr lang="tr-TR" dirty="0" err="1"/>
              <a:t>previously</a:t>
            </a:r>
            <a:r>
              <a:rPr lang="tr-TR" dirty="0"/>
              <a:t> </a:t>
            </a:r>
            <a:r>
              <a:rPr lang="tr-TR" dirty="0" err="1"/>
              <a:t>mentioned</a:t>
            </a:r>
            <a:r>
              <a:rPr lang="tr-TR" dirty="0"/>
              <a:t>.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constraints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operator</a:t>
            </a:r>
            <a:r>
              <a:rPr lang="tr-TR" dirty="0"/>
              <a:t> </a:t>
            </a:r>
            <a:r>
              <a:rPr lang="tr-TR" dirty="0" err="1"/>
              <a:t>mentioned</a:t>
            </a:r>
            <a:r>
              <a:rPr lang="tr-TR" dirty="0"/>
              <a:t>: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keeping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diameter</a:t>
            </a:r>
            <a:r>
              <a:rPr lang="tr-TR" dirty="0"/>
              <a:t> </a:t>
            </a:r>
            <a:r>
              <a:rPr lang="tr-TR" dirty="0" err="1"/>
              <a:t>constant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rotor </a:t>
            </a:r>
            <a:r>
              <a:rPr lang="tr-TR" dirty="0" err="1"/>
              <a:t>geometry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challenging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sticking</a:t>
            </a:r>
            <a:r>
              <a:rPr lang="tr-TR" dirty="0"/>
              <a:t>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constraints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</a:t>
            </a:r>
            <a:r>
              <a:rPr lang="tr-TR" dirty="0" err="1"/>
              <a:t>conventionally</a:t>
            </a:r>
            <a:r>
              <a:rPr lang="tr-TR" dirty="0"/>
              <a:t> 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 </a:t>
            </a:r>
            <a:r>
              <a:rPr lang="tr-TR" dirty="0" err="1"/>
              <a:t>starts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larger</a:t>
            </a:r>
            <a:r>
              <a:rPr lang="tr-TR" dirty="0"/>
              <a:t>,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increasing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challenge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concern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63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Non</a:t>
            </a:r>
            <a:r>
              <a:rPr lang="tr-TR" dirty="0"/>
              <a:t> </a:t>
            </a:r>
            <a:r>
              <a:rPr lang="tr-TR" dirty="0" err="1"/>
              <a:t>dominated</a:t>
            </a:r>
            <a:r>
              <a:rPr lang="tr-TR" dirty="0"/>
              <a:t> </a:t>
            </a:r>
            <a:r>
              <a:rPr lang="tr-TR" dirty="0" err="1"/>
              <a:t>sorting</a:t>
            </a:r>
            <a:r>
              <a:rPr lang="tr-TR" dirty="0"/>
              <a:t> </a:t>
            </a:r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– II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is </a:t>
            </a:r>
            <a:r>
              <a:rPr lang="tr-TR" dirty="0" err="1"/>
              <a:t>nothing</a:t>
            </a:r>
            <a:r>
              <a:rPr lang="tr-TR" dirty="0"/>
              <a:t> but </a:t>
            </a:r>
            <a:r>
              <a:rPr lang="tr-TR" dirty="0" err="1"/>
              <a:t>geometry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.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a </a:t>
            </a:r>
            <a:r>
              <a:rPr lang="tr-TR" dirty="0" err="1"/>
              <a:t>constant</a:t>
            </a:r>
            <a:r>
              <a:rPr lang="tr-TR" dirty="0"/>
              <a:t> k,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ratio</a:t>
            </a:r>
            <a:r>
              <a:rPr lang="tr-TR" dirty="0"/>
              <a:t> of </a:t>
            </a:r>
            <a:r>
              <a:rPr lang="tr-TR" dirty="0" err="1"/>
              <a:t>inner</a:t>
            </a:r>
            <a:r>
              <a:rPr lang="tr-TR" dirty="0"/>
              <a:t> </a:t>
            </a:r>
            <a:r>
              <a:rPr lang="tr-TR" dirty="0" err="1"/>
              <a:t>diameter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diameter</a:t>
            </a:r>
            <a:r>
              <a:rPr lang="tr-TR" dirty="0"/>
              <a:t>, </a:t>
            </a:r>
            <a:r>
              <a:rPr lang="tr-TR" dirty="0" err="1"/>
              <a:t>airgap</a:t>
            </a:r>
            <a:r>
              <a:rPr lang="tr-TR" dirty="0"/>
              <a:t> </a:t>
            </a:r>
            <a:r>
              <a:rPr lang="tr-TR" dirty="0" err="1"/>
              <a:t>length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stator </a:t>
            </a:r>
            <a:r>
              <a:rPr lang="tr-TR" dirty="0" err="1"/>
              <a:t>and</a:t>
            </a:r>
            <a:r>
              <a:rPr lang="tr-TR" dirty="0"/>
              <a:t> rotor, </a:t>
            </a:r>
            <a:r>
              <a:rPr lang="tr-TR" dirty="0" err="1"/>
              <a:t>axial</a:t>
            </a:r>
            <a:r>
              <a:rPr lang="tr-TR" dirty="0"/>
              <a:t> </a:t>
            </a:r>
            <a:r>
              <a:rPr lang="tr-TR" dirty="0" err="1"/>
              <a:t>length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, </a:t>
            </a:r>
            <a:r>
              <a:rPr lang="tr-TR" dirty="0" err="1"/>
              <a:t>slot</a:t>
            </a:r>
            <a:r>
              <a:rPr lang="tr-TR" dirty="0"/>
              <a:t> </a:t>
            </a:r>
            <a:r>
              <a:rPr lang="tr-TR" dirty="0" err="1"/>
              <a:t>dimensions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depth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opening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finally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slots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maximum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minimum </a:t>
            </a:r>
            <a:r>
              <a:rPr lang="tr-TR" dirty="0" err="1"/>
              <a:t>values</a:t>
            </a:r>
            <a:r>
              <a:rPr lang="tr-TR" dirty="0"/>
              <a:t> of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selected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impossible</a:t>
            </a:r>
            <a:r>
              <a:rPr lang="tr-TR" dirty="0"/>
              <a:t> </a:t>
            </a:r>
            <a:r>
              <a:rPr lang="tr-TR" dirty="0" err="1"/>
              <a:t>geometries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filtered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save</a:t>
            </a:r>
            <a:r>
              <a:rPr lang="tr-TR" dirty="0"/>
              <a:t> time. </a:t>
            </a:r>
            <a:r>
              <a:rPr lang="tr-TR" dirty="0" err="1"/>
              <a:t>Remaining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is </a:t>
            </a:r>
            <a:r>
              <a:rPr lang="tr-TR" dirty="0" err="1"/>
              <a:t>defining</a:t>
            </a:r>
            <a:r>
              <a:rPr lang="tr-TR" dirty="0"/>
              <a:t> </a:t>
            </a:r>
            <a:r>
              <a:rPr lang="tr-TR" dirty="0" err="1"/>
              <a:t>objective</a:t>
            </a:r>
            <a:r>
              <a:rPr lang="tr-TR" dirty="0"/>
              <a:t> </a:t>
            </a:r>
            <a:r>
              <a:rPr lang="tr-TR" dirty="0" err="1"/>
              <a:t>functions</a:t>
            </a:r>
            <a:r>
              <a:rPr lang="tr-TR" dirty="0"/>
              <a:t>, </a:t>
            </a:r>
            <a:r>
              <a:rPr lang="tr-TR" dirty="0" err="1"/>
              <a:t>constraints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penalty</a:t>
            </a:r>
            <a:r>
              <a:rPr lang="tr-TR" dirty="0"/>
              <a:t> </a:t>
            </a:r>
            <a:r>
              <a:rPr lang="tr-TR" dirty="0" err="1"/>
              <a:t>functions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TITLE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CENTURY GOTHIC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BOLD 18 PUNTO</a:t>
            </a: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Presenter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o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METU EEE </a:t>
            </a:r>
            <a:endParaRPr lang="en-US" sz="1400" b="1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>
                <a:solidFill>
                  <a:schemeClr val="bg1"/>
                </a:solidFill>
                <a:latin typeface="Century Gothic" panose="020B0502020202020204" pitchFamily="34" charset="0"/>
              </a:rPr>
              <a:t>Century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Gothic</a:t>
            </a:r>
            <a:r>
              <a:rPr lang="tr-TR" sz="1400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Regular 14 Punto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April 29, 2014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Place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>
              <a:latin typeface="BentonSansTRUReg"/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50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80/1448837X.2008.11464196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12AF-6CD3-482E-BE37-3F0F9F22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: </a:t>
            </a:r>
            <a:r>
              <a:rPr lang="tr-TR" dirty="0" err="1"/>
              <a:t>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FCD6C6-6F38-44A8-9232-DA4CB2AD38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tr-TR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Ratio</a:t>
                </a:r>
                <a:r>
                  <a:rPr lang="tr-TR" dirty="0"/>
                  <a:t> of </a:t>
                </a:r>
                <a:r>
                  <a:rPr lang="tr-TR" dirty="0" err="1"/>
                  <a:t>inner</a:t>
                </a:r>
                <a:r>
                  <a:rPr lang="tr-TR" dirty="0"/>
                  <a:t> </a:t>
                </a:r>
                <a:r>
                  <a:rPr lang="tr-TR" dirty="0" err="1"/>
                  <a:t>diameter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outer</a:t>
                </a:r>
                <a:r>
                  <a:rPr lang="tr-TR" dirty="0"/>
                  <a:t> </a:t>
                </a:r>
                <a:r>
                  <a:rPr lang="tr-TR" dirty="0" err="1"/>
                  <a:t>diameter</a:t>
                </a:r>
                <a:endParaRPr lang="tr-TR" dirty="0"/>
              </a:p>
              <a:p>
                <a:pPr marL="982663" lvl="1" indent="-342900"/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0.7≤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≤0.9</m:t>
                    </m:r>
                  </m:oMath>
                </a14:m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tr-TR" dirty="0"/>
                  <a:t>: minimum </a:t>
                </a:r>
                <a:r>
                  <a:rPr lang="tr-TR" dirty="0" err="1"/>
                  <a:t>airgap</a:t>
                </a:r>
                <a:r>
                  <a:rPr lang="tr-TR" dirty="0"/>
                  <a:t> in mm</a:t>
                </a:r>
              </a:p>
              <a:p>
                <a:pPr marL="982663" lvl="1" indent="-342900"/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10≤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axial</a:t>
                </a:r>
                <a:r>
                  <a:rPr lang="tr-TR" dirty="0"/>
                  <a:t> </a:t>
                </a:r>
                <a:r>
                  <a:rPr lang="tr-TR" dirty="0" err="1"/>
                  <a:t>length</a:t>
                </a:r>
                <a:r>
                  <a:rPr lang="tr-TR" dirty="0"/>
                  <a:t> in mm</a:t>
                </a:r>
              </a:p>
              <a:p>
                <a:pPr marL="982663" lvl="1" indent="-342900"/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500≤</m:t>
                    </m:r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i="1" dirty="0" smtClean="0">
                        <a:latin typeface="Cambria Math" panose="02040503050406030204" pitchFamily="18" charset="0"/>
                      </a:rPr>
                      <m:t>≤2000</m:t>
                    </m:r>
                  </m:oMath>
                </a14:m>
                <a:r>
                  <a:rPr lang="tr-TR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slot</a:t>
                </a:r>
                <a:r>
                  <a:rPr lang="tr-TR" dirty="0"/>
                  <a:t> </a:t>
                </a:r>
                <a:r>
                  <a:rPr lang="tr-TR" dirty="0" err="1"/>
                  <a:t>width</a:t>
                </a:r>
                <a:r>
                  <a:rPr lang="tr-TR" dirty="0"/>
                  <a:t> in mm</a:t>
                </a:r>
              </a:p>
              <a:p>
                <a:pPr marL="982663" lvl="1" indent="-342900"/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11.4≤</m:t>
                    </m:r>
                    <m:sSub>
                      <m:sSub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i="1" dirty="0" smtClean="0">
                        <a:latin typeface="Cambria Math" panose="02040503050406030204" pitchFamily="18" charset="0"/>
                      </a:rPr>
                      <m:t>≤25.2</m:t>
                    </m:r>
                  </m:oMath>
                </a14:m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slot</a:t>
                </a:r>
                <a:r>
                  <a:rPr lang="tr-TR" dirty="0"/>
                  <a:t> </a:t>
                </a:r>
                <a:r>
                  <a:rPr lang="tr-TR" dirty="0" err="1"/>
                  <a:t>height</a:t>
                </a:r>
                <a:r>
                  <a:rPr lang="tr-TR" dirty="0"/>
                  <a:t> in mm</a:t>
                </a:r>
              </a:p>
              <a:p>
                <a:pPr marL="982663" lvl="1" indent="-342900"/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80≤</m:t>
                    </m:r>
                    <m:sSub>
                      <m:sSub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i="1" dirty="0" smtClean="0">
                        <a:latin typeface="Cambria Math" panose="02040503050406030204" pitchFamily="18" charset="0"/>
                      </a:rPr>
                      <m:t>≤200</m:t>
                    </m:r>
                  </m:oMath>
                </a14:m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slot</a:t>
                </a:r>
                <a:r>
                  <a:rPr lang="tr-TR" dirty="0"/>
                  <a:t> </a:t>
                </a:r>
                <a:r>
                  <a:rPr lang="tr-TR" dirty="0" err="1"/>
                  <a:t>number</a:t>
                </a:r>
                <a:endParaRPr lang="tr-TR" dirty="0"/>
              </a:p>
              <a:p>
                <a:pPr marL="982663" lvl="1" indent="-342900"/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224≤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≤330</m:t>
                    </m:r>
                  </m:oMath>
                </a14:m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FCD6C6-6F38-44A8-9232-DA4CB2AD3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6762-CFA1-4FB6-8CF1-9A1687DB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98A47-414A-4DBB-AF4D-F5E9E0B2FC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73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7DE1-F310-4560-868C-634EB16C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: </a:t>
            </a:r>
            <a:r>
              <a:rPr lang="tr-TR" dirty="0" err="1"/>
              <a:t>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30EBA6-D3CF-4BCF-A58D-FB4DFC0862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Slots must fit in the stator core, i.e., outer diameter should be greater than sum of inner diameter and slot height</a:t>
                </a:r>
              </a:p>
              <a:p>
                <a:pPr marL="982663" lvl="1" indent="-34290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⇒"/>
                        <m:vertJc m:val="bot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Rotor poles must fit in the airgap perimeter</a:t>
                </a:r>
              </a:p>
              <a:p>
                <a:pPr marL="982663" lvl="1" indent="-34290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𝑃𝑜𝑙𝑒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𝑆h𝑜𝑒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𝑊𝑖𝑑𝑡h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tr-TR" dirty="0"/>
                  <a:t> </a:t>
                </a: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982663" lvl="1" indent="-342900"/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𝑃𝑜𝑙𝑒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𝑆h𝑜𝑒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𝑊𝑖𝑑𝑡h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30EBA6-D3CF-4BCF-A58D-FB4DFC086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844DB-544E-4C21-87DE-504EE4BBD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4E7F2-A22A-457E-B6E4-F368F73A06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32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E4E4-E6A0-4EF1-A694-61B6E794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: </a:t>
            </a:r>
            <a:r>
              <a:rPr lang="tr-TR" dirty="0" err="1"/>
              <a:t>Objective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1F318-F0BD-40EC-A862-22B2E2C42D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Objective functions are</a:t>
                </a:r>
              </a:p>
              <a:p>
                <a:pPr marL="982663" lvl="1" indent="-342900"/>
                <a:r>
                  <a:rPr lang="en-US" dirty="0"/>
                  <a:t>Initial cost</a:t>
                </a:r>
              </a:p>
              <a:p>
                <a:pPr marL="982663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𝑠𝑡𝑒𝑒𝑙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𝑠𝑡𝑒𝑒𝑙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𝑐𝑜𝑝𝑝𝑒𝑟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𝑐𝑜𝑝𝑝𝑒𝑟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)×2.5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Efficiency</a:t>
                </a:r>
              </a:p>
              <a:p>
                <a:pPr marL="982663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l-GR" i="1" dirty="0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l-G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l-GR" i="1" dirty="0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l-GR" i="1" dirty="0" smtClean="0">
                        <a:latin typeface="Cambria Math" panose="02040503050406030204" pitchFamily="18" charset="0"/>
                      </a:rPr>
                      <m:t> ×100</m:t>
                    </m:r>
                  </m:oMath>
                </a14:m>
                <a:endParaRPr lang="el-G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Subject to</a:t>
                </a:r>
              </a:p>
              <a:p>
                <a:pPr marL="982663" lvl="1" indent="-342900"/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  <a:p>
                <a:pPr marL="982663" lvl="1" indent="-342900"/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𝑃𝑜𝑙𝑒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𝑆h𝑜𝑒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𝑊𝑖𝑑𝑡h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1F318-F0BD-40EC-A862-22B2E2C42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ABCE4-7650-4F80-969D-69B716C7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EEE29-8601-4CA0-8971-E28C179316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52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166C-68B2-40F6-B0B4-3F1D383E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: </a:t>
            </a:r>
            <a:r>
              <a:rPr lang="tr-TR" dirty="0" err="1"/>
              <a:t>Penalty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099A23-9E89-4A4A-AD24-37A4E50A8A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SCR should not be less than 0.8</a:t>
                </a:r>
              </a:p>
              <a:p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Hence</a:t>
                </a:r>
              </a:p>
              <a:p>
                <a:pPr marL="982663" lvl="1" indent="-34290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𝑆𝐶𝑅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𝑝𝑢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     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𝑆𝐶𝑅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&lt;0.8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0,   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982663" lvl="1" indent="-342900"/>
                <a:r>
                  <a:rPr lang="en-US" dirty="0"/>
                  <a:t>where A is a very large number compared to initial cost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099A23-9E89-4A4A-AD24-37A4E50A8A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08DD5-4F53-4240-B334-F05FD5F0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E62A1-2C34-4AEB-BA4F-3DD211354D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6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22D1-F79F-49E8-B474-4065D891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: </a:t>
            </a:r>
            <a:r>
              <a:rPr lang="tr-TR" dirty="0" err="1"/>
              <a:t>Results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6A20B5-6B25-4EDE-8FB6-9E8A7CD62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167" y="1714500"/>
            <a:ext cx="8811666" cy="4419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4AEF4-7FAC-4518-B190-2E05FE9F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135CD-411F-4FC1-A2EF-A8064E142E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22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F92B-2489-4392-A1C5-38CB1523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</a:t>
            </a:r>
            <a:r>
              <a:rPr lang="tr-TR" dirty="0" err="1"/>
              <a:t>Methodology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FD0A2-75D7-4422-B235-B15A2BA5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96DD5-9F64-4471-8B2F-63FEA8EFF7A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DD894D6-034A-408B-9AC5-E08311AFE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8676"/>
            <a:ext cx="3205162" cy="4699798"/>
          </a:xfrm>
          <a:prstGeom prst="rect">
            <a:avLst/>
          </a:prstGeom>
        </p:spPr>
      </p:pic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B65EBD3A-B8F7-4B85-8AAB-CDC65E015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577266"/>
              </p:ext>
            </p:extLst>
          </p:nvPr>
        </p:nvGraphicFramePr>
        <p:xfrm>
          <a:off x="4138612" y="2331720"/>
          <a:ext cx="4614863" cy="2194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31828">
                  <a:extLst>
                    <a:ext uri="{9D8B030D-6E8A-4147-A177-3AD203B41FA5}">
                      <a16:colId xmlns:a16="http://schemas.microsoft.com/office/drawing/2014/main" val="850248834"/>
                    </a:ext>
                  </a:extLst>
                </a:gridCol>
                <a:gridCol w="2883035">
                  <a:extLst>
                    <a:ext uri="{9D8B030D-6E8A-4147-A177-3AD203B41FA5}">
                      <a16:colId xmlns:a16="http://schemas.microsoft.com/office/drawing/2014/main" val="1479821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Old</a:t>
                      </a:r>
                      <a:r>
                        <a:rPr lang="tr-TR" sz="20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Generator</a:t>
                      </a:r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>
                          <a:latin typeface="Century Gothic" panose="020B0502020202020204" pitchFamily="34" charset="0"/>
                        </a:rPr>
                        <a:t>Final Design</a:t>
                      </a:r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76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>
                          <a:latin typeface="Century Gothic" panose="020B0502020202020204" pitchFamily="34" charset="0"/>
                        </a:rPr>
                        <a:t>240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Slots</a:t>
                      </a:r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>
                          <a:latin typeface="Century Gothic" panose="020B0502020202020204" pitchFamily="34" charset="0"/>
                        </a:rPr>
                        <a:t>300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Slots</a:t>
                      </a:r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8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>
                          <a:latin typeface="Century Gothic" panose="020B0502020202020204" pitchFamily="34" charset="0"/>
                        </a:rPr>
                        <a:t>Lap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Winding</a:t>
                      </a:r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Wave</a:t>
                      </a:r>
                      <a:r>
                        <a:rPr lang="tr-TR" sz="20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Winding</a:t>
                      </a:r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7457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Same</a:t>
                      </a:r>
                      <a:r>
                        <a:rPr lang="tr-TR" sz="2000" dirty="0">
                          <a:latin typeface="Century Gothic" panose="020B0502020202020204" pitchFamily="34" charset="0"/>
                        </a:rPr>
                        <a:t> rotor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geometry</a:t>
                      </a:r>
                      <a:r>
                        <a:rPr lang="tr-TR" sz="2000" dirty="0">
                          <a:latin typeface="Century Gothic" panose="020B0502020202020204" pitchFamily="34" charset="0"/>
                        </a:rPr>
                        <a:t>,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air</a:t>
                      </a:r>
                      <a:r>
                        <a:rPr lang="tr-TR" sz="20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gap</a:t>
                      </a:r>
                      <a:r>
                        <a:rPr lang="tr-TR" sz="2000" dirty="0">
                          <a:latin typeface="Century Gothic" panose="020B0502020202020204" pitchFamily="34" charset="0"/>
                        </a:rPr>
                        <a:t>,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and</a:t>
                      </a:r>
                      <a:r>
                        <a:rPr lang="tr-TR" sz="20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outer</a:t>
                      </a:r>
                      <a:r>
                        <a:rPr lang="tr-TR" sz="20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diameter</a:t>
                      </a:r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597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608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1C9D-EE0F-4A7C-BFAD-4F0C8010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36CE0-250E-406D-BCA5-5B9C5D05B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4114800" cy="49879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induced</a:t>
            </a:r>
            <a:r>
              <a:rPr lang="tr-TR" dirty="0"/>
              <a:t> </a:t>
            </a:r>
            <a:r>
              <a:rPr lang="tr-TR" dirty="0" err="1"/>
              <a:t>voltages</a:t>
            </a:r>
            <a:r>
              <a:rPr lang="tr-TR" dirty="0"/>
              <a:t> in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strand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Circulating</a:t>
            </a:r>
            <a:r>
              <a:rPr lang="tr-TR" dirty="0"/>
              <a:t> </a:t>
            </a:r>
            <a:r>
              <a:rPr lang="tr-TR" dirty="0" err="1"/>
              <a:t>currents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Eddy</a:t>
            </a:r>
            <a:r>
              <a:rPr lang="tr-TR" dirty="0"/>
              <a:t> </a:t>
            </a:r>
            <a:r>
              <a:rPr lang="tr-TR" dirty="0" err="1"/>
              <a:t>losses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8F937-4393-49A3-96DD-CAF71D0B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80C6C-8725-4ECD-B9B5-41353BE5AF8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6D1DD6-4D25-4348-BEB0-36D7090CD7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69"/>
          <a:stretch/>
        </p:blipFill>
        <p:spPr>
          <a:xfrm>
            <a:off x="4962525" y="1430338"/>
            <a:ext cx="2352675" cy="449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68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11C0-323C-4640-8AC5-AC874B36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4D6C9-7FA2-4765-A8C2-E7D4A7E0C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3914775" cy="49879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turn</a:t>
            </a:r>
            <a:r>
              <a:rPr lang="tr-TR" dirty="0"/>
              <a:t> </a:t>
            </a:r>
            <a:r>
              <a:rPr lang="tr-TR" dirty="0" err="1"/>
              <a:t>coils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Composed</a:t>
            </a:r>
            <a:r>
              <a:rPr lang="tr-TR" dirty="0"/>
              <a:t> of </a:t>
            </a:r>
            <a:r>
              <a:rPr lang="tr-TR" dirty="0" err="1"/>
              <a:t>multiple</a:t>
            </a:r>
            <a:r>
              <a:rPr lang="tr-TR" dirty="0"/>
              <a:t> </a:t>
            </a:r>
            <a:r>
              <a:rPr lang="tr-TR" dirty="0" err="1"/>
              <a:t>strands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reduce</a:t>
            </a:r>
            <a:r>
              <a:rPr lang="tr-TR" dirty="0"/>
              <a:t> AC </a:t>
            </a:r>
            <a:r>
              <a:rPr lang="tr-TR" dirty="0" err="1"/>
              <a:t>losses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Transposition</a:t>
            </a:r>
            <a:r>
              <a:rPr lang="tr-TR" dirty="0"/>
              <a:t> is </a:t>
            </a:r>
            <a:r>
              <a:rPr lang="tr-TR" dirty="0" err="1"/>
              <a:t>applied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minimize </a:t>
            </a:r>
            <a:r>
              <a:rPr lang="tr-TR" dirty="0" err="1"/>
              <a:t>circulating</a:t>
            </a:r>
            <a:r>
              <a:rPr lang="tr-TR" dirty="0"/>
              <a:t> </a:t>
            </a:r>
            <a:r>
              <a:rPr lang="tr-TR" dirty="0" err="1"/>
              <a:t>currents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60218-5245-4677-B4F3-0E9E14BA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072AE-4AC5-4D66-9E60-7F4B10187C2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0D8548-AB59-4AEC-BC40-3D7A83379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7" y="1204816"/>
            <a:ext cx="3984300" cy="444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64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F37D-3AAC-406B-9CAE-FEC4A7B6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of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7F756-D7AC-4EBF-B1E5-69AB3FFC9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8086725" cy="49879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Selection</a:t>
            </a:r>
            <a:r>
              <a:rPr lang="tr-TR" dirty="0"/>
              <a:t> of </a:t>
            </a:r>
            <a:r>
              <a:rPr lang="tr-TR" dirty="0" err="1"/>
              <a:t>strand</a:t>
            </a:r>
            <a:r>
              <a:rPr lang="tr-TR" dirty="0"/>
              <a:t> </a:t>
            </a:r>
            <a:r>
              <a:rPr lang="tr-TR" dirty="0" err="1"/>
              <a:t>number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Selection</a:t>
            </a:r>
            <a:r>
              <a:rPr lang="tr-TR" dirty="0"/>
              <a:t> of </a:t>
            </a:r>
            <a:r>
              <a:rPr lang="tr-TR" dirty="0" err="1"/>
              <a:t>transposition</a:t>
            </a:r>
            <a:r>
              <a:rPr lang="tr-TR" dirty="0"/>
              <a:t> </a:t>
            </a:r>
            <a:r>
              <a:rPr lang="tr-TR" dirty="0" err="1"/>
              <a:t>angle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Limitations</a:t>
            </a:r>
            <a:r>
              <a:rPr lang="tr-TR" dirty="0"/>
              <a:t>:</a:t>
            </a:r>
          </a:p>
          <a:p>
            <a:pPr marL="982663" lvl="1" indent="-342900"/>
            <a:r>
              <a:rPr lang="tr-TR" dirty="0" err="1"/>
              <a:t>Axial</a:t>
            </a:r>
            <a:r>
              <a:rPr lang="tr-TR" dirty="0"/>
              <a:t> </a:t>
            </a:r>
            <a:r>
              <a:rPr lang="tr-TR" dirty="0" err="1"/>
              <a:t>length</a:t>
            </a:r>
            <a:endParaRPr lang="tr-TR" dirty="0"/>
          </a:p>
          <a:p>
            <a:pPr marL="982663" lvl="1" indent="-342900"/>
            <a:r>
              <a:rPr lang="tr-TR" dirty="0" err="1"/>
              <a:t>Material</a:t>
            </a:r>
            <a:r>
              <a:rPr lang="tr-TR" dirty="0"/>
              <a:t> </a:t>
            </a:r>
            <a:r>
              <a:rPr lang="tr-TR" dirty="0" err="1"/>
              <a:t>strength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D79D1-0CE8-49C1-8EB7-BF2B7739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FC9DB-69C0-49A2-ACD4-19A511D780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75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074C-877A-40CF-A159-8F62DA1B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of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FD693-4C07-4D1A-A1A5-39433A85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DD80D-32F7-4A35-81A0-F8E4B2F7469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350842-6BC8-4EE7-9551-A608EF823401}"/>
                  </a:ext>
                </a:extLst>
              </p:cNvPr>
              <p:cNvSpPr txBox="1"/>
              <p:nvPr/>
            </p:nvSpPr>
            <p:spPr>
              <a:xfrm>
                <a:off x="457199" y="1753059"/>
                <a:ext cx="78132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=6858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=0.9,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=18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=925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=22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=152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=300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350842-6BC8-4EE7-9551-A608EF823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753059"/>
                <a:ext cx="7813293" cy="246221"/>
              </a:xfrm>
              <a:prstGeom prst="rect">
                <a:avLst/>
              </a:prstGeom>
              <a:blipFill>
                <a:blip r:embed="rId3"/>
                <a:stretch>
                  <a:fillRect l="-78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0FF7796-D736-4BC0-863A-64D3B00AC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199" y="2197330"/>
            <a:ext cx="8229600" cy="4127658"/>
          </a:xfrm>
        </p:spPr>
      </p:pic>
    </p:spTree>
    <p:extLst>
      <p:ext uri="{BB962C8B-B14F-4D97-AF65-F5344CB8AC3E}">
        <p14:creationId xmlns:p14="http://schemas.microsoft.com/office/powerpoint/2010/main" val="334135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246C33-AB38-4C55-AA72-4EB4373C2609}"/>
              </a:ext>
            </a:extLst>
          </p:cNvPr>
          <p:cNvSpPr/>
          <p:nvPr/>
        </p:nvSpPr>
        <p:spPr>
          <a:xfrm>
            <a:off x="4827639" y="1976283"/>
            <a:ext cx="3785419" cy="4149213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EFA8E-2384-4C47-9ED2-00C6D57D83AD}"/>
              </a:ext>
            </a:extLst>
          </p:cNvPr>
          <p:cNvSpPr txBox="1"/>
          <p:nvPr/>
        </p:nvSpPr>
        <p:spPr>
          <a:xfrm>
            <a:off x="4827639" y="1976284"/>
            <a:ext cx="3785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REFURBISHMENT &amp; ALTERNATING WINDING TYPE OF A 44 MVA HYDRO GENERATOR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512BC-D808-4AB5-834A-2A179B19B9B3}"/>
              </a:ext>
            </a:extLst>
          </p:cNvPr>
          <p:cNvSpPr txBox="1"/>
          <p:nvPr/>
        </p:nvSpPr>
        <p:spPr>
          <a:xfrm>
            <a:off x="4827639" y="3701845"/>
            <a:ext cx="3785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M. Samet YAKUT</a:t>
            </a:r>
          </a:p>
          <a:p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Advisor: </a:t>
            </a:r>
            <a:r>
              <a:rPr lang="tr-TR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Assoc</a:t>
            </a:r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. Prof. Ozan </a:t>
            </a:r>
            <a:r>
              <a:rPr lang="tr-TR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Keysan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DAE8F-5E7E-4FCD-AF06-A3ACDB6A0360}"/>
              </a:ext>
            </a:extLst>
          </p:cNvPr>
          <p:cNvSpPr txBox="1"/>
          <p:nvPr/>
        </p:nvSpPr>
        <p:spPr>
          <a:xfrm>
            <a:off x="4827639" y="5487247"/>
            <a:ext cx="3785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November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23, 2023</a:t>
            </a:r>
          </a:p>
          <a:p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EE590 </a:t>
            </a:r>
            <a:r>
              <a:rPr lang="tr-TR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Seminar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, METU EE </a:t>
            </a:r>
            <a:r>
              <a:rPr lang="tr-TR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Dep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046F4-28C2-4997-BEE3-B20BE52F4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95" y="1378419"/>
            <a:ext cx="3279880" cy="43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98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A553-04C3-4225-8D98-8E8B09BB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of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629D9-30AF-453E-820C-9C68421D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BB9BD-7C34-4972-97D0-3F7ABDD0F3C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7B66C7-0932-4BF0-98AD-B56A3E437B74}"/>
                  </a:ext>
                </a:extLst>
              </p:cNvPr>
              <p:cNvSpPr txBox="1"/>
              <p:nvPr/>
            </p:nvSpPr>
            <p:spPr>
              <a:xfrm>
                <a:off x="457199" y="1753059"/>
                <a:ext cx="78132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=6858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=0.9,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=18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=925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=22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=152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=300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7B66C7-0932-4BF0-98AD-B56A3E437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753059"/>
                <a:ext cx="7813293" cy="246221"/>
              </a:xfrm>
              <a:prstGeom prst="rect">
                <a:avLst/>
              </a:prstGeom>
              <a:blipFill>
                <a:blip r:embed="rId3"/>
                <a:stretch>
                  <a:fillRect l="-78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E59CC8-32A4-4E11-8C3E-E3E5D6E15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2197330"/>
            <a:ext cx="8229600" cy="4127658"/>
          </a:xfrm>
        </p:spPr>
      </p:pic>
    </p:spTree>
    <p:extLst>
      <p:ext uri="{BB962C8B-B14F-4D97-AF65-F5344CB8AC3E}">
        <p14:creationId xmlns:p14="http://schemas.microsoft.com/office/powerpoint/2010/main" val="4189869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B92D-0D2E-43B6-8E4F-5E374349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of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496D6A-58F3-4B66-AB73-77D7FE18B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098389" y="67619"/>
            <a:ext cx="2947220" cy="77514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15B83-67FE-46E5-BAFE-1B99EE98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B113D-F416-4180-BB9D-E4CB59AC9F5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55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DFBC-FAAA-4A48-84A2-8553A941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Conclusion</a:t>
            </a:r>
            <a:r>
              <a:rPr lang="tr-TR" dirty="0"/>
              <a:t> &amp; </a:t>
            </a:r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A3A0C-4E84-4C03-9C37-E638E2E46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Refurbishment</a:t>
            </a:r>
            <a:r>
              <a:rPr lang="tr-TR" dirty="0"/>
              <a:t> is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sustanability</a:t>
            </a:r>
            <a:endParaRPr lang="tr-TR" dirty="0"/>
          </a:p>
          <a:p>
            <a:pPr marL="982663" lvl="1" indent="-342900"/>
            <a:r>
              <a:rPr lang="tr-TR" dirty="0" err="1"/>
              <a:t>Cheapest</a:t>
            </a:r>
            <a:r>
              <a:rPr lang="tr-TR" dirty="0"/>
              <a:t> </a:t>
            </a:r>
            <a:r>
              <a:rPr lang="tr-TR" dirty="0" err="1"/>
              <a:t>way</a:t>
            </a:r>
            <a:r>
              <a:rPr lang="tr-TR" dirty="0"/>
              <a:t> of </a:t>
            </a: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power</a:t>
            </a:r>
            <a:endParaRPr lang="tr-TR" dirty="0"/>
          </a:p>
          <a:p>
            <a:pPr marL="342900" indent="-342900"/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cancel</a:t>
            </a:r>
            <a:r>
              <a:rPr lang="tr-TR" dirty="0"/>
              <a:t> </a:t>
            </a:r>
            <a:r>
              <a:rPr lang="tr-TR" dirty="0" err="1"/>
              <a:t>circulating</a:t>
            </a:r>
            <a:r>
              <a:rPr lang="tr-TR" dirty="0"/>
              <a:t> </a:t>
            </a:r>
            <a:r>
              <a:rPr lang="tr-TR" dirty="0" err="1"/>
              <a:t>currents</a:t>
            </a:r>
            <a:endParaRPr lang="tr-TR" dirty="0"/>
          </a:p>
          <a:p>
            <a:pPr marL="982663" lvl="1" indent="-342900"/>
            <a:r>
              <a:rPr lang="tr-TR" dirty="0"/>
              <a:t>As </a:t>
            </a:r>
            <a:r>
              <a:rPr lang="tr-TR" dirty="0" err="1"/>
              <a:t>well</a:t>
            </a:r>
            <a:r>
              <a:rPr lang="tr-TR" dirty="0"/>
              <a:t> as </a:t>
            </a:r>
            <a:r>
              <a:rPr lang="tr-TR" dirty="0" err="1"/>
              <a:t>reduce</a:t>
            </a:r>
            <a:r>
              <a:rPr lang="tr-TR" dirty="0"/>
              <a:t> AC </a:t>
            </a:r>
            <a:r>
              <a:rPr lang="tr-TR" dirty="0" err="1"/>
              <a:t>losses</a:t>
            </a:r>
            <a:endParaRPr lang="tr-TR" dirty="0"/>
          </a:p>
          <a:p>
            <a:pPr marL="342900" indent="-342900"/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FF0000"/>
                </a:solidFill>
              </a:rPr>
              <a:t>Future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Work</a:t>
            </a:r>
            <a:r>
              <a:rPr lang="tr-TR" dirty="0">
                <a:solidFill>
                  <a:srgbClr val="FF0000"/>
                </a:solidFill>
              </a:rPr>
              <a:t>: </a:t>
            </a:r>
            <a:r>
              <a:rPr lang="tr-TR" dirty="0" err="1">
                <a:solidFill>
                  <a:srgbClr val="FF0000"/>
                </a:solidFill>
              </a:rPr>
              <a:t>Optimization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with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different</a:t>
            </a:r>
            <a:r>
              <a:rPr lang="tr-TR" dirty="0">
                <a:solidFill>
                  <a:srgbClr val="FF0000"/>
                </a:solidFill>
              </a:rPr>
              <a:t> rotor </a:t>
            </a:r>
            <a:r>
              <a:rPr lang="tr-TR" dirty="0" err="1">
                <a:solidFill>
                  <a:srgbClr val="FF0000"/>
                </a:solidFill>
              </a:rPr>
              <a:t>geometries</a:t>
            </a:r>
            <a:endParaRPr lang="tr-TR" dirty="0">
              <a:solidFill>
                <a:srgbClr val="FF0000"/>
              </a:solidFill>
            </a:endParaRPr>
          </a:p>
          <a:p>
            <a:pPr lvl="5" indent="0">
              <a:buNone/>
            </a:pPr>
            <a:r>
              <a:rPr lang="tr-TR" dirty="0">
                <a:solidFill>
                  <a:srgbClr val="FF0000"/>
                </a:solidFill>
              </a:rPr>
              <a:t>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18BF-5B09-4E60-B9C8-B2CB4FDD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43608-4BA4-4C6B-8656-96AB45B7CD4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51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47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E8C27-1E9F-46EF-B8D4-4D77AC17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6186E-8822-4ECE-9C68-52987F4C9D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8A4FFD0-9FEB-47D2-A9DC-D35C23063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852407"/>
            <a:ext cx="3141408" cy="2827594"/>
          </a:xfrm>
        </p:spPr>
        <p:txBody>
          <a:bodyPr/>
          <a:lstStyle/>
          <a:p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Largest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low-carbon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electricity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generation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technology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is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hydropower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tr-TR" sz="2800" b="0" i="0" u="none" strike="noStrike" kern="1200" cap="none" spc="0" normalizeH="0" baseline="5000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[1]</a:t>
            </a:r>
            <a:endParaRPr lang="en-US" baseline="50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167B7E-913A-4278-8FCE-5E73456EC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607" y="1272816"/>
            <a:ext cx="5270090" cy="43917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6D8E44-D7EE-4D7A-9298-6DA1676A83ED}"/>
              </a:ext>
            </a:extLst>
          </p:cNvPr>
          <p:cNvSpPr txBox="1"/>
          <p:nvPr/>
        </p:nvSpPr>
        <p:spPr>
          <a:xfrm>
            <a:off x="580103" y="6046839"/>
            <a:ext cx="8106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IEA, Low-carbon electricity generation by technology, 2020, IEA, Paris https://www.iea.org/data-and-statistics/charts/low-carbon-electricity-generation-by-technology-2020, IEA. </a:t>
            </a:r>
            <a:r>
              <a:rPr lang="en-US" sz="800" dirty="0" err="1">
                <a:latin typeface="Century Gothic" panose="020B0502020202020204" pitchFamily="34" charset="0"/>
              </a:rPr>
              <a:t>Licence</a:t>
            </a:r>
            <a:r>
              <a:rPr lang="en-US" sz="800" dirty="0">
                <a:latin typeface="Century Gothic" panose="020B0502020202020204" pitchFamily="34" charset="0"/>
              </a:rPr>
              <a:t>: CC BY 4.0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BB24E3-2144-4B55-B480-95E75707741F}"/>
              </a:ext>
            </a:extLst>
          </p:cNvPr>
          <p:cNvSpPr txBox="1"/>
          <p:nvPr/>
        </p:nvSpPr>
        <p:spPr>
          <a:xfrm>
            <a:off x="3598607" y="1065542"/>
            <a:ext cx="7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err="1">
                <a:solidFill>
                  <a:srgbClr val="595959"/>
                </a:solidFill>
              </a:rPr>
              <a:t>TWh</a:t>
            </a:r>
            <a:endParaRPr lang="en-US" sz="1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96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Introduction</a:t>
            </a:r>
            <a:endParaRPr lang="tr-TR" dirty="0"/>
          </a:p>
          <a:p>
            <a:pPr marL="982663" lvl="1" indent="-342900"/>
            <a:r>
              <a:rPr lang="tr-TR" dirty="0"/>
              <a:t>Basic </a:t>
            </a:r>
            <a:r>
              <a:rPr lang="tr-TR" dirty="0" err="1"/>
              <a:t>Terms</a:t>
            </a:r>
            <a:r>
              <a:rPr lang="tr-TR" dirty="0"/>
              <a:t> &amp; </a:t>
            </a:r>
            <a:r>
              <a:rPr lang="tr-TR" dirty="0" err="1"/>
              <a:t>Definitions</a:t>
            </a:r>
            <a:endParaRPr lang="tr-TR" dirty="0"/>
          </a:p>
          <a:p>
            <a:pPr lvl="1" indent="0">
              <a:buNone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Refurbishment</a:t>
            </a:r>
            <a:r>
              <a:rPr lang="tr-TR" dirty="0"/>
              <a:t> </a:t>
            </a:r>
            <a:r>
              <a:rPr lang="tr-TR" dirty="0" err="1"/>
              <a:t>Process</a:t>
            </a:r>
            <a:endParaRPr lang="tr-TR" dirty="0"/>
          </a:p>
          <a:p>
            <a:pPr marL="982663" lvl="1" indent="-342900"/>
            <a:r>
              <a:rPr lang="tr-TR" dirty="0" err="1"/>
              <a:t>Optimization</a:t>
            </a:r>
            <a:endParaRPr lang="tr-TR" dirty="0"/>
          </a:p>
          <a:p>
            <a:pPr marL="982663" lvl="1" indent="-342900"/>
            <a:r>
              <a:rPr lang="tr-TR" dirty="0"/>
              <a:t>Design of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tr-TR" dirty="0"/>
          </a:p>
          <a:p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Conclusion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982663" lvl="1" indent="-342900"/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6884-3E59-4EB6-AEB8-32F3FDEF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57221-E0A4-4D91-9F27-8163E9D9E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3052917" cy="49879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Salient</a:t>
            </a:r>
            <a:r>
              <a:rPr lang="tr-TR" dirty="0"/>
              <a:t> </a:t>
            </a:r>
            <a:r>
              <a:rPr lang="tr-TR" dirty="0" err="1"/>
              <a:t>pole</a:t>
            </a:r>
            <a:r>
              <a:rPr lang="tr-TR" dirty="0"/>
              <a:t> </a:t>
            </a:r>
            <a:r>
              <a:rPr lang="tr-TR" dirty="0" err="1"/>
              <a:t>synchronous</a:t>
            </a:r>
            <a:r>
              <a:rPr lang="tr-TR" dirty="0"/>
              <a:t> </a:t>
            </a:r>
            <a:r>
              <a:rPr lang="tr-TR" dirty="0" err="1"/>
              <a:t>machines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High </a:t>
            </a:r>
            <a:r>
              <a:rPr lang="tr-TR" dirty="0" err="1"/>
              <a:t>voltage</a:t>
            </a:r>
            <a:r>
              <a:rPr lang="tr-TR" dirty="0"/>
              <a:t> stator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Tens</a:t>
            </a:r>
            <a:r>
              <a:rPr lang="tr-TR" dirty="0"/>
              <a:t> of </a:t>
            </a:r>
            <a:r>
              <a:rPr lang="tr-TR" dirty="0" err="1"/>
              <a:t>kVA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hundreds</a:t>
            </a:r>
            <a:r>
              <a:rPr lang="tr-TR" dirty="0"/>
              <a:t> of MVA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9C605-C55B-4B2A-A859-28FB3F2C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E9035-B53E-40F6-B9AB-6C04AED67F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FF4160-27B0-40B6-925F-33C1E00D5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117" y="2072404"/>
            <a:ext cx="5368412" cy="335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6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270C7-D80B-48B5-8202-6AF3DDC9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Refurbishment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B581E-3D6C-4872-9EB4-44077212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223D8-3995-4FAF-8C7F-A46EFF1A7F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6C478FE-1441-4ABB-9850-5D8CF48C9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capacity</a:t>
            </a:r>
            <a:r>
              <a:rPr lang="tr-TR" dirty="0"/>
              <a:t> </a:t>
            </a:r>
            <a:r>
              <a:rPr lang="tr-TR" dirty="0" err="1"/>
              <a:t>older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30 </a:t>
            </a:r>
            <a:r>
              <a:rPr lang="tr-TR" dirty="0" err="1"/>
              <a:t>years</a:t>
            </a:r>
            <a:r>
              <a:rPr lang="tr-TR" dirty="0"/>
              <a:t>: 6205 </a:t>
            </a:r>
            <a:r>
              <a:rPr lang="tr-TR" dirty="0" err="1"/>
              <a:t>MWs</a:t>
            </a:r>
            <a:endParaRPr lang="tr-TR" dirty="0"/>
          </a:p>
          <a:p>
            <a:pPr marL="982663" lvl="1" indent="-342900"/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accounts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31.9% of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old</a:t>
            </a:r>
            <a:r>
              <a:rPr lang="tr-TR" dirty="0"/>
              <a:t> </a:t>
            </a:r>
            <a:r>
              <a:rPr lang="tr-TR" dirty="0" err="1"/>
              <a:t>generators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over</a:t>
            </a:r>
            <a:r>
              <a:rPr lang="tr-TR" dirty="0"/>
              <a:t> – </a:t>
            </a:r>
            <a:r>
              <a:rPr lang="tr-TR" dirty="0" err="1"/>
              <a:t>designed</a:t>
            </a:r>
            <a:endParaRPr lang="tr-TR" dirty="0"/>
          </a:p>
          <a:p>
            <a:pPr marL="982663" lvl="1" indent="-342900"/>
            <a:r>
              <a:rPr lang="tr-TR" dirty="0" err="1"/>
              <a:t>cheapest</a:t>
            </a:r>
            <a:r>
              <a:rPr lang="tr-TR" dirty="0"/>
              <a:t> </a:t>
            </a:r>
            <a:r>
              <a:rPr lang="tr-TR" dirty="0" err="1"/>
              <a:t>way</a:t>
            </a:r>
            <a:r>
              <a:rPr lang="tr-TR" dirty="0"/>
              <a:t> of </a:t>
            </a: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power</a:t>
            </a:r>
            <a:endParaRPr lang="tr-TR" dirty="0"/>
          </a:p>
          <a:p>
            <a:endParaRPr lang="tr-T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3C1A94-0C6E-4978-8141-2CD2487214EA}"/>
              </a:ext>
            </a:extLst>
          </p:cNvPr>
          <p:cNvSpPr txBox="1"/>
          <p:nvPr/>
        </p:nvSpPr>
        <p:spPr>
          <a:xfrm>
            <a:off x="580103" y="6046839"/>
            <a:ext cx="8106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N. </a:t>
            </a:r>
            <a:r>
              <a:rPr lang="en-US" sz="800" dirty="0" err="1">
                <a:latin typeface="Century Gothic" panose="020B0502020202020204" pitchFamily="34" charset="0"/>
              </a:rPr>
              <a:t>Tosun</a:t>
            </a:r>
            <a:r>
              <a:rPr lang="en-US" sz="800" dirty="0">
                <a:latin typeface="Century Gothic" panose="020B0502020202020204" pitchFamily="34" charset="0"/>
              </a:rPr>
              <a:t>, G. </a:t>
            </a:r>
            <a:r>
              <a:rPr lang="en-US" sz="800" dirty="0" err="1">
                <a:latin typeface="Century Gothic" panose="020B0502020202020204" pitchFamily="34" charset="0"/>
              </a:rPr>
              <a:t>Gülletutan</a:t>
            </a:r>
            <a:r>
              <a:rPr lang="en-US" sz="800" dirty="0">
                <a:latin typeface="Century Gothic" panose="020B0502020202020204" pitchFamily="34" charset="0"/>
              </a:rPr>
              <a:t>, M. S. Yakut, D. Alp Yilmaz, Ö. Bayer and O. </a:t>
            </a:r>
            <a:r>
              <a:rPr lang="en-US" sz="800" dirty="0" err="1">
                <a:latin typeface="Century Gothic" panose="020B0502020202020204" pitchFamily="34" charset="0"/>
              </a:rPr>
              <a:t>Keysan</a:t>
            </a:r>
            <a:r>
              <a:rPr lang="en-US" sz="800" dirty="0">
                <a:latin typeface="Century Gothic" panose="020B0502020202020204" pitchFamily="34" charset="0"/>
              </a:rPr>
              <a:t>, "Winding Type Alternation of a Refurbished Old Generator," 2023 IEEE Workshop on Electrical Machines Design, Control and Diagnosis (WEMDCD), Newcastle upon Tyne, United Kingdom, 2023, pp. 1-6, </a:t>
            </a:r>
            <a:r>
              <a:rPr lang="en-US" sz="800" dirty="0" err="1">
                <a:latin typeface="Century Gothic" panose="020B0502020202020204" pitchFamily="34" charset="0"/>
              </a:rPr>
              <a:t>doi</a:t>
            </a:r>
            <a:r>
              <a:rPr lang="en-US" sz="800" dirty="0">
                <a:latin typeface="Century Gothic" panose="020B0502020202020204" pitchFamily="34" charset="0"/>
              </a:rPr>
              <a:t>: 10.1109/WEMDCD55819.2023.10110941.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A2654D-869A-41B8-8773-8625FCDBD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49156"/>
            <a:ext cx="9144000" cy="269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9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71A0-B558-4F70-BCAC-13A4F213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693D1-A471-4E5D-BB09-F03DEC60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BBE3E-0B71-4D9A-94AF-A62315D1B9B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30A539-A28F-49DA-8EC6-D86C6C49B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" y="2386518"/>
            <a:ext cx="4572000" cy="344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FE30B0-47E9-41E9-9EE4-5FB15D7D9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329" y="2650703"/>
            <a:ext cx="4572000" cy="2585295"/>
          </a:xfrm>
          <a:prstGeom prst="rect">
            <a:avLst/>
          </a:prstGeom>
        </p:spPr>
      </p:pic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223F6C9C-5DAD-4C97-BBBB-1B5F0E7F8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8229600" cy="4987925"/>
          </a:xfrm>
        </p:spPr>
        <p:txBody>
          <a:bodyPr/>
          <a:lstStyle/>
          <a:p>
            <a:endParaRPr lang="tr-TR" dirty="0"/>
          </a:p>
          <a:p>
            <a:r>
              <a:rPr lang="tr-TR" dirty="0"/>
              <a:t>       Lap </a:t>
            </a:r>
            <a:r>
              <a:rPr lang="tr-TR" dirty="0" err="1"/>
              <a:t>Winding</a:t>
            </a:r>
            <a:r>
              <a:rPr lang="tr-TR" dirty="0"/>
              <a:t>				</a:t>
            </a:r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endParaRPr lang="tr-T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4B4DFC-BF7B-4F61-951D-BA842A7F5166}"/>
              </a:ext>
            </a:extLst>
          </p:cNvPr>
          <p:cNvSpPr txBox="1"/>
          <p:nvPr/>
        </p:nvSpPr>
        <p:spPr>
          <a:xfrm>
            <a:off x="324465" y="6017342"/>
            <a:ext cx="8583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M.M. </a:t>
            </a:r>
            <a:r>
              <a:rPr lang="en-US" sz="800" dirty="0" err="1">
                <a:latin typeface="Century Gothic" panose="020B0502020202020204" pitchFamily="34" charset="0"/>
              </a:rPr>
              <a:t>Znidarich</a:t>
            </a:r>
            <a:r>
              <a:rPr lang="en-US" sz="800" dirty="0">
                <a:latin typeface="Century Gothic" panose="020B0502020202020204" pitchFamily="34" charset="0"/>
              </a:rPr>
              <a:t> (2008) Hydro Generator High Voltage Stator Windings: Part 1 – Essential Characteristics and Degradation Mechanisms, Australian Journal of Electrical and Electronics Engineering, 5:1, 1-17, DOI: </a:t>
            </a:r>
            <a:r>
              <a:rPr lang="en-US" sz="800" dirty="0">
                <a:latin typeface="Century Gothic" panose="020B0502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10.1080/1448837X.2008.11464196</a:t>
            </a:r>
            <a:r>
              <a:rPr lang="en-US" sz="800" dirty="0">
                <a:latin typeface="Century Gothic" panose="020B0502020202020204" pitchFamily="34" charset="0"/>
              </a:rPr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155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6C6E-2062-404F-B677-F65CE8F9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BC0DF-148A-4EA7-A99A-B84C1A3F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10E1D-5308-444B-A6D7-EA8278FDAC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6AD6DCE-C5F4-4E0B-98FE-DDCE475329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853956"/>
              </p:ext>
            </p:extLst>
          </p:nvPr>
        </p:nvGraphicFramePr>
        <p:xfrm>
          <a:off x="457200" y="1691147"/>
          <a:ext cx="8345440" cy="3718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6360">
                  <a:extLst>
                    <a:ext uri="{9D8B030D-6E8A-4147-A177-3AD203B41FA5}">
                      <a16:colId xmlns:a16="http://schemas.microsoft.com/office/drawing/2014/main" val="2662329218"/>
                    </a:ext>
                  </a:extLst>
                </a:gridCol>
                <a:gridCol w="2086360">
                  <a:extLst>
                    <a:ext uri="{9D8B030D-6E8A-4147-A177-3AD203B41FA5}">
                      <a16:colId xmlns:a16="http://schemas.microsoft.com/office/drawing/2014/main" val="602520085"/>
                    </a:ext>
                  </a:extLst>
                </a:gridCol>
                <a:gridCol w="2086360">
                  <a:extLst>
                    <a:ext uri="{9D8B030D-6E8A-4147-A177-3AD203B41FA5}">
                      <a16:colId xmlns:a16="http://schemas.microsoft.com/office/drawing/2014/main" val="2667816927"/>
                    </a:ext>
                  </a:extLst>
                </a:gridCol>
                <a:gridCol w="2086360">
                  <a:extLst>
                    <a:ext uri="{9D8B030D-6E8A-4147-A177-3AD203B41FA5}">
                      <a16:colId xmlns:a16="http://schemas.microsoft.com/office/drawing/2014/main" val="3263779871"/>
                    </a:ext>
                  </a:extLst>
                </a:gridCol>
              </a:tblGrid>
              <a:tr h="554319">
                <a:tc gridSpan="2">
                  <a:txBody>
                    <a:bodyPr/>
                    <a:lstStyle/>
                    <a:p>
                      <a:pPr algn="ctr"/>
                      <a:r>
                        <a:rPr lang="tr-TR" b="1" dirty="0" err="1"/>
                        <a:t>Wave</a:t>
                      </a:r>
                      <a:r>
                        <a:rPr lang="tr-TR" b="1" dirty="0"/>
                        <a:t> </a:t>
                      </a:r>
                      <a:r>
                        <a:rPr lang="tr-TR" b="1" dirty="0" err="1"/>
                        <a:t>Winding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Lap </a:t>
                      </a:r>
                      <a:r>
                        <a:rPr lang="tr-TR" b="1" dirty="0" err="1"/>
                        <a:t>Winding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050029"/>
                  </a:ext>
                </a:extLst>
              </a:tr>
              <a:tr h="554319">
                <a:tc>
                  <a:txBody>
                    <a:bodyPr/>
                    <a:lstStyle/>
                    <a:p>
                      <a:r>
                        <a:rPr lang="tr-TR" b="1" dirty="0">
                          <a:solidFill>
                            <a:schemeClr val="tx1"/>
                          </a:solidFill>
                        </a:rPr>
                        <a:t>Advantage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err="1">
                          <a:solidFill>
                            <a:schemeClr val="tx1"/>
                          </a:solidFill>
                        </a:rPr>
                        <a:t>Disadvantage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>
                          <a:solidFill>
                            <a:schemeClr val="tx1"/>
                          </a:solidFill>
                        </a:rPr>
                        <a:t>Advantage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err="1">
                          <a:solidFill>
                            <a:schemeClr val="tx1"/>
                          </a:solidFill>
                        </a:rPr>
                        <a:t>Disadvantage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898165"/>
                  </a:ext>
                </a:extLst>
              </a:tr>
              <a:tr h="710468">
                <a:tc>
                  <a:txBody>
                    <a:bodyPr/>
                    <a:lstStyle/>
                    <a:p>
                      <a:r>
                        <a:rPr lang="tr-TR" dirty="0" err="1"/>
                        <a:t>Less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outage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Complicated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Simple </a:t>
                      </a:r>
                      <a:r>
                        <a:rPr lang="tr-TR" dirty="0" err="1"/>
                        <a:t>winding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schematic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Complicated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end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connections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02430"/>
                  </a:ext>
                </a:extLst>
              </a:tr>
              <a:tr h="710468">
                <a:tc>
                  <a:txBody>
                    <a:bodyPr/>
                    <a:lstStyle/>
                    <a:p>
                      <a:r>
                        <a:rPr lang="tr-TR" dirty="0"/>
                        <a:t>Simple </a:t>
                      </a:r>
                      <a:r>
                        <a:rPr lang="tr-TR" dirty="0" err="1"/>
                        <a:t>end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connection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Generally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requires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more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coil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Less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type</a:t>
                      </a:r>
                      <a:r>
                        <a:rPr lang="tr-TR" dirty="0"/>
                        <a:t> of </a:t>
                      </a:r>
                      <a:r>
                        <a:rPr lang="tr-TR" dirty="0" err="1"/>
                        <a:t>coils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More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outage</a:t>
                      </a:r>
                      <a:r>
                        <a:rPr lang="tr-TR" dirty="0"/>
                        <a:t>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314360"/>
                  </a:ext>
                </a:extLst>
              </a:tr>
              <a:tr h="1014955">
                <a:tc>
                  <a:txBody>
                    <a:bodyPr/>
                    <a:lstStyle/>
                    <a:p>
                      <a:r>
                        <a:rPr lang="tr-TR" dirty="0" err="1"/>
                        <a:t>Low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number</a:t>
                      </a:r>
                      <a:r>
                        <a:rPr lang="tr-TR" dirty="0"/>
                        <a:t> of </a:t>
                      </a:r>
                      <a:r>
                        <a:rPr lang="tr-TR" dirty="0" err="1"/>
                        <a:t>external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connection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Longer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average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winding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pitches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therefore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longer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end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windings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Allows</a:t>
                      </a:r>
                      <a:r>
                        <a:rPr lang="tr-TR" dirty="0"/>
                        <a:t> bypass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Sophisticated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production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05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192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285F-C46B-499F-9A28-06093B83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D7781-0753-4C70-A04F-23AE6F6DB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Refurbishment</a:t>
            </a:r>
            <a:r>
              <a:rPr lang="tr-TR" dirty="0"/>
              <a:t> of an </a:t>
            </a:r>
            <a:r>
              <a:rPr lang="tr-TR" dirty="0" err="1"/>
              <a:t>old</a:t>
            </a:r>
            <a:r>
              <a:rPr lang="tr-TR" dirty="0"/>
              <a:t> 44 MVA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changing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lap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wave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Constraints</a:t>
            </a:r>
            <a:endParaRPr lang="tr-TR" dirty="0"/>
          </a:p>
          <a:p>
            <a:pPr marL="982663" lvl="1" indent="-342900"/>
            <a:r>
              <a:rPr lang="tr-TR" dirty="0" err="1"/>
              <a:t>Constant</a:t>
            </a:r>
            <a:r>
              <a:rPr lang="tr-TR" dirty="0"/>
              <a:t>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diameter</a:t>
            </a:r>
            <a:endParaRPr lang="tr-TR" dirty="0"/>
          </a:p>
          <a:p>
            <a:pPr marL="982663" lvl="1" indent="-342900"/>
            <a:r>
              <a:rPr lang="tr-TR" dirty="0" err="1"/>
              <a:t>Same</a:t>
            </a:r>
            <a:r>
              <a:rPr lang="tr-TR" dirty="0"/>
              <a:t> rotor </a:t>
            </a:r>
            <a:r>
              <a:rPr lang="tr-TR" dirty="0" err="1"/>
              <a:t>geometry</a:t>
            </a:r>
            <a:endParaRPr lang="tr-TR" dirty="0"/>
          </a:p>
          <a:p>
            <a:pPr marL="342900" indent="-342900"/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Challenge</a:t>
            </a:r>
          </a:p>
          <a:p>
            <a:pPr marL="982663" lvl="1" indent="-342900"/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efficiency</a:t>
            </a:r>
            <a:endParaRPr lang="tr-TR" dirty="0"/>
          </a:p>
          <a:p>
            <a:pPr marL="342900" indent="-342900"/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D3411-B661-4358-9702-C2DED983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090D8-8789-4DB9-8C6A-E4C987D30C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77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14506</TotalTime>
  <Words>2521</Words>
  <Application>Microsoft Office PowerPoint</Application>
  <PresentationFormat>On-screen Show (4:3)</PresentationFormat>
  <Paragraphs>234</Paragraphs>
  <Slides>23</Slides>
  <Notes>17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BentonSansTRUReg</vt:lpstr>
      <vt:lpstr>Calibri</vt:lpstr>
      <vt:lpstr>Calibri (Headings)</vt:lpstr>
      <vt:lpstr>Cambria Math</vt:lpstr>
      <vt:lpstr>Century Gothic</vt:lpstr>
      <vt:lpstr>Constantia</vt:lpstr>
      <vt:lpstr>Wingdings 2</vt:lpstr>
      <vt:lpstr>Flow</vt:lpstr>
      <vt:lpstr>PowerPoint Presentation</vt:lpstr>
      <vt:lpstr>PowerPoint Presentation</vt:lpstr>
      <vt:lpstr>PowerPoint Presentation</vt:lpstr>
      <vt:lpstr>Outline</vt:lpstr>
      <vt:lpstr>Hydro Generators</vt:lpstr>
      <vt:lpstr>Refurbishment</vt:lpstr>
      <vt:lpstr>Winding Types</vt:lpstr>
      <vt:lpstr>Winding Types</vt:lpstr>
      <vt:lpstr>Problem Definition</vt:lpstr>
      <vt:lpstr>Optimization: Variables</vt:lpstr>
      <vt:lpstr>Optimization: Constraints</vt:lpstr>
      <vt:lpstr>Optimization: Objective Function</vt:lpstr>
      <vt:lpstr>Optimization: Penalty Function</vt:lpstr>
      <vt:lpstr>Optimization: Results</vt:lpstr>
      <vt:lpstr>Design Methodology</vt:lpstr>
      <vt:lpstr>Roebel Bars</vt:lpstr>
      <vt:lpstr>Roebel Bars</vt:lpstr>
      <vt:lpstr>Design of Roebel Bars</vt:lpstr>
      <vt:lpstr>Design of Roebel Bars</vt:lpstr>
      <vt:lpstr>Design of Roebel Bars</vt:lpstr>
      <vt:lpstr>Design of Roebel Bars</vt:lpstr>
      <vt:lpstr>Conclusion &amp; Future Work</vt:lpstr>
      <vt:lpstr>PowerPoint Presentation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Muhammet Samet YAKUT</cp:lastModifiedBy>
  <cp:revision>399</cp:revision>
  <cp:lastPrinted>2013-02-15T02:19:28Z</cp:lastPrinted>
  <dcterms:created xsi:type="dcterms:W3CDTF">2013-02-15T04:31:56Z</dcterms:created>
  <dcterms:modified xsi:type="dcterms:W3CDTF">2023-11-19T14:24:36Z</dcterms:modified>
</cp:coreProperties>
</file>