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6" r:id="rId8"/>
    <p:sldId id="267" r:id="rId9"/>
    <p:sldId id="269" r:id="rId10"/>
    <p:sldId id="265" r:id="rId11"/>
    <p:sldId id="270" r:id="rId12"/>
    <p:sldId id="272" r:id="rId13"/>
    <p:sldId id="261" r:id="rId14"/>
    <p:sldId id="271" r:id="rId15"/>
    <p:sldId id="273" r:id="rId16"/>
    <p:sldId id="274" r:id="rId17"/>
    <p:sldId id="276" r:id="rId18"/>
    <p:sldId id="262" r:id="rId19"/>
    <p:sldId id="264" r:id="rId20"/>
    <p:sldId id="26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3C4E-E3F9-DCD5-F4B1-34CE389E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5969E-7683-FE96-DFE3-C6792C7C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DF0E9-A3F7-7D5D-B322-A0E2CC38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7171-8D21-548D-96F8-05DC5474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3F2F-7CE4-AD39-8B6E-C5E598E0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E05A-BAF2-5621-2DCE-34EF3D72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D8901-2E14-C4EC-600E-2850873E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1AA4-292D-BE9C-AA3F-4D4B3381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B970-AE9E-91D8-2A1A-3A274EE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E215-87A2-3259-451C-1CC90882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CE3D4-FB2A-F768-EFFA-C7A19AC49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2662E-974F-46D9-4453-7034F14B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8758-CD70-E485-35DA-168C655D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DCF3-BAA1-0EE6-B906-DBC68D5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AD78-8DEC-C237-D55E-CC0A2F61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4178-FC3A-D137-49CD-6288D272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60A9C-6183-98A0-2DB0-05DEE76F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426A-E93C-F3F0-867A-5DBB55BF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2470-BEAA-FF8F-21EC-A741EC92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7E2E-BC88-A755-2A38-830FFD4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D766-5DD5-2EA2-71AE-5996FDAA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0157-5B69-42C1-9AA3-4D734A1A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2CF1-70D1-E01D-DACB-43B69A3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F3145-1B4D-8EFF-CFBB-ABCFFEC7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C2F4-D64D-B8C6-8552-F7748AF4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BCA3-4D6C-3CAC-2D9D-97076287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FA0C-D01F-1D9A-8A4A-28C6C2C82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61179-B5B1-E7E2-7CFF-AB7E2B579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2EA0-988B-DE76-28A0-85F9659E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C622B-E0BC-F390-9EF9-E51D1EBB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C22F-5ED5-DC2C-33F4-818C83D7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FFC9-78DD-4209-957A-601F1E99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1F41B-EABC-E3AA-E65A-7DC85525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30B3-767C-4786-CAEB-639BE8ABB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FD678-E103-1778-5B2A-B6E4DEF3C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17F88-3FBF-3EC8-E78A-DEDBB589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14412-A9C6-7B5B-82C0-62D78DC1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F51C5-79F7-EB9F-B54B-552C5D22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5B280-ED5C-3538-5AA7-9049F27E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DBDA-A486-1C6A-AAF6-9852B220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B8A4-44A0-911A-F73F-09BEC402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A4010-191C-BAF6-3B35-F81F480B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06574-FDF4-D94B-8BBC-829DA286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4E4CA-70D3-4ADA-0F58-59D4726A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525F5-9F3A-DF20-D4FD-96BF04AA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D90BF-E2C8-A0F4-8C5B-8961AA97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AA99-2615-4622-8A02-C3A4D602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EF6-4DC8-00B5-4F13-DB0DD0E1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64A9-89C9-42CE-7FBB-F43684D2E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3E6D7-4C0F-4B37-F595-6E3BBECD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C803-4426-47D6-7EA7-649B8158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0CCF-4AFE-707C-1D10-002181E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F3CA-C933-D843-A8FC-C72F9C4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A68F-DB78-B483-EEDB-6E63AD34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1EB33-ADC2-158C-0C7E-043988C0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3C99-08D9-DFF4-3049-1C23A55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2B18D-4D48-86B8-E632-4825381E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1100D-1869-55DB-D431-34582AED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39DDB-8C65-CBA0-9FE1-411FB13C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D977D-B965-21FE-4330-CAD39604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E6D2-6B8B-8159-7159-2E262AC72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8771-77A4-4E4C-9024-F74A9CFD60C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F8F5A-0D6D-C46C-5075-31F6619BA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02C4-F8B7-D867-D047-64CDAEBEB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E590-BD9E-4989-BBB9-C6B8E189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7397-E5B0-412B-870D-8DA5D92E6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Design in Hydro </a:t>
            </a:r>
            <a:r>
              <a:rPr lang="tr-TR" dirty="0" err="1"/>
              <a:t>Generators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C81D-680A-4AF3-8818-CC0B63052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M. Samet yakut – 14.03.2023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2649-3E90-40FF-B41F-D9A062FB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9596E-9EB7-42A3-8D95-6560B126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767" b="30530"/>
          <a:stretch/>
        </p:blipFill>
        <p:spPr>
          <a:xfrm>
            <a:off x="381066" y="2233612"/>
            <a:ext cx="11429868" cy="2390776"/>
          </a:xfrm>
        </p:spPr>
      </p:pic>
    </p:spTree>
    <p:extLst>
      <p:ext uri="{BB962C8B-B14F-4D97-AF65-F5344CB8AC3E}">
        <p14:creationId xmlns:p14="http://schemas.microsoft.com/office/powerpoint/2010/main" val="41928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208-1397-49F1-AB6E-A76E9C24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E332DA-1ACF-49A7-A972-BDA057650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" y="1344394"/>
            <a:ext cx="10439400" cy="52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916-59FB-4B07-9CA1-1F188980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F94E69-0801-4F7D-B078-33D97120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676" y="1853248"/>
            <a:ext cx="6032647" cy="4195762"/>
          </a:xfrm>
        </p:spPr>
      </p:pic>
    </p:spTree>
    <p:extLst>
      <p:ext uri="{BB962C8B-B14F-4D97-AF65-F5344CB8AC3E}">
        <p14:creationId xmlns:p14="http://schemas.microsoft.com/office/powerpoint/2010/main" val="236623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F9DC-9A2C-4DFD-8DD7-AB84AD7C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C3FD-AE09-4549-BEFA-26F33087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: </a:t>
            </a:r>
            <a:r>
              <a:rPr lang="tr-TR" dirty="0" err="1"/>
              <a:t>Reducing</a:t>
            </a:r>
            <a:r>
              <a:rPr lang="tr-TR" dirty="0"/>
              <a:t> AC </a:t>
            </a:r>
            <a:r>
              <a:rPr lang="tr-TR" dirty="0" err="1"/>
              <a:t>losses</a:t>
            </a:r>
            <a:endParaRPr lang="tr-TR" dirty="0"/>
          </a:p>
          <a:p>
            <a:r>
              <a:rPr lang="tr-TR" dirty="0" err="1"/>
              <a:t>Method</a:t>
            </a:r>
            <a:r>
              <a:rPr lang="tr-TR" dirty="0"/>
              <a:t>: </a:t>
            </a:r>
            <a:r>
              <a:rPr lang="tr-TR" dirty="0" err="1"/>
              <a:t>Spirs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tr-TR" dirty="0"/>
          </a:p>
          <a:p>
            <a:r>
              <a:rPr lang="tr-TR" dirty="0"/>
              <a:t>180º, 360º, 540º </a:t>
            </a:r>
            <a:r>
              <a:rPr lang="tr-TR" dirty="0" err="1"/>
              <a:t>or</a:t>
            </a:r>
            <a:r>
              <a:rPr lang="tr-TR" dirty="0"/>
              <a:t> 720º</a:t>
            </a:r>
          </a:p>
          <a:p>
            <a:r>
              <a:rPr lang="tr-TR" dirty="0"/>
              <a:t>360º is </a:t>
            </a:r>
            <a:r>
              <a:rPr lang="tr-TR" dirty="0" err="1"/>
              <a:t>common</a:t>
            </a:r>
            <a:r>
              <a:rPr lang="tr-TR" dirty="0"/>
              <a:t> in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endParaRPr lang="tr-TR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38652E3-C7EE-4E7A-9E28-ADC3888A2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05" y="1853248"/>
            <a:ext cx="552073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916-59FB-4B07-9CA1-1F188980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4ACF7B-3799-426D-9C50-A871ED395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18" y="1454140"/>
            <a:ext cx="5298272" cy="430539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BD476-555F-47D9-9EC7-E8C96ACB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09" y="1454140"/>
            <a:ext cx="5697516" cy="42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9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BED3-EA36-4A5A-9ECC-9F65B326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CC478-1302-454F-80ED-162DF4D0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4" y="1468544"/>
            <a:ext cx="7067552" cy="49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4F81-EF39-4AB9-84E6-DDB9CCA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7C0A8-482C-4F2B-AF47-E2E1B7985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67" y="1853248"/>
            <a:ext cx="5514429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AADCD-F09F-4F7D-A91B-463877B2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505" y="1853248"/>
            <a:ext cx="566247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D07A-186D-4BDF-8281-F948613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5E603-D287-4A9E-9230-03D933251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874419" y="-907461"/>
            <a:ext cx="2443162" cy="9381266"/>
          </a:xfrm>
        </p:spPr>
      </p:pic>
    </p:spTree>
    <p:extLst>
      <p:ext uri="{BB962C8B-B14F-4D97-AF65-F5344CB8AC3E}">
        <p14:creationId xmlns:p14="http://schemas.microsoft.com/office/powerpoint/2010/main" val="5867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8DC3-8910-4881-A16A-E0A72BCF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1DE4-0204-42CD-A1E1-4F701A6D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Electromagnetically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lap </a:t>
            </a:r>
            <a:r>
              <a:rPr lang="tr-TR" dirty="0" err="1"/>
              <a:t>windings</a:t>
            </a:r>
            <a:r>
              <a:rPr lang="tr-TR" dirty="0"/>
              <a:t>. </a:t>
            </a:r>
          </a:p>
          <a:p>
            <a:r>
              <a:rPr lang="tr-TR" dirty="0" err="1"/>
              <a:t>Again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zone-short</a:t>
            </a:r>
            <a:r>
              <a:rPr lang="tr-TR" dirty="0"/>
              <a:t> </a:t>
            </a:r>
            <a:r>
              <a:rPr lang="tr-TR" dirty="0" err="1"/>
              <a:t>pitching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conventionally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pitching</a:t>
            </a:r>
            <a:r>
              <a:rPr lang="tr-TR" dirty="0"/>
              <a:t>.</a:t>
            </a:r>
          </a:p>
          <a:p>
            <a:r>
              <a:rPr lang="tr-TR" dirty="0"/>
              <a:t>360º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r>
              <a:rPr lang="tr-TR" dirty="0"/>
              <a:t> is </a:t>
            </a:r>
            <a:r>
              <a:rPr lang="tr-TR" dirty="0" err="1"/>
              <a:t>generally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hydro</a:t>
            </a:r>
            <a:r>
              <a:rPr lang="tr-TR" dirty="0"/>
              <a:t> </a:t>
            </a:r>
            <a:r>
              <a:rPr lang="tr-TR" dirty="0" err="1"/>
              <a:t>generators</a:t>
            </a:r>
            <a:r>
              <a:rPr lang="tr-TR" dirty="0"/>
              <a:t>, 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9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C642-024C-495D-810A-29D1802D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12CE-601F-48FE-AA29-041EE35C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Conference </a:t>
            </a:r>
            <a:r>
              <a:rPr lang="tr-TR" dirty="0" err="1"/>
              <a:t>paper</a:t>
            </a:r>
            <a:r>
              <a:rPr lang="tr-TR" dirty="0"/>
              <a:t> </a:t>
            </a:r>
            <a:r>
              <a:rPr lang="tr-TR" dirty="0" err="1"/>
              <a:t>published</a:t>
            </a:r>
            <a:r>
              <a:rPr lang="tr-TR" dirty="0"/>
              <a:t>: </a:t>
            </a:r>
            <a:r>
              <a:rPr lang="en-US" dirty="0"/>
              <a:t>WEMDCD23</a:t>
            </a:r>
            <a:r>
              <a:rPr lang="tr-TR" dirty="0"/>
              <a:t> / </a:t>
            </a:r>
            <a:r>
              <a:rPr lang="en-US" dirty="0"/>
              <a:t>Winding Type Alternation of a Refurbished Old Generator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29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1592-7EEB-4180-BEA3-DC37BB81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D604-A3F2-4D56-9C04-443054C0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tr-TR" dirty="0"/>
          </a:p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</a:p>
          <a:p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</a:t>
            </a:r>
            <a:endParaRPr lang="tr-TR" dirty="0"/>
          </a:p>
          <a:p>
            <a:r>
              <a:rPr lang="tr-TR" dirty="0" err="1"/>
              <a:t>Conclusion</a:t>
            </a:r>
            <a:endParaRPr lang="tr-TR" dirty="0"/>
          </a:p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  <a:p>
            <a:r>
              <a:rPr lang="tr-TR" dirty="0" err="1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3BD1-7766-44D7-AE96-9538DBC4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1128-EF6E-48DC-BEB3-2FB30642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r>
              <a:rPr lang="tr-TR" dirty="0" err="1"/>
              <a:t>Calibration</a:t>
            </a:r>
            <a:r>
              <a:rPr lang="tr-TR" dirty="0"/>
              <a:t> of </a:t>
            </a:r>
            <a:r>
              <a:rPr lang="tr-TR" dirty="0" err="1"/>
              <a:t>analytical</a:t>
            </a:r>
            <a:r>
              <a:rPr lang="tr-TR" dirty="0"/>
              <a:t> model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Maxwell</a:t>
            </a:r>
            <a:r>
              <a:rPr lang="tr-TR" dirty="0"/>
              <a:t> 3D</a:t>
            </a:r>
          </a:p>
          <a:p>
            <a:r>
              <a:rPr lang="tr-TR" dirty="0" err="1">
                <a:solidFill>
                  <a:srgbClr val="FF0000"/>
                </a:solidFill>
              </a:rPr>
              <a:t>Journal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article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until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end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June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8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9BC6-B4F2-4009-99C4-D143124A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E6E0-4D73-420C-A2C1-77BC2FD0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[1] </a:t>
            </a:r>
            <a:r>
              <a:rPr lang="en-US" dirty="0"/>
              <a:t>G. Traxler-</a:t>
            </a:r>
            <a:r>
              <a:rPr lang="en-US" dirty="0" err="1"/>
              <a:t>Samek</a:t>
            </a:r>
            <a:r>
              <a:rPr lang="en-US" dirty="0"/>
              <a:t> and M. </a:t>
            </a:r>
            <a:r>
              <a:rPr lang="en-US" dirty="0" err="1"/>
              <a:t>Lecker</a:t>
            </a:r>
            <a:r>
              <a:rPr lang="en-US" dirty="0"/>
              <a:t>, "Three-Phase Winding Design for Large Hydro-Generators," </a:t>
            </a:r>
            <a:r>
              <a:rPr lang="en-US" i="1" dirty="0"/>
              <a:t>2020 International Conference on Electrical Machines (ICEM)</a:t>
            </a:r>
            <a:r>
              <a:rPr lang="en-US" dirty="0"/>
              <a:t>, Gothenburg, Sweden, 2020, pp. 2657-2663, </a:t>
            </a:r>
            <a:r>
              <a:rPr lang="en-US" dirty="0" err="1"/>
              <a:t>doi</a:t>
            </a:r>
            <a:r>
              <a:rPr lang="en-US" dirty="0"/>
              <a:t>: 10.1109/ICEM49940.2020.9271049.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[2] </a:t>
            </a:r>
            <a:r>
              <a:rPr lang="en-US" i="1" dirty="0" err="1"/>
              <a:t>Pyrhonen</a:t>
            </a:r>
            <a:r>
              <a:rPr lang="en-US" i="1" dirty="0"/>
              <a:t>, </a:t>
            </a:r>
            <a:r>
              <a:rPr lang="en-US" i="1" dirty="0" err="1"/>
              <a:t>Juha</a:t>
            </a:r>
            <a:r>
              <a:rPr lang="en-US" i="1" dirty="0"/>
              <a:t>, </a:t>
            </a:r>
            <a:r>
              <a:rPr lang="en-US" i="1" dirty="0" err="1"/>
              <a:t>Tapani</a:t>
            </a:r>
            <a:r>
              <a:rPr lang="en-US" i="1" dirty="0"/>
              <a:t> Jokinen and </a:t>
            </a:r>
            <a:r>
              <a:rPr lang="en-US" i="1" dirty="0" err="1"/>
              <a:t>Valéria</a:t>
            </a:r>
            <a:r>
              <a:rPr lang="en-US" i="1" dirty="0"/>
              <a:t> </a:t>
            </a:r>
            <a:r>
              <a:rPr lang="en-US" i="1" dirty="0" err="1"/>
              <a:t>Hrabovcová</a:t>
            </a:r>
            <a:r>
              <a:rPr lang="en-US" i="1" dirty="0"/>
              <a:t>. “Design of Rotating Electrical Machines.” (2009).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B05D-00C3-4072-9E1D-74F0131F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56433A-D9A1-4194-840D-F40540FD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r="31082" b="18161"/>
          <a:stretch/>
        </p:blipFill>
        <p:spPr>
          <a:xfrm>
            <a:off x="1257300" y="2159682"/>
            <a:ext cx="1657350" cy="34337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416EDD-D269-44E9-A2B1-4365035D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32" y="2095276"/>
            <a:ext cx="6347568" cy="3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DC3-C7DF-4A8F-8276-0902F2D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BCBB65-2899-4BD1-A8AE-24BFB2C8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59287"/>
              </p:ext>
            </p:extLst>
          </p:nvPr>
        </p:nvGraphicFramePr>
        <p:xfrm>
          <a:off x="642938" y="2087097"/>
          <a:ext cx="10906124" cy="3193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6531">
                  <a:extLst>
                    <a:ext uri="{9D8B030D-6E8A-4147-A177-3AD203B41FA5}">
                      <a16:colId xmlns:a16="http://schemas.microsoft.com/office/drawing/2014/main" val="2662329218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602520085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2667816927"/>
                    </a:ext>
                  </a:extLst>
                </a:gridCol>
                <a:gridCol w="2726531">
                  <a:extLst>
                    <a:ext uri="{9D8B030D-6E8A-4147-A177-3AD203B41FA5}">
                      <a16:colId xmlns:a16="http://schemas.microsoft.com/office/drawing/2014/main" val="3263779871"/>
                    </a:ext>
                  </a:extLst>
                </a:gridCol>
              </a:tblGrid>
              <a:tr h="499401"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Wave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tr-TR" dirty="0"/>
                        <a:t>Lap </a:t>
                      </a:r>
                      <a:r>
                        <a:rPr lang="tr-TR" dirty="0" err="1"/>
                        <a:t>Winding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50029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err="1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8165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schematic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Complicated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0243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/>
                        <a:t>Simple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Generally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requires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coil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coils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More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outage</a:t>
                      </a:r>
                      <a:r>
                        <a:rPr lang="tr-TR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14360"/>
                  </a:ext>
                </a:extLst>
              </a:tr>
              <a:tr h="499401">
                <a:tc>
                  <a:txBody>
                    <a:bodyPr/>
                    <a:lstStyle/>
                    <a:p>
                      <a:r>
                        <a:rPr lang="tr-TR" dirty="0" err="1"/>
                        <a:t>Low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number</a:t>
                      </a:r>
                      <a:r>
                        <a:rPr lang="tr-TR" dirty="0"/>
                        <a:t> of </a:t>
                      </a:r>
                      <a:r>
                        <a:rPr lang="tr-TR" dirty="0" err="1"/>
                        <a:t>external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pitches</a:t>
                      </a:r>
                      <a:r>
                        <a:rPr lang="tr-TR" dirty="0"/>
                        <a:t>, </a:t>
                      </a:r>
                      <a:r>
                        <a:rPr lang="tr-TR" dirty="0" err="1"/>
                        <a:t>therefore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longer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windings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Allows</a:t>
                      </a:r>
                      <a:r>
                        <a:rPr lang="tr-TR" dirty="0"/>
                        <a:t> bypass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Sophisticated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production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3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EB13-5A20-4F7D-8A80-A5A6C6FE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Types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240CA-AB8C-4070-B217-9465BC6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1853248"/>
            <a:ext cx="544906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3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0246-44CD-4798-9152-C73D9CD9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Integer/</a:t>
                </a:r>
                <a:r>
                  <a:rPr lang="tr-TR" dirty="0" err="1"/>
                  <a:t>Fractional</a:t>
                </a:r>
                <a:r>
                  <a:rPr lang="tr-TR" dirty="0"/>
                  <a:t> </a:t>
                </a:r>
                <a:r>
                  <a:rPr lang="tr-TR" dirty="0" err="1"/>
                  <a:t>Slot</a:t>
                </a: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r>
                  <a:rPr lang="tr-TR" dirty="0" err="1"/>
                  <a:t>In</a:t>
                </a:r>
                <a:r>
                  <a:rPr lang="tr-TR" dirty="0"/>
                  <a:t> </a:t>
                </a:r>
                <a:r>
                  <a:rPr lang="tr-TR" dirty="0" err="1"/>
                  <a:t>our</a:t>
                </a:r>
                <a:r>
                  <a:rPr lang="tr-TR" dirty="0"/>
                  <a:t> </a:t>
                </a:r>
                <a:r>
                  <a:rPr lang="tr-TR" dirty="0" err="1"/>
                  <a:t>case</a:t>
                </a:r>
                <a:r>
                  <a:rPr lang="tr-TR" dirty="0"/>
                  <a:t>: Q = 300, p = 32, m = 3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=3.125=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4+3+3+3+3+3+3+3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B5A67-C112-40D8-883E-C22669063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20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691-A680-42EF-8843-76AA9842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C18E-F737-488E-8C1D-84CDEA7D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Alternatively</a:t>
            </a:r>
            <a:r>
              <a:rPr lang="tr-TR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E3923-F4CB-45C4-8C9B-EDA0B673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34" y="2095737"/>
            <a:ext cx="5478476" cy="38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9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46C2-26BD-46BC-9B5C-A4345A2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F686-133A-4C11-B53D-7C8A7254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coil</a:t>
            </a:r>
            <a:r>
              <a:rPr lang="tr-TR" dirty="0"/>
              <a:t> </a:t>
            </a:r>
            <a:r>
              <a:rPr lang="tr-TR" dirty="0" err="1"/>
              <a:t>pitch</a:t>
            </a:r>
            <a:r>
              <a:rPr lang="tr-TR" dirty="0"/>
              <a:t> (Y):</a:t>
            </a:r>
          </a:p>
          <a:p>
            <a:pPr lvl="1"/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 (&gt; 0.95)</a:t>
            </a:r>
          </a:p>
          <a:p>
            <a:pPr lvl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, </a:t>
            </a:r>
            <a:r>
              <a:rPr lang="tr-TR" dirty="0" err="1"/>
              <a:t>eliminating</a:t>
            </a:r>
            <a:r>
              <a:rPr lang="tr-TR" dirty="0"/>
              <a:t> dominant </a:t>
            </a:r>
            <a:r>
              <a:rPr lang="tr-TR" dirty="0" err="1"/>
              <a:t>harmonics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reducing</a:t>
            </a:r>
            <a:endParaRPr lang="tr-TR" dirty="0"/>
          </a:p>
          <a:p>
            <a:pPr marL="342900" lvl="1" indent="-342900"/>
            <a:endParaRPr lang="tr-TR" dirty="0"/>
          </a:p>
          <a:p>
            <a:pPr marL="342900" lvl="1" indent="-342900"/>
            <a:r>
              <a:rPr lang="tr-TR" dirty="0"/>
              <a:t>Y = 9 is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300 </a:t>
            </a:r>
            <a:r>
              <a:rPr lang="tr-TR" dirty="0" err="1"/>
              <a:t>slots</a:t>
            </a:r>
            <a:r>
              <a:rPr lang="tr-TR" dirty="0"/>
              <a:t> 32 </a:t>
            </a:r>
            <a:r>
              <a:rPr lang="tr-TR" dirty="0" err="1"/>
              <a:t>poles</a:t>
            </a:r>
            <a:endParaRPr lang="tr-TR" dirty="0"/>
          </a:p>
          <a:p>
            <a:pPr marL="0" lvl="1" indent="0">
              <a:buNone/>
            </a:pPr>
            <a:endParaRPr lang="tr-T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37C31E-FAD0-499F-BA79-EF19D8E4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313" y="3669724"/>
            <a:ext cx="4397374" cy="27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2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66D5-4C1A-434B-B508-5F0D81A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Wave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8CCAF-FD28-433E-8FF6-70775A2DA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Problem: </a:t>
                </a:r>
                <a:r>
                  <a:rPr lang="tr-TR" dirty="0" err="1"/>
                  <a:t>Constant</a:t>
                </a:r>
                <a:r>
                  <a:rPr lang="tr-TR" dirty="0"/>
                  <a:t> </a:t>
                </a:r>
                <a:r>
                  <a:rPr lang="tr-TR" dirty="0" err="1"/>
                  <a:t>throw</a:t>
                </a:r>
                <a:r>
                  <a:rPr lang="tr-TR" dirty="0"/>
                  <a:t> of Y = 9 is not </a:t>
                </a:r>
                <a:r>
                  <a:rPr lang="tr-TR" dirty="0" err="1"/>
                  <a:t>possible</a:t>
                </a:r>
                <a:r>
                  <a:rPr lang="tr-TR" dirty="0"/>
                  <a:t>!</a:t>
                </a:r>
              </a:p>
              <a:p>
                <a:pPr marL="0" indent="342900">
                  <a:buNone/>
                </a:pPr>
                <a:r>
                  <a:rPr lang="tr-TR" sz="1800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𝑚𝑞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tr-TR" sz="1800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/>
                  <a:t> </a:t>
                </a:r>
                <a:r>
                  <a:rPr lang="tr-TR" sz="1800" dirty="0" err="1"/>
                  <a:t>are</a:t>
                </a:r>
                <a:r>
                  <a:rPr lang="tr-TR" sz="1800" dirty="0"/>
                  <a:t> </a:t>
                </a:r>
                <a:r>
                  <a:rPr lang="tr-TR" sz="1800" dirty="0" err="1"/>
                  <a:t>integers</a:t>
                </a:r>
                <a:endParaRPr lang="tr-TR" sz="1800" dirty="0"/>
              </a:p>
              <a:p>
                <a:pPr marL="0" indent="342900">
                  <a:buNone/>
                </a:pPr>
                <a:r>
                  <a:rPr lang="tr-TR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tr-TR" sz="1800" dirty="0"/>
                  <a:t>, </a:t>
                </a:r>
                <a:r>
                  <a:rPr lang="tr-TR" sz="1800" dirty="0" err="1"/>
                  <a:t>and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1800" dirty="0"/>
                  <a:t>=10</a:t>
                </a:r>
              </a:p>
              <a:p>
                <a:pPr marL="0" indent="0">
                  <a:buNone/>
                </a:pPr>
                <a:endParaRPr lang="tr-TR" sz="1800" dirty="0"/>
              </a:p>
              <a:p>
                <a:r>
                  <a:rPr lang="tr-TR" sz="1800" dirty="0" err="1"/>
                  <a:t>Result</a:t>
                </a:r>
                <a:r>
                  <a:rPr lang="tr-TR" sz="18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=9.375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</m:oMath>
                </a14:m>
                <a:endParaRPr lang="tr-TR" sz="1800" dirty="0"/>
              </a:p>
              <a:p>
                <a:endParaRPr lang="tr-TR" sz="1800" dirty="0"/>
              </a:p>
              <a:p>
                <a:r>
                  <a:rPr lang="tr-TR" sz="1800" dirty="0"/>
                  <a:t>Design </a:t>
                </a:r>
                <a:r>
                  <a:rPr lang="tr-TR" sz="1800" dirty="0" err="1"/>
                  <a:t>the</a:t>
                </a:r>
                <a:r>
                  <a:rPr lang="tr-TR" sz="1800" dirty="0"/>
                  <a:t> top </a:t>
                </a:r>
                <a:r>
                  <a:rPr lang="tr-TR" sz="1800" dirty="0" err="1"/>
                  <a:t>windings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and</a:t>
                </a:r>
                <a:r>
                  <a:rPr lang="tr-TR" sz="1800" dirty="0"/>
                  <a:t> </a:t>
                </a:r>
                <a:r>
                  <a:rPr lang="tr-TR" sz="1800" dirty="0" err="1"/>
                  <a:t>shift</a:t>
                </a:r>
                <a:r>
                  <a:rPr lang="tr-TR" sz="1800" dirty="0"/>
                  <a:t> </a:t>
                </a:r>
                <a:r>
                  <a:rPr lang="tr-TR" sz="1800" dirty="0" err="1"/>
                  <a:t>bottoms</a:t>
                </a:r>
                <a:r>
                  <a:rPr lang="tr-TR" sz="1800" dirty="0"/>
                  <a:t> </a:t>
                </a:r>
                <a:r>
                  <a:rPr lang="tr-TR" sz="1800" dirty="0" err="1"/>
                  <a:t>by</a:t>
                </a:r>
                <a:r>
                  <a:rPr lang="tr-TR" sz="1800" dirty="0"/>
                  <a:t> Y </a:t>
                </a:r>
                <a:r>
                  <a:rPr lang="tr-TR" sz="1800" dirty="0" err="1"/>
                  <a:t>number</a:t>
                </a:r>
                <a:r>
                  <a:rPr lang="tr-TR" sz="1800" dirty="0"/>
                  <a:t> of </a:t>
                </a:r>
                <a:r>
                  <a:rPr lang="tr-TR" sz="1800" dirty="0" err="1"/>
                  <a:t>slots</a:t>
                </a:r>
                <a:endParaRPr lang="tr-TR" sz="1800" dirty="0"/>
              </a:p>
              <a:p>
                <a:pPr lvl="2"/>
                <a:r>
                  <a:rPr lang="tr-TR" sz="1800" dirty="0" err="1">
                    <a:solidFill>
                      <a:srgbClr val="FF0000"/>
                    </a:solidFill>
                  </a:rPr>
                  <a:t>Alternatively</a:t>
                </a:r>
                <a:r>
                  <a:rPr lang="tr-TR" sz="1800" dirty="0">
                    <a:solidFill>
                      <a:srgbClr val="FF0000"/>
                    </a:solidFill>
                  </a:rPr>
                  <a:t>: </a:t>
                </a:r>
                <a:r>
                  <a:rPr lang="tr-TR" sz="1800" dirty="0" err="1">
                    <a:solidFill>
                      <a:srgbClr val="FF0000"/>
                    </a:solidFill>
                  </a:rPr>
                  <a:t>Zone</a:t>
                </a:r>
                <a:r>
                  <a:rPr lang="tr-TR" sz="1800" dirty="0">
                    <a:solidFill>
                      <a:srgbClr val="FF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FF0000"/>
                    </a:solidFill>
                  </a:rPr>
                  <a:t>Displacement</a:t>
                </a:r>
                <a:endParaRPr lang="tr-TR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tr-TR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8CCAF-FD28-433E-8FF6-70775A2DA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4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418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Winding Design in Hydro Generators</vt:lpstr>
      <vt:lpstr>Content</vt:lpstr>
      <vt:lpstr>Winding Types</vt:lpstr>
      <vt:lpstr>Winding Types</vt:lpstr>
      <vt:lpstr>Winding Types</vt:lpstr>
      <vt:lpstr>Wave Winding Design </vt:lpstr>
      <vt:lpstr>Wave Winding Design</vt:lpstr>
      <vt:lpstr>Wave Winding Design</vt:lpstr>
      <vt:lpstr>Wave Winding Design</vt:lpstr>
      <vt:lpstr>Wave Winding Design</vt:lpstr>
      <vt:lpstr>Wave Winding Design</vt:lpstr>
      <vt:lpstr>Roebel Transposition</vt:lpstr>
      <vt:lpstr>Roebel Transposition</vt:lpstr>
      <vt:lpstr>Roebel Transposition</vt:lpstr>
      <vt:lpstr>Roebel Transposition</vt:lpstr>
      <vt:lpstr>Roebel Transposition</vt:lpstr>
      <vt:lpstr>Roebel Transposition</vt:lpstr>
      <vt:lpstr>Conclusion</vt:lpstr>
      <vt:lpstr>Past Plans</vt:lpstr>
      <vt:lpstr>Future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Winding Design in Hydro Generators</dc:title>
  <dc:creator>Muhammet Samet YAKUT</dc:creator>
  <cp:lastModifiedBy>Muhammet Samet YAKUT</cp:lastModifiedBy>
  <cp:revision>19</cp:revision>
  <dcterms:created xsi:type="dcterms:W3CDTF">2023-03-08T13:42:36Z</dcterms:created>
  <dcterms:modified xsi:type="dcterms:W3CDTF">2023-03-12T20:09:39Z</dcterms:modified>
</cp:coreProperties>
</file>