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3"/>
  </p:notesMasterIdLst>
  <p:handoutMasterIdLst>
    <p:handoutMasterId r:id="rId24"/>
  </p:handoutMasterIdLst>
  <p:sldIdLst>
    <p:sldId id="299" r:id="rId2"/>
    <p:sldId id="300" r:id="rId3"/>
    <p:sldId id="305" r:id="rId4"/>
    <p:sldId id="301" r:id="rId5"/>
    <p:sldId id="304" r:id="rId6"/>
    <p:sldId id="312" r:id="rId7"/>
    <p:sldId id="313" r:id="rId8"/>
    <p:sldId id="306" r:id="rId9"/>
    <p:sldId id="314" r:id="rId10"/>
    <p:sldId id="327" r:id="rId11"/>
    <p:sldId id="321" r:id="rId12"/>
    <p:sldId id="322" r:id="rId13"/>
    <p:sldId id="323" r:id="rId14"/>
    <p:sldId id="325" r:id="rId15"/>
    <p:sldId id="319" r:id="rId16"/>
    <p:sldId id="308" r:id="rId17"/>
    <p:sldId id="318" r:id="rId18"/>
    <p:sldId id="316" r:id="rId19"/>
    <p:sldId id="328" r:id="rId20"/>
    <p:sldId id="311" r:id="rId21"/>
    <p:sldId id="303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here. 6858 mm is </a:t>
            </a:r>
            <a:r>
              <a:rPr lang="tr-TR" dirty="0" err="1"/>
              <a:t>the</a:t>
            </a:r>
            <a:r>
              <a:rPr lang="tr-TR" dirty="0"/>
              <a:t> nominal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not 98%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can be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nominal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98.1 98.2%,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utilizing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360 </a:t>
            </a:r>
            <a:r>
              <a:rPr lang="tr-TR" dirty="0" err="1"/>
              <a:t>degree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transposed</a:t>
            </a:r>
            <a:r>
              <a:rPr lang="tr-TR" dirty="0"/>
              <a:t> in a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180, 540 </a:t>
            </a:r>
            <a:r>
              <a:rPr lang="tr-TR" dirty="0" err="1"/>
              <a:t>and</a:t>
            </a:r>
            <a:r>
              <a:rPr lang="tr-TR" dirty="0"/>
              <a:t> 720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transpositions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but 360 </a:t>
            </a:r>
            <a:r>
              <a:rPr lang="tr-TR" dirty="0" err="1"/>
              <a:t>degree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turbo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3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arises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carbon</a:t>
            </a:r>
            <a:r>
              <a:rPr lang="tr-TR" dirty="0"/>
              <a:t> </a:t>
            </a:r>
            <a:r>
              <a:rPr lang="tr-TR" dirty="0" err="1"/>
              <a:t>electricity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2020 </a:t>
            </a:r>
            <a:r>
              <a:rPr lang="tr-TR" dirty="0" err="1"/>
              <a:t>by</a:t>
            </a:r>
            <a:r>
              <a:rPr lang="tr-TR" dirty="0"/>
              <a:t> International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Agency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4000 </a:t>
            </a:r>
            <a:r>
              <a:rPr lang="tr-TR" dirty="0" err="1"/>
              <a:t>TWh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renewable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80/1448837X.2008.11464196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EB53-B602-DE02-FCD0-12E64663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423EC-9424-7F6E-9711-E86E669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D9B4-E806-41FE-7109-2E22A1D95F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4D56C9-B10D-7CB4-9015-8146944A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1148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NSGA – II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geometry</a:t>
            </a:r>
            <a:r>
              <a:rPr lang="tr-TR" dirty="0"/>
              <a:t> </a:t>
            </a:r>
            <a:r>
              <a:rPr lang="tr-TR" dirty="0" err="1"/>
              <a:t>parameters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Simulations</a:t>
            </a:r>
            <a:r>
              <a:rPr lang="tr-TR" dirty="0"/>
              <a:t> in </a:t>
            </a:r>
            <a:r>
              <a:rPr lang="tr-TR" dirty="0" err="1"/>
              <a:t>RMxprt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46BA0-6280-4B13-95F7-54657878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50" y="1363663"/>
            <a:ext cx="3438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9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4E4-E6A0-4EF1-A694-61B6E79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Objective functions are</a:t>
                </a:r>
              </a:p>
              <a:p>
                <a:pPr marL="982663" lvl="1" indent="-342900"/>
                <a:r>
                  <a:rPr lang="en-US" dirty="0"/>
                  <a:t>Initial cost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)×2.5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82663" lvl="1" indent="-342900"/>
                <a:r>
                  <a:rPr lang="en-US" dirty="0"/>
                  <a:t>Efficiency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l-GR" i="1" dirty="0" smtClean="0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l-G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Subject to</a:t>
                </a:r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BCE4-7650-4F80-969D-69B716C7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EE29-8601-4CA0-8971-E28C179316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66C-68B2-40F6-B0B4-3F1D383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SCR should not be less than 0.8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𝑆𝐶𝑅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𝑝𝑢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𝑆𝐶𝑅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&lt;0.8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982663" lvl="1" indent="-342900"/>
                <a:r>
                  <a:rPr lang="en-US" dirty="0"/>
                  <a:t>where A is a very large number compared to initial cost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8DD5-4F53-4240-B334-F05FD5F0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62A1-2C34-4AEB-BA4F-3DD211354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6435-5135-4961-B7DE-DB930B70658F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err="1">
                <a:latin typeface="Century Gothic" panose="020B0502020202020204" pitchFamily="34" charset="0"/>
              </a:rPr>
              <a:t>Glenn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Mottershead</a:t>
            </a:r>
            <a:r>
              <a:rPr lang="tr-TR" sz="800" dirty="0">
                <a:latin typeface="Century Gothic" panose="020B0502020202020204" pitchFamily="34" charset="0"/>
              </a:rPr>
              <a:t>; </a:t>
            </a:r>
            <a:r>
              <a:rPr lang="tr-TR" sz="800" dirty="0" err="1">
                <a:latin typeface="Century Gothic" panose="020B0502020202020204" pitchFamily="34" charset="0"/>
              </a:rPr>
              <a:t>Stefano</a:t>
            </a:r>
            <a:r>
              <a:rPr lang="tr-TR" sz="800" dirty="0">
                <a:latin typeface="Century Gothic" panose="020B0502020202020204" pitchFamily="34" charset="0"/>
              </a:rPr>
              <a:t> Bomben; </a:t>
            </a:r>
            <a:r>
              <a:rPr lang="tr-TR" sz="800" dirty="0" err="1">
                <a:latin typeface="Century Gothic" panose="020B0502020202020204" pitchFamily="34" charset="0"/>
              </a:rPr>
              <a:t>Isidor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Kerszenbaum</a:t>
            </a:r>
            <a:r>
              <a:rPr lang="tr-TR" sz="800" dirty="0">
                <a:latin typeface="Century Gothic" panose="020B0502020202020204" pitchFamily="34" charset="0"/>
              </a:rPr>
              <a:t>; </a:t>
            </a:r>
            <a:r>
              <a:rPr lang="tr-TR" sz="800" dirty="0" err="1">
                <a:latin typeface="Century Gothic" panose="020B0502020202020204" pitchFamily="34" charset="0"/>
              </a:rPr>
              <a:t>Geoff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Klempner</a:t>
            </a:r>
            <a:r>
              <a:rPr lang="tr-TR" sz="800" dirty="0">
                <a:latin typeface="Century Gothic" panose="020B0502020202020204" pitchFamily="34" charset="0"/>
              </a:rPr>
              <a:t>, "OPERATION AND CONTROL," in </a:t>
            </a:r>
            <a:r>
              <a:rPr lang="tr-TR" sz="800" dirty="0" err="1">
                <a:latin typeface="Century Gothic" panose="020B0502020202020204" pitchFamily="34" charset="0"/>
              </a:rPr>
              <a:t>Handbook</a:t>
            </a:r>
            <a:r>
              <a:rPr lang="tr-TR" sz="800" dirty="0">
                <a:latin typeface="Century Gothic" panose="020B0502020202020204" pitchFamily="34" charset="0"/>
              </a:rPr>
              <a:t> of </a:t>
            </a:r>
            <a:r>
              <a:rPr lang="tr-TR" sz="800" dirty="0" err="1">
                <a:latin typeface="Century Gothic" panose="020B0502020202020204" pitchFamily="34" charset="0"/>
              </a:rPr>
              <a:t>Large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Hydro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Generators</a:t>
            </a:r>
            <a:r>
              <a:rPr lang="tr-TR" sz="800" dirty="0">
                <a:latin typeface="Century Gothic" panose="020B0502020202020204" pitchFamily="34" charset="0"/>
              </a:rPr>
              <a:t>: </a:t>
            </a:r>
            <a:r>
              <a:rPr lang="tr-TR" sz="800" dirty="0" err="1">
                <a:latin typeface="Century Gothic" panose="020B0502020202020204" pitchFamily="34" charset="0"/>
              </a:rPr>
              <a:t>Operation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and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Maintenance</a:t>
            </a:r>
            <a:r>
              <a:rPr lang="tr-TR" sz="800" dirty="0">
                <a:latin typeface="Century Gothic" panose="020B0502020202020204" pitchFamily="34" charset="0"/>
              </a:rPr>
              <a:t> , IEEE, 2021, pp.177-240, </a:t>
            </a:r>
            <a:r>
              <a:rPr lang="tr-TR" sz="800" dirty="0" err="1">
                <a:latin typeface="Century Gothic" panose="020B0502020202020204" pitchFamily="34" charset="0"/>
              </a:rPr>
              <a:t>doi</a:t>
            </a:r>
            <a:r>
              <a:rPr lang="tr-TR" sz="800" dirty="0">
                <a:latin typeface="Century Gothic" panose="020B0502020202020204" pitchFamily="34" charset="0"/>
              </a:rPr>
              <a:t>: 10.1002/9781119524205.ch4.</a:t>
            </a:r>
            <a:endParaRPr lang="en-US" sz="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6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2D1-F79F-49E8-B474-4065D89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A20B5-6B25-4EDE-8FB6-9E8A7CD6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67" y="1714500"/>
            <a:ext cx="8811666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AEF4-7FAC-4518-B190-2E05FE9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35CD-411F-4FC1-A2EF-A8064E142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C9D-EE0F-4A7C-BFAD-4F0C8010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6CE0-250E-406D-BCA5-5B9C5D05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1148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F937-4393-49A3-96DD-CAF71D0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0C6C-8725-4ECD-B9B5-41353BE5AF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D1DD6-4D25-4348-BEB0-36D7090CD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9"/>
          <a:stretch/>
        </p:blipFill>
        <p:spPr>
          <a:xfrm>
            <a:off x="4962525" y="1430338"/>
            <a:ext cx="2352675" cy="44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11C0-323C-4640-8AC5-AC874B3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6C9-7FA2-4765-A8C2-E7D4A7E0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914775" cy="4987925"/>
          </a:xfrm>
        </p:spPr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: 180, 360, 540 </a:t>
            </a:r>
            <a:r>
              <a:rPr lang="tr-TR" dirty="0" err="1"/>
              <a:t>and</a:t>
            </a:r>
            <a:r>
              <a:rPr lang="tr-TR" dirty="0"/>
              <a:t> 720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Transposed</a:t>
            </a:r>
            <a:r>
              <a:rPr lang="tr-TR" dirty="0"/>
              <a:t> in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region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0218-5245-4677-B4F3-0E9E14B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72AE-4AC5-4D66-9E60-7F4B10187C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D8548-AB59-4AEC-BC40-3D7A8337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7" y="1204816"/>
            <a:ext cx="3984300" cy="4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086725" cy="4987925"/>
          </a:xfrm>
        </p:spPr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1B088-9627-B2ED-78AC-B2998A72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1709737"/>
            <a:ext cx="3724275" cy="34385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21F00-7F9E-4CE3-4606-45898215BEC1}"/>
              </a:ext>
            </a:extLst>
          </p:cNvPr>
          <p:cNvSpPr txBox="1">
            <a:spLocks/>
          </p:cNvSpPr>
          <p:nvPr/>
        </p:nvSpPr>
        <p:spPr bwMode="auto">
          <a:xfrm>
            <a:off x="457200" y="1430338"/>
            <a:ext cx="391477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swept</a:t>
            </a:r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details</a:t>
            </a:r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/>
              <a:t>AC </a:t>
            </a:r>
            <a:r>
              <a:rPr lang="tr-TR" dirty="0" err="1"/>
              <a:t>and</a:t>
            </a:r>
            <a:r>
              <a:rPr lang="tr-TR" dirty="0"/>
              <a:t> DC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calculated</a:t>
            </a:r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074C-877A-40CF-A159-8F62DA1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D693-4C07-4D1A-A1A5-39433A8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D80D-32F7-4A35-81A0-F8E4B2F746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289CF4-A09C-4F8A-ACCF-C2687A84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116109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334135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A553-04C3-4225-8D98-8E8B09BB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29D9-30AF-453E-820C-9C68421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B9BD-7C34-4972-97D0-3F7ABDD0F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A8D58F-B9F1-4318-BEA8-6A1089DDD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418986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089-1640-4B5D-B569-3EDB3D09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44D2E3-FC50-437F-AB1E-236B452A1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5300"/>
            <a:ext cx="8229600" cy="28233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5159E-3094-43D6-88C8-15FD5DE3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3E18-4A32-4C82-BFA9-7D4399F92B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REFURBISHMENT &amp; ALTERNATING WINDING TYPE OF A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Assoc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. Prof.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EE590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Seminar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METU 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30338"/>
            <a:ext cx="8454571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sustanability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Future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Work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different</a:t>
            </a:r>
            <a:r>
              <a:rPr lang="tr-TR" dirty="0">
                <a:solidFill>
                  <a:srgbClr val="FF0000"/>
                </a:solidFill>
              </a:rPr>
              <a:t> rotor </a:t>
            </a:r>
            <a:r>
              <a:rPr lang="tr-TR" dirty="0" err="1">
                <a:solidFill>
                  <a:srgbClr val="FF0000"/>
                </a:solidFill>
              </a:rPr>
              <a:t>geometries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pPr lvl="3" indent="0">
              <a:buNone/>
            </a:pPr>
            <a:r>
              <a:rPr lang="tr-TR" sz="2000" dirty="0">
                <a:solidFill>
                  <a:srgbClr val="FF0000"/>
                </a:solidFill>
              </a:rPr>
              <a:t>	  </a:t>
            </a:r>
            <a:r>
              <a:rPr lang="tr-TR" sz="2000" dirty="0" err="1">
                <a:solidFill>
                  <a:srgbClr val="FF0000"/>
                </a:solidFill>
              </a:rPr>
              <a:t>Production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 err="1">
                <a:solidFill>
                  <a:srgbClr val="FF0000"/>
                </a:solidFill>
              </a:rPr>
              <a:t>and</a:t>
            </a:r>
            <a:r>
              <a:rPr lang="tr-TR" sz="2000" dirty="0">
                <a:solidFill>
                  <a:srgbClr val="FF0000"/>
                </a:solidFill>
              </a:rPr>
              <a:t> test of </a:t>
            </a:r>
            <a:r>
              <a:rPr lang="tr-TR" sz="2000" dirty="0" err="1">
                <a:solidFill>
                  <a:srgbClr val="FF0000"/>
                </a:solidFill>
              </a:rPr>
              <a:t>different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 err="1">
                <a:solidFill>
                  <a:srgbClr val="FF0000"/>
                </a:solidFill>
              </a:rPr>
              <a:t>insulation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 err="1">
                <a:solidFill>
                  <a:srgbClr val="FF0000"/>
                </a:solidFill>
              </a:rPr>
              <a:t>materials</a:t>
            </a:r>
            <a:endParaRPr lang="tr-TR" sz="2000" dirty="0">
              <a:solidFill>
                <a:srgbClr val="FF0000"/>
              </a:solidFill>
            </a:endParaRPr>
          </a:p>
          <a:p>
            <a:pPr lvl="3" indent="0">
              <a:buNone/>
            </a:pPr>
            <a:r>
              <a:rPr lang="tr-TR" dirty="0">
                <a:solidFill>
                  <a:srgbClr val="FF0000"/>
                </a:solidFill>
              </a:rPr>
              <a:t>	  </a:t>
            </a:r>
          </a:p>
          <a:p>
            <a:pPr lvl="5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5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[1]</a:t>
            </a:r>
            <a:endParaRPr lang="en-US" baseline="5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marL="982663" lvl="1" indent="-342900"/>
            <a:r>
              <a:rPr lang="tr-TR" dirty="0"/>
              <a:t>Basic </a:t>
            </a:r>
            <a:r>
              <a:rPr lang="tr-TR" dirty="0" err="1"/>
              <a:t>Terms</a:t>
            </a:r>
            <a:r>
              <a:rPr lang="tr-TR" dirty="0"/>
              <a:t> &amp; </a:t>
            </a:r>
            <a:r>
              <a:rPr lang="tr-TR" dirty="0" err="1"/>
              <a:t>Definitions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Windings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052917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carbon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resource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D0457-CAA0-419D-BEE4-3044E5412702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0C7-D80B-48B5-8202-6AF3DDC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581E-3D6C-4872-9EB4-4407721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23D8-3995-4FAF-8C7F-A46EFF1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478FE-1441-4ABB-9850-5D8CF48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: 6205 </a:t>
            </a:r>
            <a:r>
              <a:rPr lang="tr-TR" dirty="0" err="1"/>
              <a:t>MWs</a:t>
            </a:r>
            <a:endParaRPr lang="tr-TR" dirty="0"/>
          </a:p>
          <a:p>
            <a:pPr marL="982663" lvl="1" indent="-342900"/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– </a:t>
            </a:r>
            <a:r>
              <a:rPr lang="tr-TR" dirty="0" err="1"/>
              <a:t>designed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1A94-0C6E-4978-8141-2CD2487214EA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N. </a:t>
            </a:r>
            <a:r>
              <a:rPr lang="en-US" sz="800" dirty="0" err="1">
                <a:latin typeface="Century Gothic" panose="020B0502020202020204" pitchFamily="34" charset="0"/>
              </a:rPr>
              <a:t>Tosun</a:t>
            </a:r>
            <a:r>
              <a:rPr lang="en-US" sz="800" dirty="0">
                <a:latin typeface="Century Gothic" panose="020B0502020202020204" pitchFamily="34" charset="0"/>
              </a:rPr>
              <a:t>, G. </a:t>
            </a:r>
            <a:r>
              <a:rPr lang="en-US" sz="800" dirty="0" err="1">
                <a:latin typeface="Century Gothic" panose="020B0502020202020204" pitchFamily="34" charset="0"/>
              </a:rPr>
              <a:t>Gülletutan</a:t>
            </a:r>
            <a:r>
              <a:rPr lang="en-US" sz="800" dirty="0">
                <a:latin typeface="Century Gothic" panose="020B0502020202020204" pitchFamily="34" charset="0"/>
              </a:rPr>
              <a:t>, M. S. Yakut, D. Alp Yilmaz, Ö. Bayer and O. </a:t>
            </a:r>
            <a:r>
              <a:rPr lang="en-US" sz="800" dirty="0" err="1">
                <a:latin typeface="Century Gothic" panose="020B0502020202020204" pitchFamily="34" charset="0"/>
              </a:rPr>
              <a:t>Keysan</a:t>
            </a:r>
            <a:r>
              <a:rPr lang="en-US" sz="800" dirty="0">
                <a:latin typeface="Century Gothic" panose="020B0502020202020204" pitchFamily="34" charset="0"/>
              </a:rPr>
              <a:t>, "Winding Type Alternation of a Refurbished Old Generator," 2023 IEEE Workshop on Electrical Machines Design, Control and Diagnosis (WEMDCD), Newcastle upon Tyne, United Kingdom, 2023, pp. 1-6, </a:t>
            </a:r>
            <a:r>
              <a:rPr lang="en-US" sz="800" dirty="0" err="1">
                <a:latin typeface="Century Gothic" panose="020B0502020202020204" pitchFamily="34" charset="0"/>
              </a:rPr>
              <a:t>doi</a:t>
            </a:r>
            <a:r>
              <a:rPr lang="en-US" sz="800" dirty="0">
                <a:latin typeface="Century Gothic" panose="020B0502020202020204" pitchFamily="34" charset="0"/>
              </a:rPr>
              <a:t>: 10.1109/WEMDCD55819.2023.10110941.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2654D-869A-41B8-8773-8625FCDB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156"/>
            <a:ext cx="9144000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1A0-B558-4F70-BCAC-13A4F21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93D1-A471-4E5D-BB09-F03DEC6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BE3E-0B71-4D9A-94AF-A62315D1B9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30A539-A28F-49DA-8EC6-D86C6C49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" y="2386518"/>
            <a:ext cx="4572000" cy="344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FE30B0-47E9-41E9-9EE4-5FB15D7D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29" y="2650703"/>
            <a:ext cx="4572000" cy="2585295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223F6C9C-5DAD-4C97-BBBB-1B5F0E7F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87925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       Lap </a:t>
            </a:r>
            <a:r>
              <a:rPr lang="tr-TR" dirty="0" err="1"/>
              <a:t>Winding</a:t>
            </a:r>
            <a:r>
              <a:rPr lang="tr-TR" dirty="0"/>
              <a:t>				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4DFC-BF7B-4F61-951D-BA842A7F5166}"/>
              </a:ext>
            </a:extLst>
          </p:cNvPr>
          <p:cNvSpPr txBox="1"/>
          <p:nvPr/>
        </p:nvSpPr>
        <p:spPr>
          <a:xfrm>
            <a:off x="324465" y="6017342"/>
            <a:ext cx="858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M.M. </a:t>
            </a:r>
            <a:r>
              <a:rPr lang="en-US" sz="800" dirty="0" err="1">
                <a:latin typeface="Century Gothic" panose="020B0502020202020204" pitchFamily="34" charset="0"/>
              </a:rPr>
              <a:t>Znidarich</a:t>
            </a:r>
            <a:r>
              <a:rPr lang="en-US" sz="800" dirty="0">
                <a:latin typeface="Century Gothic" panose="020B0502020202020204" pitchFamily="34" charset="0"/>
              </a:rPr>
              <a:t> (2008) Hydro Generator High Voltage Stator Windings: Part 1 – Essential Characteristics and Degradation Mechanisms, Australian Journal of Electrical and Electronics Engineering, 5:1, 1-17, DOI: </a:t>
            </a:r>
            <a:r>
              <a:rPr lang="en-US" sz="800" dirty="0"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10.1080/1448837X.2008.11464196</a:t>
            </a:r>
            <a:r>
              <a:rPr lang="en-US" sz="800" dirty="0">
                <a:latin typeface="Century Gothic" panose="020B0502020202020204" pitchFamily="34" charset="0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5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A148DC22-AD77-45F8-A167-67BC3EE9C5B4}"/>
              </a:ext>
            </a:extLst>
          </p:cNvPr>
          <p:cNvSpPr txBox="1">
            <a:spLocks/>
          </p:cNvSpPr>
          <p:nvPr/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  <a:p>
            <a:pPr marL="982663" lvl="1" indent="-342900" defTabSz="914400"/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outage</a:t>
            </a:r>
            <a:r>
              <a:rPr lang="tr-TR" dirty="0"/>
              <a:t> </a:t>
            </a:r>
            <a:r>
              <a:rPr lang="tr-TR" dirty="0" err="1"/>
              <a:t>duration</a:t>
            </a:r>
            <a:endParaRPr lang="tr-TR" dirty="0"/>
          </a:p>
          <a:p>
            <a:pPr marL="982663" lvl="1" indent="-342900" defTabSz="914400"/>
            <a:r>
              <a:rPr lang="tr-TR" dirty="0"/>
              <a:t>Simple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connection</a:t>
            </a:r>
            <a:endParaRPr lang="tr-TR" dirty="0"/>
          </a:p>
          <a:p>
            <a:pPr marL="982663" lvl="1" indent="-342900" defTabSz="914400"/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connections</a:t>
            </a:r>
            <a:endParaRPr lang="tr-TR" dirty="0"/>
          </a:p>
          <a:p>
            <a:pPr marL="342900" indent="-342900" defTabSz="914400"/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/>
              <a:t>Lap </a:t>
            </a:r>
            <a:r>
              <a:rPr lang="tr-TR" dirty="0" err="1"/>
              <a:t>Winding</a:t>
            </a:r>
            <a:endParaRPr lang="tr-TR" dirty="0"/>
          </a:p>
          <a:p>
            <a:pPr marL="982663" lvl="1" indent="-342900" defTabSz="914400"/>
            <a:r>
              <a:rPr lang="tr-TR" dirty="0"/>
              <a:t>Simple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schematic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 marL="982663" lvl="1" indent="-342900" defTabSz="914400"/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coils</a:t>
            </a:r>
            <a:endParaRPr lang="tr-TR" dirty="0"/>
          </a:p>
          <a:p>
            <a:pPr marL="982663" lvl="1" indent="-342900" defTabSz="914400"/>
            <a:r>
              <a:rPr lang="tr-TR" dirty="0" err="1"/>
              <a:t>Allows</a:t>
            </a:r>
            <a:r>
              <a:rPr lang="tr-TR" dirty="0"/>
              <a:t> bypass</a:t>
            </a:r>
          </a:p>
          <a:p>
            <a:pPr defTabSz="91440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85F-C46B-499F-9A28-06093B83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7781-0753-4C70-A04F-23AE6F6D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of an </a:t>
            </a:r>
            <a:r>
              <a:rPr lang="tr-TR" dirty="0" err="1"/>
              <a:t>old</a:t>
            </a:r>
            <a:r>
              <a:rPr lang="tr-TR" dirty="0"/>
              <a:t>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lap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wave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Constraints</a:t>
            </a:r>
            <a:endParaRPr lang="tr-TR" dirty="0"/>
          </a:p>
          <a:p>
            <a:pPr marL="982663" lvl="1" indent="-342900"/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endParaRPr lang="tr-TR" dirty="0"/>
          </a:p>
          <a:p>
            <a:pPr marL="982663" lvl="1" indent="-342900"/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3411-B661-4358-9702-C2DED983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90D8-8789-4DB9-8C6A-E4C987D30C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7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16443</TotalTime>
  <Words>1089</Words>
  <Application>Microsoft Office PowerPoint</Application>
  <PresentationFormat>On-screen Show (4:3)</PresentationFormat>
  <Paragraphs>187</Paragraphs>
  <Slides>21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Hydro Generators</vt:lpstr>
      <vt:lpstr>Refurbishment</vt:lpstr>
      <vt:lpstr>Winding Types</vt:lpstr>
      <vt:lpstr>Winding Types</vt:lpstr>
      <vt:lpstr>Problem Definition</vt:lpstr>
      <vt:lpstr>Optimization: Method</vt:lpstr>
      <vt:lpstr>Optimization: Objective Function</vt:lpstr>
      <vt:lpstr>Optimization: Penalty Function</vt:lpstr>
      <vt:lpstr>Optimization: Results</vt:lpstr>
      <vt:lpstr>Roebel Bars</vt:lpstr>
      <vt:lpstr>Roebel Bars</vt:lpstr>
      <vt:lpstr>Design of Roebel Bars</vt:lpstr>
      <vt:lpstr>Design of Roebel Bars</vt:lpstr>
      <vt:lpstr>Design of Roebel Bars</vt:lpstr>
      <vt:lpstr>Design of Roebel Bars</vt:lpstr>
      <vt:lpstr>Conclusion &amp; Future Work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422</cp:revision>
  <cp:lastPrinted>2013-02-15T02:19:28Z</cp:lastPrinted>
  <dcterms:created xsi:type="dcterms:W3CDTF">2013-02-15T04:31:56Z</dcterms:created>
  <dcterms:modified xsi:type="dcterms:W3CDTF">2023-11-23T08:01:40Z</dcterms:modified>
</cp:coreProperties>
</file>