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6"/>
  </p:notesMasterIdLst>
  <p:handoutMasterIdLst>
    <p:handoutMasterId r:id="rId17"/>
  </p:handoutMasterIdLst>
  <p:sldIdLst>
    <p:sldId id="299" r:id="rId2"/>
    <p:sldId id="300" r:id="rId3"/>
    <p:sldId id="305" r:id="rId4"/>
    <p:sldId id="301" r:id="rId5"/>
    <p:sldId id="304" r:id="rId6"/>
    <p:sldId id="312" r:id="rId7"/>
    <p:sldId id="306" r:id="rId8"/>
    <p:sldId id="307" r:id="rId9"/>
    <p:sldId id="308" r:id="rId10"/>
    <p:sldId id="309" r:id="rId11"/>
    <p:sldId id="310" r:id="rId12"/>
    <p:sldId id="311" r:id="rId13"/>
    <p:sldId id="302" r:id="rId14"/>
    <p:sldId id="303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Presenter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o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</a:t>
            </a: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>
                <a:solidFill>
                  <a:schemeClr val="bg1"/>
                </a:solidFill>
                <a:latin typeface="Century Gothic" panose="020B0502020202020204" pitchFamily="34" charset="0"/>
              </a:rPr>
              <a:t>Century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12AF-6CD3-482E-BE37-3F0F9F2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D6C6-6F38-44A8-9232-DA4CB2AD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6762-CFA1-4FB6-8CF1-9A1687D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8A47-414A-4DBB-AF4D-F5E9E0B2FC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9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FD40-D628-4085-8820-E59591D1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CE09-26C5-4EC1-863B-E2C3EE0F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086E3-2F26-4863-AE1D-77B55FB3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18545-BC13-448B-B4C7-96C1E1EE3D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3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BC-FAAA-4A48-84A2-8553A941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3A0C-4E84-4C03-9C37-E638E2E4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18BF-5B09-4E60-B9C8-B2CB4FD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43608-4BA4-4C6B-8656-96AB45B7CD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5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46C33-AB38-4C55-AA72-4EB4373C2609}"/>
              </a:ext>
            </a:extLst>
          </p:cNvPr>
          <p:cNvSpPr/>
          <p:nvPr/>
        </p:nvSpPr>
        <p:spPr>
          <a:xfrm>
            <a:off x="4827639" y="1976283"/>
            <a:ext cx="3785419" cy="4149213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FA8E-2384-4C47-9ED2-00C6D57D83AD}"/>
              </a:ext>
            </a:extLst>
          </p:cNvPr>
          <p:cNvSpPr txBox="1"/>
          <p:nvPr/>
        </p:nvSpPr>
        <p:spPr>
          <a:xfrm>
            <a:off x="4827639" y="1976284"/>
            <a:ext cx="378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REFURBISHMENT AND ALTERNATING WINDING TYPE OF 44 MVA HYDRO GENERATOR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512BC-D808-4AB5-834A-2A179B19B9B3}"/>
              </a:ext>
            </a:extLst>
          </p:cNvPr>
          <p:cNvSpPr txBox="1"/>
          <p:nvPr/>
        </p:nvSpPr>
        <p:spPr>
          <a:xfrm>
            <a:off x="4827639" y="3701845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M. Samet YAKUT</a:t>
            </a: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Advisor: Ozan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Keysan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DAE8F-5E7E-4FCD-AF06-A3ACDB6A0360}"/>
              </a:ext>
            </a:extLst>
          </p:cNvPr>
          <p:cNvSpPr txBox="1"/>
          <p:nvPr/>
        </p:nvSpPr>
        <p:spPr>
          <a:xfrm>
            <a:off x="4827639" y="5487247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November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23, 2023</a:t>
            </a:r>
          </a:p>
          <a:p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EE590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Seminar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, METU EE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046F4-28C2-4997-BEE3-B20BE52F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5" y="1378419"/>
            <a:ext cx="3279880" cy="43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8C27-1E9F-46EF-B8D4-4D77AC17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186E-8822-4ECE-9C68-52987F4C9D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8A4FFD0-9FEB-47D2-A9DC-D35C2306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52407"/>
            <a:ext cx="3141408" cy="2827594"/>
          </a:xfrm>
        </p:spPr>
        <p:txBody>
          <a:bodyPr/>
          <a:lstStyle/>
          <a:p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Largest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low-carbon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electricity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generation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technology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is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hydropower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5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[1]</a:t>
            </a:r>
            <a:endParaRPr lang="en-US" baseline="50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167B7E-913A-4278-8FCE-5E73456E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07" y="1272816"/>
            <a:ext cx="5270090" cy="4391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6D8E44-D7EE-4D7A-9298-6DA1676A83ED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IEA, Low-carbon electricity generation by technology, 2020, IEA, Paris https://www.iea.org/data-and-statistics/charts/low-carbon-electricity-generation-by-technology-2020, IEA. </a:t>
            </a:r>
            <a:r>
              <a:rPr lang="en-US" sz="800" dirty="0" err="1">
                <a:latin typeface="Century Gothic" panose="020B0502020202020204" pitchFamily="34" charset="0"/>
              </a:rPr>
              <a:t>Licence</a:t>
            </a:r>
            <a:r>
              <a:rPr lang="en-US" sz="800" dirty="0">
                <a:latin typeface="Century Gothic" panose="020B0502020202020204" pitchFamily="34" charset="0"/>
              </a:rPr>
              <a:t>: CC BY 4.0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24E3-2144-4B55-B480-95E75707741F}"/>
              </a:ext>
            </a:extLst>
          </p:cNvPr>
          <p:cNvSpPr txBox="1"/>
          <p:nvPr/>
        </p:nvSpPr>
        <p:spPr>
          <a:xfrm>
            <a:off x="3598607" y="1065542"/>
            <a:ext cx="7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>
                <a:solidFill>
                  <a:srgbClr val="595959"/>
                </a:solidFill>
              </a:rPr>
              <a:t>TWh</a:t>
            </a:r>
            <a:endParaRPr lang="en-US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Introduction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Methodology</a:t>
            </a:r>
            <a:endParaRPr lang="tr-TR" dirty="0"/>
          </a:p>
          <a:p>
            <a:pPr marL="982663" lvl="1" indent="-342900"/>
            <a:r>
              <a:rPr lang="tr-TR" dirty="0" err="1"/>
              <a:t>Alternating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pPr marL="982663" lvl="1" indent="-342900"/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pPr marL="982663" lvl="1" indent="-342900"/>
            <a:r>
              <a:rPr lang="tr-TR" dirty="0" err="1"/>
              <a:t>Optimization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Results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Conclusion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982663" lvl="1" indent="-34290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6884-3E59-4EB6-AEB8-32F3FDEF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7221-E0A4-4D91-9F27-8163E9D9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3052917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Salient</a:t>
            </a:r>
            <a:r>
              <a:rPr lang="tr-TR" dirty="0"/>
              <a:t> </a:t>
            </a:r>
            <a:r>
              <a:rPr lang="tr-TR" dirty="0" err="1"/>
              <a:t>pole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</a:t>
            </a:r>
            <a:r>
              <a:rPr lang="tr-TR" dirty="0" err="1"/>
              <a:t>machines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High </a:t>
            </a:r>
            <a:r>
              <a:rPr lang="tr-TR" dirty="0" err="1"/>
              <a:t>voltage</a:t>
            </a:r>
            <a:r>
              <a:rPr lang="tr-TR" dirty="0"/>
              <a:t> stator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A </a:t>
            </a:r>
            <a:r>
              <a:rPr lang="tr-TR" dirty="0" err="1"/>
              <a:t>couple</a:t>
            </a:r>
            <a:r>
              <a:rPr lang="tr-TR" dirty="0"/>
              <a:t> of </a:t>
            </a:r>
            <a:r>
              <a:rPr lang="tr-TR" dirty="0" err="1"/>
              <a:t>kVA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hundreds</a:t>
            </a:r>
            <a:r>
              <a:rPr lang="tr-TR" dirty="0"/>
              <a:t> of MVA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9C605-C55B-4B2A-A859-28FB3F2C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9035-B53E-40F6-B9AB-6C04AED67F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F4160-27B0-40B6-925F-33C1E00D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17" y="2072404"/>
            <a:ext cx="5368412" cy="33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70C7-D80B-48B5-8202-6AF3DDC9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Refurbishment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B581E-3D6C-4872-9EB4-44077212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23D8-3995-4FAF-8C7F-A46EFF1A7F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C478FE-1441-4ABB-9850-5D8CF48C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: 6205 </a:t>
            </a:r>
            <a:r>
              <a:rPr lang="tr-TR" dirty="0" err="1"/>
              <a:t>MWs</a:t>
            </a:r>
            <a:endParaRPr lang="tr-TR" dirty="0"/>
          </a:p>
          <a:p>
            <a:pPr marL="982663" lvl="1" indent="-342900"/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accounts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31.9% of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baseline="50000" dirty="0"/>
              <a:t>[1]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– </a:t>
            </a:r>
            <a:r>
              <a:rPr lang="tr-TR" dirty="0" err="1"/>
              <a:t>designed</a:t>
            </a:r>
            <a:endParaRPr lang="tr-TR" dirty="0"/>
          </a:p>
          <a:p>
            <a:pPr marL="982663" lvl="1" indent="-342900"/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C1A94-0C6E-4978-8141-2CD2487214EA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N. </a:t>
            </a:r>
            <a:r>
              <a:rPr lang="en-US" sz="800" dirty="0" err="1">
                <a:latin typeface="Century Gothic" panose="020B0502020202020204" pitchFamily="34" charset="0"/>
              </a:rPr>
              <a:t>Tosun</a:t>
            </a:r>
            <a:r>
              <a:rPr lang="en-US" sz="800" dirty="0">
                <a:latin typeface="Century Gothic" panose="020B0502020202020204" pitchFamily="34" charset="0"/>
              </a:rPr>
              <a:t>, G. </a:t>
            </a:r>
            <a:r>
              <a:rPr lang="en-US" sz="800" dirty="0" err="1">
                <a:latin typeface="Century Gothic" panose="020B0502020202020204" pitchFamily="34" charset="0"/>
              </a:rPr>
              <a:t>Gülletutan</a:t>
            </a:r>
            <a:r>
              <a:rPr lang="en-US" sz="800" dirty="0">
                <a:latin typeface="Century Gothic" panose="020B0502020202020204" pitchFamily="34" charset="0"/>
              </a:rPr>
              <a:t>, M. S. Yakut, D. Alp Yilmaz, Ö. Bayer and O. </a:t>
            </a:r>
            <a:r>
              <a:rPr lang="en-US" sz="800" dirty="0" err="1">
                <a:latin typeface="Century Gothic" panose="020B0502020202020204" pitchFamily="34" charset="0"/>
              </a:rPr>
              <a:t>Keysan</a:t>
            </a:r>
            <a:r>
              <a:rPr lang="en-US" sz="800" dirty="0">
                <a:latin typeface="Century Gothic" panose="020B0502020202020204" pitchFamily="34" charset="0"/>
              </a:rPr>
              <a:t>, "Winding Type Alternation of a Refurbished Old Generator," 2023 IEEE Workshop on Electrical Machines Design, Control and Diagnosis (WEMDCD), Newcastle upon Tyne, United Kingdom, 2023, pp. 1-6, </a:t>
            </a:r>
            <a:r>
              <a:rPr lang="en-US" sz="800" dirty="0" err="1">
                <a:latin typeface="Century Gothic" panose="020B0502020202020204" pitchFamily="34" charset="0"/>
              </a:rPr>
              <a:t>doi</a:t>
            </a:r>
            <a:r>
              <a:rPr lang="en-US" sz="800" dirty="0">
                <a:latin typeface="Century Gothic" panose="020B0502020202020204" pitchFamily="34" charset="0"/>
              </a:rPr>
              <a:t>: 10.1109/WEMDCD55819.2023.10110941.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2654D-869A-41B8-8773-8625FCDB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9156"/>
            <a:ext cx="9144000" cy="26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6C6E-2062-404F-B677-F65CE8F9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9E6C-AAC3-4163-9252-4D6779C2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Lap </a:t>
            </a:r>
            <a:r>
              <a:rPr lang="tr-TR" dirty="0" err="1"/>
              <a:t>Winding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BC0DF-148A-4EA7-A99A-B84C1A3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0E1D-5308-444B-A6D7-EA8278FDAC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9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B472-B62B-46CC-AF51-0408F0ED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Upgrading</a:t>
            </a:r>
            <a:r>
              <a:rPr lang="tr-TR" dirty="0"/>
              <a:t> &amp; </a:t>
            </a:r>
            <a:r>
              <a:rPr lang="tr-TR" dirty="0" err="1"/>
              <a:t>Uprating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0CFD-805E-48B0-AB22-7917E206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24DF-0194-47F4-8B46-D4D3DCA8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B541-E56E-4B70-BBFB-BE5CEBDAB5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6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37D-3AAC-406B-9CAE-FEC4A7B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F756-D7AC-4EBF-B1E5-69AB3FFC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79D1-0CE8-49C1-8EB7-BF2B773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FC9DB-69C0-49A2-ACD4-19A511D780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8166</TotalTime>
  <Words>302</Words>
  <Application>Microsoft Office PowerPoint</Application>
  <PresentationFormat>On-screen Show (4:3)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Outline</vt:lpstr>
      <vt:lpstr>Introduction</vt:lpstr>
      <vt:lpstr>Refurbishment</vt:lpstr>
      <vt:lpstr>Winding Types</vt:lpstr>
      <vt:lpstr>Upgrading &amp; Uprating</vt:lpstr>
      <vt:lpstr>Design of Roebel Bars</vt:lpstr>
      <vt:lpstr>Optimization</vt:lpstr>
      <vt:lpstr>Results</vt:lpstr>
      <vt:lpstr>Conclusion</vt:lpstr>
      <vt:lpstr>PowerPoint Presentation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307</cp:revision>
  <cp:lastPrinted>2013-02-15T02:19:28Z</cp:lastPrinted>
  <dcterms:created xsi:type="dcterms:W3CDTF">2013-02-15T04:31:56Z</dcterms:created>
  <dcterms:modified xsi:type="dcterms:W3CDTF">2023-11-09T15:16:14Z</dcterms:modified>
</cp:coreProperties>
</file>