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5"/>
  </p:notesMasterIdLst>
  <p:handoutMasterIdLst>
    <p:handoutMasterId r:id="rId26"/>
  </p:handoutMasterIdLst>
  <p:sldIdLst>
    <p:sldId id="299" r:id="rId2"/>
    <p:sldId id="300" r:id="rId3"/>
    <p:sldId id="305" r:id="rId4"/>
    <p:sldId id="301" r:id="rId5"/>
    <p:sldId id="304" r:id="rId6"/>
    <p:sldId id="312" r:id="rId7"/>
    <p:sldId id="313" r:id="rId8"/>
    <p:sldId id="306" r:id="rId9"/>
    <p:sldId id="314" r:id="rId10"/>
    <p:sldId id="309" r:id="rId11"/>
    <p:sldId id="320" r:id="rId12"/>
    <p:sldId id="321" r:id="rId13"/>
    <p:sldId id="322" r:id="rId14"/>
    <p:sldId id="323" r:id="rId15"/>
    <p:sldId id="315" r:id="rId16"/>
    <p:sldId id="325" r:id="rId17"/>
    <p:sldId id="319" r:id="rId18"/>
    <p:sldId id="308" r:id="rId19"/>
    <p:sldId id="318" r:id="rId20"/>
    <p:sldId id="316" r:id="rId21"/>
    <p:sldId id="324" r:id="rId22"/>
    <p:sldId id="311" r:id="rId23"/>
    <p:sldId id="303" r:id="rId2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69696"/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 varScale="1">
        <p:scale>
          <a:sx n="97" d="100"/>
          <a:sy n="97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installation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steel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copper</a:t>
            </a:r>
            <a:r>
              <a:rPr lang="tr-TR" dirty="0"/>
              <a:t> </a:t>
            </a:r>
            <a:r>
              <a:rPr lang="tr-TR" dirty="0" err="1"/>
              <a:t>mass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wastage</a:t>
            </a:r>
            <a:r>
              <a:rPr lang="tr-TR" dirty="0"/>
              <a:t>.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equipments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labor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is </a:t>
            </a:r>
            <a:r>
              <a:rPr lang="tr-TR" dirty="0" err="1"/>
              <a:t>multiplied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2.5.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it is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.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AC </a:t>
            </a:r>
            <a:r>
              <a:rPr lang="tr-TR" dirty="0" err="1"/>
              <a:t>losses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neglected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now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geometrical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, rotor </a:t>
            </a:r>
            <a:r>
              <a:rPr lang="tr-TR" dirty="0" err="1"/>
              <a:t>must</a:t>
            </a:r>
            <a:r>
              <a:rPr lang="tr-TR" dirty="0"/>
              <a:t> fit in </a:t>
            </a:r>
            <a:r>
              <a:rPr lang="tr-TR" dirty="0" err="1"/>
              <a:t>the</a:t>
            </a:r>
            <a:r>
              <a:rPr lang="tr-TR" dirty="0"/>
              <a:t> stator.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.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exists</a:t>
            </a:r>
            <a:r>
              <a:rPr lang="tr-TR" dirty="0"/>
              <a:t> a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ensure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stability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9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actually</a:t>
            </a:r>
            <a:r>
              <a:rPr lang="tr-TR" dirty="0"/>
              <a:t> </a:t>
            </a:r>
            <a:r>
              <a:rPr lang="tr-TR" dirty="0" err="1"/>
              <a:t>limiting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. SCR is a </a:t>
            </a:r>
            <a:r>
              <a:rPr lang="tr-TR" dirty="0" err="1"/>
              <a:t>metric</a:t>
            </a:r>
            <a:r>
              <a:rPr lang="tr-TR" dirty="0"/>
              <a:t> of </a:t>
            </a:r>
            <a:r>
              <a:rPr lang="tr-TR" dirty="0" err="1"/>
              <a:t>stability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it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inverse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characteristic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it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determines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.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exist</a:t>
            </a:r>
            <a:r>
              <a:rPr lang="tr-TR" dirty="0"/>
              <a:t> a </a:t>
            </a:r>
            <a:r>
              <a:rPr lang="tr-TR" dirty="0" err="1"/>
              <a:t>lower</a:t>
            </a:r>
            <a:r>
              <a:rPr lang="tr-TR" dirty="0"/>
              <a:t> limit </a:t>
            </a:r>
            <a:r>
              <a:rPr lang="tr-TR" dirty="0" err="1"/>
              <a:t>for</a:t>
            </a:r>
            <a:r>
              <a:rPr lang="tr-TR" dirty="0"/>
              <a:t> SCR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stability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around</a:t>
            </a:r>
            <a:r>
              <a:rPr lang="tr-TR" dirty="0"/>
              <a:t> 0.8.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candidates</a:t>
            </a:r>
            <a:r>
              <a:rPr lang="tr-TR" dirty="0"/>
              <a:t>. </a:t>
            </a:r>
            <a:r>
              <a:rPr lang="tr-TR" dirty="0" err="1"/>
              <a:t>Simulate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penalty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remaining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taking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0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As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is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shown</a:t>
            </a:r>
            <a:r>
              <a:rPr lang="tr-TR" dirty="0"/>
              <a:t> here. 6858 mm is </a:t>
            </a:r>
            <a:r>
              <a:rPr lang="tr-TR" dirty="0" err="1"/>
              <a:t>the</a:t>
            </a:r>
            <a:r>
              <a:rPr lang="tr-TR" dirty="0"/>
              <a:t> nominal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not 98%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can be </a:t>
            </a:r>
            <a:r>
              <a:rPr lang="tr-TR" dirty="0" err="1"/>
              <a:t>reached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nominal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a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98.1 98.2%,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remaining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AC </a:t>
            </a:r>
            <a:r>
              <a:rPr lang="tr-TR" dirty="0" err="1"/>
              <a:t>losses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purpose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utilizing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95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leakage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throughout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slot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 in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is </a:t>
            </a:r>
            <a:r>
              <a:rPr lang="tr-TR" dirty="0" err="1"/>
              <a:t>different</a:t>
            </a:r>
            <a:r>
              <a:rPr lang="tr-TR" dirty="0"/>
              <a:t>. </a:t>
            </a:r>
            <a:r>
              <a:rPr lang="tr-TR" dirty="0" err="1"/>
              <a:t>Hence</a:t>
            </a:r>
            <a:r>
              <a:rPr lang="tr-TR" dirty="0"/>
              <a:t>,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cause</a:t>
            </a:r>
            <a:r>
              <a:rPr lang="tr-TR" dirty="0"/>
              <a:t> </a:t>
            </a:r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.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8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composed</a:t>
            </a:r>
            <a:r>
              <a:rPr lang="tr-TR" dirty="0"/>
              <a:t> of 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coils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an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360 </a:t>
            </a:r>
            <a:r>
              <a:rPr lang="tr-TR" dirty="0" err="1"/>
              <a:t>degree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transposed</a:t>
            </a:r>
            <a:r>
              <a:rPr lang="tr-TR" dirty="0"/>
              <a:t> in a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.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180, 540 </a:t>
            </a:r>
            <a:r>
              <a:rPr lang="tr-TR" dirty="0" err="1"/>
              <a:t>and</a:t>
            </a:r>
            <a:r>
              <a:rPr lang="tr-TR" dirty="0"/>
              <a:t> 720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transpositions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 but 360 </a:t>
            </a:r>
            <a:r>
              <a:rPr lang="tr-TR" dirty="0" err="1"/>
              <a:t>degree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practice</a:t>
            </a:r>
            <a:r>
              <a:rPr lang="tr-TR" dirty="0"/>
              <a:t>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larger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turbo </a:t>
            </a:r>
            <a:r>
              <a:rPr lang="tr-TR" dirty="0" err="1"/>
              <a:t>generators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8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Minimum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skin </a:t>
            </a:r>
            <a:r>
              <a:rPr lang="tr-TR" dirty="0" err="1"/>
              <a:t>depth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copper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is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.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an optimum </a:t>
            </a:r>
            <a:r>
              <a:rPr lang="tr-TR" dirty="0" err="1"/>
              <a:t>value</a:t>
            </a:r>
            <a:r>
              <a:rPr lang="tr-TR" dirty="0"/>
              <a:t> in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leakage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at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AC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 as DC </a:t>
            </a:r>
            <a:r>
              <a:rPr lang="tr-TR" dirty="0" err="1"/>
              <a:t>losses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optimum </a:t>
            </a:r>
            <a:r>
              <a:rPr lang="tr-TR" dirty="0" err="1"/>
              <a:t>point</a:t>
            </a:r>
            <a:r>
              <a:rPr lang="tr-TR" dirty="0"/>
              <a:t> is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obtained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 </a:t>
            </a:r>
            <a:r>
              <a:rPr lang="tr-TR" dirty="0" err="1"/>
              <a:t>Let</a:t>
            </a:r>
            <a:r>
              <a:rPr lang="tr-TR" dirty="0"/>
              <a:t> us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of a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53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Variables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candidate</a:t>
            </a:r>
            <a:r>
              <a:rPr lang="tr-TR" dirty="0"/>
              <a:t> is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us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925 mm,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22 mm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depth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152 mm.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black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DC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. As </a:t>
            </a:r>
            <a:r>
              <a:rPr lang="tr-TR" dirty="0" err="1"/>
              <a:t>expected</a:t>
            </a:r>
            <a:r>
              <a:rPr lang="tr-TR" dirty="0"/>
              <a:t>, DC </a:t>
            </a:r>
            <a:r>
              <a:rPr lang="tr-TR" dirty="0" err="1"/>
              <a:t>resistance</a:t>
            </a:r>
            <a:r>
              <a:rPr lang="tr-TR" dirty="0"/>
              <a:t> is </a:t>
            </a:r>
            <a:r>
              <a:rPr lang="tr-TR" dirty="0" err="1"/>
              <a:t>monotonously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reduced</a:t>
            </a:r>
            <a:r>
              <a:rPr lang="tr-TR" dirty="0"/>
              <a:t> </a:t>
            </a:r>
            <a:r>
              <a:rPr lang="tr-TR" dirty="0" err="1"/>
              <a:t>copper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.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hand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AC </a:t>
            </a:r>
            <a:r>
              <a:rPr lang="tr-TR" dirty="0" err="1"/>
              <a:t>resistance</a:t>
            </a:r>
            <a:r>
              <a:rPr lang="tr-TR" dirty="0"/>
              <a:t> is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decreases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80 </a:t>
            </a:r>
            <a:r>
              <a:rPr lang="tr-TR" dirty="0" err="1"/>
              <a:t>strands</a:t>
            </a:r>
            <a:r>
              <a:rPr lang="tr-TR" dirty="0"/>
              <a:t>. </a:t>
            </a:r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resistances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,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remaining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calculating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copper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production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Since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resistances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simples</a:t>
            </a:r>
            <a:r>
              <a:rPr lang="tr-TR" dirty="0"/>
              <a:t> </a:t>
            </a:r>
            <a:r>
              <a:rPr lang="tr-TR" dirty="0" err="1"/>
              <a:t>formula</a:t>
            </a:r>
            <a:r>
              <a:rPr lang="tr-TR" dirty="0"/>
              <a:t> I^2*R.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indicates</a:t>
            </a:r>
            <a:r>
              <a:rPr lang="tr-TR" dirty="0"/>
              <a:t>, </a:t>
            </a:r>
            <a:r>
              <a:rPr lang="tr-TR" dirty="0" err="1"/>
              <a:t>reasonable</a:t>
            </a:r>
            <a:r>
              <a:rPr lang="tr-TR" dirty="0"/>
              <a:t> </a:t>
            </a:r>
            <a:r>
              <a:rPr lang="tr-TR" dirty="0" err="1"/>
              <a:t>region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42 </a:t>
            </a:r>
            <a:r>
              <a:rPr lang="tr-TR" dirty="0" err="1"/>
              <a:t>and</a:t>
            </a:r>
            <a:r>
              <a:rPr lang="tr-TR" dirty="0"/>
              <a:t> 60. As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production</a:t>
            </a:r>
            <a:r>
              <a:rPr lang="tr-TR" dirty="0"/>
              <a:t> limit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.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workers</a:t>
            </a:r>
            <a:r>
              <a:rPr lang="tr-TR" dirty="0"/>
              <a:t> of </a:t>
            </a:r>
            <a:r>
              <a:rPr lang="tr-TR" dirty="0" err="1"/>
              <a:t>company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concluded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at </a:t>
            </a:r>
            <a:r>
              <a:rPr lang="tr-TR" dirty="0" err="1"/>
              <a:t>most</a:t>
            </a:r>
            <a:r>
              <a:rPr lang="tr-TR" dirty="0"/>
              <a:t> 48 </a:t>
            </a:r>
            <a:r>
              <a:rPr lang="tr-TR" dirty="0" err="1"/>
              <a:t>strands</a:t>
            </a:r>
            <a:r>
              <a:rPr lang="tr-TR" dirty="0"/>
              <a:t> can be </a:t>
            </a:r>
            <a:r>
              <a:rPr lang="tr-TR" dirty="0" err="1"/>
              <a:t>produced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. </a:t>
            </a:r>
            <a:r>
              <a:rPr lang="tr-TR" dirty="0" err="1"/>
              <a:t>Thus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is </a:t>
            </a:r>
            <a:r>
              <a:rPr lang="tr-TR" dirty="0" err="1"/>
              <a:t>selected</a:t>
            </a:r>
            <a:r>
              <a:rPr lang="tr-TR" dirty="0"/>
              <a:t> as 48.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48 </a:t>
            </a:r>
            <a:r>
              <a:rPr lang="tr-TR" dirty="0" err="1"/>
              <a:t>and</a:t>
            </a:r>
            <a:r>
              <a:rPr lang="tr-TR" dirty="0"/>
              <a:t> 60 </a:t>
            </a:r>
            <a:r>
              <a:rPr lang="tr-TR" dirty="0" err="1"/>
              <a:t>strands</a:t>
            </a:r>
            <a:r>
              <a:rPr lang="tr-TR" dirty="0"/>
              <a:t>, </a:t>
            </a:r>
            <a:r>
              <a:rPr lang="tr-TR" dirty="0" err="1"/>
              <a:t>losses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3 </a:t>
            </a:r>
            <a:r>
              <a:rPr lang="tr-TR" dirty="0" err="1"/>
              <a:t>kWs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2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arises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largest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carbon</a:t>
            </a:r>
            <a:r>
              <a:rPr lang="tr-TR" dirty="0"/>
              <a:t> </a:t>
            </a:r>
            <a:r>
              <a:rPr lang="tr-TR" dirty="0" err="1"/>
              <a:t>electricity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conducted</a:t>
            </a:r>
            <a:r>
              <a:rPr lang="tr-TR" dirty="0"/>
              <a:t> in 2020 </a:t>
            </a:r>
            <a:r>
              <a:rPr lang="tr-TR" dirty="0" err="1"/>
              <a:t>by</a:t>
            </a:r>
            <a:r>
              <a:rPr lang="tr-TR" dirty="0"/>
              <a:t> International </a:t>
            </a:r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Agency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4000 </a:t>
            </a:r>
            <a:r>
              <a:rPr lang="tr-TR" dirty="0" err="1"/>
              <a:t>TWh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total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renewable</a:t>
            </a:r>
            <a:r>
              <a:rPr lang="tr-TR" dirty="0"/>
              <a:t> </a:t>
            </a:r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Here is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outline</a:t>
            </a:r>
            <a:r>
              <a:rPr lang="tr-TR" dirty="0"/>
              <a:t>.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start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,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on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. I </a:t>
            </a:r>
            <a:r>
              <a:rPr lang="tr-TR" dirty="0" err="1"/>
              <a:t>will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of </a:t>
            </a:r>
            <a:r>
              <a:rPr lang="tr-TR" dirty="0" err="1"/>
              <a:t>windings</a:t>
            </a:r>
            <a:r>
              <a:rPr lang="tr-TR" dirty="0"/>
              <a:t>. </a:t>
            </a:r>
            <a:r>
              <a:rPr lang="tr-TR" dirty="0" err="1"/>
              <a:t>Afterwards</a:t>
            </a:r>
            <a:r>
              <a:rPr lang="tr-TR" dirty="0"/>
              <a:t>,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conclude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scale</a:t>
            </a:r>
            <a:r>
              <a:rPr lang="tr-TR" dirty="0"/>
              <a:t> </a:t>
            </a:r>
            <a:r>
              <a:rPr lang="tr-TR" dirty="0" err="1"/>
              <a:t>salient</a:t>
            </a:r>
            <a:r>
              <a:rPr lang="tr-TR" dirty="0"/>
              <a:t> </a:t>
            </a:r>
            <a:r>
              <a:rPr lang="tr-TR" dirty="0" err="1"/>
              <a:t>pole</a:t>
            </a:r>
            <a:r>
              <a:rPr lang="tr-TR" dirty="0"/>
              <a:t> </a:t>
            </a:r>
            <a:r>
              <a:rPr lang="tr-TR" dirty="0" err="1"/>
              <a:t>synchronous</a:t>
            </a:r>
            <a:r>
              <a:rPr lang="tr-TR" dirty="0"/>
              <a:t> </a:t>
            </a:r>
            <a:r>
              <a:rPr lang="tr-TR" dirty="0" err="1"/>
              <a:t>machines</a:t>
            </a:r>
            <a:r>
              <a:rPr lang="tr-TR" dirty="0"/>
              <a:t>.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of 10s of </a:t>
            </a:r>
            <a:r>
              <a:rPr lang="tr-TR" dirty="0" err="1"/>
              <a:t>meter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.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composed</a:t>
            </a:r>
            <a:r>
              <a:rPr lang="tr-TR" dirty="0"/>
              <a:t> of </a:t>
            </a:r>
            <a:r>
              <a:rPr lang="tr-TR" dirty="0" err="1"/>
              <a:t>rotating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stator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is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sent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grid</a:t>
            </a:r>
            <a:r>
              <a:rPr lang="tr-TR" dirty="0"/>
              <a:t>.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ratings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varying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tens</a:t>
            </a:r>
            <a:r>
              <a:rPr lang="tr-TR" dirty="0"/>
              <a:t> of </a:t>
            </a:r>
            <a:r>
              <a:rPr lang="tr-TR" dirty="0" err="1"/>
              <a:t>kVA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hundreds</a:t>
            </a:r>
            <a:r>
              <a:rPr lang="tr-TR" dirty="0"/>
              <a:t> of MVA.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focus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is a 44 MVA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located</a:t>
            </a:r>
            <a:r>
              <a:rPr lang="tr-TR" dirty="0"/>
              <a:t> in </a:t>
            </a:r>
            <a:r>
              <a:rPr lang="tr-TR" dirty="0" err="1"/>
              <a:t>Sarıyar</a:t>
            </a:r>
            <a:r>
              <a:rPr lang="tr-TR" dirty="0"/>
              <a:t>, Ankara. </a:t>
            </a:r>
            <a:r>
              <a:rPr lang="tr-TR" dirty="0" err="1"/>
              <a:t>Let</a:t>
            </a:r>
            <a:r>
              <a:rPr lang="tr-TR" dirty="0"/>
              <a:t> me 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Refurbishment</a:t>
            </a:r>
            <a:r>
              <a:rPr lang="tr-TR" dirty="0"/>
              <a:t> is </a:t>
            </a:r>
            <a:r>
              <a:rPr lang="tr-TR" dirty="0" err="1"/>
              <a:t>nothing</a:t>
            </a:r>
            <a:r>
              <a:rPr lang="tr-TR" dirty="0"/>
              <a:t> but re-</a:t>
            </a:r>
            <a:r>
              <a:rPr lang="tr-TR" dirty="0" err="1"/>
              <a:t>producing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/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</a:t>
            </a:r>
            <a:r>
              <a:rPr lang="tr-TR" dirty="0" err="1"/>
              <a:t>kept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, it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upgrading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</a:t>
            </a:r>
            <a:r>
              <a:rPr lang="tr-TR" dirty="0" err="1"/>
              <a:t>increased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it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uprating</a:t>
            </a:r>
            <a:r>
              <a:rPr lang="tr-TR" dirty="0"/>
              <a:t>.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30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refurbished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 can be </a:t>
            </a:r>
            <a:r>
              <a:rPr lang="tr-TR" dirty="0" err="1"/>
              <a:t>understood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facts</a:t>
            </a:r>
            <a:r>
              <a:rPr lang="tr-TR" dirty="0"/>
              <a:t>: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nearly</a:t>
            </a:r>
            <a:r>
              <a:rPr lang="tr-TR" dirty="0"/>
              <a:t> 6.2 GW of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in </a:t>
            </a:r>
            <a:r>
              <a:rPr lang="tr-TR" dirty="0" err="1"/>
              <a:t>Turkey</a:t>
            </a:r>
            <a:r>
              <a:rPr lang="tr-TR" dirty="0"/>
              <a:t>, </a:t>
            </a:r>
            <a:r>
              <a:rPr lang="tr-TR" dirty="0" err="1"/>
              <a:t>accounts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31.9%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, is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30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over-designed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can be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us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opportunity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cheaper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main </a:t>
            </a:r>
            <a:r>
              <a:rPr lang="tr-TR" dirty="0" err="1"/>
              <a:t>focus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is </a:t>
            </a:r>
            <a:r>
              <a:rPr lang="tr-TR" dirty="0" err="1"/>
              <a:t>alternating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let</a:t>
            </a:r>
            <a:r>
              <a:rPr lang="tr-TR" dirty="0"/>
              <a:t> us 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lap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.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names</a:t>
            </a:r>
            <a:r>
              <a:rPr lang="tr-TR" dirty="0"/>
              <a:t> </a:t>
            </a:r>
            <a:r>
              <a:rPr lang="tr-TR" dirty="0" err="1"/>
              <a:t>imply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turned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whereas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turned</a:t>
            </a:r>
            <a:r>
              <a:rPr lang="tr-TR" dirty="0"/>
              <a:t>.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, it is </a:t>
            </a:r>
            <a:r>
              <a:rPr lang="tr-TR" dirty="0" err="1"/>
              <a:t>easily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seem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sea</a:t>
            </a:r>
            <a:r>
              <a:rPr lang="tr-TR" dirty="0"/>
              <a:t> </a:t>
            </a:r>
            <a:r>
              <a:rPr lang="tr-TR" dirty="0" err="1"/>
              <a:t>waves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name </a:t>
            </a:r>
            <a:r>
              <a:rPr lang="tr-TR" dirty="0" err="1"/>
              <a:t>comes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.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composed</a:t>
            </a:r>
            <a:r>
              <a:rPr lang="tr-TR" dirty="0"/>
              <a:t> of 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eliminate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skin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covered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upcoming</a:t>
            </a:r>
            <a:r>
              <a:rPr lang="tr-TR" dirty="0"/>
              <a:t> </a:t>
            </a:r>
            <a:r>
              <a:rPr lang="tr-TR" dirty="0" err="1"/>
              <a:t>slide</a:t>
            </a:r>
            <a:r>
              <a:rPr lang="tr-TR" dirty="0"/>
              <a:t>. </a:t>
            </a:r>
            <a:r>
              <a:rPr lang="tr-TR" dirty="0" err="1"/>
              <a:t>Lastly</a:t>
            </a:r>
            <a:r>
              <a:rPr lang="tr-TR" dirty="0"/>
              <a:t>, </a:t>
            </a:r>
            <a:r>
              <a:rPr lang="tr-TR" dirty="0" err="1"/>
              <a:t>mentioning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electromagnetical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, </a:t>
            </a:r>
            <a:r>
              <a:rPr lang="tr-TR" dirty="0" err="1"/>
              <a:t>let</a:t>
            </a:r>
            <a:r>
              <a:rPr lang="tr-TR" dirty="0"/>
              <a:t> us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 of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advantages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disadvantages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choice</a:t>
            </a:r>
            <a:r>
              <a:rPr lang="tr-TR" dirty="0"/>
              <a:t> is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production</a:t>
            </a:r>
            <a:r>
              <a:rPr lang="tr-TR" dirty="0"/>
              <a:t> </a:t>
            </a:r>
            <a:r>
              <a:rPr lang="tr-TR" dirty="0" err="1"/>
              <a:t>habits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. </a:t>
            </a:r>
            <a:r>
              <a:rPr lang="tr-TR" dirty="0" err="1"/>
              <a:t>Generally</a:t>
            </a:r>
            <a:r>
              <a:rPr lang="tr-TR" dirty="0"/>
              <a:t>, Europe is </a:t>
            </a:r>
            <a:r>
              <a:rPr lang="tr-TR" dirty="0" err="1"/>
              <a:t>familiar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whereas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America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advantage</a:t>
            </a:r>
            <a:r>
              <a:rPr lang="tr-TR" dirty="0"/>
              <a:t> of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outage</a:t>
            </a:r>
            <a:r>
              <a:rPr lang="tr-TR" dirty="0"/>
              <a:t> </a:t>
            </a:r>
            <a:r>
              <a:rPr lang="tr-TR" dirty="0" err="1"/>
              <a:t>duration</a:t>
            </a:r>
            <a:r>
              <a:rPr lang="tr-TR" dirty="0"/>
              <a:t>. </a:t>
            </a:r>
            <a:r>
              <a:rPr lang="tr-TR" dirty="0" err="1"/>
              <a:t>During</a:t>
            </a:r>
            <a:r>
              <a:rPr lang="tr-TR" dirty="0"/>
              <a:t> a </a:t>
            </a:r>
            <a:r>
              <a:rPr lang="tr-TR" dirty="0" err="1"/>
              <a:t>fault</a:t>
            </a:r>
            <a:r>
              <a:rPr lang="tr-TR" dirty="0"/>
              <a:t>, </a:t>
            </a:r>
            <a:r>
              <a:rPr lang="tr-TR" dirty="0" err="1"/>
              <a:t>workers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disassemble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coils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design</a:t>
            </a:r>
            <a:r>
              <a:rPr lang="tr-TR" dirty="0"/>
              <a:t> of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schematic</a:t>
            </a:r>
            <a:r>
              <a:rPr lang="tr-TR" dirty="0"/>
              <a:t>, lap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advantegous</a:t>
            </a:r>
            <a:r>
              <a:rPr lang="tr-TR" dirty="0"/>
              <a:t> </a:t>
            </a:r>
            <a:r>
              <a:rPr lang="tr-TR" dirty="0" err="1"/>
              <a:t>choice</a:t>
            </a:r>
            <a:r>
              <a:rPr lang="tr-TR" dirty="0"/>
              <a:t>. </a:t>
            </a:r>
            <a:r>
              <a:rPr lang="tr-TR" dirty="0" err="1"/>
              <a:t>Last</a:t>
            </a:r>
            <a:r>
              <a:rPr lang="tr-TR" dirty="0"/>
              <a:t> but not </a:t>
            </a:r>
            <a:r>
              <a:rPr lang="tr-TR" dirty="0" err="1"/>
              <a:t>least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offer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assemblying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.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sad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, </a:t>
            </a:r>
            <a:r>
              <a:rPr lang="tr-TR" dirty="0" err="1"/>
              <a:t>let</a:t>
            </a:r>
            <a:r>
              <a:rPr lang="tr-TR" dirty="0"/>
              <a:t> us define </a:t>
            </a:r>
            <a:r>
              <a:rPr lang="tr-TR" dirty="0" err="1"/>
              <a:t>the</a:t>
            </a:r>
            <a:r>
              <a:rPr lang="tr-TR" dirty="0"/>
              <a:t> problem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concern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6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problem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topic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alternating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a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is lap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operator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production</a:t>
            </a:r>
            <a:r>
              <a:rPr lang="tr-TR" dirty="0"/>
              <a:t> </a:t>
            </a:r>
            <a:r>
              <a:rPr lang="tr-TR" dirty="0" err="1"/>
              <a:t>habits</a:t>
            </a:r>
            <a:r>
              <a:rPr lang="tr-TR" dirty="0"/>
              <a:t> as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.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operator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challenging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sticking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conventionally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larger</a:t>
            </a:r>
            <a:r>
              <a:rPr lang="tr-TR" dirty="0"/>
              <a:t>,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challenge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concern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3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Non</a:t>
            </a:r>
            <a:r>
              <a:rPr lang="tr-TR" dirty="0"/>
              <a:t> </a:t>
            </a:r>
            <a:r>
              <a:rPr lang="tr-TR" dirty="0" err="1"/>
              <a:t>dominated</a:t>
            </a:r>
            <a:r>
              <a:rPr lang="tr-TR" dirty="0"/>
              <a:t> </a:t>
            </a:r>
            <a:r>
              <a:rPr lang="tr-TR" dirty="0" err="1"/>
              <a:t>sorting</a:t>
            </a:r>
            <a:r>
              <a:rPr lang="tr-TR" dirty="0"/>
              <a:t>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– II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is </a:t>
            </a:r>
            <a:r>
              <a:rPr lang="tr-TR" dirty="0" err="1"/>
              <a:t>nothing</a:t>
            </a:r>
            <a:r>
              <a:rPr lang="tr-TR" dirty="0"/>
              <a:t> but </a:t>
            </a:r>
            <a:r>
              <a:rPr lang="tr-TR" dirty="0" err="1"/>
              <a:t>geometry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.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 </a:t>
            </a:r>
            <a:r>
              <a:rPr lang="tr-TR" dirty="0" err="1"/>
              <a:t>constant</a:t>
            </a:r>
            <a:r>
              <a:rPr lang="tr-TR" dirty="0"/>
              <a:t> k,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of 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airgap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stator </a:t>
            </a:r>
            <a:r>
              <a:rPr lang="tr-TR" dirty="0" err="1"/>
              <a:t>and</a:t>
            </a:r>
            <a:r>
              <a:rPr lang="tr-TR" dirty="0"/>
              <a:t> rotor,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,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depth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opening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finally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slots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minimum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impossible</a:t>
            </a:r>
            <a:r>
              <a:rPr lang="tr-TR" dirty="0"/>
              <a:t> </a:t>
            </a:r>
            <a:r>
              <a:rPr lang="tr-TR" dirty="0" err="1"/>
              <a:t>geometries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filtered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save</a:t>
            </a:r>
            <a:r>
              <a:rPr lang="tr-TR" dirty="0"/>
              <a:t> time. </a:t>
            </a:r>
            <a:r>
              <a:rPr lang="tr-TR" dirty="0" err="1"/>
              <a:t>Remaining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is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, </a:t>
            </a:r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Presenter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o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</a:t>
            </a:r>
            <a:endParaRPr lang="en-US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>
                <a:solidFill>
                  <a:schemeClr val="bg1"/>
                </a:solidFill>
                <a:latin typeface="Century Gothic" panose="020B0502020202020204" pitchFamily="34" charset="0"/>
              </a:rPr>
              <a:t>Century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80/1448837X.2008.11464196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12AF-6CD3-482E-BE37-3F0F9F2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CD6C6-6F38-44A8-9232-DA4CB2AD3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Ratio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endParaRPr lang="tr-TR" dirty="0"/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0.7≤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≤0.9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tr-TR" dirty="0"/>
                  <a:t>: minimum </a:t>
                </a:r>
                <a:r>
                  <a:rPr lang="tr-TR" dirty="0" err="1"/>
                  <a:t>airgap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10≤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axial</a:t>
                </a:r>
                <a:r>
                  <a:rPr lang="tr-TR" dirty="0"/>
                  <a:t> </a:t>
                </a:r>
                <a:r>
                  <a:rPr lang="tr-TR" dirty="0" err="1"/>
                  <a:t>length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500≤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i="1" dirty="0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tr-TR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width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11.4≤</m:t>
                    </m:r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 dirty="0" smtClean="0">
                        <a:latin typeface="Cambria Math" panose="02040503050406030204" pitchFamily="18" charset="0"/>
                      </a:rPr>
                      <m:t>≤25.2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80≤</m:t>
                    </m:r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 dirty="0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number</a:t>
                </a:r>
                <a:endParaRPr lang="tr-TR" dirty="0"/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224≤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≤330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CD6C6-6F38-44A8-9232-DA4CB2AD3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6762-CFA1-4FB6-8CF1-9A1687D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98A47-414A-4DBB-AF4D-F5E9E0B2FC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7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DE1-F310-4560-868C-634EB16C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0EBA6-D3CF-4BCF-A58D-FB4DFC086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Slots must fit in the stator core, i.e., outer diameter should be greater than sum of inner diameter and slot height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Rotor poles must fit in the airgap perimeter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𝑃𝑜𝑙𝑒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𝑆h𝑜𝑒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𝑊𝑖𝑑𝑡h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𝑃𝑜𝑙𝑒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𝑆h𝑜𝑒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0EBA6-D3CF-4BCF-A58D-FB4DFC086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844DB-544E-4C21-87DE-504EE4BB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4E7F2-A22A-457E-B6E4-F368F73A06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3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E4E4-E6A0-4EF1-A694-61B6E794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1F318-F0BD-40EC-A862-22B2E2C42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Objective functions are</a:t>
                </a:r>
              </a:p>
              <a:p>
                <a:pPr marL="982663" lvl="1" indent="-342900"/>
                <a:r>
                  <a:rPr lang="en-US" dirty="0"/>
                  <a:t>Initial cost</a:t>
                </a:r>
              </a:p>
              <a:p>
                <a:pPr marL="982663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𝑠𝑡𝑒𝑒𝑙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𝑠𝑡𝑒𝑒𝑙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𝑐𝑜𝑝𝑝𝑒𝑟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𝑐𝑜𝑝𝑝𝑒𝑟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)×2.5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Efficiency</a:t>
                </a:r>
              </a:p>
              <a:p>
                <a:pPr marL="982663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l-GR" i="1" dirty="0" smtClean="0">
                        <a:latin typeface="Cambria Math" panose="02040503050406030204" pitchFamily="18" charset="0"/>
                      </a:rPr>
                      <m:t> ×100</m:t>
                    </m:r>
                  </m:oMath>
                </a14:m>
                <a:endParaRPr lang="el-G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Subject to</a:t>
                </a:r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𝑃𝑜𝑙𝑒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𝑆h𝑜𝑒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1F318-F0BD-40EC-A862-22B2E2C42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BCE4-7650-4F80-969D-69B716C7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EEE29-8601-4CA0-8971-E28C179316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5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66C-68B2-40F6-B0B4-3F1D383E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99A23-9E89-4A4A-AD24-37A4E50A8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SCR should not be less than 0.8</a:t>
                </a:r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Hence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𝑆𝐶𝑅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𝑝𝑢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𝑆𝐶𝑅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&lt;0.8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982663" lvl="1" indent="-342900"/>
                <a:r>
                  <a:rPr lang="en-US" dirty="0"/>
                  <a:t>where A is a very large number compared to initial cost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99A23-9E89-4A4A-AD24-37A4E50A8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08DD5-4F53-4240-B334-F05FD5F0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62A1-2C34-4AEB-BA4F-3DD211354D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22D1-F79F-49E8-B474-4065D891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A20B5-6B25-4EDE-8FB6-9E8A7CD62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67" y="1714500"/>
            <a:ext cx="8811666" cy="4419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4AEF4-7FAC-4518-B190-2E05FE9F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35CD-411F-4FC1-A2EF-A8064E142E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2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F92B-2489-4392-A1C5-38CB1523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FD0A2-75D7-4422-B235-B15A2BA5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6DD5-9F64-4471-8B2F-63FEA8EFF7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D894D6-034A-408B-9AC5-E08311AF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8676"/>
            <a:ext cx="3205162" cy="4699798"/>
          </a:xfrm>
          <a:prstGeom prst="rect">
            <a:avLst/>
          </a:prstGeom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B65EBD3A-B8F7-4B85-8AAB-CDC65E015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77266"/>
              </p:ext>
            </p:extLst>
          </p:nvPr>
        </p:nvGraphicFramePr>
        <p:xfrm>
          <a:off x="4138612" y="2331720"/>
          <a:ext cx="4614863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31828">
                  <a:extLst>
                    <a:ext uri="{9D8B030D-6E8A-4147-A177-3AD203B41FA5}">
                      <a16:colId xmlns:a16="http://schemas.microsoft.com/office/drawing/2014/main" val="850248834"/>
                    </a:ext>
                  </a:extLst>
                </a:gridCol>
                <a:gridCol w="2883035">
                  <a:extLst>
                    <a:ext uri="{9D8B030D-6E8A-4147-A177-3AD203B41FA5}">
                      <a16:colId xmlns:a16="http://schemas.microsoft.com/office/drawing/2014/main" val="147982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Old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Generator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Final Design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7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240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Slots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300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Slots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Lap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Winding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Wave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Winding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7457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Same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rotor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geometry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air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gap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and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outer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diameter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9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60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1C9D-EE0F-4A7C-BFAD-4F0C8010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6CE0-250E-406D-BCA5-5B9C5D05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4114800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 in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strand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losses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8F937-4393-49A3-96DD-CAF71D0B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80C6C-8725-4ECD-B9B5-41353BE5AF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D1DD6-4D25-4348-BEB0-36D7090CD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69"/>
          <a:stretch/>
        </p:blipFill>
        <p:spPr>
          <a:xfrm>
            <a:off x="4962525" y="1430338"/>
            <a:ext cx="2352675" cy="44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6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11C0-323C-4640-8AC5-AC874B3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D6C9-7FA2-4765-A8C2-E7D4A7E0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3914775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coils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Composed</a:t>
            </a:r>
            <a:r>
              <a:rPr lang="tr-TR" dirty="0"/>
              <a:t> of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AC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60218-5245-4677-B4F3-0E9E14BA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72AE-4AC5-4D66-9E60-7F4B10187C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D8548-AB59-4AEC-BC40-3D7A8337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7" y="1204816"/>
            <a:ext cx="3984300" cy="44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6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37D-3AAC-406B-9CAE-FEC4A7B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F756-D7AC-4EBF-B1E5-69AB3FFC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086725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transposition</a:t>
            </a:r>
            <a:r>
              <a:rPr lang="tr-TR" dirty="0"/>
              <a:t> </a:t>
            </a:r>
            <a:r>
              <a:rPr lang="tr-TR" dirty="0" err="1"/>
              <a:t>angle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Limitations</a:t>
            </a:r>
            <a:r>
              <a:rPr lang="tr-TR" dirty="0"/>
              <a:t>:</a:t>
            </a:r>
          </a:p>
          <a:p>
            <a:pPr marL="982663" lvl="1" indent="-342900"/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endParaRPr lang="tr-TR" dirty="0"/>
          </a:p>
          <a:p>
            <a:pPr marL="982663" lvl="1" indent="-342900"/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strength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79D1-0CE8-49C1-8EB7-BF2B773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FC9DB-69C0-49A2-ACD4-19A511D780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7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074C-877A-40CF-A159-8F62DA1B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D693-4C07-4D1A-A1A5-39433A85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DD80D-32F7-4A35-81A0-F8E4B2F746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50842-6BC8-4EE7-9551-A608EF823401}"/>
                  </a:ext>
                </a:extLst>
              </p:cNvPr>
              <p:cNvSpPr txBox="1"/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=6858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=0.9,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=925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=22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=152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=300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50842-6BC8-4EE7-9551-A608EF823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blipFill>
                <a:blip r:embed="rId3"/>
                <a:stretch>
                  <a:fillRect l="-7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FF7796-D736-4BC0-863A-64D3B00AC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199" y="2197330"/>
            <a:ext cx="8229600" cy="4127658"/>
          </a:xfrm>
        </p:spPr>
      </p:pic>
    </p:spTree>
    <p:extLst>
      <p:ext uri="{BB962C8B-B14F-4D97-AF65-F5344CB8AC3E}">
        <p14:creationId xmlns:p14="http://schemas.microsoft.com/office/powerpoint/2010/main" val="33413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246C33-AB38-4C55-AA72-4EB4373C2609}"/>
              </a:ext>
            </a:extLst>
          </p:cNvPr>
          <p:cNvSpPr/>
          <p:nvPr/>
        </p:nvSpPr>
        <p:spPr>
          <a:xfrm>
            <a:off x="4827639" y="1976283"/>
            <a:ext cx="3785419" cy="4149213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FA8E-2384-4C47-9ED2-00C6D57D83AD}"/>
              </a:ext>
            </a:extLst>
          </p:cNvPr>
          <p:cNvSpPr txBox="1"/>
          <p:nvPr/>
        </p:nvSpPr>
        <p:spPr>
          <a:xfrm>
            <a:off x="4827639" y="1976284"/>
            <a:ext cx="378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REFURBISHMENT &amp; ALTERNATING WINDING TYPE OF 44 MVA HYDRO GENERATOR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512BC-D808-4AB5-834A-2A179B19B9B3}"/>
              </a:ext>
            </a:extLst>
          </p:cNvPr>
          <p:cNvSpPr txBox="1"/>
          <p:nvPr/>
        </p:nvSpPr>
        <p:spPr>
          <a:xfrm>
            <a:off x="4827639" y="3701845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M. Samet YAKUT</a:t>
            </a: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Advisor: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Assoc</a:t>
            </a: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. Prof. Ozan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Keysan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DAE8F-5E7E-4FCD-AF06-A3ACDB6A0360}"/>
              </a:ext>
            </a:extLst>
          </p:cNvPr>
          <p:cNvSpPr txBox="1"/>
          <p:nvPr/>
        </p:nvSpPr>
        <p:spPr>
          <a:xfrm>
            <a:off x="4827639" y="5487247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November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23, 2023</a:t>
            </a:r>
          </a:p>
          <a:p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EE590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Seminar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, METU EE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Dep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046F4-28C2-4997-BEE3-B20BE52F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5" y="1378419"/>
            <a:ext cx="3279880" cy="43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A553-04C3-4225-8D98-8E8B09BB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629D9-30AF-453E-820C-9C68421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B9BD-7C34-4972-97D0-3F7ABDD0F3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B66C7-0932-4BF0-98AD-B56A3E437B74}"/>
                  </a:ext>
                </a:extLst>
              </p:cNvPr>
              <p:cNvSpPr txBox="1"/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=6858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=0.9,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=925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=22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=152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=300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B66C7-0932-4BF0-98AD-B56A3E437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blipFill>
                <a:blip r:embed="rId3"/>
                <a:stretch>
                  <a:fillRect l="-7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E59CC8-32A4-4E11-8C3E-E3E5D6E15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2197330"/>
            <a:ext cx="8229600" cy="4127658"/>
          </a:xfrm>
        </p:spPr>
      </p:pic>
    </p:spTree>
    <p:extLst>
      <p:ext uri="{BB962C8B-B14F-4D97-AF65-F5344CB8AC3E}">
        <p14:creationId xmlns:p14="http://schemas.microsoft.com/office/powerpoint/2010/main" val="418986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B92D-0D2E-43B6-8E4F-5E374349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496D6A-58F3-4B66-AB73-77D7FE18B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098389" y="67619"/>
            <a:ext cx="2947220" cy="77514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15B83-67FE-46E5-BAFE-1B99EE98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B113D-F416-4180-BB9D-E4CB59AC9F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55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BC-FAAA-4A48-84A2-8553A941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r>
              <a:rPr lang="tr-TR" dirty="0"/>
              <a:t> &amp;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3A0C-4E84-4C03-9C37-E638E2E4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is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sustanability</a:t>
            </a:r>
            <a:endParaRPr lang="tr-TR" dirty="0"/>
          </a:p>
          <a:p>
            <a:pPr marL="982663" lvl="1" indent="-342900"/>
            <a:r>
              <a:rPr lang="tr-TR" dirty="0" err="1"/>
              <a:t>Cheapest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cancel</a:t>
            </a:r>
            <a:r>
              <a:rPr lang="tr-TR" dirty="0"/>
              <a:t>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982663" lvl="1" indent="-342900"/>
            <a:r>
              <a:rPr lang="tr-TR" dirty="0"/>
              <a:t>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reduce</a:t>
            </a:r>
            <a:r>
              <a:rPr lang="tr-TR" dirty="0"/>
              <a:t> AC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Future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Work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 err="1">
                <a:solidFill>
                  <a:srgbClr val="FF0000"/>
                </a:solidFill>
              </a:rPr>
              <a:t>Optimization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with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different</a:t>
            </a:r>
            <a:r>
              <a:rPr lang="tr-TR" dirty="0">
                <a:solidFill>
                  <a:srgbClr val="FF0000"/>
                </a:solidFill>
              </a:rPr>
              <a:t> rotor </a:t>
            </a:r>
            <a:r>
              <a:rPr lang="tr-TR" dirty="0" err="1">
                <a:solidFill>
                  <a:srgbClr val="FF0000"/>
                </a:solidFill>
              </a:rPr>
              <a:t>geometries</a:t>
            </a:r>
            <a:endParaRPr lang="tr-TR" dirty="0">
              <a:solidFill>
                <a:srgbClr val="FF0000"/>
              </a:solidFill>
            </a:endParaRPr>
          </a:p>
          <a:p>
            <a:pPr lvl="5" indent="0">
              <a:buNone/>
            </a:pPr>
            <a:r>
              <a:rPr lang="tr-TR" dirty="0">
                <a:solidFill>
                  <a:srgbClr val="FF0000"/>
                </a:solidFill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18BF-5B09-4E60-B9C8-B2CB4FD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43608-4BA4-4C6B-8656-96AB45B7CD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5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8C27-1E9F-46EF-B8D4-4D77AC17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186E-8822-4ECE-9C68-52987F4C9D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8A4FFD0-9FEB-47D2-A9DC-D35C2306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52407"/>
            <a:ext cx="3141408" cy="2827594"/>
          </a:xfrm>
        </p:spPr>
        <p:txBody>
          <a:bodyPr/>
          <a:lstStyle/>
          <a:p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Largest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low-carbon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electricity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generation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technology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is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hydropower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500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[1]</a:t>
            </a:r>
            <a:endParaRPr lang="en-US" baseline="50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167B7E-913A-4278-8FCE-5E73456E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607" y="1272816"/>
            <a:ext cx="5270090" cy="4391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6D8E44-D7EE-4D7A-9298-6DA1676A83ED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IEA, Low-carbon electricity generation by technology, 2020, IEA, Paris https://www.iea.org/data-and-statistics/charts/low-carbon-electricity-generation-by-technology-2020, IEA. </a:t>
            </a:r>
            <a:r>
              <a:rPr lang="en-US" sz="800" dirty="0" err="1">
                <a:latin typeface="Century Gothic" panose="020B0502020202020204" pitchFamily="34" charset="0"/>
              </a:rPr>
              <a:t>Licence</a:t>
            </a:r>
            <a:r>
              <a:rPr lang="en-US" sz="800" dirty="0">
                <a:latin typeface="Century Gothic" panose="020B0502020202020204" pitchFamily="34" charset="0"/>
              </a:rPr>
              <a:t>: CC BY 4.0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24E3-2144-4B55-B480-95E75707741F}"/>
              </a:ext>
            </a:extLst>
          </p:cNvPr>
          <p:cNvSpPr txBox="1"/>
          <p:nvPr/>
        </p:nvSpPr>
        <p:spPr>
          <a:xfrm>
            <a:off x="3598607" y="1065542"/>
            <a:ext cx="7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>
                <a:solidFill>
                  <a:srgbClr val="595959"/>
                </a:solidFill>
              </a:rPr>
              <a:t>TWh</a:t>
            </a:r>
            <a:endParaRPr lang="en-US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6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Introduction</a:t>
            </a:r>
            <a:endParaRPr lang="tr-TR" dirty="0"/>
          </a:p>
          <a:p>
            <a:pPr marL="982663" lvl="1" indent="-342900"/>
            <a:r>
              <a:rPr lang="tr-TR" dirty="0"/>
              <a:t>Basic </a:t>
            </a:r>
            <a:r>
              <a:rPr lang="tr-TR" dirty="0" err="1"/>
              <a:t>Terms</a:t>
            </a:r>
            <a:r>
              <a:rPr lang="tr-TR" dirty="0"/>
              <a:t> &amp; </a:t>
            </a:r>
            <a:r>
              <a:rPr lang="tr-TR" dirty="0" err="1"/>
              <a:t>Definitions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Process</a:t>
            </a:r>
            <a:endParaRPr lang="tr-TR" dirty="0"/>
          </a:p>
          <a:p>
            <a:pPr marL="982663" lvl="1" indent="-342900"/>
            <a:r>
              <a:rPr lang="tr-TR" dirty="0" err="1"/>
              <a:t>Optimization</a:t>
            </a:r>
            <a:endParaRPr lang="tr-TR" dirty="0"/>
          </a:p>
          <a:p>
            <a:pPr marL="982663" lvl="1" indent="-342900"/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Conclusion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982663" lvl="1" indent="-34290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6884-3E59-4EB6-AEB8-32F3FDEF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7221-E0A4-4D91-9F27-8163E9D9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3052917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Salient</a:t>
            </a:r>
            <a:r>
              <a:rPr lang="tr-TR" dirty="0"/>
              <a:t> </a:t>
            </a:r>
            <a:r>
              <a:rPr lang="tr-TR" dirty="0" err="1"/>
              <a:t>pole</a:t>
            </a:r>
            <a:r>
              <a:rPr lang="tr-TR" dirty="0"/>
              <a:t> </a:t>
            </a:r>
            <a:r>
              <a:rPr lang="tr-TR" dirty="0" err="1"/>
              <a:t>synchronous</a:t>
            </a:r>
            <a:r>
              <a:rPr lang="tr-TR" dirty="0"/>
              <a:t> </a:t>
            </a:r>
            <a:r>
              <a:rPr lang="tr-TR" dirty="0" err="1"/>
              <a:t>machines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High </a:t>
            </a:r>
            <a:r>
              <a:rPr lang="tr-TR" dirty="0" err="1"/>
              <a:t>voltage</a:t>
            </a:r>
            <a:r>
              <a:rPr lang="tr-TR" dirty="0"/>
              <a:t> stator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Tens</a:t>
            </a:r>
            <a:r>
              <a:rPr lang="tr-TR" dirty="0"/>
              <a:t> of </a:t>
            </a:r>
            <a:r>
              <a:rPr lang="tr-TR" dirty="0" err="1"/>
              <a:t>kVA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hundreds</a:t>
            </a:r>
            <a:r>
              <a:rPr lang="tr-TR" dirty="0"/>
              <a:t> of MVA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9C605-C55B-4B2A-A859-28FB3F2C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9035-B53E-40F6-B9AB-6C04AED67F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F4160-27B0-40B6-925F-33C1E00D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17" y="2072404"/>
            <a:ext cx="5368412" cy="33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70C7-D80B-48B5-8202-6AF3DDC9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Refurbishment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B581E-3D6C-4872-9EB4-44077212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23D8-3995-4FAF-8C7F-A46EFF1A7F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C478FE-1441-4ABB-9850-5D8CF48C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30 </a:t>
            </a:r>
            <a:r>
              <a:rPr lang="tr-TR" dirty="0" err="1"/>
              <a:t>years</a:t>
            </a:r>
            <a:r>
              <a:rPr lang="tr-TR" dirty="0"/>
              <a:t>: 6205 </a:t>
            </a:r>
            <a:r>
              <a:rPr lang="tr-TR" dirty="0" err="1"/>
              <a:t>MWs</a:t>
            </a:r>
            <a:endParaRPr lang="tr-TR" dirty="0"/>
          </a:p>
          <a:p>
            <a:pPr marL="982663" lvl="1" indent="-342900"/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accounts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31.9% of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– </a:t>
            </a:r>
            <a:r>
              <a:rPr lang="tr-TR" dirty="0" err="1"/>
              <a:t>designed</a:t>
            </a:r>
            <a:endParaRPr lang="tr-TR" dirty="0"/>
          </a:p>
          <a:p>
            <a:pPr marL="982663" lvl="1" indent="-342900"/>
            <a:r>
              <a:rPr lang="tr-TR" dirty="0" err="1"/>
              <a:t>cheapest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endParaRPr lang="tr-TR" dirty="0"/>
          </a:p>
          <a:p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C1A94-0C6E-4978-8141-2CD2487214EA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N. </a:t>
            </a:r>
            <a:r>
              <a:rPr lang="en-US" sz="800" dirty="0" err="1">
                <a:latin typeface="Century Gothic" panose="020B0502020202020204" pitchFamily="34" charset="0"/>
              </a:rPr>
              <a:t>Tosun</a:t>
            </a:r>
            <a:r>
              <a:rPr lang="en-US" sz="800" dirty="0">
                <a:latin typeface="Century Gothic" panose="020B0502020202020204" pitchFamily="34" charset="0"/>
              </a:rPr>
              <a:t>, G. </a:t>
            </a:r>
            <a:r>
              <a:rPr lang="en-US" sz="800" dirty="0" err="1">
                <a:latin typeface="Century Gothic" panose="020B0502020202020204" pitchFamily="34" charset="0"/>
              </a:rPr>
              <a:t>Gülletutan</a:t>
            </a:r>
            <a:r>
              <a:rPr lang="en-US" sz="800" dirty="0">
                <a:latin typeface="Century Gothic" panose="020B0502020202020204" pitchFamily="34" charset="0"/>
              </a:rPr>
              <a:t>, M. S. Yakut, D. Alp Yilmaz, Ö. Bayer and O. </a:t>
            </a:r>
            <a:r>
              <a:rPr lang="en-US" sz="800" dirty="0" err="1">
                <a:latin typeface="Century Gothic" panose="020B0502020202020204" pitchFamily="34" charset="0"/>
              </a:rPr>
              <a:t>Keysan</a:t>
            </a:r>
            <a:r>
              <a:rPr lang="en-US" sz="800" dirty="0">
                <a:latin typeface="Century Gothic" panose="020B0502020202020204" pitchFamily="34" charset="0"/>
              </a:rPr>
              <a:t>, "Winding Type Alternation of a Refurbished Old Generator," 2023 IEEE Workshop on Electrical Machines Design, Control and Diagnosis (WEMDCD), Newcastle upon Tyne, United Kingdom, 2023, pp. 1-6, </a:t>
            </a:r>
            <a:r>
              <a:rPr lang="en-US" sz="800" dirty="0" err="1">
                <a:latin typeface="Century Gothic" panose="020B0502020202020204" pitchFamily="34" charset="0"/>
              </a:rPr>
              <a:t>doi</a:t>
            </a:r>
            <a:r>
              <a:rPr lang="en-US" sz="800" dirty="0">
                <a:latin typeface="Century Gothic" panose="020B0502020202020204" pitchFamily="34" charset="0"/>
              </a:rPr>
              <a:t>: 10.1109/WEMDCD55819.2023.10110941.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2654D-869A-41B8-8773-8625FCDB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9156"/>
            <a:ext cx="9144000" cy="26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1A0-B558-4F70-BCAC-13A4F213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693D1-A471-4E5D-BB09-F03DEC60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BBE3E-0B71-4D9A-94AF-A62315D1B9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30A539-A28F-49DA-8EC6-D86C6C49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" y="2386518"/>
            <a:ext cx="4572000" cy="344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FE30B0-47E9-41E9-9EE4-5FB15D7D9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329" y="2650703"/>
            <a:ext cx="4572000" cy="2585295"/>
          </a:xfrm>
          <a:prstGeom prst="rect">
            <a:avLst/>
          </a:prstGeom>
        </p:spPr>
      </p:pic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223F6C9C-5DAD-4C97-BBBB-1B5F0E7F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987925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       Lap </a:t>
            </a:r>
            <a:r>
              <a:rPr lang="tr-TR" dirty="0" err="1"/>
              <a:t>Winding</a:t>
            </a:r>
            <a:r>
              <a:rPr lang="tr-TR" dirty="0"/>
              <a:t>				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B4DFC-BF7B-4F61-951D-BA842A7F5166}"/>
              </a:ext>
            </a:extLst>
          </p:cNvPr>
          <p:cNvSpPr txBox="1"/>
          <p:nvPr/>
        </p:nvSpPr>
        <p:spPr>
          <a:xfrm>
            <a:off x="324465" y="6017342"/>
            <a:ext cx="858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M.M. </a:t>
            </a:r>
            <a:r>
              <a:rPr lang="en-US" sz="800" dirty="0" err="1">
                <a:latin typeface="Century Gothic" panose="020B0502020202020204" pitchFamily="34" charset="0"/>
              </a:rPr>
              <a:t>Znidarich</a:t>
            </a:r>
            <a:r>
              <a:rPr lang="en-US" sz="800" dirty="0">
                <a:latin typeface="Century Gothic" panose="020B0502020202020204" pitchFamily="34" charset="0"/>
              </a:rPr>
              <a:t> (2008) Hydro Generator High Voltage Stator Windings: Part 1 – Essential Characteristics and Degradation Mechanisms, Australian Journal of Electrical and Electronics Engineering, 5:1, 1-17, DOI: </a:t>
            </a:r>
            <a:r>
              <a:rPr lang="en-US" sz="800" dirty="0">
                <a:latin typeface="Century Gothic" panose="020B0502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10.1080/1448837X.2008.11464196</a:t>
            </a:r>
            <a:r>
              <a:rPr lang="en-US" sz="800" dirty="0">
                <a:latin typeface="Century Gothic" panose="020B0502020202020204" pitchFamily="34" charset="0"/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155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6C6E-2062-404F-B677-F65CE8F9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BC0DF-148A-4EA7-A99A-B84C1A3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0E1D-5308-444B-A6D7-EA8278FDAC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6AD6DCE-C5F4-4E0B-98FE-DDCE47532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853956"/>
              </p:ext>
            </p:extLst>
          </p:nvPr>
        </p:nvGraphicFramePr>
        <p:xfrm>
          <a:off x="457200" y="1691147"/>
          <a:ext cx="8345440" cy="3718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6360">
                  <a:extLst>
                    <a:ext uri="{9D8B030D-6E8A-4147-A177-3AD203B41FA5}">
                      <a16:colId xmlns:a16="http://schemas.microsoft.com/office/drawing/2014/main" val="2662329218"/>
                    </a:ext>
                  </a:extLst>
                </a:gridCol>
                <a:gridCol w="2086360">
                  <a:extLst>
                    <a:ext uri="{9D8B030D-6E8A-4147-A177-3AD203B41FA5}">
                      <a16:colId xmlns:a16="http://schemas.microsoft.com/office/drawing/2014/main" val="602520085"/>
                    </a:ext>
                  </a:extLst>
                </a:gridCol>
                <a:gridCol w="2086360">
                  <a:extLst>
                    <a:ext uri="{9D8B030D-6E8A-4147-A177-3AD203B41FA5}">
                      <a16:colId xmlns:a16="http://schemas.microsoft.com/office/drawing/2014/main" val="2667816927"/>
                    </a:ext>
                  </a:extLst>
                </a:gridCol>
                <a:gridCol w="2086360">
                  <a:extLst>
                    <a:ext uri="{9D8B030D-6E8A-4147-A177-3AD203B41FA5}">
                      <a16:colId xmlns:a16="http://schemas.microsoft.com/office/drawing/2014/main" val="3263779871"/>
                    </a:ext>
                  </a:extLst>
                </a:gridCol>
              </a:tblGrid>
              <a:tr h="554319"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Wave</a:t>
                      </a:r>
                      <a:r>
                        <a:rPr lang="tr-TR" b="1" dirty="0"/>
                        <a:t> </a:t>
                      </a:r>
                      <a:r>
                        <a:rPr lang="tr-TR" b="1" dirty="0" err="1"/>
                        <a:t>Winding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Lap </a:t>
                      </a:r>
                      <a:r>
                        <a:rPr lang="tr-TR" b="1" dirty="0" err="1"/>
                        <a:t>Winding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50029"/>
                  </a:ext>
                </a:extLst>
              </a:tr>
              <a:tr h="554319"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8165"/>
                  </a:ext>
                </a:extLst>
              </a:tr>
              <a:tr h="710468"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schematic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2430"/>
                  </a:ext>
                </a:extLst>
              </a:tr>
              <a:tr h="710468"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Generally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requires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coil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coils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14360"/>
                  </a:ext>
                </a:extLst>
              </a:tr>
              <a:tr h="1014955">
                <a:tc>
                  <a:txBody>
                    <a:bodyPr/>
                    <a:lstStyle/>
                    <a:p>
                      <a:r>
                        <a:rPr lang="tr-TR" dirty="0" err="1"/>
                        <a:t>Low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external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pitches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therefore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Allows</a:t>
                      </a:r>
                      <a:r>
                        <a:rPr lang="tr-TR" dirty="0"/>
                        <a:t> bypass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Sophisticated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production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0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19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85F-C46B-499F-9A28-06093B83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7781-0753-4C70-A04F-23AE6F6D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of an </a:t>
            </a:r>
            <a:r>
              <a:rPr lang="tr-TR" dirty="0" err="1"/>
              <a:t>old</a:t>
            </a:r>
            <a:r>
              <a:rPr lang="tr-TR" dirty="0"/>
              <a:t> 44 MVA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lap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wave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Constraints</a:t>
            </a:r>
            <a:endParaRPr lang="tr-TR" dirty="0"/>
          </a:p>
          <a:p>
            <a:pPr marL="982663" lvl="1" indent="-342900"/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endParaRPr lang="tr-TR" dirty="0"/>
          </a:p>
          <a:p>
            <a:pPr marL="982663" lvl="1" indent="-342900"/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Challenge</a:t>
            </a:r>
          </a:p>
          <a:p>
            <a:pPr marL="982663" lvl="1" indent="-342900"/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efficiency</a:t>
            </a:r>
            <a:endParaRPr lang="tr-TR" dirty="0"/>
          </a:p>
          <a:p>
            <a:pPr marL="342900" indent="-342900"/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D3411-B661-4358-9702-C2DED983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090D8-8789-4DB9-8C6A-E4C987D30C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7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14482</TotalTime>
  <Words>2520</Words>
  <Application>Microsoft Office PowerPoint</Application>
  <PresentationFormat>On-screen Show (4:3)</PresentationFormat>
  <Paragraphs>234</Paragraphs>
  <Slides>23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Outline</vt:lpstr>
      <vt:lpstr>Hydro Generators</vt:lpstr>
      <vt:lpstr>Refurbishment</vt:lpstr>
      <vt:lpstr>Winding Types</vt:lpstr>
      <vt:lpstr>Winding Types</vt:lpstr>
      <vt:lpstr>Problem Definition</vt:lpstr>
      <vt:lpstr>Optimization: Variables</vt:lpstr>
      <vt:lpstr>Optimization: Constraints</vt:lpstr>
      <vt:lpstr>Optimization: Objective Function</vt:lpstr>
      <vt:lpstr>Optimization: Penalty Function</vt:lpstr>
      <vt:lpstr>Optimization: Results</vt:lpstr>
      <vt:lpstr>Design Methodology</vt:lpstr>
      <vt:lpstr>Roebel Bars</vt:lpstr>
      <vt:lpstr>Roebel Bars</vt:lpstr>
      <vt:lpstr>Design of Roebel Bars</vt:lpstr>
      <vt:lpstr>Design of Roebel Bars</vt:lpstr>
      <vt:lpstr>Design of Roebel Bars</vt:lpstr>
      <vt:lpstr>Design of Roebel Bars</vt:lpstr>
      <vt:lpstr>Conclusion &amp; Future Work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397</cp:revision>
  <cp:lastPrinted>2013-02-15T02:19:28Z</cp:lastPrinted>
  <dcterms:created xsi:type="dcterms:W3CDTF">2013-02-15T04:31:56Z</dcterms:created>
  <dcterms:modified xsi:type="dcterms:W3CDTF">2023-11-19T14:00:19Z</dcterms:modified>
</cp:coreProperties>
</file>