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notesMasterIdLst>
    <p:notesMasterId r:id="rId19"/>
  </p:notesMasterIdLst>
  <p:handoutMasterIdLst>
    <p:handoutMasterId r:id="rId20"/>
  </p:handoutMasterIdLst>
  <p:sldIdLst>
    <p:sldId id="299" r:id="rId2"/>
    <p:sldId id="300" r:id="rId3"/>
    <p:sldId id="301" r:id="rId4"/>
    <p:sldId id="319" r:id="rId5"/>
    <p:sldId id="326" r:id="rId6"/>
    <p:sldId id="327" r:id="rId7"/>
    <p:sldId id="320" r:id="rId8"/>
    <p:sldId id="321" r:id="rId9"/>
    <p:sldId id="322" r:id="rId10"/>
    <p:sldId id="323" r:id="rId11"/>
    <p:sldId id="329" r:id="rId12"/>
    <p:sldId id="324" r:id="rId13"/>
    <p:sldId id="318" r:id="rId14"/>
    <p:sldId id="328" r:id="rId15"/>
    <p:sldId id="331" r:id="rId16"/>
    <p:sldId id="330" r:id="rId17"/>
    <p:sldId id="303" r:id="rId18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112B"/>
    <a:srgbClr val="C20024"/>
    <a:srgbClr val="7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9805" autoAdjust="0"/>
    <p:restoredTop sz="91736" autoAdjust="0"/>
  </p:normalViewPr>
  <p:slideViewPr>
    <p:cSldViewPr snapToGrid="0" snapToObjects="1">
      <p:cViewPr varScale="1">
        <p:scale>
          <a:sx n="97" d="100"/>
          <a:sy n="97" d="100"/>
        </p:scale>
        <p:origin x="152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184D6-414C-4079-A8E9-CF042533179D}" type="datetimeFigureOut">
              <a:rPr lang="en-US"/>
              <a:pPr>
                <a:defRPr/>
              </a:pPr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FA0BCA-FC10-49BE-A2F8-BA289E01C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4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44B1B0-25C3-42D6-ACEC-11FE153FC81F}" type="datetimeFigureOut">
              <a:rPr lang="en-US"/>
              <a:pPr>
                <a:defRPr/>
              </a:pPr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3AAD37-8495-4358-975D-7F228E51A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6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fld id="{0B0C1EA2-0501-4755-8F2E-43AE1F036A88}" type="slidenum">
              <a:rPr lang="en-US">
                <a:latin typeface="Calibri" panose="020F0502020204030204" pitchFamily="34" charset="0"/>
              </a:rPr>
              <a:pPr/>
              <a:t>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831345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13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4763"/>
            <a:ext cx="9153526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/>
          <p:cNvSpPr txBox="1">
            <a:spLocks noChangeArrowheads="1"/>
          </p:cNvSpPr>
          <p:nvPr userDrawn="1"/>
        </p:nvSpPr>
        <p:spPr bwMode="auto">
          <a:xfrm>
            <a:off x="4953000" y="2179796"/>
            <a:ext cx="3962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defRPr/>
            </a:pP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TITLE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CENTURY GOTHIC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BOLD 18 PUNTO</a:t>
            </a: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Presenter or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METU EEE Century Gothic</a:t>
            </a:r>
            <a:r>
              <a:rPr lang="tr-TR" sz="1400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Regular 14 Punto</a:t>
            </a: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April 29, 2014</a:t>
            </a: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Place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dirty="0">
              <a:latin typeface="BentonSansTRUReg"/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4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F797-6006-4DDA-AFE9-456F280FE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FCBF-405F-4A2C-9F91-3B58965D5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3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12164-718A-4733-A653-425A1A482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2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B82CF-D217-463E-A20B-B8F45CA88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25A4F-61D9-44C1-AA71-D696DB2FF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8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95800" y="5162550"/>
            <a:ext cx="485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/>
            <a:r>
              <a:rPr lang="tr-TR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for your attention</a:t>
            </a:r>
            <a:r>
              <a:rPr lang="en-US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550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 userDrawn="1"/>
        </p:nvGrpSpPr>
        <p:grpSpPr bwMode="auto">
          <a:xfrm>
            <a:off x="0" y="6523038"/>
            <a:ext cx="9144000" cy="334962"/>
            <a:chOff x="0" y="6522510"/>
            <a:chExt cx="9144000" cy="33548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22510"/>
              <a:ext cx="9144000" cy="335489"/>
            </a:xfrm>
            <a:prstGeom prst="rect">
              <a:avLst/>
            </a:prstGeom>
            <a:solidFill>
              <a:srgbClr val="C2002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34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597" y="6573313"/>
              <a:ext cx="40767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Freeform 6"/>
          <p:cNvSpPr>
            <a:spLocks/>
          </p:cNvSpPr>
          <p:nvPr userDrawn="1"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 userDrawn="1">
            <p:ph type="title"/>
          </p:nvPr>
        </p:nvSpPr>
        <p:spPr bwMode="auto">
          <a:xfrm>
            <a:off x="457200" y="33813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1029" name="Text Placeholder 29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430338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/>
              <a:t>Click to edit Master text styles</a:t>
            </a:r>
          </a:p>
          <a:p>
            <a:pPr lvl="1"/>
            <a:r>
              <a:rPr lang="tr-TR" dirty="0"/>
              <a:t>Second level</a:t>
            </a:r>
          </a:p>
          <a:p>
            <a:pPr lvl="2"/>
            <a:r>
              <a:rPr lang="tr-TR" dirty="0"/>
              <a:t>Third level</a:t>
            </a:r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8110538" y="6523038"/>
            <a:ext cx="576262" cy="2667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2F2F2"/>
                </a:solidFill>
              </a:defRPr>
            </a:lvl1pPr>
          </a:lstStyle>
          <a:p>
            <a:pPr>
              <a:defRPr/>
            </a:pPr>
            <a:fld id="{A8C510B8-6146-408D-9D98-5CB776400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6" r:id="rId7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595959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1pPr>
      <a:lvl2pPr marL="639763" indent="-457200" algn="l" rtl="0" eaLnBrk="0" fontAlgn="base" hangingPunct="0">
        <a:spcBef>
          <a:spcPts val="438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2pPr>
      <a:lvl3pPr marL="9144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3pPr>
      <a:lvl4pPr marL="1187450" indent="-4572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4pPr>
      <a:lvl5pPr marL="1462088" indent="-4572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3677-E577-4B9A-949A-85F06078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NSGA – II: </a:t>
            </a:r>
            <a:r>
              <a:rPr lang="tr-TR" dirty="0" err="1"/>
              <a:t>Objective</a:t>
            </a:r>
            <a:r>
              <a:rPr lang="tr-TR" dirty="0"/>
              <a:t> </a:t>
            </a:r>
            <a:r>
              <a:rPr lang="tr-TR" dirty="0" err="1"/>
              <a:t>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56F05-1354-4923-B475-F40F32882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/>
              <a:t>Problem – I: </a:t>
            </a:r>
            <a:r>
              <a:rPr lang="tr-TR" dirty="0" err="1"/>
              <a:t>Refurbishment</a:t>
            </a:r>
            <a:r>
              <a:rPr lang="tr-TR" dirty="0"/>
              <a:t> of </a:t>
            </a:r>
            <a:r>
              <a:rPr lang="tr-TR" dirty="0" err="1"/>
              <a:t>hydro-generator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alternating</a:t>
            </a:r>
            <a:r>
              <a:rPr lang="tr-TR" dirty="0"/>
              <a:t> 	            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Constraints</a:t>
            </a:r>
            <a:r>
              <a:rPr lang="tr-TR" dirty="0"/>
              <a:t> – I: </a:t>
            </a:r>
            <a:r>
              <a:rPr lang="tr-TR" dirty="0" err="1"/>
              <a:t>Constant</a:t>
            </a:r>
            <a:r>
              <a:rPr lang="tr-TR" dirty="0"/>
              <a:t> </a:t>
            </a:r>
            <a:r>
              <a:rPr lang="tr-TR" dirty="0" err="1"/>
              <a:t>outer</a:t>
            </a:r>
            <a:r>
              <a:rPr lang="tr-TR" dirty="0"/>
              <a:t> </a:t>
            </a:r>
            <a:r>
              <a:rPr lang="tr-TR" dirty="0" err="1"/>
              <a:t>diameter</a:t>
            </a:r>
            <a:r>
              <a:rPr lang="tr-TR" dirty="0"/>
              <a:t>, </a:t>
            </a:r>
            <a:r>
              <a:rPr lang="tr-TR" dirty="0" err="1"/>
              <a:t>same</a:t>
            </a:r>
            <a:r>
              <a:rPr lang="tr-TR" dirty="0"/>
              <a:t> rotor </a:t>
            </a:r>
            <a:r>
              <a:rPr lang="tr-TR" dirty="0" err="1"/>
              <a:t>geometry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/>
              <a:t>Problem – II: Design of a </a:t>
            </a:r>
            <a:r>
              <a:rPr lang="tr-TR" dirty="0" err="1"/>
              <a:t>hydro-generator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Constraints</a:t>
            </a:r>
            <a:r>
              <a:rPr lang="tr-TR" dirty="0"/>
              <a:t> – II: </a:t>
            </a:r>
            <a:r>
              <a:rPr lang="tr-TR" dirty="0" err="1"/>
              <a:t>Constant</a:t>
            </a:r>
            <a:r>
              <a:rPr lang="tr-TR" dirty="0"/>
              <a:t> (but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1</a:t>
            </a:r>
            <a:r>
              <a:rPr lang="tr-TR" baseline="30000" dirty="0"/>
              <a:t>st </a:t>
            </a:r>
            <a:r>
              <a:rPr lang="tr-TR" dirty="0"/>
              <a:t>problem)</a:t>
            </a:r>
            <a:r>
              <a:rPr lang="tr-TR" baseline="30000" dirty="0"/>
              <a:t> </a:t>
            </a:r>
            <a:r>
              <a:rPr lang="tr-TR" dirty="0" err="1"/>
              <a:t>outer</a:t>
            </a:r>
            <a:r>
              <a:rPr lang="tr-TR" dirty="0"/>
              <a:t> 		     </a:t>
            </a:r>
            <a:r>
              <a:rPr lang="tr-TR" dirty="0" err="1"/>
              <a:t>diameter</a:t>
            </a:r>
            <a:r>
              <a:rPr lang="tr-TR" dirty="0"/>
              <a:t>, </a:t>
            </a:r>
            <a:r>
              <a:rPr lang="tr-TR" dirty="0" err="1"/>
              <a:t>same</a:t>
            </a:r>
            <a:r>
              <a:rPr lang="tr-TR" dirty="0"/>
              <a:t> rotor </a:t>
            </a:r>
            <a:r>
              <a:rPr lang="tr-TR" dirty="0" err="1"/>
              <a:t>geometry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>
                <a:solidFill>
                  <a:srgbClr val="FF0000"/>
                </a:solidFill>
              </a:rPr>
              <a:t>Problem – III: Design of a </a:t>
            </a:r>
            <a:r>
              <a:rPr lang="tr-TR" dirty="0" err="1">
                <a:solidFill>
                  <a:srgbClr val="FF0000"/>
                </a:solidFill>
              </a:rPr>
              <a:t>hydro-generator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with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Roebel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bars</a:t>
            </a:r>
            <a:endParaRPr lang="tr-TR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>
                <a:solidFill>
                  <a:srgbClr val="FF0000"/>
                </a:solidFill>
              </a:rPr>
              <a:t>Constraints</a:t>
            </a:r>
            <a:r>
              <a:rPr lang="tr-TR" dirty="0">
                <a:solidFill>
                  <a:srgbClr val="FF0000"/>
                </a:solidFill>
              </a:rPr>
              <a:t> – III: </a:t>
            </a:r>
            <a:r>
              <a:rPr lang="tr-TR" dirty="0" err="1">
                <a:solidFill>
                  <a:srgbClr val="FF0000"/>
                </a:solidFill>
              </a:rPr>
              <a:t>Constant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outer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diameter</a:t>
            </a:r>
            <a:r>
              <a:rPr lang="tr-TR" dirty="0">
                <a:solidFill>
                  <a:srgbClr val="FF0000"/>
                </a:solidFill>
              </a:rPr>
              <a:t> (</a:t>
            </a:r>
            <a:r>
              <a:rPr lang="tr-TR" dirty="0" err="1">
                <a:solidFill>
                  <a:srgbClr val="FF0000"/>
                </a:solidFill>
              </a:rPr>
              <a:t>same</a:t>
            </a:r>
            <a:r>
              <a:rPr lang="tr-TR" dirty="0">
                <a:solidFill>
                  <a:srgbClr val="FF0000"/>
                </a:solidFill>
              </a:rPr>
              <a:t> as 2</a:t>
            </a:r>
            <a:r>
              <a:rPr lang="tr-TR" baseline="30000" dirty="0">
                <a:solidFill>
                  <a:srgbClr val="FF0000"/>
                </a:solidFill>
              </a:rPr>
              <a:t>nd</a:t>
            </a:r>
            <a:r>
              <a:rPr lang="tr-TR" dirty="0">
                <a:solidFill>
                  <a:srgbClr val="FF0000"/>
                </a:solidFill>
              </a:rPr>
              <a:t> 			       problem), </a:t>
            </a:r>
            <a:r>
              <a:rPr lang="tr-TR" dirty="0" err="1">
                <a:solidFill>
                  <a:srgbClr val="FF0000"/>
                </a:solidFill>
              </a:rPr>
              <a:t>integer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slot</a:t>
            </a:r>
            <a:endParaRPr lang="tr-TR" dirty="0">
              <a:solidFill>
                <a:srgbClr val="FF0000"/>
              </a:solidFill>
            </a:endParaRPr>
          </a:p>
          <a:p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F0383-E5E1-4E8A-AA4A-0E0B75FD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6F1B3-FED4-464D-AC75-9906BFDC208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62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5E7A-3F23-454E-B7A1-0A2010E29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NSGA – II: </a:t>
            </a:r>
            <a:r>
              <a:rPr lang="tr-TR" dirty="0" err="1"/>
              <a:t>Objective</a:t>
            </a:r>
            <a:r>
              <a:rPr lang="tr-TR" dirty="0"/>
              <a:t> </a:t>
            </a:r>
            <a:r>
              <a:rPr lang="tr-TR" dirty="0" err="1"/>
              <a:t>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CA0C32-5E72-48AD-BDCD-88ACD6E1B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dirty="0"/>
                  <a:t>Objective </a:t>
                </a:r>
                <a:r>
                  <a:rPr lang="tr-TR" dirty="0" err="1"/>
                  <a:t>functions</a:t>
                </a:r>
                <a:r>
                  <a:rPr lang="tr-TR" dirty="0"/>
                  <a:t> </a:t>
                </a:r>
                <a:r>
                  <a:rPr lang="tr-TR" dirty="0" err="1"/>
                  <a:t>are</a:t>
                </a:r>
                <a:endParaRPr lang="tr-TR" dirty="0"/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Initial</a:t>
                </a:r>
                <a:r>
                  <a:rPr lang="tr-TR" dirty="0"/>
                  <a:t> </a:t>
                </a:r>
                <a:r>
                  <a:rPr lang="tr-TR" dirty="0" err="1"/>
                  <a:t>cost</a:t>
                </a:r>
                <a:endParaRPr lang="tr-TR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𝑠𝑡𝑒𝑒𝑙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𝑠𝑡𝑒𝑒𝑙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𝑐𝑜𝑝𝑝𝑒𝑟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𝑐𝑜𝑝𝑝𝑒𝑟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×2.5</m:t>
                      </m:r>
                    </m:oMath>
                  </m:oMathPara>
                </a14:m>
                <a:endParaRPr lang="tr-TR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η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tr-TR" dirty="0"/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Efficiency</a:t>
                </a:r>
                <a:endParaRPr lang="tr-TR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η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tr-TR" dirty="0"/>
              </a:p>
              <a:p>
                <a:pPr marL="982663" lvl="1" indent="-342900"/>
                <a:r>
                  <a:rPr lang="tr-TR" dirty="0" err="1"/>
                  <a:t>Subject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endParaRPr lang="tr-TR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tr-TR" b="0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𝑃𝑜𝑙𝑒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𝑆h𝑜𝑒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𝑊𝑖𝑑𝑡h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br>
                  <a:rPr lang="tr-TR" b="0" dirty="0"/>
                </a:br>
                <a:endParaRPr lang="tr-TR" dirty="0"/>
              </a:p>
              <a:p>
                <a:endParaRPr lang="tr-T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CA0C32-5E72-48AD-BDCD-88ACD6E1B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 t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0398F-B68C-43E4-ACD8-9110B2DC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7CEE-8D68-438E-99E6-4B0ACF714C1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750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D469-F4D0-46FF-8AF4-84785C50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NSGA – II: </a:t>
            </a:r>
            <a:r>
              <a:rPr lang="tr-TR" dirty="0" err="1"/>
              <a:t>Penalty</a:t>
            </a:r>
            <a:r>
              <a:rPr lang="tr-TR" dirty="0"/>
              <a:t> </a:t>
            </a:r>
            <a:r>
              <a:rPr lang="tr-TR" dirty="0" err="1"/>
              <a:t>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49E278-7614-4487-8B5E-ECD873717D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dirty="0"/>
                  <a:t>SCR </a:t>
                </a:r>
                <a:r>
                  <a:rPr lang="tr-TR" dirty="0" err="1"/>
                  <a:t>should</a:t>
                </a:r>
                <a:r>
                  <a:rPr lang="tr-TR" dirty="0"/>
                  <a:t> not be </a:t>
                </a:r>
                <a:r>
                  <a:rPr lang="tr-TR" dirty="0" err="1"/>
                  <a:t>less</a:t>
                </a:r>
                <a:r>
                  <a:rPr lang="tr-TR" dirty="0"/>
                  <a:t> </a:t>
                </a:r>
                <a:r>
                  <a:rPr lang="tr-TR" dirty="0" err="1"/>
                  <a:t>than</a:t>
                </a:r>
                <a:r>
                  <a:rPr lang="tr-TR" dirty="0"/>
                  <a:t> 0.8</a:t>
                </a:r>
              </a:p>
              <a:p>
                <a:endParaRPr lang="tr-TR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Penalty</a:t>
                </a:r>
                <a:r>
                  <a:rPr lang="tr-TR" dirty="0"/>
                  <a:t> </a:t>
                </a:r>
                <a:r>
                  <a:rPr lang="tr-TR" dirty="0" err="1"/>
                  <a:t>function</a:t>
                </a:r>
                <a:r>
                  <a:rPr lang="tr-TR" dirty="0"/>
                  <a:t> is </a:t>
                </a:r>
                <a:r>
                  <a:rPr lang="tr-TR" dirty="0" err="1"/>
                  <a:t>added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cost</a:t>
                </a:r>
                <a:r>
                  <a:rPr lang="tr-TR" dirty="0"/>
                  <a:t> </a:t>
                </a:r>
                <a:r>
                  <a:rPr lang="tr-TR" dirty="0" err="1"/>
                  <a:t>function</a:t>
                </a:r>
                <a:r>
                  <a:rPr lang="tr-TR" dirty="0"/>
                  <a:t> </a:t>
                </a:r>
                <a:r>
                  <a:rPr lang="tr-TR" dirty="0" err="1"/>
                  <a:t>if</a:t>
                </a:r>
                <a:r>
                  <a:rPr lang="tr-TR" dirty="0"/>
                  <a:t> </a:t>
                </a:r>
                <a:r>
                  <a:rPr lang="tr-TR" dirty="0" err="1"/>
                  <a:t>penalty</a:t>
                </a:r>
                <a:r>
                  <a:rPr lang="tr-TR" dirty="0"/>
                  <a:t> </a:t>
                </a:r>
                <a:r>
                  <a:rPr lang="tr-TR" dirty="0" err="1"/>
                  <a:t>constraints</a:t>
                </a:r>
                <a:r>
                  <a:rPr lang="tr-TR" dirty="0"/>
                  <a:t> </a:t>
                </a:r>
                <a:r>
                  <a:rPr lang="tr-TR" dirty="0" err="1"/>
                  <a:t>are</a:t>
                </a:r>
                <a:r>
                  <a:rPr lang="tr-TR" dirty="0"/>
                  <a:t> </a:t>
                </a:r>
                <a:r>
                  <a:rPr lang="tr-TR" dirty="0" err="1"/>
                  <a:t>satisfied</a:t>
                </a:r>
                <a:endParaRPr lang="tr-TR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Hence</a:t>
                </a:r>
                <a:endParaRPr lang="tr-TR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𝑆𝐶𝑅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𝑝𝑢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,    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𝑆𝐶𝑅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&lt;0.8</m:t>
                              </m: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0,   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  <a:p>
                <a:pPr marL="925513" lvl="1" indent="-28575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where</a:t>
                </a:r>
                <a:r>
                  <a:rPr lang="tr-TR" dirty="0"/>
                  <a:t> A is a </a:t>
                </a:r>
                <a:r>
                  <a:rPr lang="tr-TR" dirty="0" err="1"/>
                  <a:t>very</a:t>
                </a:r>
                <a:r>
                  <a:rPr lang="tr-TR" dirty="0"/>
                  <a:t> </a:t>
                </a:r>
                <a:r>
                  <a:rPr lang="tr-TR" dirty="0" err="1"/>
                  <a:t>large</a:t>
                </a:r>
                <a:r>
                  <a:rPr lang="tr-TR" dirty="0"/>
                  <a:t> </a:t>
                </a:r>
                <a:r>
                  <a:rPr lang="tr-TR" dirty="0" err="1"/>
                  <a:t>number</a:t>
                </a:r>
                <a:r>
                  <a:rPr lang="tr-TR" dirty="0"/>
                  <a:t> </a:t>
                </a:r>
                <a:r>
                  <a:rPr lang="tr-TR" dirty="0" err="1"/>
                  <a:t>compared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initial</a:t>
                </a:r>
                <a:r>
                  <a:rPr lang="tr-TR" dirty="0"/>
                  <a:t> </a:t>
                </a:r>
                <a:r>
                  <a:rPr lang="tr-TR" dirty="0" err="1"/>
                  <a:t>cost</a:t>
                </a:r>
                <a:endParaRPr lang="tr-TR" dirty="0"/>
              </a:p>
              <a:p>
                <a:pPr lvl="1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49E278-7614-4487-8B5E-ECD873717D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F78F1-9F9D-4FC4-987F-841D8C73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280A9-A604-48BD-8901-60DBBAA217B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65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A609C-2AB0-4006-A0B7-08DEEBE8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Results</a:t>
            </a:r>
            <a:r>
              <a:rPr lang="tr-TR" dirty="0"/>
              <a:t>: Do = 6858 mm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D9CA0-613C-4636-9718-AD17DD2B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33C04-BEBC-4BF8-B533-F37132628A2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BA4FE6-862B-4F24-B6D7-A4CB8A95945D}"/>
              </a:ext>
            </a:extLst>
          </p:cNvPr>
          <p:cNvSpPr txBox="1"/>
          <p:nvPr/>
        </p:nvSpPr>
        <p:spPr>
          <a:xfrm>
            <a:off x="457200" y="1363663"/>
            <a:ext cx="848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150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Population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 (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completed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 in 13h)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9F3E061-6D4E-47BB-9515-7B3CB499B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029" y="1830448"/>
            <a:ext cx="8767116" cy="4397256"/>
          </a:xfrm>
        </p:spPr>
      </p:pic>
    </p:spTree>
    <p:extLst>
      <p:ext uri="{BB962C8B-B14F-4D97-AF65-F5344CB8AC3E}">
        <p14:creationId xmlns:p14="http://schemas.microsoft.com/office/powerpoint/2010/main" val="495686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F6BF-DEBE-4721-81AF-BC5C7015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Results</a:t>
            </a:r>
            <a:r>
              <a:rPr lang="tr-TR" dirty="0"/>
              <a:t>: Do = 6858 mm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C18019-A345-4478-8BD2-6B2EDFB48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484" y="1921439"/>
            <a:ext cx="8849032" cy="443834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81B54-55A1-413D-A2A8-B41FA623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8C47C-56E8-4C1F-9E3A-7072D180944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543AB8-CBAF-4A24-B310-E87433958C8E}"/>
              </a:ext>
            </a:extLst>
          </p:cNvPr>
          <p:cNvSpPr txBox="1"/>
          <p:nvPr/>
        </p:nvSpPr>
        <p:spPr>
          <a:xfrm>
            <a:off x="457200" y="1363663"/>
            <a:ext cx="848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300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Population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 (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completed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 in 53h)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909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03FB-24EF-410C-859E-AB52A7CC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Results</a:t>
            </a:r>
            <a:r>
              <a:rPr lang="tr-TR" dirty="0"/>
              <a:t>: Do = 8000 mm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FF9C0-776C-4075-83A7-69C1F3D1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37F37-0FCA-4913-9735-E71E7DCC4CC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145821-0874-49E1-96E3-DB77A8D6AA16}"/>
              </a:ext>
            </a:extLst>
          </p:cNvPr>
          <p:cNvSpPr txBox="1"/>
          <p:nvPr/>
        </p:nvSpPr>
        <p:spPr>
          <a:xfrm>
            <a:off x="457200" y="1363663"/>
            <a:ext cx="848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300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Population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 (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completed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 in 53h)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D67D580C-1D38-4A23-9391-0E4B08D41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025" y="1849497"/>
            <a:ext cx="8767116" cy="4397256"/>
          </a:xfrm>
        </p:spPr>
      </p:pic>
    </p:spTree>
    <p:extLst>
      <p:ext uri="{BB962C8B-B14F-4D97-AF65-F5344CB8AC3E}">
        <p14:creationId xmlns:p14="http://schemas.microsoft.com/office/powerpoint/2010/main" val="1258558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9D62-5833-4F4A-B7C2-A332402B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Past</a:t>
            </a:r>
            <a:r>
              <a:rPr lang="tr-TR" dirty="0"/>
              <a:t> </a:t>
            </a:r>
            <a:r>
              <a:rPr lang="tr-TR" dirty="0" err="1"/>
              <a:t>Plans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0131-6469-4375-A3AE-0B57AF815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0338"/>
            <a:ext cx="8229600" cy="168648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Completing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(as </a:t>
            </a:r>
            <a:r>
              <a:rPr lang="tr-TR" dirty="0" err="1"/>
              <a:t>well</a:t>
            </a:r>
            <a:r>
              <a:rPr lang="tr-TR" dirty="0"/>
              <a:t> as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alternatives</a:t>
            </a:r>
            <a:r>
              <a:rPr lang="tr-TR" dirty="0"/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Eccentricity</a:t>
            </a:r>
            <a:r>
              <a:rPr lang="tr-TR" dirty="0"/>
              <a:t> </a:t>
            </a:r>
            <a:r>
              <a:rPr lang="tr-TR" dirty="0" err="1"/>
              <a:t>analyses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Creating</a:t>
            </a:r>
            <a:r>
              <a:rPr lang="tr-TR" dirty="0"/>
              <a:t> </a:t>
            </a:r>
            <a:r>
              <a:rPr lang="tr-TR" dirty="0" err="1"/>
              <a:t>basis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advanced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optimization</a:t>
            </a:r>
            <a:r>
              <a:rPr lang="tr-TR" dirty="0"/>
              <a:t>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C4C5F-EC68-4627-BD43-E8930337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964A6-694B-46F0-9E07-A2E22577278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4E628A-814F-42D7-9B43-9552328F5466}"/>
              </a:ext>
            </a:extLst>
          </p:cNvPr>
          <p:cNvSpPr txBox="1">
            <a:spLocks/>
          </p:cNvSpPr>
          <p:nvPr/>
        </p:nvSpPr>
        <p:spPr bwMode="auto">
          <a:xfrm>
            <a:off x="457200" y="2774807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595959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9pPr>
          </a:lstStyle>
          <a:p>
            <a:pPr defTabSz="914400"/>
            <a:r>
              <a:rPr lang="tr-TR" dirty="0" err="1"/>
              <a:t>Future</a:t>
            </a:r>
            <a:r>
              <a:rPr lang="tr-TR" dirty="0"/>
              <a:t> </a:t>
            </a:r>
            <a:r>
              <a:rPr lang="tr-TR" dirty="0" err="1"/>
              <a:t>Plans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6A10C7-2653-443F-B04C-E62F18423E21}"/>
              </a:ext>
            </a:extLst>
          </p:cNvPr>
          <p:cNvSpPr txBox="1">
            <a:spLocks/>
          </p:cNvSpPr>
          <p:nvPr/>
        </p:nvSpPr>
        <p:spPr bwMode="auto">
          <a:xfrm>
            <a:off x="457200" y="3958286"/>
            <a:ext cx="8229600" cy="15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1pPr>
            <a:lvl2pPr marL="639763" indent="-457200" algn="l" rtl="0" eaLnBrk="0" fontAlgn="base" hangingPunct="0">
              <a:spcBef>
                <a:spcPts val="438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2pPr>
            <a:lvl3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3pPr>
            <a:lvl4pPr marL="118745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4pPr>
            <a:lvl5pPr marL="1462088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>
              <a:buFont typeface="Wingdings" panose="05000000000000000000" pitchFamily="2" charset="2"/>
              <a:buChar char="Ø"/>
            </a:pPr>
            <a:r>
              <a:rPr lang="tr-TR" dirty="0" err="1"/>
              <a:t>Completing</a:t>
            </a:r>
            <a:r>
              <a:rPr lang="tr-TR" dirty="0"/>
              <a:t> </a:t>
            </a:r>
            <a:r>
              <a:rPr lang="tr-TR" dirty="0" err="1"/>
              <a:t>optimization</a:t>
            </a:r>
            <a:r>
              <a:rPr lang="tr-TR" dirty="0"/>
              <a:t> </a:t>
            </a:r>
            <a:r>
              <a:rPr lang="tr-TR" dirty="0" err="1"/>
              <a:t>studies</a:t>
            </a:r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r>
              <a:rPr lang="tr-TR" dirty="0" err="1"/>
              <a:t>Creating</a:t>
            </a:r>
            <a:r>
              <a:rPr lang="tr-TR" dirty="0"/>
              <a:t> </a:t>
            </a:r>
            <a:r>
              <a:rPr lang="tr-TR" dirty="0" err="1"/>
              <a:t>manufacturing</a:t>
            </a:r>
            <a:r>
              <a:rPr lang="tr-TR" dirty="0"/>
              <a:t> </a:t>
            </a:r>
            <a:r>
              <a:rPr lang="tr-TR" dirty="0" err="1"/>
              <a:t>documents</a:t>
            </a:r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r>
              <a:rPr lang="tr-TR" dirty="0" err="1"/>
              <a:t>Manufacturing</a:t>
            </a:r>
            <a:r>
              <a:rPr lang="tr-TR" dirty="0"/>
              <a:t> </a:t>
            </a:r>
            <a:r>
              <a:rPr lang="tr-TR" dirty="0" err="1"/>
              <a:t>mock</a:t>
            </a:r>
            <a:r>
              <a:rPr lang="tr-TR" dirty="0"/>
              <a:t> </a:t>
            </a:r>
            <a:r>
              <a:rPr lang="tr-TR" dirty="0" err="1"/>
              <a:t>generator</a:t>
            </a:r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59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47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61FDA2-BA44-4DCC-B068-B4274FE8ED40}"/>
              </a:ext>
            </a:extLst>
          </p:cNvPr>
          <p:cNvSpPr/>
          <p:nvPr/>
        </p:nvSpPr>
        <p:spPr>
          <a:xfrm>
            <a:off x="6204154" y="5506065"/>
            <a:ext cx="1386349" cy="471948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>
                <a:latin typeface="Century Gothic" panose="020B0502020202020204" pitchFamily="34" charset="0"/>
              </a:rPr>
              <a:t>10.10.2023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5885DF-7CEB-49D1-B226-EC7D29948F9C}"/>
              </a:ext>
            </a:extLst>
          </p:cNvPr>
          <p:cNvSpPr/>
          <p:nvPr/>
        </p:nvSpPr>
        <p:spPr>
          <a:xfrm>
            <a:off x="5004619" y="3669891"/>
            <a:ext cx="3485536" cy="683342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480F24-7499-42ED-9A5F-F7D849F17E95}"/>
              </a:ext>
            </a:extLst>
          </p:cNvPr>
          <p:cNvSpPr/>
          <p:nvPr/>
        </p:nvSpPr>
        <p:spPr>
          <a:xfrm>
            <a:off x="4839927" y="5614219"/>
            <a:ext cx="1386349" cy="471948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C4915-B2A7-4094-B91C-D23E77038D0B}"/>
              </a:ext>
            </a:extLst>
          </p:cNvPr>
          <p:cNvSpPr/>
          <p:nvPr/>
        </p:nvSpPr>
        <p:spPr>
          <a:xfrm>
            <a:off x="5157019" y="4876800"/>
            <a:ext cx="3485536" cy="683342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>
                <a:latin typeface="Century Gothic" panose="020B0502020202020204" pitchFamily="34" charset="0"/>
              </a:rPr>
              <a:t>M. Samet Yakut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D42C83-41D1-488A-A13A-09C76CD09CF7}"/>
              </a:ext>
            </a:extLst>
          </p:cNvPr>
          <p:cNvSpPr/>
          <p:nvPr/>
        </p:nvSpPr>
        <p:spPr>
          <a:xfrm>
            <a:off x="4918585" y="3205027"/>
            <a:ext cx="3723970" cy="683342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latin typeface="Century Gothic" panose="020B0502020202020204" pitchFamily="34" charset="0"/>
              </a:rPr>
              <a:t>Advanced Design </a:t>
            </a:r>
            <a:r>
              <a:rPr lang="tr-TR" sz="2400" b="1" dirty="0" err="1">
                <a:latin typeface="Century Gothic" panose="020B0502020202020204" pitchFamily="34" charset="0"/>
              </a:rPr>
              <a:t>and</a:t>
            </a:r>
            <a:r>
              <a:rPr lang="tr-TR" sz="2400" b="1" dirty="0">
                <a:latin typeface="Century Gothic" panose="020B0502020202020204" pitchFamily="34" charset="0"/>
              </a:rPr>
              <a:t> </a:t>
            </a:r>
            <a:r>
              <a:rPr lang="tr-TR" sz="2400" b="1" dirty="0" err="1">
                <a:latin typeface="Century Gothic" panose="020B0502020202020204" pitchFamily="34" charset="0"/>
              </a:rPr>
              <a:t>Optimization</a:t>
            </a:r>
            <a:r>
              <a:rPr lang="tr-TR" sz="2400" b="1" dirty="0">
                <a:latin typeface="Century Gothic" panose="020B0502020202020204" pitchFamily="34" charset="0"/>
              </a:rPr>
              <a:t> in </a:t>
            </a:r>
            <a:r>
              <a:rPr lang="tr-TR" sz="2400" b="1" dirty="0" err="1">
                <a:latin typeface="Century Gothic" panose="020B0502020202020204" pitchFamily="34" charset="0"/>
              </a:rPr>
              <a:t>Hydro</a:t>
            </a:r>
            <a:r>
              <a:rPr lang="tr-TR" sz="2400" b="1" dirty="0">
                <a:latin typeface="Century Gothic" panose="020B0502020202020204" pitchFamily="34" charset="0"/>
              </a:rPr>
              <a:t> </a:t>
            </a:r>
            <a:r>
              <a:rPr lang="tr-TR" sz="2400" b="1" dirty="0" err="1">
                <a:latin typeface="Century Gothic" panose="020B0502020202020204" pitchFamily="34" charset="0"/>
              </a:rPr>
              <a:t>Generators</a:t>
            </a:r>
            <a:endParaRPr 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EEE5FE-A17C-4A98-9C1F-AC8DB6916B9A}"/>
              </a:ext>
            </a:extLst>
          </p:cNvPr>
          <p:cNvSpPr/>
          <p:nvPr/>
        </p:nvSpPr>
        <p:spPr>
          <a:xfrm>
            <a:off x="4918585" y="2123624"/>
            <a:ext cx="3723970" cy="683342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F4E203-ECA6-4208-889B-0299ECCA8A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14" b="12832"/>
          <a:stretch/>
        </p:blipFill>
        <p:spPr>
          <a:xfrm>
            <a:off x="305801" y="1580246"/>
            <a:ext cx="4401726" cy="417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9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Outline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400" dirty="0"/>
              <a:t>Interactive Link </a:t>
            </a:r>
            <a:r>
              <a:rPr lang="tr-TR" sz="2400" dirty="0" err="1"/>
              <a:t>Between</a:t>
            </a:r>
            <a:r>
              <a:rPr lang="tr-TR" sz="2400" dirty="0"/>
              <a:t> MATLAB/ANSYS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400" dirty="0" err="1"/>
              <a:t>Optimization</a:t>
            </a:r>
            <a:r>
              <a:rPr lang="tr-TR" sz="2400" dirty="0"/>
              <a:t> </a:t>
            </a:r>
            <a:r>
              <a:rPr lang="tr-TR" sz="2400" dirty="0" err="1"/>
              <a:t>Algorithm</a:t>
            </a:r>
            <a:endParaRPr lang="tr-TR" sz="2200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sz="2200" dirty="0" err="1"/>
              <a:t>Variables</a:t>
            </a:r>
            <a:endParaRPr lang="tr-TR" sz="2200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sz="2200" dirty="0" err="1"/>
              <a:t>Constraints</a:t>
            </a:r>
            <a:endParaRPr lang="tr-TR" sz="2200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sz="2200" dirty="0" err="1"/>
              <a:t>Objective</a:t>
            </a:r>
            <a:r>
              <a:rPr lang="tr-TR" sz="2200" dirty="0"/>
              <a:t> </a:t>
            </a:r>
            <a:r>
              <a:rPr lang="tr-TR" sz="2200" dirty="0" err="1"/>
              <a:t>Functions</a:t>
            </a:r>
            <a:endParaRPr lang="tr-TR" sz="2200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sz="2200" dirty="0" err="1"/>
              <a:t>Penalty</a:t>
            </a:r>
            <a:r>
              <a:rPr lang="tr-TR" sz="2200" dirty="0"/>
              <a:t> </a:t>
            </a:r>
            <a:r>
              <a:rPr lang="tr-TR" sz="2200" dirty="0" err="1"/>
              <a:t>Function</a:t>
            </a:r>
            <a:endParaRPr lang="tr-TR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400" dirty="0" err="1"/>
              <a:t>Results</a:t>
            </a:r>
            <a:endParaRPr lang="tr-T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400" dirty="0" err="1"/>
              <a:t>Future</a:t>
            </a:r>
            <a:r>
              <a:rPr lang="tr-TR" sz="2400" dirty="0"/>
              <a:t> </a:t>
            </a:r>
            <a:r>
              <a:rPr lang="tr-TR" sz="2400" dirty="0" err="1"/>
              <a:t>Plans</a:t>
            </a:r>
            <a:endParaRPr lang="tr-T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B44CE-8C23-46F7-BFAE-5E38C6A6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Interactive Link </a:t>
            </a:r>
            <a:r>
              <a:rPr lang="tr-TR" dirty="0" err="1"/>
              <a:t>Between</a:t>
            </a:r>
            <a:r>
              <a:rPr lang="tr-TR" dirty="0"/>
              <a:t> MATLAB/ANSYS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62E42-1E09-4360-A356-183753E37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0338"/>
            <a:ext cx="4794299" cy="498792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/>
              <a:t>No </a:t>
            </a:r>
            <a:r>
              <a:rPr lang="tr-TR" dirty="0" err="1"/>
              <a:t>direct</a:t>
            </a:r>
            <a:r>
              <a:rPr lang="tr-TR" dirty="0"/>
              <a:t> </a:t>
            </a:r>
            <a:r>
              <a:rPr lang="tr-TR" dirty="0" err="1"/>
              <a:t>connection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MATLAB </a:t>
            </a:r>
            <a:r>
              <a:rPr lang="tr-TR" dirty="0" err="1"/>
              <a:t>and</a:t>
            </a:r>
            <a:r>
              <a:rPr lang="tr-TR" dirty="0"/>
              <a:t> ANSYS</a:t>
            </a:r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dirty="0"/>
              <a:t>VBS is </a:t>
            </a:r>
            <a:r>
              <a:rPr lang="tr-TR" dirty="0" err="1"/>
              <a:t>used</a:t>
            </a:r>
            <a:r>
              <a:rPr lang="tr-TR" dirty="0"/>
              <a:t> as </a:t>
            </a:r>
            <a:r>
              <a:rPr lang="tr-TR" dirty="0" err="1"/>
              <a:t>medium</a:t>
            </a:r>
            <a:endParaRPr lang="tr-TR" dirty="0"/>
          </a:p>
          <a:p>
            <a:pPr lvl="1" indent="0">
              <a:buNone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/>
              <a:t>MATLAB </a:t>
            </a:r>
            <a:r>
              <a:rPr lang="tr-TR" dirty="0" err="1"/>
              <a:t>runs</a:t>
            </a:r>
            <a:r>
              <a:rPr lang="tr-TR" dirty="0"/>
              <a:t> main </a:t>
            </a:r>
            <a:r>
              <a:rPr lang="tr-TR" dirty="0" err="1"/>
              <a:t>algorithm</a:t>
            </a:r>
            <a:endParaRPr lang="tr-TR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dirty="0" err="1"/>
              <a:t>Variations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written</a:t>
            </a:r>
            <a:r>
              <a:rPr lang="tr-TR" dirty="0"/>
              <a:t> in VBS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/>
              <a:t>VBS </a:t>
            </a:r>
            <a:r>
              <a:rPr lang="tr-TR" dirty="0" err="1"/>
              <a:t>runs</a:t>
            </a:r>
            <a:r>
              <a:rPr lang="tr-TR" dirty="0"/>
              <a:t> ANSYS</a:t>
            </a:r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dirty="0" err="1"/>
              <a:t>Simulation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obtained</a:t>
            </a:r>
            <a:endParaRPr lang="tr-TR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Postprocessing</a:t>
            </a:r>
            <a:r>
              <a:rPr lang="tr-TR" dirty="0"/>
              <a:t> is </a:t>
            </a:r>
            <a:r>
              <a:rPr lang="tr-TR" dirty="0" err="1"/>
              <a:t>conducted</a:t>
            </a:r>
            <a:r>
              <a:rPr lang="tr-TR" dirty="0"/>
              <a:t> in MATLAB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556DD-E549-4CFE-A1A1-5A55A7C4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F9580-AFD1-4A31-BFDB-B293089C2D6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0442A0-3BEF-49EF-8D90-B1457201A0B9}"/>
              </a:ext>
            </a:extLst>
          </p:cNvPr>
          <p:cNvSpPr/>
          <p:nvPr/>
        </p:nvSpPr>
        <p:spPr>
          <a:xfrm>
            <a:off x="7030065" y="2434355"/>
            <a:ext cx="1632154" cy="72044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5E5D4F-7852-4AC2-8244-6E2C1902FBF4}"/>
              </a:ext>
            </a:extLst>
          </p:cNvPr>
          <p:cNvSpPr/>
          <p:nvPr/>
        </p:nvSpPr>
        <p:spPr>
          <a:xfrm>
            <a:off x="7030065" y="3828273"/>
            <a:ext cx="1632154" cy="66109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CAA2BC-C4BD-4346-A454-3CE4536490A4}"/>
              </a:ext>
            </a:extLst>
          </p:cNvPr>
          <p:cNvSpPr/>
          <p:nvPr/>
        </p:nvSpPr>
        <p:spPr>
          <a:xfrm>
            <a:off x="7093436" y="4923093"/>
            <a:ext cx="1514168" cy="1218688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A5C637-0D51-4B23-98B3-B4383DACDF61}"/>
              </a:ext>
            </a:extLst>
          </p:cNvPr>
          <p:cNvCxnSpPr>
            <a:cxnSpLocks/>
          </p:cNvCxnSpPr>
          <p:nvPr/>
        </p:nvCxnSpPr>
        <p:spPr>
          <a:xfrm>
            <a:off x="7845066" y="1971894"/>
            <a:ext cx="0" cy="467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E95149-29FE-442D-8757-2BBDA58DDE7B}"/>
              </a:ext>
            </a:extLst>
          </p:cNvPr>
          <p:cNvSpPr txBox="1"/>
          <p:nvPr/>
        </p:nvSpPr>
        <p:spPr>
          <a:xfrm>
            <a:off x="7199978" y="1325563"/>
            <a:ext cx="142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Century Gothic" panose="020B0502020202020204" pitchFamily="34" charset="0"/>
              </a:rPr>
              <a:t>Variables</a:t>
            </a:r>
            <a:r>
              <a:rPr lang="tr-TR" dirty="0">
                <a:latin typeface="Century Gothic" panose="020B0502020202020204" pitchFamily="34" charset="0"/>
              </a:rPr>
              <a:t>, </a:t>
            </a:r>
            <a:r>
              <a:rPr lang="tr-TR" dirty="0" err="1">
                <a:latin typeface="Century Gothic" panose="020B0502020202020204" pitchFamily="34" charset="0"/>
              </a:rPr>
              <a:t>Constraints</a:t>
            </a:r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D3DB8E-C292-4EFD-8276-526A841EBF5F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7846142" y="3154801"/>
            <a:ext cx="0" cy="673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C4C114-ED14-4B35-9326-9E8516DA6CCD}"/>
              </a:ext>
            </a:extLst>
          </p:cNvPr>
          <p:cNvSpPr txBox="1"/>
          <p:nvPr/>
        </p:nvSpPr>
        <p:spPr>
          <a:xfrm>
            <a:off x="7846142" y="3286280"/>
            <a:ext cx="142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Century Gothic" panose="020B0502020202020204" pitchFamily="34" charset="0"/>
              </a:rPr>
              <a:t>Variation</a:t>
            </a:r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429178-CC76-4E91-9BB9-3448BBA54C7A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7846142" y="4489363"/>
            <a:ext cx="4378" cy="43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56262E5-8B55-44D9-9FF3-5ED7A6406982}"/>
              </a:ext>
            </a:extLst>
          </p:cNvPr>
          <p:cNvSpPr txBox="1"/>
          <p:nvPr/>
        </p:nvSpPr>
        <p:spPr>
          <a:xfrm>
            <a:off x="7889850" y="4509119"/>
            <a:ext cx="142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Century Gothic" panose="020B0502020202020204" pitchFamily="34" charset="0"/>
              </a:rPr>
              <a:t>Simulation</a:t>
            </a:r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545E538-8A0E-4E67-BCEE-B280ADBE48B5}"/>
              </a:ext>
            </a:extLst>
          </p:cNvPr>
          <p:cNvCxnSpPr>
            <a:stCxn id="10" idx="1"/>
            <a:endCxn id="6" idx="1"/>
          </p:cNvCxnSpPr>
          <p:nvPr/>
        </p:nvCxnSpPr>
        <p:spPr>
          <a:xfrm rot="10800000">
            <a:off x="7030066" y="2794579"/>
            <a:ext cx="63371" cy="2737859"/>
          </a:xfrm>
          <a:prstGeom prst="bentConnector3">
            <a:avLst>
              <a:gd name="adj1" fmla="val 60037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7298014-436E-43BA-8E36-D0E452E122DA}"/>
              </a:ext>
            </a:extLst>
          </p:cNvPr>
          <p:cNvSpPr txBox="1"/>
          <p:nvPr/>
        </p:nvSpPr>
        <p:spPr>
          <a:xfrm>
            <a:off x="5743731" y="3739634"/>
            <a:ext cx="142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Century Gothic" panose="020B0502020202020204" pitchFamily="34" charset="0"/>
              </a:rPr>
              <a:t>Results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738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CBE3-195C-461F-B59D-3149E1A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Optimization</a:t>
            </a:r>
            <a:r>
              <a:rPr lang="tr-TR" dirty="0"/>
              <a:t> </a:t>
            </a:r>
            <a:r>
              <a:rPr lang="tr-TR" dirty="0" err="1"/>
              <a:t>Algorithm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34E295-3A09-4B14-B180-149E6C96F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7752" y="1363663"/>
            <a:ext cx="3847310" cy="49879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4FF7F-FD0C-4052-8D6E-BE8E0221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E0BC7-6FC0-4F28-9343-3EA041C50E4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2FBB221-45F3-439D-897E-7F1453059612}"/>
              </a:ext>
            </a:extLst>
          </p:cNvPr>
          <p:cNvSpPr txBox="1">
            <a:spLocks/>
          </p:cNvSpPr>
          <p:nvPr/>
        </p:nvSpPr>
        <p:spPr bwMode="auto">
          <a:xfrm>
            <a:off x="457200" y="1612490"/>
            <a:ext cx="4449097" cy="473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1pPr>
            <a:lvl2pPr marL="639763" indent="-457200" algn="l" rtl="0" eaLnBrk="0" fontAlgn="base" hangingPunct="0">
              <a:spcBef>
                <a:spcPts val="438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2pPr>
            <a:lvl3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3pPr>
            <a:lvl4pPr marL="118745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4pPr>
            <a:lvl5pPr marL="1462088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>
              <a:buFont typeface="Wingdings" panose="05000000000000000000" pitchFamily="2" charset="2"/>
              <a:buChar char="Ø"/>
            </a:pPr>
            <a:r>
              <a:rPr lang="tr-TR" dirty="0" err="1"/>
              <a:t>Genetic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</a:p>
          <a:p>
            <a:pPr defTabSz="914400"/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r>
              <a:rPr lang="tr-TR" dirty="0" err="1"/>
              <a:t>Pros</a:t>
            </a:r>
            <a:endParaRPr lang="tr-TR" dirty="0"/>
          </a:p>
          <a:p>
            <a:pPr marL="982663" lvl="1" indent="-342900" defTabSz="914400">
              <a:buFont typeface="Wingdings" panose="05000000000000000000" pitchFamily="2" charset="2"/>
              <a:buChar char="Ø"/>
            </a:pP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derivative</a:t>
            </a:r>
            <a:r>
              <a:rPr lang="tr-TR" dirty="0"/>
              <a:t> is not </a:t>
            </a:r>
            <a:r>
              <a:rPr lang="tr-TR" dirty="0" err="1"/>
              <a:t>available</a:t>
            </a:r>
            <a:endParaRPr lang="tr-TR" dirty="0"/>
          </a:p>
          <a:p>
            <a:pPr marL="982663" lvl="1" indent="-342900" defTabSz="914400">
              <a:buFont typeface="Wingdings" panose="05000000000000000000" pitchFamily="2" charset="2"/>
              <a:buChar char="Ø"/>
            </a:pPr>
            <a:r>
              <a:rPr lang="tr-TR" dirty="0" err="1"/>
              <a:t>Provides</a:t>
            </a:r>
            <a:r>
              <a:rPr lang="tr-TR" dirty="0"/>
              <a:t> </a:t>
            </a:r>
            <a:r>
              <a:rPr lang="tr-TR" dirty="0" err="1"/>
              <a:t>good</a:t>
            </a:r>
            <a:r>
              <a:rPr lang="tr-TR" dirty="0"/>
              <a:t> </a:t>
            </a:r>
            <a:r>
              <a:rPr lang="tr-TR" dirty="0" err="1"/>
              <a:t>enough</a:t>
            </a:r>
            <a:r>
              <a:rPr lang="tr-TR" dirty="0"/>
              <a:t> </a:t>
            </a:r>
            <a:r>
              <a:rPr lang="tr-TR" dirty="0" err="1"/>
              <a:t>solutions</a:t>
            </a:r>
            <a:r>
              <a:rPr lang="tr-TR" dirty="0"/>
              <a:t> </a:t>
            </a:r>
            <a:r>
              <a:rPr lang="tr-TR" dirty="0" err="1"/>
              <a:t>fast</a:t>
            </a:r>
            <a:r>
              <a:rPr lang="tr-TR" dirty="0"/>
              <a:t> </a:t>
            </a:r>
            <a:r>
              <a:rPr lang="tr-TR" dirty="0" err="1"/>
              <a:t>enough</a:t>
            </a:r>
            <a:endParaRPr lang="tr-TR" dirty="0"/>
          </a:p>
          <a:p>
            <a:pPr marL="982663" lvl="1" indent="-342900" defTabSz="914400">
              <a:buFont typeface="Wingdings" panose="05000000000000000000" pitchFamily="2" charset="2"/>
              <a:buChar char="Ø"/>
            </a:pPr>
            <a:r>
              <a:rPr lang="tr-TR" dirty="0"/>
              <a:t>Can be </a:t>
            </a:r>
            <a:r>
              <a:rPr lang="tr-TR" dirty="0" err="1"/>
              <a:t>multi-objective</a:t>
            </a:r>
            <a:endParaRPr lang="tr-TR" dirty="0"/>
          </a:p>
          <a:p>
            <a:pPr marL="982663" lvl="1" indent="-342900" defTabSz="914400">
              <a:buFont typeface="Wingdings" panose="05000000000000000000" pitchFamily="2" charset="2"/>
              <a:buChar char="Ø"/>
            </a:pPr>
            <a:r>
              <a:rPr lang="tr-TR" dirty="0" err="1"/>
              <a:t>Applicable</a:t>
            </a:r>
            <a:r>
              <a:rPr lang="tr-TR" dirty="0"/>
              <a:t> in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continuous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discrete</a:t>
            </a:r>
            <a:r>
              <a:rPr lang="tr-TR" dirty="0"/>
              <a:t> </a:t>
            </a:r>
            <a:r>
              <a:rPr lang="tr-TR" dirty="0" err="1"/>
              <a:t>problems</a:t>
            </a:r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3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47A1A-03ED-4776-B1C4-6C851D7A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Optimization</a:t>
            </a:r>
            <a:r>
              <a:rPr lang="tr-TR" dirty="0"/>
              <a:t> </a:t>
            </a:r>
            <a:r>
              <a:rPr lang="tr-TR" dirty="0" err="1"/>
              <a:t>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60DDA-17F0-4624-9ED9-CC1FDF8BA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Genetic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cons</a:t>
            </a:r>
            <a:endParaRPr lang="tr-TR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dirty="0"/>
              <a:t>Can be </a:t>
            </a:r>
            <a:r>
              <a:rPr lang="tr-TR" dirty="0" err="1"/>
              <a:t>computationally</a:t>
            </a:r>
            <a:r>
              <a:rPr lang="tr-TR" dirty="0"/>
              <a:t> </a:t>
            </a:r>
            <a:r>
              <a:rPr lang="tr-TR" dirty="0" err="1"/>
              <a:t>expensive</a:t>
            </a:r>
            <a:r>
              <a:rPr lang="tr-TR" dirty="0"/>
              <a:t> </a:t>
            </a:r>
            <a:r>
              <a:rPr lang="tr-TR" dirty="0" err="1"/>
              <a:t>depending</a:t>
            </a:r>
            <a:r>
              <a:rPr lang="tr-TR" dirty="0"/>
              <a:t> on </a:t>
            </a:r>
            <a:r>
              <a:rPr lang="tr-TR" dirty="0" err="1"/>
              <a:t>objective</a:t>
            </a:r>
            <a:r>
              <a:rPr lang="tr-TR" dirty="0"/>
              <a:t> </a:t>
            </a:r>
            <a:r>
              <a:rPr lang="tr-TR" dirty="0" err="1"/>
              <a:t>function</a:t>
            </a:r>
            <a:endParaRPr lang="tr-TR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dirty="0" err="1"/>
              <a:t>Does</a:t>
            </a:r>
            <a:r>
              <a:rPr lang="tr-TR" dirty="0"/>
              <a:t> not </a:t>
            </a:r>
            <a:r>
              <a:rPr lang="tr-TR" dirty="0" err="1"/>
              <a:t>guarantee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optimality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solution</a:t>
            </a:r>
            <a:endParaRPr lang="tr-TR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dirty="0" err="1"/>
              <a:t>If</a:t>
            </a:r>
            <a:r>
              <a:rPr lang="tr-TR" dirty="0"/>
              <a:t> not </a:t>
            </a:r>
            <a:r>
              <a:rPr lang="tr-TR" dirty="0" err="1"/>
              <a:t>tuned</a:t>
            </a:r>
            <a:r>
              <a:rPr lang="tr-TR" dirty="0"/>
              <a:t> </a:t>
            </a:r>
            <a:r>
              <a:rPr lang="tr-TR" dirty="0" err="1"/>
              <a:t>properly</a:t>
            </a:r>
            <a:r>
              <a:rPr lang="tr-TR" dirty="0"/>
              <a:t>, GA </a:t>
            </a:r>
            <a:r>
              <a:rPr lang="tr-TR" dirty="0" err="1"/>
              <a:t>does</a:t>
            </a:r>
            <a:r>
              <a:rPr lang="tr-TR" dirty="0"/>
              <a:t> not </a:t>
            </a:r>
            <a:r>
              <a:rPr lang="tr-TR" dirty="0" err="1"/>
              <a:t>converge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Parameters</a:t>
            </a:r>
            <a:r>
              <a:rPr lang="tr-TR" dirty="0"/>
              <a:t> </a:t>
            </a:r>
            <a:r>
              <a:rPr lang="tr-TR" dirty="0" err="1"/>
              <a:t>tuned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trial-error</a:t>
            </a:r>
            <a:r>
              <a:rPr lang="tr-TR" dirty="0"/>
              <a:t> </a:t>
            </a:r>
            <a:r>
              <a:rPr lang="tr-TR" dirty="0" err="1"/>
              <a:t>methodology</a:t>
            </a:r>
            <a:r>
              <a:rPr lang="tr-TR" sz="1400" b="1" baseline="90000" dirty="0"/>
              <a:t> [1]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9854F-2235-4FFA-B801-D7F35C31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0893D-82D0-4AE6-A0AC-1F859EDD2C8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C5C1DA-16E7-4A3B-9597-B6C063609C0F}"/>
              </a:ext>
            </a:extLst>
          </p:cNvPr>
          <p:cNvSpPr txBox="1"/>
          <p:nvPr/>
        </p:nvSpPr>
        <p:spPr>
          <a:xfrm>
            <a:off x="457199" y="6124403"/>
            <a:ext cx="4232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00" dirty="0"/>
              <a:t>[1] https://www.sciencedirect.com/science/article/pii/S2210650211000022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3134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3D18-DA0F-4CC9-8273-B7F17A62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NSGA – II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5D2B95-922E-4D09-86EA-958AE79A74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30338"/>
                <a:ext cx="8229600" cy="4987925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Non-dominated</a:t>
                </a:r>
                <a:r>
                  <a:rPr lang="tr-TR" dirty="0"/>
                  <a:t> </a:t>
                </a:r>
                <a:r>
                  <a:rPr lang="tr-TR" dirty="0" err="1"/>
                  <a:t>Sorting</a:t>
                </a:r>
                <a:r>
                  <a:rPr lang="tr-TR" dirty="0"/>
                  <a:t> </a:t>
                </a:r>
                <a:r>
                  <a:rPr lang="tr-TR" dirty="0" err="1"/>
                  <a:t>Genetic</a:t>
                </a:r>
                <a:r>
                  <a:rPr lang="tr-TR" dirty="0"/>
                  <a:t> </a:t>
                </a:r>
                <a:r>
                  <a:rPr lang="tr-TR" dirty="0" err="1"/>
                  <a:t>Algorithm</a:t>
                </a:r>
                <a:r>
                  <a:rPr lang="tr-TR" dirty="0"/>
                  <a:t> – II is </a:t>
                </a:r>
                <a:r>
                  <a:rPr lang="tr-TR" dirty="0" err="1"/>
                  <a:t>used</a:t>
                </a:r>
                <a:endParaRPr lang="tr-TR" dirty="0"/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:r>
                  <a:rPr lang="tr-TR" dirty="0"/>
                  <a:t>A </a:t>
                </a:r>
                <a:r>
                  <a:rPr lang="tr-TR" dirty="0" err="1"/>
                  <a:t>multi-objective</a:t>
                </a:r>
                <a:r>
                  <a:rPr lang="tr-TR" dirty="0"/>
                  <a:t>, GA </a:t>
                </a:r>
                <a:r>
                  <a:rPr lang="tr-TR" dirty="0" err="1"/>
                  <a:t>based</a:t>
                </a:r>
                <a:r>
                  <a:rPr lang="tr-TR" dirty="0"/>
                  <a:t> </a:t>
                </a:r>
                <a:r>
                  <a:rPr lang="tr-TR" dirty="0" err="1"/>
                  <a:t>algorithm</a:t>
                </a:r>
                <a:endParaRPr lang="tr-TR" dirty="0"/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Uses</a:t>
                </a:r>
                <a:r>
                  <a:rPr lang="tr-TR" dirty="0"/>
                  <a:t> </a:t>
                </a:r>
                <a:r>
                  <a:rPr lang="tr-TR" dirty="0" err="1"/>
                  <a:t>elitist</a:t>
                </a:r>
                <a:r>
                  <a:rPr lang="tr-TR" dirty="0"/>
                  <a:t> </a:t>
                </a:r>
                <a:r>
                  <a:rPr lang="tr-TR" dirty="0" err="1"/>
                  <a:t>principle</a:t>
                </a:r>
                <a:endParaRPr lang="tr-TR" dirty="0"/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Uses</a:t>
                </a:r>
                <a:r>
                  <a:rPr lang="tr-TR" dirty="0"/>
                  <a:t> </a:t>
                </a:r>
                <a:r>
                  <a:rPr lang="tr-TR" dirty="0" err="1"/>
                  <a:t>explicit</a:t>
                </a:r>
                <a:r>
                  <a:rPr lang="tr-TR" dirty="0"/>
                  <a:t> </a:t>
                </a:r>
                <a:r>
                  <a:rPr lang="tr-TR" dirty="0" err="1"/>
                  <a:t>diversity</a:t>
                </a:r>
                <a:r>
                  <a:rPr lang="tr-TR" dirty="0"/>
                  <a:t> </a:t>
                </a:r>
                <a:r>
                  <a:rPr lang="tr-TR" dirty="0" err="1"/>
                  <a:t>preserving</a:t>
                </a:r>
                <a:r>
                  <a:rPr lang="tr-TR" dirty="0"/>
                  <a:t> </a:t>
                </a:r>
                <a:r>
                  <a:rPr lang="tr-TR" dirty="0" err="1"/>
                  <a:t>mechanism</a:t>
                </a:r>
                <a:r>
                  <a:rPr lang="tr-TR" dirty="0"/>
                  <a:t> (</a:t>
                </a:r>
                <a:r>
                  <a:rPr lang="tr-TR" dirty="0" err="1"/>
                  <a:t>Crowding</a:t>
                </a:r>
                <a:r>
                  <a:rPr lang="tr-TR" dirty="0"/>
                  <a:t> </a:t>
                </a:r>
                <a:r>
                  <a:rPr lang="tr-TR" dirty="0" err="1"/>
                  <a:t>Distance</a:t>
                </a:r>
                <a:r>
                  <a:rPr lang="tr-TR" dirty="0"/>
                  <a:t>)</a:t>
                </a:r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Emphasizes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non-dominated</a:t>
                </a:r>
                <a:r>
                  <a:rPr lang="tr-TR" dirty="0"/>
                  <a:t> </a:t>
                </a:r>
                <a:r>
                  <a:rPr lang="tr-TR" dirty="0" err="1"/>
                  <a:t>solutions</a:t>
                </a: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Dominance</a:t>
                </a:r>
                <a:r>
                  <a:rPr lang="tr-TR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/>
                  <a:t> in at </a:t>
                </a:r>
                <a:r>
                  <a:rPr lang="tr-TR" dirty="0" err="1"/>
                  <a:t>least</a:t>
                </a:r>
                <a:r>
                  <a:rPr lang="tr-TR" dirty="0"/>
                  <a:t> </a:t>
                </a:r>
                <a:r>
                  <a:rPr lang="tr-TR" dirty="0" err="1"/>
                  <a:t>one</a:t>
                </a:r>
                <a:r>
                  <a:rPr lang="tr-TR" dirty="0"/>
                  <a:t> </a:t>
                </a:r>
                <a:r>
                  <a:rPr lang="tr-TR" dirty="0" err="1"/>
                  <a:t>objective</a:t>
                </a:r>
                <a:r>
                  <a:rPr lang="tr-T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dirty="0"/>
                  <a:t> is 			 </a:t>
                </a:r>
                <a:r>
                  <a:rPr lang="tr-TR" dirty="0" err="1"/>
                  <a:t>dominated</a:t>
                </a:r>
                <a:r>
                  <a:rPr lang="tr-TR" dirty="0"/>
                  <a:t> </a:t>
                </a:r>
                <a:r>
                  <a:rPr lang="tr-TR" dirty="0" err="1"/>
                  <a:t>by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5D2B95-922E-4D09-86EA-958AE79A74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30338"/>
                <a:ext cx="8229600" cy="4987925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2D30D-7493-48E9-813A-2F2647AA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4737E-7F42-43D4-AB73-155B2F083F0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084D1D-14EB-4D17-B979-BBF02B14F30A}"/>
              </a:ext>
            </a:extLst>
          </p:cNvPr>
          <p:cNvSpPr txBox="1"/>
          <p:nvPr/>
        </p:nvSpPr>
        <p:spPr>
          <a:xfrm>
            <a:off x="457199" y="6124403"/>
            <a:ext cx="4232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00" dirty="0"/>
              <a:t>[1] https://oklahomaanalytics.com/data-science-techniques/nsga-ii-explained/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5605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35BF-2C8C-404D-9542-13F6A60E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NSGA – II: </a:t>
            </a:r>
            <a:r>
              <a:rPr lang="tr-TR" dirty="0" err="1"/>
              <a:t>Variables</a:t>
            </a:r>
            <a:r>
              <a:rPr lang="tr-TR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894A15-CDD9-4A87-8A98-578E9DC55E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tr-TR" dirty="0"/>
                  <a:t>: </a:t>
                </a:r>
                <a:r>
                  <a:rPr lang="tr-TR" dirty="0" err="1"/>
                  <a:t>Ratio</a:t>
                </a:r>
                <a:r>
                  <a:rPr lang="tr-TR" dirty="0"/>
                  <a:t> of </a:t>
                </a:r>
                <a:r>
                  <a:rPr lang="tr-TR" dirty="0" err="1"/>
                  <a:t>inner</a:t>
                </a:r>
                <a:r>
                  <a:rPr lang="tr-TR" dirty="0"/>
                  <a:t> </a:t>
                </a:r>
                <a:r>
                  <a:rPr lang="tr-TR" dirty="0" err="1"/>
                  <a:t>diameter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outer</a:t>
                </a:r>
                <a:r>
                  <a:rPr lang="tr-TR" dirty="0"/>
                  <a:t> </a:t>
                </a:r>
                <a:r>
                  <a:rPr lang="tr-TR" dirty="0" err="1"/>
                  <a:t>diameter</a:t>
                </a:r>
                <a:endParaRPr lang="tr-TR" dirty="0"/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0.7≤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≤0.9</m:t>
                    </m:r>
                  </m:oMath>
                </a14:m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tr-TR" dirty="0"/>
                  <a:t>: minimum </a:t>
                </a:r>
                <a:r>
                  <a:rPr lang="tr-TR" dirty="0" err="1"/>
                  <a:t>airgap</a:t>
                </a:r>
                <a:r>
                  <a:rPr lang="tr-TR" dirty="0"/>
                  <a:t> in mm</a:t>
                </a:r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10≤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tr-TR" dirty="0"/>
                  <a:t>: </a:t>
                </a:r>
                <a:r>
                  <a:rPr lang="tr-TR" dirty="0" err="1"/>
                  <a:t>axial</a:t>
                </a:r>
                <a:r>
                  <a:rPr lang="tr-TR" dirty="0"/>
                  <a:t> </a:t>
                </a:r>
                <a:r>
                  <a:rPr lang="tr-TR" dirty="0" err="1"/>
                  <a:t>length</a:t>
                </a:r>
                <a:r>
                  <a:rPr lang="tr-TR" dirty="0"/>
                  <a:t> in mm</a:t>
                </a:r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500≤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≤2000</m:t>
                    </m:r>
                  </m:oMath>
                </a14:m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/>
                  <a:t>: </a:t>
                </a:r>
                <a:r>
                  <a:rPr lang="tr-TR" dirty="0" err="1"/>
                  <a:t>slot</a:t>
                </a:r>
                <a:r>
                  <a:rPr lang="tr-TR" dirty="0"/>
                  <a:t> </a:t>
                </a:r>
                <a:r>
                  <a:rPr lang="tr-TR" dirty="0" err="1"/>
                  <a:t>width</a:t>
                </a:r>
                <a:r>
                  <a:rPr lang="tr-TR" dirty="0"/>
                  <a:t> in mm</a:t>
                </a:r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11.4≤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≤25.2</m:t>
                    </m:r>
                  </m:oMath>
                </a14:m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/>
                  <a:t>: </a:t>
                </a:r>
                <a:r>
                  <a:rPr lang="tr-TR" dirty="0" err="1"/>
                  <a:t>slot</a:t>
                </a:r>
                <a:r>
                  <a:rPr lang="tr-TR" dirty="0"/>
                  <a:t> </a:t>
                </a:r>
                <a:r>
                  <a:rPr lang="tr-TR" dirty="0" err="1"/>
                  <a:t>height</a:t>
                </a:r>
                <a:r>
                  <a:rPr lang="tr-TR" dirty="0"/>
                  <a:t> in mm</a:t>
                </a:r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80≤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≤200</m:t>
                    </m:r>
                  </m:oMath>
                </a14:m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894A15-CDD9-4A87-8A98-578E9DC55E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151D1-0395-4B77-96CF-19D72F9EF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6821B-D377-4566-8C34-E83610218E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899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2D80-56FE-4BB2-9F1B-35FEFC92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NSGA – II: </a:t>
            </a:r>
            <a:r>
              <a:rPr lang="tr-TR" dirty="0" err="1"/>
              <a:t>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64B343-A4EA-4066-A3C6-6D04C2C867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30338"/>
                <a:ext cx="4911213" cy="4987925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dirty="0"/>
                  <a:t>Slots </a:t>
                </a:r>
                <a:r>
                  <a:rPr lang="tr-TR" dirty="0" err="1"/>
                  <a:t>must</a:t>
                </a:r>
                <a:r>
                  <a:rPr lang="tr-TR" dirty="0"/>
                  <a:t> fit in </a:t>
                </a:r>
                <a:r>
                  <a:rPr lang="tr-TR" dirty="0" err="1"/>
                  <a:t>the</a:t>
                </a:r>
                <a:r>
                  <a:rPr lang="tr-TR" dirty="0"/>
                  <a:t> stator </a:t>
                </a:r>
                <a:r>
                  <a:rPr lang="tr-TR" dirty="0" err="1"/>
                  <a:t>core</a:t>
                </a:r>
                <a:r>
                  <a:rPr lang="tr-TR" dirty="0"/>
                  <a:t>, </a:t>
                </a:r>
                <a:r>
                  <a:rPr lang="tr-TR" dirty="0" err="1"/>
                  <a:t>i.e</a:t>
                </a:r>
                <a:r>
                  <a:rPr lang="tr-TR" dirty="0"/>
                  <a:t>., </a:t>
                </a:r>
                <a:r>
                  <a:rPr lang="tr-TR" dirty="0" err="1"/>
                  <a:t>outer</a:t>
                </a:r>
                <a:r>
                  <a:rPr lang="tr-TR" dirty="0"/>
                  <a:t> </a:t>
                </a:r>
                <a:r>
                  <a:rPr lang="tr-TR" dirty="0" err="1"/>
                  <a:t>diameter</a:t>
                </a:r>
                <a:r>
                  <a:rPr lang="tr-TR" dirty="0"/>
                  <a:t> </a:t>
                </a:r>
                <a:r>
                  <a:rPr lang="tr-TR" dirty="0" err="1"/>
                  <a:t>should</a:t>
                </a:r>
                <a:r>
                  <a:rPr lang="tr-TR" dirty="0"/>
                  <a:t> be </a:t>
                </a:r>
                <a:r>
                  <a:rPr lang="tr-TR" dirty="0" err="1"/>
                  <a:t>greater</a:t>
                </a:r>
                <a:r>
                  <a:rPr lang="tr-TR" dirty="0"/>
                  <a:t> </a:t>
                </a:r>
                <a:r>
                  <a:rPr lang="tr-TR" dirty="0" err="1"/>
                  <a:t>than</a:t>
                </a:r>
                <a:r>
                  <a:rPr lang="tr-TR" dirty="0"/>
                  <a:t> </a:t>
                </a:r>
                <a:r>
                  <a:rPr lang="tr-TR" dirty="0" err="1"/>
                  <a:t>sum</a:t>
                </a:r>
                <a:r>
                  <a:rPr lang="tr-TR" dirty="0"/>
                  <a:t> of </a:t>
                </a:r>
                <a:r>
                  <a:rPr lang="tr-TR" dirty="0" err="1"/>
                  <a:t>inner</a:t>
                </a:r>
                <a:r>
                  <a:rPr lang="tr-TR" dirty="0"/>
                  <a:t> </a:t>
                </a:r>
                <a:r>
                  <a:rPr lang="tr-TR" dirty="0" err="1"/>
                  <a:t>diameter</a:t>
                </a:r>
                <a:r>
                  <a:rPr lang="tr-TR" dirty="0"/>
                  <a:t>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:r>
                  <a:rPr lang="tr-TR" dirty="0" err="1"/>
                  <a:t>slot</a:t>
                </a:r>
                <a:r>
                  <a:rPr lang="tr-TR" dirty="0"/>
                  <a:t> </a:t>
                </a:r>
                <a:r>
                  <a:rPr lang="tr-TR" dirty="0" err="1"/>
                  <a:t>height</a:t>
                </a:r>
                <a:endParaRPr lang="tr-TR" dirty="0"/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groupChr>
                      <m:groupChrPr>
                        <m:chr m:val="⇒"/>
                        <m:vertJc m:val="bot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tr-TR" dirty="0"/>
              </a:p>
              <a:p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dirty="0"/>
                  <a:t>Rotor </a:t>
                </a:r>
                <a:r>
                  <a:rPr lang="tr-TR" dirty="0" err="1"/>
                  <a:t>poles</a:t>
                </a:r>
                <a:r>
                  <a:rPr lang="tr-TR" dirty="0"/>
                  <a:t> </a:t>
                </a:r>
                <a:r>
                  <a:rPr lang="tr-TR" dirty="0" err="1"/>
                  <a:t>must</a:t>
                </a:r>
                <a:r>
                  <a:rPr lang="tr-TR" dirty="0"/>
                  <a:t> fit in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airgap</a:t>
                </a:r>
                <a:r>
                  <a:rPr lang="tr-TR" dirty="0"/>
                  <a:t> </a:t>
                </a:r>
                <a:r>
                  <a:rPr lang="tr-TR" dirty="0" err="1"/>
                  <a:t>perimeter</a:t>
                </a:r>
                <a:endParaRPr lang="tr-TR" dirty="0"/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𝑃𝑜𝑙𝑒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𝑆h𝑜𝑒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𝑊𝑖𝑑𝑡h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tr-T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:endParaRPr lang="tr-T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𝑃𝑜𝑙𝑒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𝑆h𝑜𝑒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𝑊𝑖𝑑𝑡h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endParaRPr lang="tr-TR" dirty="0"/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64B343-A4EA-4066-A3C6-6D04C2C867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30338"/>
                <a:ext cx="4911213" cy="4987925"/>
              </a:xfrm>
              <a:blipFill>
                <a:blip r:embed="rId2"/>
                <a:stretch>
                  <a:fillRect l="-868" t="-733" r="-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AC112-8D75-482D-8D59-620C5357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E9887-50CA-49F6-9CE7-33D6593E3C1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B002D2-EA35-4458-91A0-6F6CB60D5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413" y="1804218"/>
            <a:ext cx="3540950" cy="344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82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7356</TotalTime>
  <Words>711</Words>
  <Application>Microsoft Office PowerPoint</Application>
  <PresentationFormat>On-screen Show (4:3)</PresentationFormat>
  <Paragraphs>155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BentonSansTRUReg</vt:lpstr>
      <vt:lpstr>Calibri</vt:lpstr>
      <vt:lpstr>Calibri (Headings)</vt:lpstr>
      <vt:lpstr>Cambria Math</vt:lpstr>
      <vt:lpstr>Century Gothic</vt:lpstr>
      <vt:lpstr>Constantia</vt:lpstr>
      <vt:lpstr>Wingdings</vt:lpstr>
      <vt:lpstr>Wingdings 2</vt:lpstr>
      <vt:lpstr>Flow</vt:lpstr>
      <vt:lpstr>PowerPoint Presentation</vt:lpstr>
      <vt:lpstr>PowerPoint Presentation</vt:lpstr>
      <vt:lpstr>Outline</vt:lpstr>
      <vt:lpstr>Interactive Link Between MATLAB/ANSYS</vt:lpstr>
      <vt:lpstr>Optimization Algorithm</vt:lpstr>
      <vt:lpstr>Optimization Algorithm</vt:lpstr>
      <vt:lpstr>NSGA – II</vt:lpstr>
      <vt:lpstr>NSGA – II: Variables </vt:lpstr>
      <vt:lpstr>NSGA – II: Constraints</vt:lpstr>
      <vt:lpstr>NSGA – II: Objective Functions</vt:lpstr>
      <vt:lpstr>NSGA – II: Objective Functions</vt:lpstr>
      <vt:lpstr>NSGA – II: Penalty Function</vt:lpstr>
      <vt:lpstr>Results: Do = 6858 mm</vt:lpstr>
      <vt:lpstr>Results: Do = 6858 mm</vt:lpstr>
      <vt:lpstr>Results: Do = 8000 mm</vt:lpstr>
      <vt:lpstr>Past Plans</vt:lpstr>
      <vt:lpstr>PowerPoint Presentation</vt:lpstr>
    </vt:vector>
  </TitlesOfParts>
  <Company>METU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DOKU BENZERLİĞİ ANALİZİ</dc:title>
  <dc:creator>Uğur HALICI</dc:creator>
  <cp:lastModifiedBy>Muhammet Samet YAKUT</cp:lastModifiedBy>
  <cp:revision>362</cp:revision>
  <cp:lastPrinted>2013-02-15T02:19:28Z</cp:lastPrinted>
  <dcterms:created xsi:type="dcterms:W3CDTF">2013-02-15T04:31:56Z</dcterms:created>
  <dcterms:modified xsi:type="dcterms:W3CDTF">2023-10-09T07:19:34Z</dcterms:modified>
</cp:coreProperties>
</file>