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7" r:id="rId14"/>
    <p:sldId id="276" r:id="rId15"/>
    <p:sldId id="293" r:id="rId16"/>
    <p:sldId id="271" r:id="rId17"/>
    <p:sldId id="269" r:id="rId18"/>
    <p:sldId id="272" r:id="rId19"/>
    <p:sldId id="289" r:id="rId20"/>
    <p:sldId id="294" r:id="rId21"/>
    <p:sldId id="295" r:id="rId22"/>
    <p:sldId id="277" r:id="rId23"/>
    <p:sldId id="278" r:id="rId24"/>
    <p:sldId id="296" r:id="rId25"/>
    <p:sldId id="279" r:id="rId26"/>
    <p:sldId id="280" r:id="rId27"/>
    <p:sldId id="290" r:id="rId28"/>
    <p:sldId id="281" r:id="rId29"/>
    <p:sldId id="291" r:id="rId30"/>
    <p:sldId id="282" r:id="rId31"/>
    <p:sldId id="297" r:id="rId32"/>
    <p:sldId id="284" r:id="rId33"/>
    <p:sldId id="286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305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4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2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412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28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49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63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4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6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463C801-B9AA-4CB8-B7BF-FE39F86288E5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CC59F9B-771F-4ABE-8438-025390D42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3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Operating Systems</a:t>
            </a:r>
            <a:endParaRPr lang="en-GB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 smtClean="0"/>
              <a:t>OS Services</a:t>
            </a:r>
            <a:r>
              <a:rPr lang="tr-TR" dirty="0"/>
              <a:t> </a:t>
            </a:r>
            <a:r>
              <a:rPr lang="tr-TR" dirty="0" smtClean="0"/>
              <a:t>&amp; Architectures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5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48640" y="365760"/>
            <a:ext cx="10405872" cy="914400"/>
          </a:xfrm>
        </p:spPr>
        <p:txBody>
          <a:bodyPr>
            <a:normAutofit/>
          </a:bodyPr>
          <a:lstStyle/>
          <a:p>
            <a:r>
              <a:rPr lang="en-GB" sz="4000" dirty="0"/>
              <a:t>User Operating System Interface - CLI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8640" y="1280160"/>
            <a:ext cx="9308592" cy="4899977"/>
          </a:xfrm>
        </p:spPr>
        <p:txBody>
          <a:bodyPr>
            <a:normAutofit/>
          </a:bodyPr>
          <a:lstStyle/>
          <a:p>
            <a:endParaRPr lang="en-GB" dirty="0"/>
          </a:p>
          <a:p>
            <a:pPr algn="just"/>
            <a:r>
              <a:rPr lang="en-GB" sz="2400" dirty="0"/>
              <a:t>Command Line Interface (CLI) or </a:t>
            </a:r>
            <a:r>
              <a:rPr lang="en-GB" sz="2400" b="1" dirty="0"/>
              <a:t>command interpreter </a:t>
            </a:r>
            <a:r>
              <a:rPr lang="en-GB" sz="2400" dirty="0"/>
              <a:t>allows direct command </a:t>
            </a:r>
            <a:r>
              <a:rPr lang="en-GB" sz="2400" dirty="0" smtClean="0"/>
              <a:t>entry</a:t>
            </a:r>
            <a:endParaRPr lang="tr-TR" sz="2400" dirty="0" smtClean="0"/>
          </a:p>
          <a:p>
            <a:pPr algn="just"/>
            <a:r>
              <a:rPr lang="en-GB" sz="2400" dirty="0" smtClean="0"/>
              <a:t>Sometimes </a:t>
            </a:r>
            <a:r>
              <a:rPr lang="en-GB" sz="2400" dirty="0"/>
              <a:t>implemented in kernel, sometimes by systems program </a:t>
            </a:r>
          </a:p>
          <a:p>
            <a:pPr algn="just"/>
            <a:r>
              <a:rPr lang="en-GB" sz="2400" dirty="0"/>
              <a:t>Sometimes multiple </a:t>
            </a:r>
            <a:r>
              <a:rPr lang="en-GB" sz="2400" dirty="0" err="1"/>
              <a:t>flavors</a:t>
            </a:r>
            <a:r>
              <a:rPr lang="en-GB" sz="2400" dirty="0"/>
              <a:t> implemented – </a:t>
            </a:r>
            <a:r>
              <a:rPr lang="en-GB" sz="2400" b="1" dirty="0">
                <a:solidFill>
                  <a:srgbClr val="FF0000"/>
                </a:solidFill>
              </a:rPr>
              <a:t>shells </a:t>
            </a:r>
            <a:endParaRPr lang="en-GB" sz="2400" dirty="0">
              <a:solidFill>
                <a:srgbClr val="FF0000"/>
              </a:solidFill>
            </a:endParaRPr>
          </a:p>
          <a:p>
            <a:pPr lvl="2" algn="just"/>
            <a:r>
              <a:rPr lang="en-GB" sz="2400" dirty="0"/>
              <a:t>Primarily fetches a command from user and executes it </a:t>
            </a:r>
            <a:endParaRPr lang="tr-TR" sz="2400" dirty="0" smtClean="0"/>
          </a:p>
          <a:p>
            <a:pPr lvl="2" algn="just"/>
            <a:r>
              <a:rPr lang="en-GB" sz="2400" dirty="0" smtClean="0"/>
              <a:t>Sometimes </a:t>
            </a:r>
            <a:r>
              <a:rPr lang="en-GB" sz="2400" dirty="0"/>
              <a:t>commands built-in, sometimes just names of programs </a:t>
            </a:r>
            <a:endParaRPr lang="tr-TR" sz="2400" dirty="0" smtClean="0"/>
          </a:p>
          <a:p>
            <a:pPr lvl="2" algn="just"/>
            <a:r>
              <a:rPr lang="en-GB" sz="2400" dirty="0" smtClean="0"/>
              <a:t>If </a:t>
            </a:r>
            <a:r>
              <a:rPr lang="en-GB" sz="2400" dirty="0"/>
              <a:t>the latter, adding new features doesn’t require shell modification 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78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7791" y="365760"/>
            <a:ext cx="9692640" cy="1069146"/>
          </a:xfrm>
        </p:spPr>
        <p:txBody>
          <a:bodyPr>
            <a:normAutofit/>
          </a:bodyPr>
          <a:lstStyle/>
          <a:p>
            <a:r>
              <a:rPr lang="en-GB" sz="4000" dirty="0"/>
              <a:t>User Operating System Interface - GUI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87791" y="1434906"/>
            <a:ext cx="9069441" cy="4745232"/>
          </a:xfrm>
        </p:spPr>
        <p:txBody>
          <a:bodyPr>
            <a:normAutofit/>
          </a:bodyPr>
          <a:lstStyle/>
          <a:p>
            <a:endParaRPr lang="en-GB" dirty="0"/>
          </a:p>
          <a:p>
            <a:pPr algn="just"/>
            <a:r>
              <a:rPr lang="en-GB" sz="2400" dirty="0"/>
              <a:t>User-friendly </a:t>
            </a:r>
            <a:r>
              <a:rPr lang="en-GB" sz="2400" b="1" dirty="0"/>
              <a:t>desktop </a:t>
            </a:r>
            <a:r>
              <a:rPr lang="en-GB" sz="2400" dirty="0"/>
              <a:t>metaphor interface </a:t>
            </a:r>
            <a:endParaRPr lang="tr-TR" sz="2400" dirty="0" smtClean="0"/>
          </a:p>
          <a:p>
            <a:pPr algn="just"/>
            <a:r>
              <a:rPr lang="en-GB" sz="2400" dirty="0" smtClean="0"/>
              <a:t>Usually </a:t>
            </a:r>
            <a:r>
              <a:rPr lang="en-GB" sz="2400" dirty="0"/>
              <a:t>mouse, keyboard, and monitor </a:t>
            </a:r>
          </a:p>
          <a:p>
            <a:pPr algn="just"/>
            <a:r>
              <a:rPr lang="fr-FR" sz="2400" b="1" dirty="0" err="1" smtClean="0"/>
              <a:t>Icons</a:t>
            </a:r>
            <a:r>
              <a:rPr lang="fr-FR" sz="2400" b="1" dirty="0" smtClean="0"/>
              <a:t> </a:t>
            </a:r>
            <a:r>
              <a:rPr lang="fr-FR" sz="2400" dirty="0" err="1" smtClean="0"/>
              <a:t>represent</a:t>
            </a:r>
            <a:r>
              <a:rPr lang="fr-FR" sz="2400" dirty="0" smtClean="0"/>
              <a:t> files, programs, actions, </a:t>
            </a:r>
            <a:r>
              <a:rPr lang="fr-FR" sz="2400" dirty="0" err="1" smtClean="0"/>
              <a:t>etc</a:t>
            </a:r>
            <a:r>
              <a:rPr lang="fr-FR" sz="2400" dirty="0" smtClean="0"/>
              <a:t> </a:t>
            </a:r>
          </a:p>
          <a:p>
            <a:pPr algn="just"/>
            <a:r>
              <a:rPr lang="en-GB" sz="2400" dirty="0" smtClean="0"/>
              <a:t>Various </a:t>
            </a:r>
            <a:r>
              <a:rPr lang="en-GB" sz="2400" dirty="0"/>
              <a:t>mouse buttons over objects in the interface cause various actions (provide information, options, execute function, open directory (known as a </a:t>
            </a:r>
            <a:r>
              <a:rPr lang="en-GB" sz="2400" b="1" dirty="0"/>
              <a:t>folder</a:t>
            </a:r>
            <a:r>
              <a:rPr lang="en-GB" sz="2400" dirty="0"/>
              <a:t>) </a:t>
            </a:r>
            <a:endParaRPr lang="en-GB" sz="2400" dirty="0">
              <a:solidFill>
                <a:srgbClr val="FF0000"/>
              </a:solidFill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</a:rPr>
              <a:t>Many systems now include both CLI and GUI interfaces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1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84738"/>
          </a:xfrm>
        </p:spPr>
        <p:txBody>
          <a:bodyPr/>
          <a:lstStyle/>
          <a:p>
            <a:r>
              <a:rPr lang="en-GB" dirty="0"/>
              <a:t>System Calls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5926" y="1237958"/>
            <a:ext cx="9041306" cy="4942180"/>
          </a:xfrm>
        </p:spPr>
        <p:txBody>
          <a:bodyPr>
            <a:normAutofit/>
          </a:bodyPr>
          <a:lstStyle/>
          <a:p>
            <a:endParaRPr lang="en-GB" dirty="0"/>
          </a:p>
          <a:p>
            <a:pPr algn="just"/>
            <a:r>
              <a:rPr lang="en-GB" sz="2400" dirty="0"/>
              <a:t>Programming interface to the services provided by the </a:t>
            </a:r>
            <a:r>
              <a:rPr lang="en-GB" sz="2400" dirty="0" smtClean="0"/>
              <a:t>OS</a:t>
            </a:r>
            <a:endParaRPr lang="tr-TR" sz="2400" dirty="0" smtClean="0"/>
          </a:p>
          <a:p>
            <a:pPr algn="just"/>
            <a:r>
              <a:rPr lang="en-GB" sz="2400" dirty="0" smtClean="0"/>
              <a:t>Typically </a:t>
            </a:r>
            <a:r>
              <a:rPr lang="en-GB" sz="2400" dirty="0"/>
              <a:t>written in a high-level language (C or C++) </a:t>
            </a:r>
            <a:endParaRPr lang="tr-TR" sz="2400" dirty="0" smtClean="0"/>
          </a:p>
          <a:p>
            <a:pPr algn="just"/>
            <a:r>
              <a:rPr lang="en-GB" sz="2400" dirty="0" smtClean="0"/>
              <a:t>Mostly</a:t>
            </a:r>
            <a:r>
              <a:rPr lang="tr-TR" sz="2400" dirty="0" smtClean="0"/>
              <a:t>,</a:t>
            </a:r>
            <a:r>
              <a:rPr lang="en-GB" sz="2400" dirty="0" smtClean="0"/>
              <a:t> </a:t>
            </a:r>
            <a:r>
              <a:rPr lang="en-GB" sz="2400" dirty="0"/>
              <a:t>accessed by programs via a high-level </a:t>
            </a:r>
            <a:r>
              <a:rPr lang="en-GB" sz="2400" b="1" dirty="0"/>
              <a:t>Application Program Interface (API) </a:t>
            </a:r>
            <a:r>
              <a:rPr lang="en-GB" sz="2400" dirty="0"/>
              <a:t>rather than direct system call use </a:t>
            </a:r>
          </a:p>
          <a:p>
            <a:pPr algn="just"/>
            <a:r>
              <a:rPr lang="en-GB" sz="2400" dirty="0" smtClean="0">
                <a:solidFill>
                  <a:srgbClr val="FF0000"/>
                </a:solidFill>
              </a:rPr>
              <a:t>Why </a:t>
            </a:r>
            <a:r>
              <a:rPr lang="en-GB" sz="2400" dirty="0">
                <a:solidFill>
                  <a:srgbClr val="FF0000"/>
                </a:solidFill>
              </a:rPr>
              <a:t>use APIs rather than system calls? </a:t>
            </a:r>
          </a:p>
        </p:txBody>
      </p:sp>
    </p:spTree>
    <p:extLst>
      <p:ext uri="{BB962C8B-B14F-4D97-AF65-F5344CB8AC3E}">
        <p14:creationId xmlns:p14="http://schemas.microsoft.com/office/powerpoint/2010/main" val="13827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3570" y="407963"/>
            <a:ext cx="9692640" cy="872197"/>
          </a:xfrm>
        </p:spPr>
        <p:txBody>
          <a:bodyPr/>
          <a:lstStyle/>
          <a:p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endParaRPr lang="en-GB" dirty="0"/>
          </a:p>
        </p:txBody>
      </p:sp>
      <p:pic>
        <p:nvPicPr>
          <p:cNvPr id="4" name="Resim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852" y="2377440"/>
            <a:ext cx="8054940" cy="2862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8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8129"/>
          </a:xfrm>
        </p:spPr>
        <p:txBody>
          <a:bodyPr/>
          <a:lstStyle/>
          <a:p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Calls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3" y="1223889"/>
            <a:ext cx="7469944" cy="53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78992" y="365760"/>
            <a:ext cx="9692640" cy="689317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System</a:t>
            </a:r>
            <a:r>
              <a:rPr lang="tr-TR" sz="3600" dirty="0" smtClean="0"/>
              <a:t> Call </a:t>
            </a:r>
            <a:r>
              <a:rPr lang="tr-TR" sz="3600" dirty="0" err="1" smtClean="0"/>
              <a:t>Implementation</a:t>
            </a:r>
            <a:r>
              <a:rPr lang="tr-TR" sz="3600" dirty="0" smtClean="0"/>
              <a:t> - An </a:t>
            </a:r>
            <a:r>
              <a:rPr lang="tr-TR" sz="3600" dirty="0" err="1" smtClean="0"/>
              <a:t>Example</a:t>
            </a:r>
            <a:endParaRPr lang="en-GB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43" y="1231327"/>
            <a:ext cx="6549859" cy="51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1"/>
            <a:ext cx="9692640" cy="671886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System</a:t>
            </a:r>
            <a:r>
              <a:rPr lang="tr-TR" dirty="0"/>
              <a:t> Call </a:t>
            </a:r>
            <a:r>
              <a:rPr lang="tr-TR" dirty="0" err="1" smtClean="0"/>
              <a:t>Implementation</a:t>
            </a:r>
            <a:endParaRPr lang="en-GB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037647"/>
            <a:ext cx="8388565" cy="5453164"/>
          </a:xfrm>
          <a:prstGeom prst="rect">
            <a:avLst/>
          </a:prstGeom>
        </p:spPr>
      </p:pic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25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4228" y="281738"/>
            <a:ext cx="9692640" cy="815926"/>
          </a:xfrm>
        </p:spPr>
        <p:txBody>
          <a:bodyPr>
            <a:normAutofit/>
          </a:bodyPr>
          <a:lstStyle/>
          <a:p>
            <a:r>
              <a:rPr lang="en-GB" sz="4000" b="1" dirty="0"/>
              <a:t>Example of Standard API </a:t>
            </a:r>
            <a:endParaRPr lang="en-GB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2370" y="1097664"/>
            <a:ext cx="10805160" cy="4969071"/>
          </a:xfrm>
        </p:spPr>
        <p:txBody>
          <a:bodyPr>
            <a:noAutofit/>
          </a:bodyPr>
          <a:lstStyle/>
          <a:p>
            <a:r>
              <a:rPr lang="en-GB" sz="1600" dirty="0" smtClean="0"/>
              <a:t>Consider </a:t>
            </a:r>
            <a:r>
              <a:rPr lang="en-GB" sz="1600" dirty="0"/>
              <a:t>the </a:t>
            </a:r>
            <a:r>
              <a:rPr lang="en-GB" sz="1600" dirty="0" err="1"/>
              <a:t>ReadFile</a:t>
            </a:r>
            <a:r>
              <a:rPr lang="en-GB" sz="1600" dirty="0"/>
              <a:t>() </a:t>
            </a:r>
            <a:r>
              <a:rPr lang="en-GB" sz="1600" dirty="0" smtClean="0"/>
              <a:t>function</a:t>
            </a:r>
            <a:endParaRPr lang="en-GB" sz="1600" dirty="0"/>
          </a:p>
          <a:p>
            <a:r>
              <a:rPr lang="en-GB" sz="1600" dirty="0" smtClean="0"/>
              <a:t>Win32 </a:t>
            </a:r>
            <a:r>
              <a:rPr lang="en-GB" sz="1600" dirty="0"/>
              <a:t>API—a function for reading from a </a:t>
            </a:r>
            <a:r>
              <a:rPr lang="en-GB" sz="1600" dirty="0" smtClean="0"/>
              <a:t>file</a:t>
            </a:r>
            <a:endParaRPr lang="tr-TR" sz="1600" dirty="0" smtClean="0"/>
          </a:p>
          <a:p>
            <a:endParaRPr lang="tr-TR" sz="1600" dirty="0"/>
          </a:p>
          <a:p>
            <a:endParaRPr lang="tr-TR" sz="1600" dirty="0" smtClean="0"/>
          </a:p>
          <a:p>
            <a:endParaRPr lang="tr-TR" sz="1600" dirty="0"/>
          </a:p>
          <a:p>
            <a:endParaRPr lang="tr-TR" sz="1600" dirty="0" smtClean="0"/>
          </a:p>
          <a:p>
            <a:pPr marL="0" indent="0">
              <a:buNone/>
            </a:pPr>
            <a:endParaRPr lang="tr-TR" sz="1600" dirty="0"/>
          </a:p>
          <a:p>
            <a:r>
              <a:rPr lang="en-GB" sz="1600" dirty="0" smtClean="0"/>
              <a:t>A </a:t>
            </a:r>
            <a:r>
              <a:rPr lang="en-GB" sz="1600" dirty="0"/>
              <a:t>description of the parameters passed to </a:t>
            </a:r>
            <a:r>
              <a:rPr lang="en-GB" sz="1600" dirty="0" err="1"/>
              <a:t>ReadFile</a:t>
            </a:r>
            <a:r>
              <a:rPr lang="en-GB" sz="1600" dirty="0"/>
              <a:t>() </a:t>
            </a:r>
            <a:endParaRPr lang="tr-TR" sz="1600" dirty="0" smtClean="0"/>
          </a:p>
          <a:p>
            <a:r>
              <a:rPr lang="en-GB" sz="1600" dirty="0" smtClean="0"/>
              <a:t>HANDLE </a:t>
            </a:r>
            <a:r>
              <a:rPr lang="en-GB" sz="1600" dirty="0"/>
              <a:t>file—the file to be read </a:t>
            </a:r>
          </a:p>
          <a:p>
            <a:r>
              <a:rPr lang="en-GB" sz="1600" dirty="0"/>
              <a:t>LPVOID buffer—a buffer where the data will be read into and written from </a:t>
            </a:r>
          </a:p>
          <a:p>
            <a:r>
              <a:rPr lang="en-GB" sz="1600" dirty="0"/>
              <a:t>DWORD </a:t>
            </a:r>
            <a:r>
              <a:rPr lang="en-GB" sz="1600" dirty="0" err="1"/>
              <a:t>bytesToRead</a:t>
            </a:r>
            <a:r>
              <a:rPr lang="en-GB" sz="1600" dirty="0"/>
              <a:t>—the number of bytes to be read into the buffer </a:t>
            </a:r>
          </a:p>
          <a:p>
            <a:r>
              <a:rPr lang="en-GB" sz="1600" dirty="0"/>
              <a:t>LPDWORD </a:t>
            </a:r>
            <a:r>
              <a:rPr lang="en-GB" sz="1600" dirty="0" err="1"/>
              <a:t>bytesRead</a:t>
            </a:r>
            <a:r>
              <a:rPr lang="en-GB" sz="1600" dirty="0"/>
              <a:t>—the number of bytes read during the last read </a:t>
            </a:r>
          </a:p>
          <a:p>
            <a:r>
              <a:rPr lang="en-GB" sz="1600" dirty="0"/>
              <a:t>LPOVERLAPPED </a:t>
            </a:r>
            <a:r>
              <a:rPr lang="en-GB" sz="1600" dirty="0" err="1"/>
              <a:t>ovl</a:t>
            </a:r>
            <a:r>
              <a:rPr lang="en-GB" sz="1600" dirty="0"/>
              <a:t>—indicates if overlapped I/O is being used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1913590"/>
            <a:ext cx="7049096" cy="219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15926"/>
          </a:xfrm>
        </p:spPr>
        <p:txBody>
          <a:bodyPr/>
          <a:lstStyle/>
          <a:p>
            <a:r>
              <a:rPr lang="en-GB" b="1" dirty="0"/>
              <a:t>Standard C Library Example 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38912" y="1181686"/>
            <a:ext cx="10515600" cy="4351338"/>
          </a:xfrm>
        </p:spPr>
        <p:txBody>
          <a:bodyPr/>
          <a:lstStyle/>
          <a:p>
            <a:r>
              <a:rPr lang="en-GB" sz="2400" dirty="0" smtClean="0"/>
              <a:t>C </a:t>
            </a:r>
            <a:r>
              <a:rPr lang="en-GB" sz="2400" dirty="0"/>
              <a:t>program invoking </a:t>
            </a:r>
            <a:r>
              <a:rPr lang="en-GB" sz="2400" dirty="0" err="1"/>
              <a:t>printf</a:t>
            </a:r>
            <a:r>
              <a:rPr lang="en-GB" sz="2400" dirty="0"/>
              <a:t>() library call, which calls write() system call </a:t>
            </a:r>
          </a:p>
          <a:p>
            <a:endParaRPr lang="en-GB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519" y="1874053"/>
            <a:ext cx="4048244" cy="44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17452"/>
          </a:xfrm>
        </p:spPr>
        <p:txBody>
          <a:bodyPr/>
          <a:lstStyle/>
          <a:p>
            <a:r>
              <a:rPr lang="tr-TR" dirty="0" err="1" smtClean="0"/>
              <a:t>System</a:t>
            </a:r>
            <a:r>
              <a:rPr lang="tr-TR" dirty="0" smtClean="0"/>
              <a:t> Call </a:t>
            </a:r>
            <a:r>
              <a:rPr lang="tr-TR" dirty="0" err="1" smtClean="0"/>
              <a:t>Parameter</a:t>
            </a:r>
            <a:r>
              <a:rPr lang="tr-TR" dirty="0" smtClean="0"/>
              <a:t> </a:t>
            </a:r>
            <a:r>
              <a:rPr lang="tr-TR" dirty="0" err="1" smtClean="0"/>
              <a:t>Passing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9330" y="1083212"/>
            <a:ext cx="8595360" cy="4351337"/>
          </a:xfrm>
        </p:spPr>
        <p:txBody>
          <a:bodyPr/>
          <a:lstStyle/>
          <a:p>
            <a:r>
              <a:rPr lang="en-GB" dirty="0" smtClean="0"/>
              <a:t>Registers</a:t>
            </a:r>
            <a:endParaRPr lang="tr-TR" dirty="0" smtClean="0"/>
          </a:p>
          <a:p>
            <a:r>
              <a:rPr lang="en-GB" dirty="0" smtClean="0"/>
              <a:t>Parameters </a:t>
            </a:r>
            <a:r>
              <a:rPr lang="en-GB" dirty="0"/>
              <a:t>stored in a block, or table, in </a:t>
            </a:r>
            <a:r>
              <a:rPr lang="en-GB" dirty="0" smtClean="0"/>
              <a:t>memory </a:t>
            </a:r>
            <a:r>
              <a:rPr lang="en-GB" dirty="0"/>
              <a:t>and address of block passed as a parameter in a register </a:t>
            </a:r>
            <a:endParaRPr lang="tr-TR" dirty="0" smtClean="0"/>
          </a:p>
          <a:p>
            <a:r>
              <a:rPr lang="en-GB" dirty="0" smtClean="0"/>
              <a:t>Parameters </a:t>
            </a:r>
            <a:r>
              <a:rPr lang="en-GB" dirty="0"/>
              <a:t>placed, or pushed, onto the stack by the program and popped off the stack by the operating system – Block and stack methods do not limit the number or length of parameters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7" y="3303970"/>
            <a:ext cx="6133294" cy="330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9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44062"/>
          </a:xfrm>
        </p:spPr>
        <p:txBody>
          <a:bodyPr/>
          <a:lstStyle/>
          <a:p>
            <a:r>
              <a:rPr lang="tr-TR" dirty="0" smtClean="0"/>
              <a:t>Operating </a:t>
            </a:r>
            <a:r>
              <a:rPr lang="tr-TR" dirty="0" err="1" smtClean="0"/>
              <a:t>System</a:t>
            </a:r>
            <a:r>
              <a:rPr lang="tr-TR" dirty="0" smtClean="0"/>
              <a:t> Services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0843" y="1322362"/>
            <a:ext cx="10058399" cy="5535637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S</a:t>
            </a:r>
            <a:r>
              <a:rPr lang="en-GB" sz="2400" dirty="0" err="1" smtClean="0"/>
              <a:t>ervices</a:t>
            </a:r>
            <a:r>
              <a:rPr lang="en-GB" sz="2400" dirty="0" smtClean="0"/>
              <a:t> </a:t>
            </a:r>
            <a:r>
              <a:rPr lang="en-GB" sz="2400" dirty="0"/>
              <a:t>to both the </a:t>
            </a:r>
            <a:r>
              <a:rPr lang="en-GB" sz="2400" dirty="0">
                <a:solidFill>
                  <a:srgbClr val="FF0000"/>
                </a:solidFill>
              </a:rPr>
              <a:t>users</a:t>
            </a:r>
            <a:r>
              <a:rPr lang="en-GB" sz="2400" dirty="0"/>
              <a:t> and to the </a:t>
            </a:r>
            <a:r>
              <a:rPr lang="en-GB" sz="2400" dirty="0">
                <a:solidFill>
                  <a:srgbClr val="FF0000"/>
                </a:solidFill>
              </a:rPr>
              <a:t>programs</a:t>
            </a:r>
            <a:r>
              <a:rPr lang="en-GB" sz="2400" dirty="0"/>
              <a:t>. </a:t>
            </a:r>
          </a:p>
          <a:p>
            <a:pPr algn="just"/>
            <a:r>
              <a:rPr lang="en-GB" sz="2400" dirty="0" smtClean="0"/>
              <a:t>Programs</a:t>
            </a:r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en-GB" sz="2400" dirty="0" smtClean="0"/>
              <a:t> </a:t>
            </a:r>
            <a:r>
              <a:rPr lang="en-GB" sz="2400" dirty="0"/>
              <a:t>an environment to execute. </a:t>
            </a:r>
          </a:p>
          <a:p>
            <a:pPr algn="just"/>
            <a:r>
              <a:rPr lang="tr-TR" sz="2400" dirty="0" smtClean="0"/>
              <a:t>U</a:t>
            </a:r>
            <a:r>
              <a:rPr lang="en-GB" sz="2400" dirty="0" err="1" smtClean="0"/>
              <a:t>sers</a:t>
            </a:r>
            <a:r>
              <a:rPr lang="tr-TR" sz="2400" dirty="0" smtClean="0">
                <a:sym typeface="Wingdings" panose="05000000000000000000" pitchFamily="2" charset="2"/>
              </a:rPr>
              <a:t></a:t>
            </a:r>
            <a:r>
              <a:rPr lang="en-GB" sz="2400" dirty="0" smtClean="0"/>
              <a:t> </a:t>
            </a:r>
            <a:r>
              <a:rPr lang="en-GB" sz="2400" dirty="0"/>
              <a:t>services to execute the programs in a convenient manner. </a:t>
            </a:r>
            <a:endParaRPr lang="tr-TR" sz="2400" dirty="0" smtClean="0"/>
          </a:p>
          <a:p>
            <a:pPr algn="just"/>
            <a:r>
              <a:rPr lang="en-GB" sz="2400" dirty="0"/>
              <a:t>Following are few common services provided by operating systems. </a:t>
            </a:r>
          </a:p>
          <a:p>
            <a:pPr lvl="1" algn="just"/>
            <a:r>
              <a:rPr lang="en-GB" sz="2400" dirty="0" smtClean="0"/>
              <a:t>Program </a:t>
            </a:r>
            <a:r>
              <a:rPr lang="en-GB" sz="2400" dirty="0"/>
              <a:t>execution </a:t>
            </a:r>
          </a:p>
          <a:p>
            <a:pPr lvl="1" algn="just"/>
            <a:r>
              <a:rPr lang="en-GB" sz="2400" dirty="0" smtClean="0"/>
              <a:t>I/O </a:t>
            </a:r>
            <a:r>
              <a:rPr lang="en-GB" sz="2400" dirty="0"/>
              <a:t>operations </a:t>
            </a:r>
          </a:p>
          <a:p>
            <a:pPr lvl="1" algn="just"/>
            <a:r>
              <a:rPr lang="en-GB" sz="2400" dirty="0" smtClean="0"/>
              <a:t>File </a:t>
            </a:r>
            <a:r>
              <a:rPr lang="en-GB" sz="2400" dirty="0"/>
              <a:t>System manipulation </a:t>
            </a:r>
          </a:p>
          <a:p>
            <a:pPr lvl="1" algn="just"/>
            <a:r>
              <a:rPr lang="en-GB" sz="2400" dirty="0" smtClean="0"/>
              <a:t>Communication </a:t>
            </a:r>
            <a:endParaRPr lang="en-GB" sz="2400" dirty="0"/>
          </a:p>
          <a:p>
            <a:pPr lvl="1" algn="just"/>
            <a:r>
              <a:rPr lang="en-GB" sz="2400" dirty="0" smtClean="0"/>
              <a:t>Error </a:t>
            </a:r>
            <a:r>
              <a:rPr lang="en-GB" sz="2400" dirty="0"/>
              <a:t>Detection </a:t>
            </a:r>
          </a:p>
          <a:p>
            <a:pPr lvl="1" algn="just"/>
            <a:r>
              <a:rPr lang="en-GB" sz="2400" dirty="0" smtClean="0"/>
              <a:t>Resource </a:t>
            </a:r>
            <a:r>
              <a:rPr lang="en-GB" sz="2400" dirty="0"/>
              <a:t>Allocation </a:t>
            </a:r>
          </a:p>
          <a:p>
            <a:pPr lvl="1" algn="just"/>
            <a:r>
              <a:rPr lang="en-GB" sz="2400" dirty="0" smtClean="0"/>
              <a:t>Protection </a:t>
            </a:r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4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79" y="2082019"/>
            <a:ext cx="8411487" cy="37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3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98806"/>
          </a:xfrm>
        </p:spPr>
        <p:txBody>
          <a:bodyPr/>
          <a:lstStyle/>
          <a:p>
            <a:r>
              <a:rPr lang="tr-TR" dirty="0" err="1" smtClean="0"/>
              <a:t>System</a:t>
            </a:r>
            <a:r>
              <a:rPr lang="tr-TR" dirty="0" smtClean="0"/>
              <a:t> Programs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364566"/>
            <a:ext cx="9594166" cy="5373859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System </a:t>
            </a:r>
            <a:r>
              <a:rPr lang="en-GB" dirty="0"/>
              <a:t>programs provide a convenient environment for program development and execution</a:t>
            </a:r>
            <a:r>
              <a:rPr lang="en-GB" dirty="0" smtClean="0"/>
              <a:t>.</a:t>
            </a:r>
            <a:endParaRPr lang="tr-TR" dirty="0" smtClean="0"/>
          </a:p>
          <a:p>
            <a:pPr algn="just"/>
            <a:r>
              <a:rPr lang="en-GB" dirty="0" smtClean="0"/>
              <a:t>Categories </a:t>
            </a:r>
            <a:endParaRPr lang="tr-TR" dirty="0" smtClean="0"/>
          </a:p>
          <a:p>
            <a:pPr lvl="1" algn="just"/>
            <a:r>
              <a:rPr lang="en-GB" dirty="0" smtClean="0"/>
              <a:t>File </a:t>
            </a:r>
            <a:r>
              <a:rPr lang="en-GB" dirty="0"/>
              <a:t>management - create, delete, copy, rename, print, dump, list, and manipulate files and directories </a:t>
            </a:r>
            <a:r>
              <a:rPr lang="en-GB" dirty="0" smtClean="0"/>
              <a:t> </a:t>
            </a:r>
            <a:endParaRPr lang="tr-TR" dirty="0" smtClean="0"/>
          </a:p>
          <a:p>
            <a:pPr lvl="1" algn="just"/>
            <a:r>
              <a:rPr lang="en-GB" dirty="0" smtClean="0"/>
              <a:t>Status </a:t>
            </a:r>
            <a:r>
              <a:rPr lang="en-GB" dirty="0"/>
              <a:t>information - date, time, available memory or disk space, no of users, performance, logging, and debugging information </a:t>
            </a:r>
            <a:r>
              <a:rPr lang="en-GB" dirty="0" smtClean="0"/>
              <a:t>◦</a:t>
            </a:r>
            <a:endParaRPr lang="tr-TR" dirty="0" smtClean="0"/>
          </a:p>
          <a:p>
            <a:pPr lvl="1" algn="just"/>
            <a:r>
              <a:rPr lang="en-GB" dirty="0" smtClean="0"/>
              <a:t>File </a:t>
            </a:r>
            <a:r>
              <a:rPr lang="en-GB" dirty="0"/>
              <a:t>modification - text editors to create and modify the content of files, search contents of files. </a:t>
            </a:r>
            <a:endParaRPr lang="tr-TR" dirty="0"/>
          </a:p>
          <a:p>
            <a:pPr lvl="1" algn="just"/>
            <a:r>
              <a:rPr lang="en-GB" dirty="0" smtClean="0"/>
              <a:t>Programming </a:t>
            </a:r>
            <a:r>
              <a:rPr lang="en-GB" dirty="0"/>
              <a:t>language support - Compilers, assemblers, debuggers and interpreters </a:t>
            </a:r>
            <a:endParaRPr lang="tr-TR" dirty="0" smtClean="0"/>
          </a:p>
          <a:p>
            <a:pPr lvl="1" algn="just"/>
            <a:r>
              <a:rPr lang="en-GB" dirty="0" smtClean="0"/>
              <a:t>Program </a:t>
            </a:r>
            <a:r>
              <a:rPr lang="en-GB" dirty="0"/>
              <a:t>loading and execution - absolute loaders, relocatable loaders, linkage editors, overlay loaders and debuggers </a:t>
            </a:r>
            <a:endParaRPr lang="tr-TR" dirty="0" smtClean="0"/>
          </a:p>
          <a:p>
            <a:pPr lvl="1" algn="just"/>
            <a:r>
              <a:rPr lang="en-GB" dirty="0" smtClean="0"/>
              <a:t>Communications </a:t>
            </a:r>
            <a:r>
              <a:rPr lang="en-GB" dirty="0"/>
              <a:t>- Creating virtual connections among processes, users, and computer systems </a:t>
            </a:r>
            <a:endParaRPr lang="tr-TR" dirty="0" smtClean="0"/>
          </a:p>
          <a:p>
            <a:pPr lvl="1" algn="just"/>
            <a:r>
              <a:rPr lang="en-GB" dirty="0" smtClean="0"/>
              <a:t>System </a:t>
            </a:r>
            <a:r>
              <a:rPr lang="en-GB" dirty="0"/>
              <a:t>utilities Application programs - web browsers, word processors , text formatters, spreadsheets, database systems, compilers, plotting and statistical-analysis packages and </a:t>
            </a:r>
            <a:r>
              <a:rPr lang="en-GB" dirty="0" smtClean="0"/>
              <a:t>games</a:t>
            </a:r>
            <a:endParaRPr lang="tr-TR" dirty="0"/>
          </a:p>
          <a:p>
            <a:pPr algn="just"/>
            <a:r>
              <a:rPr lang="en-GB" dirty="0" smtClean="0"/>
              <a:t>Most </a:t>
            </a:r>
            <a:r>
              <a:rPr lang="en-GB" dirty="0"/>
              <a:t>users’ view of the operation system is defined by system programs, not the actual system calls</a:t>
            </a:r>
          </a:p>
        </p:txBody>
      </p:sp>
    </p:spTree>
    <p:extLst>
      <p:ext uri="{BB962C8B-B14F-4D97-AF65-F5344CB8AC3E}">
        <p14:creationId xmlns:p14="http://schemas.microsoft.com/office/powerpoint/2010/main" val="253694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135262" y="267286"/>
            <a:ext cx="9692640" cy="1325562"/>
          </a:xfrm>
        </p:spPr>
        <p:txBody>
          <a:bodyPr/>
          <a:lstStyle/>
          <a:p>
            <a:pPr algn="ctr"/>
            <a:r>
              <a:rPr lang="en-GB" dirty="0"/>
              <a:t>Operating System Design and Implementation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22722" y="1592848"/>
            <a:ext cx="8782460" cy="4653207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Design </a:t>
            </a:r>
            <a:r>
              <a:rPr lang="en-GB" sz="2400" dirty="0"/>
              <a:t>and Implementation of OS not “solvable”, but some approaches have proven successful </a:t>
            </a:r>
          </a:p>
          <a:p>
            <a:pPr lvl="1" algn="just"/>
            <a:r>
              <a:rPr lang="en-GB" sz="2400" dirty="0" smtClean="0"/>
              <a:t>Internal </a:t>
            </a:r>
            <a:r>
              <a:rPr lang="en-GB" sz="2400" dirty="0"/>
              <a:t>structure of different Operating Systems can vary widely </a:t>
            </a:r>
          </a:p>
          <a:p>
            <a:pPr lvl="1" algn="just"/>
            <a:r>
              <a:rPr lang="en-GB" sz="2400" dirty="0" smtClean="0"/>
              <a:t>Start </a:t>
            </a:r>
            <a:r>
              <a:rPr lang="en-GB" sz="2400" dirty="0"/>
              <a:t>by defining goals and specifications </a:t>
            </a:r>
          </a:p>
          <a:p>
            <a:pPr lvl="1" algn="just"/>
            <a:r>
              <a:rPr lang="en-GB" sz="2400" dirty="0" smtClean="0"/>
              <a:t>Affected </a:t>
            </a:r>
            <a:r>
              <a:rPr lang="en-GB" sz="2400" dirty="0"/>
              <a:t>by choice of hardware, type of system </a:t>
            </a:r>
          </a:p>
          <a:p>
            <a:pPr lvl="1" algn="just"/>
            <a:r>
              <a:rPr lang="en-GB" sz="2400" i="1" dirty="0" smtClean="0"/>
              <a:t>User </a:t>
            </a:r>
            <a:r>
              <a:rPr lang="en-GB" sz="2400" dirty="0"/>
              <a:t>goals and </a:t>
            </a:r>
            <a:r>
              <a:rPr lang="en-GB" sz="2400" i="1" dirty="0"/>
              <a:t>System </a:t>
            </a:r>
            <a:r>
              <a:rPr lang="en-GB" sz="2400" dirty="0"/>
              <a:t>goals </a:t>
            </a:r>
            <a:endParaRPr lang="tr-TR" sz="2400" dirty="0" smtClean="0"/>
          </a:p>
          <a:p>
            <a:pPr lvl="2" algn="just"/>
            <a:r>
              <a:rPr lang="en-GB" sz="2400" dirty="0" smtClean="0"/>
              <a:t>User </a:t>
            </a:r>
            <a:r>
              <a:rPr lang="en-GB" sz="2400" dirty="0"/>
              <a:t>goals – operating system should be convenient to use, easy to learn, reliable, safe, and fast </a:t>
            </a:r>
          </a:p>
          <a:p>
            <a:pPr lvl="2" algn="just"/>
            <a:r>
              <a:rPr lang="en-GB" sz="2400" dirty="0"/>
              <a:t>System goals – operating system should be easy to design, implement, and maintain, as well as flexible, reliable, error-free, and efficient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5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Operating System Design and Implementation (Cont.)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/>
              <a:t>Important principle to separate </a:t>
            </a:r>
          </a:p>
          <a:p>
            <a:pPr algn="just"/>
            <a:r>
              <a:rPr lang="en-GB" sz="2400" b="1" dirty="0"/>
              <a:t>Policy: </a:t>
            </a:r>
            <a:r>
              <a:rPr lang="en-GB" sz="2400" dirty="0"/>
              <a:t>What will be done? </a:t>
            </a:r>
            <a:endParaRPr lang="tr-TR" sz="2400" dirty="0" smtClean="0"/>
          </a:p>
          <a:p>
            <a:pPr algn="just"/>
            <a:r>
              <a:rPr lang="en-GB" sz="2400" b="1" dirty="0" smtClean="0"/>
              <a:t>Mechanism</a:t>
            </a:r>
            <a:r>
              <a:rPr lang="en-GB" sz="2400" b="1" dirty="0"/>
              <a:t>: </a:t>
            </a:r>
            <a:r>
              <a:rPr lang="en-GB" sz="2400" dirty="0"/>
              <a:t>How to do it? </a:t>
            </a:r>
          </a:p>
          <a:p>
            <a:pPr algn="just"/>
            <a:endParaRPr lang="en-GB" sz="2400" dirty="0"/>
          </a:p>
          <a:p>
            <a:pPr lvl="1" algn="just"/>
            <a:r>
              <a:rPr lang="en-GB" sz="2400" dirty="0" smtClean="0"/>
              <a:t>Mechanisms </a:t>
            </a:r>
            <a:r>
              <a:rPr lang="en-GB" sz="2400" dirty="0"/>
              <a:t>determine how to do something, policies decide what will be done </a:t>
            </a:r>
          </a:p>
          <a:p>
            <a:pPr lvl="1" algn="just"/>
            <a:r>
              <a:rPr lang="en-GB" sz="2400" dirty="0" smtClean="0"/>
              <a:t>The </a:t>
            </a:r>
            <a:r>
              <a:rPr lang="en-GB" sz="2400" dirty="0"/>
              <a:t>separation of policy from mechanism is a very important principle, it allows maximum flexibility if policy decisions are to be changed later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03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OS </a:t>
            </a:r>
            <a:r>
              <a:rPr lang="tr-TR" dirty="0" err="1" smtClean="0"/>
              <a:t>Structures</a:t>
            </a:r>
            <a:endParaRPr lang="en-GB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88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787791"/>
          </a:xfrm>
        </p:spPr>
        <p:txBody>
          <a:bodyPr/>
          <a:lstStyle/>
          <a:p>
            <a:r>
              <a:rPr lang="en-GB" dirty="0"/>
              <a:t>Simple Structure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17452" y="1232620"/>
            <a:ext cx="5190979" cy="47320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 smtClean="0"/>
              <a:t>Started </a:t>
            </a:r>
            <a:r>
              <a:rPr lang="en-GB" sz="2000" dirty="0"/>
              <a:t>as small, simple, and limited systems and then grown beyond their original </a:t>
            </a:r>
            <a:r>
              <a:rPr lang="en-GB" sz="2000" dirty="0" smtClean="0"/>
              <a:t>scope</a:t>
            </a:r>
            <a:endParaRPr lang="tr-TR" sz="2000" dirty="0"/>
          </a:p>
          <a:p>
            <a:pPr algn="just"/>
            <a:r>
              <a:rPr lang="en-GB" sz="2000" dirty="0" smtClean="0"/>
              <a:t>Example </a:t>
            </a:r>
            <a:r>
              <a:rPr lang="en-GB" sz="2000" dirty="0"/>
              <a:t>: MS-DOS – written to provide the most functionality in the least space </a:t>
            </a:r>
            <a:endParaRPr lang="tr-TR" sz="2000" dirty="0"/>
          </a:p>
          <a:p>
            <a:pPr algn="just"/>
            <a:r>
              <a:rPr lang="en-GB" sz="2000" dirty="0" smtClean="0"/>
              <a:t>Not </a:t>
            </a:r>
            <a:r>
              <a:rPr lang="en-GB" sz="2000" dirty="0"/>
              <a:t>divided into modules </a:t>
            </a:r>
            <a:endParaRPr lang="tr-TR" sz="2000" dirty="0"/>
          </a:p>
          <a:p>
            <a:pPr algn="just"/>
            <a:r>
              <a:rPr lang="en-GB" sz="2000" dirty="0" smtClean="0"/>
              <a:t>Although </a:t>
            </a:r>
            <a:r>
              <a:rPr lang="en-GB" sz="2000" dirty="0"/>
              <a:t>MS-DOS has some structure, its interfaces and levels of functionality are not well </a:t>
            </a:r>
            <a:r>
              <a:rPr lang="en-GB" sz="2000" dirty="0" smtClean="0"/>
              <a:t>separated</a:t>
            </a:r>
            <a:endParaRPr lang="tr-TR" sz="2000" dirty="0" smtClean="0"/>
          </a:p>
          <a:p>
            <a:pPr algn="just"/>
            <a:r>
              <a:rPr lang="tr-TR" sz="2000" dirty="0" err="1" smtClean="0"/>
              <a:t>Single</a:t>
            </a:r>
            <a:r>
              <a:rPr lang="tr-TR" sz="2000" dirty="0" smtClean="0"/>
              <a:t> </a:t>
            </a:r>
            <a:r>
              <a:rPr lang="tr-TR" sz="2000" dirty="0" err="1" smtClean="0"/>
              <a:t>Tasking</a:t>
            </a:r>
            <a:r>
              <a:rPr lang="tr-TR" sz="2000" dirty="0" smtClean="0"/>
              <a:t> - </a:t>
            </a:r>
            <a:r>
              <a:rPr lang="tr-TR" sz="2000" dirty="0" err="1" smtClean="0"/>
              <a:t>Single</a:t>
            </a:r>
            <a:r>
              <a:rPr lang="tr-TR" sz="2000" dirty="0" smtClean="0"/>
              <a:t> hardware</a:t>
            </a:r>
            <a:endParaRPr lang="en-GB" sz="2000" dirty="0"/>
          </a:p>
          <a:p>
            <a:pPr algn="just"/>
            <a:r>
              <a:rPr lang="tr-TR" sz="2000" dirty="0" err="1" smtClean="0"/>
              <a:t>Vulnerable</a:t>
            </a:r>
            <a:endParaRPr lang="en-GB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6252201" y="1396609"/>
            <a:ext cx="4278639" cy="411792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80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9692640" cy="745588"/>
          </a:xfrm>
        </p:spPr>
        <p:txBody>
          <a:bodyPr/>
          <a:lstStyle/>
          <a:p>
            <a:r>
              <a:rPr lang="en-GB" dirty="0"/>
              <a:t>Layered Approach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746" y="1111348"/>
            <a:ext cx="6824590" cy="5289452"/>
          </a:xfrm>
        </p:spPr>
        <p:txBody>
          <a:bodyPr>
            <a:normAutofit fontScale="92500"/>
          </a:bodyPr>
          <a:lstStyle/>
          <a:p>
            <a:pPr algn="just"/>
            <a:r>
              <a:rPr lang="en-GB" sz="2400" dirty="0"/>
              <a:t>The operating system is divided into a number of layers (levels), each built on top of lower layers. </a:t>
            </a:r>
            <a:endParaRPr lang="tr-TR" sz="2400" dirty="0" smtClean="0"/>
          </a:p>
          <a:p>
            <a:pPr algn="just"/>
            <a:r>
              <a:rPr lang="en-GB" sz="2400" dirty="0" smtClean="0"/>
              <a:t>A </a:t>
            </a:r>
            <a:r>
              <a:rPr lang="en-GB" sz="2400" dirty="0"/>
              <a:t>layer is an implementation of an abstract object consists of data structures and a set of routines that can be invoked by higher-level </a:t>
            </a:r>
            <a:r>
              <a:rPr lang="en-GB" sz="2400" dirty="0" smtClean="0"/>
              <a:t>layers</a:t>
            </a:r>
            <a:endParaRPr lang="tr-TR" sz="2400" dirty="0" smtClean="0"/>
          </a:p>
          <a:p>
            <a:pPr algn="just"/>
            <a:r>
              <a:rPr lang="en-GB" sz="2400" dirty="0" smtClean="0"/>
              <a:t>Advantage </a:t>
            </a:r>
            <a:endParaRPr lang="tr-TR" sz="2400" dirty="0"/>
          </a:p>
          <a:p>
            <a:pPr lvl="1" algn="just"/>
            <a:r>
              <a:rPr lang="en-GB" sz="2200" dirty="0" smtClean="0"/>
              <a:t>Simplicity </a:t>
            </a:r>
            <a:r>
              <a:rPr lang="en-GB" sz="2200" dirty="0"/>
              <a:t>of construction and debugging </a:t>
            </a:r>
            <a:endParaRPr lang="tr-TR" sz="2200" dirty="0" smtClean="0"/>
          </a:p>
          <a:p>
            <a:pPr lvl="1" algn="just"/>
            <a:r>
              <a:rPr lang="en-GB" sz="2200" dirty="0" smtClean="0"/>
              <a:t>Each </a:t>
            </a:r>
            <a:r>
              <a:rPr lang="en-GB" sz="2200" dirty="0"/>
              <a:t>layer is implemented with only those operations provided by lower level layers </a:t>
            </a:r>
            <a:endParaRPr lang="tr-TR" sz="2200" dirty="0" smtClean="0"/>
          </a:p>
          <a:p>
            <a:pPr lvl="1" algn="just"/>
            <a:r>
              <a:rPr lang="en-GB" sz="2200" dirty="0" smtClean="0"/>
              <a:t>The </a:t>
            </a:r>
            <a:r>
              <a:rPr lang="en-GB" sz="2200" dirty="0"/>
              <a:t>first layer can be debugged without any concern for the rest of the system </a:t>
            </a:r>
            <a:endParaRPr lang="tr-TR" sz="2200" dirty="0"/>
          </a:p>
          <a:p>
            <a:pPr lvl="1" algn="just"/>
            <a:r>
              <a:rPr lang="en-GB" sz="2200" dirty="0" smtClean="0"/>
              <a:t>Correct </a:t>
            </a:r>
            <a:r>
              <a:rPr lang="en-GB" sz="2200" dirty="0"/>
              <a:t>functioning of first layer can be assumed while the second layer is debugged, and so on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36" y="1477108"/>
            <a:ext cx="3888555" cy="38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54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38315" y="393896"/>
            <a:ext cx="9692640" cy="956603"/>
          </a:xfrm>
        </p:spPr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- Unix</a:t>
            </a:r>
            <a:endParaRPr lang="en-GB" dirty="0"/>
          </a:p>
        </p:txBody>
      </p:sp>
      <p:sp>
        <p:nvSpPr>
          <p:cNvPr id="3" name="Dikdörtgen 2"/>
          <p:cNvSpPr/>
          <p:nvPr/>
        </p:nvSpPr>
        <p:spPr>
          <a:xfrm>
            <a:off x="577987" y="1378635"/>
            <a:ext cx="48756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 smtClean="0">
                <a:solidFill>
                  <a:srgbClr val="3B3835"/>
                </a:solidFill>
                <a:latin typeface="Helvetica Neue"/>
              </a:rPr>
              <a:t>The </a:t>
            </a:r>
            <a:r>
              <a:rPr lang="en-GB" dirty="0">
                <a:solidFill>
                  <a:srgbClr val="3B3835"/>
                </a:solidFill>
                <a:latin typeface="Helvetica Neue"/>
              </a:rPr>
              <a:t>UNIX OS consists of two separable parts </a:t>
            </a:r>
            <a:endParaRPr lang="tr-TR" dirty="0" smtClean="0">
              <a:solidFill>
                <a:srgbClr val="3B3835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B3835"/>
                </a:solidFill>
                <a:latin typeface="Helvetica Neue"/>
              </a:rPr>
              <a:t>Systems </a:t>
            </a:r>
            <a:r>
              <a:rPr lang="en-GB" dirty="0">
                <a:solidFill>
                  <a:srgbClr val="3B3835"/>
                </a:solidFill>
                <a:latin typeface="Helvetica Neue"/>
              </a:rPr>
              <a:t>programs </a:t>
            </a:r>
            <a:endParaRPr lang="tr-TR" dirty="0" smtClean="0">
              <a:solidFill>
                <a:srgbClr val="3B3835"/>
              </a:solidFill>
              <a:latin typeface="Helvetica Neu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B3835"/>
                </a:solidFill>
                <a:latin typeface="Helvetica Neue"/>
              </a:rPr>
              <a:t>The </a:t>
            </a:r>
            <a:r>
              <a:rPr lang="en-GB" dirty="0">
                <a:solidFill>
                  <a:srgbClr val="3B3835"/>
                </a:solidFill>
                <a:latin typeface="Helvetica Neue"/>
              </a:rPr>
              <a:t>kernel </a:t>
            </a:r>
            <a:endParaRPr lang="tr-TR" dirty="0" smtClean="0">
              <a:solidFill>
                <a:srgbClr val="3B3835"/>
              </a:solidFill>
              <a:latin typeface="Helvetica Neu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B3835"/>
                </a:solidFill>
                <a:latin typeface="Helvetica Neue"/>
              </a:rPr>
              <a:t> </a:t>
            </a:r>
            <a:r>
              <a:rPr lang="en-GB" dirty="0">
                <a:solidFill>
                  <a:srgbClr val="3B3835"/>
                </a:solidFill>
                <a:latin typeface="Helvetica Neue"/>
              </a:rPr>
              <a:t>Consists of everything below the system-call interface and above the physical </a:t>
            </a:r>
            <a:r>
              <a:rPr lang="en-GB" dirty="0" smtClean="0">
                <a:solidFill>
                  <a:srgbClr val="3B3835"/>
                </a:solidFill>
                <a:latin typeface="Helvetica Neue"/>
              </a:rPr>
              <a:t>hardware</a:t>
            </a:r>
            <a:endParaRPr lang="tr-TR" dirty="0" smtClean="0">
              <a:solidFill>
                <a:srgbClr val="3B3835"/>
              </a:solidFill>
              <a:latin typeface="Helvetica Neu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3B3835"/>
                </a:solidFill>
                <a:latin typeface="Helvetica Neue"/>
              </a:rPr>
              <a:t>Provides </a:t>
            </a:r>
            <a:r>
              <a:rPr lang="en-GB" dirty="0">
                <a:solidFill>
                  <a:srgbClr val="3B3835"/>
                </a:solidFill>
                <a:latin typeface="Helvetica Neue"/>
              </a:rPr>
              <a:t>the file system, CPU scheduling, memory management, and other operating-system functions; a large number of functions for one level </a:t>
            </a:r>
            <a:endParaRPr lang="en-GB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12" y="1350499"/>
            <a:ext cx="5749427" cy="364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9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6942"/>
          </a:xfrm>
        </p:spPr>
        <p:txBody>
          <a:bodyPr/>
          <a:lstStyle/>
          <a:p>
            <a:r>
              <a:rPr lang="en-GB" dirty="0"/>
              <a:t>Microkernel System Structure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61871" y="1392702"/>
            <a:ext cx="9570252" cy="5148775"/>
          </a:xfrm>
        </p:spPr>
        <p:txBody>
          <a:bodyPr>
            <a:normAutofit/>
          </a:bodyPr>
          <a:lstStyle/>
          <a:p>
            <a:pPr algn="just"/>
            <a:r>
              <a:rPr lang="en-GB" sz="2400" dirty="0"/>
              <a:t>Structures the OS by removing all nonessential components from the kernel and implementing them as system and user-level programs. </a:t>
            </a:r>
            <a:endParaRPr lang="tr-TR" sz="2400" dirty="0" smtClean="0"/>
          </a:p>
          <a:p>
            <a:pPr algn="just"/>
            <a:r>
              <a:rPr lang="en-GB" sz="2400" dirty="0" smtClean="0"/>
              <a:t>Communication </a:t>
            </a:r>
            <a:r>
              <a:rPr lang="en-GB" sz="2400" dirty="0"/>
              <a:t>takes place between user modules using message passing </a:t>
            </a:r>
            <a:endParaRPr lang="tr-TR" sz="2400" dirty="0" smtClean="0"/>
          </a:p>
          <a:p>
            <a:pPr algn="just"/>
            <a:r>
              <a:rPr lang="en-GB" sz="2400" dirty="0" smtClean="0"/>
              <a:t>Benefits</a:t>
            </a:r>
            <a:r>
              <a:rPr lang="en-GB" sz="2400" dirty="0"/>
              <a:t>: </a:t>
            </a:r>
            <a:endParaRPr lang="tr-TR" sz="2400" dirty="0"/>
          </a:p>
          <a:p>
            <a:pPr lvl="1" algn="just"/>
            <a:r>
              <a:rPr lang="en-GB" sz="2200" dirty="0" smtClean="0"/>
              <a:t>Easier </a:t>
            </a:r>
            <a:r>
              <a:rPr lang="en-GB" sz="2200" dirty="0"/>
              <a:t>to extend a microkernel </a:t>
            </a:r>
            <a:endParaRPr lang="tr-TR" sz="2200" dirty="0"/>
          </a:p>
          <a:p>
            <a:pPr lvl="1" algn="just"/>
            <a:r>
              <a:rPr lang="en-GB" sz="2200" dirty="0" smtClean="0"/>
              <a:t>Easier </a:t>
            </a:r>
            <a:r>
              <a:rPr lang="en-GB" sz="2200" dirty="0"/>
              <a:t>to port the operating system to new architectures </a:t>
            </a:r>
            <a:endParaRPr lang="tr-TR" sz="2200" dirty="0" smtClean="0"/>
          </a:p>
          <a:p>
            <a:pPr lvl="1" algn="just"/>
            <a:r>
              <a:rPr lang="en-GB" sz="2200" dirty="0" smtClean="0"/>
              <a:t>More </a:t>
            </a:r>
            <a:r>
              <a:rPr lang="en-GB" sz="2200" dirty="0"/>
              <a:t>reliable (less code is running in kernel mode) </a:t>
            </a:r>
            <a:endParaRPr lang="tr-TR" sz="2200" dirty="0"/>
          </a:p>
          <a:p>
            <a:pPr lvl="1" algn="just"/>
            <a:r>
              <a:rPr lang="en-GB" sz="2200" dirty="0" smtClean="0"/>
              <a:t>More secure</a:t>
            </a:r>
            <a:endParaRPr lang="tr-TR" sz="2200" dirty="0"/>
          </a:p>
          <a:p>
            <a:pPr algn="just"/>
            <a:r>
              <a:rPr lang="en-GB" sz="2400" dirty="0" smtClean="0"/>
              <a:t>Detriments</a:t>
            </a:r>
            <a:r>
              <a:rPr lang="en-GB" sz="2400" dirty="0"/>
              <a:t>: </a:t>
            </a:r>
            <a:endParaRPr lang="tr-TR" sz="2400" dirty="0" smtClean="0"/>
          </a:p>
          <a:p>
            <a:pPr lvl="1" algn="just"/>
            <a:r>
              <a:rPr lang="en-GB" sz="2200" dirty="0" smtClean="0"/>
              <a:t>Performance </a:t>
            </a:r>
            <a:r>
              <a:rPr lang="en-GB" sz="2200" dirty="0"/>
              <a:t>overhead of user space to kernel space communication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54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Microkernel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Structure</a:t>
            </a:r>
            <a:endParaRPr lang="en-GB" dirty="0"/>
          </a:p>
        </p:txBody>
      </p:sp>
      <p:pic>
        <p:nvPicPr>
          <p:cNvPr id="2050" name="Picture 2" descr="microkernel system structure ile ilgili gÃ¶rsel sonuc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25" y="1899139"/>
            <a:ext cx="906093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5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52383" y="365760"/>
            <a:ext cx="9692640" cy="801858"/>
          </a:xfrm>
        </p:spPr>
        <p:txBody>
          <a:bodyPr/>
          <a:lstStyle/>
          <a:p>
            <a:r>
              <a:rPr lang="en-GB" dirty="0"/>
              <a:t>Program </a:t>
            </a:r>
            <a:r>
              <a:rPr lang="tr-TR" dirty="0" smtClean="0"/>
              <a:t>E</a:t>
            </a:r>
            <a:r>
              <a:rPr lang="en-GB" dirty="0" err="1" smtClean="0"/>
              <a:t>xecution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5926" y="1294228"/>
            <a:ext cx="9041306" cy="4885909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/>
              <a:t>Loads </a:t>
            </a:r>
            <a:r>
              <a:rPr lang="en-GB" sz="2400" dirty="0"/>
              <a:t>a program into memory. </a:t>
            </a:r>
          </a:p>
          <a:p>
            <a:pPr algn="just"/>
            <a:r>
              <a:rPr lang="en-GB" sz="2400" dirty="0" smtClean="0"/>
              <a:t>Executes </a:t>
            </a:r>
            <a:r>
              <a:rPr lang="en-GB" sz="2400" dirty="0"/>
              <a:t>the program. </a:t>
            </a:r>
          </a:p>
          <a:p>
            <a:pPr algn="just"/>
            <a:r>
              <a:rPr lang="en-GB" sz="2400" dirty="0" smtClean="0"/>
              <a:t>Handles </a:t>
            </a:r>
            <a:r>
              <a:rPr lang="en-GB" sz="2400" dirty="0"/>
              <a:t>program's execution. </a:t>
            </a:r>
          </a:p>
          <a:p>
            <a:pPr algn="just"/>
            <a:r>
              <a:rPr lang="en-GB" sz="2400" dirty="0" smtClean="0"/>
              <a:t>Provides </a:t>
            </a:r>
            <a:r>
              <a:rPr lang="en-GB" sz="2400" dirty="0"/>
              <a:t>a mechanism for process synchronization. </a:t>
            </a:r>
          </a:p>
          <a:p>
            <a:pPr algn="just"/>
            <a:r>
              <a:rPr lang="en-GB" sz="2400" dirty="0" smtClean="0"/>
              <a:t>Provides </a:t>
            </a:r>
            <a:r>
              <a:rPr lang="en-GB" sz="2400" dirty="0"/>
              <a:t>a mechanism for process communication. </a:t>
            </a:r>
          </a:p>
          <a:p>
            <a:pPr algn="just"/>
            <a:r>
              <a:rPr lang="en-GB" sz="2400" dirty="0" smtClean="0"/>
              <a:t>Provides </a:t>
            </a:r>
            <a:r>
              <a:rPr lang="en-GB" sz="2400" dirty="0"/>
              <a:t>a mechanism for </a:t>
            </a:r>
            <a:r>
              <a:rPr lang="en-GB" sz="2400" dirty="0">
                <a:solidFill>
                  <a:srgbClr val="FF0000"/>
                </a:solidFill>
              </a:rPr>
              <a:t>deadlock</a:t>
            </a:r>
            <a:r>
              <a:rPr lang="en-GB" sz="2400" dirty="0"/>
              <a:t> handling. </a:t>
            </a:r>
            <a:endParaRPr lang="tr-TR" sz="2400" dirty="0" smtClean="0"/>
          </a:p>
          <a:p>
            <a:pPr algn="just"/>
            <a:r>
              <a:rPr lang="en-GB" sz="2400" dirty="0" smtClean="0"/>
              <a:t>Each of these activities is encapsulated as a </a:t>
            </a:r>
            <a:r>
              <a:rPr lang="en-GB" sz="2400" dirty="0" smtClean="0">
                <a:solidFill>
                  <a:srgbClr val="FF0000"/>
                </a:solidFill>
              </a:rPr>
              <a:t>process</a:t>
            </a:r>
            <a:r>
              <a:rPr lang="en-GB" sz="2400" dirty="0" smtClean="0"/>
              <a:t>. </a:t>
            </a:r>
            <a:endParaRPr lang="tr-TR" sz="2400" dirty="0"/>
          </a:p>
          <a:p>
            <a:pPr algn="just"/>
            <a:r>
              <a:rPr lang="tr-TR" sz="2400" dirty="0" err="1" smtClean="0">
                <a:solidFill>
                  <a:srgbClr val="FF0000"/>
                </a:solidFill>
              </a:rPr>
              <a:t>Process</a:t>
            </a:r>
            <a:r>
              <a:rPr lang="tr-TR" sz="2400" dirty="0" smtClean="0">
                <a:solidFill>
                  <a:srgbClr val="FF0000"/>
                </a:solidFill>
              </a:rPr>
              <a:t>: C</a:t>
            </a:r>
            <a:r>
              <a:rPr lang="en-GB" sz="2400" dirty="0" err="1" smtClean="0">
                <a:solidFill>
                  <a:srgbClr val="FF0000"/>
                </a:solidFill>
              </a:rPr>
              <a:t>omplete</a:t>
            </a:r>
            <a:r>
              <a:rPr lang="en-GB" sz="2400" dirty="0" smtClean="0">
                <a:solidFill>
                  <a:srgbClr val="FF0000"/>
                </a:solidFill>
              </a:rPr>
              <a:t> execution context (code to execute, data to manipulate, registers, OS resources in use).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8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6942"/>
          </a:xfrm>
        </p:spPr>
        <p:txBody>
          <a:bodyPr/>
          <a:lstStyle/>
          <a:p>
            <a:r>
              <a:rPr lang="en-GB" dirty="0"/>
              <a:t>Modules</a:t>
            </a:r>
            <a:r>
              <a:rPr lang="en-GB" b="1" dirty="0"/>
              <a:t> 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49330" y="1311149"/>
            <a:ext cx="10470584" cy="4628271"/>
          </a:xfrm>
        </p:spPr>
        <p:txBody>
          <a:bodyPr>
            <a:normAutofit/>
          </a:bodyPr>
          <a:lstStyle/>
          <a:p>
            <a:pPr algn="just"/>
            <a:r>
              <a:rPr lang="en-GB" sz="2000" dirty="0" smtClean="0"/>
              <a:t>Uses </a:t>
            </a:r>
            <a:r>
              <a:rPr lang="en-GB" sz="2000" dirty="0"/>
              <a:t>object-oriented approach </a:t>
            </a:r>
            <a:endParaRPr lang="tr-TR" sz="2000" dirty="0" smtClean="0"/>
          </a:p>
          <a:p>
            <a:pPr algn="just"/>
            <a:r>
              <a:rPr lang="en-GB" sz="2000" dirty="0" smtClean="0"/>
              <a:t>Each </a:t>
            </a:r>
            <a:r>
              <a:rPr lang="en-GB" sz="2000" dirty="0"/>
              <a:t>core component is separate </a:t>
            </a:r>
            <a:endParaRPr lang="tr-TR" sz="2000" dirty="0"/>
          </a:p>
          <a:p>
            <a:pPr algn="just"/>
            <a:r>
              <a:rPr lang="en-GB" sz="2000" dirty="0" smtClean="0"/>
              <a:t>Each </a:t>
            </a:r>
            <a:r>
              <a:rPr lang="en-GB" sz="2000" dirty="0"/>
              <a:t>talks to the others over known interfaces </a:t>
            </a:r>
            <a:endParaRPr lang="tr-TR" sz="2000" dirty="0"/>
          </a:p>
          <a:p>
            <a:pPr algn="just"/>
            <a:r>
              <a:rPr lang="en-GB" sz="2000" dirty="0" smtClean="0"/>
              <a:t>Each </a:t>
            </a:r>
            <a:r>
              <a:rPr lang="en-GB" sz="2000" dirty="0"/>
              <a:t>is loadable as needed within the kernel – a core kernel with seven types of loadable kernel modules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3008906" y="3601329"/>
            <a:ext cx="6158539" cy="289091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954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1706" y="365760"/>
            <a:ext cx="9692640" cy="787791"/>
          </a:xfrm>
        </p:spPr>
        <p:txBody>
          <a:bodyPr/>
          <a:lstStyle/>
          <a:p>
            <a:r>
              <a:rPr lang="en-GB" dirty="0"/>
              <a:t>Mac OS X Structure(Darwin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8978" y="1153551"/>
            <a:ext cx="10522634" cy="4351337"/>
          </a:xfrm>
        </p:spPr>
        <p:txBody>
          <a:bodyPr/>
          <a:lstStyle/>
          <a:p>
            <a:pPr algn="just"/>
            <a:r>
              <a:rPr lang="en-GB" dirty="0" smtClean="0"/>
              <a:t>Uses </a:t>
            </a:r>
            <a:r>
              <a:rPr lang="en-GB" dirty="0"/>
              <a:t>a hybrid </a:t>
            </a:r>
            <a:r>
              <a:rPr lang="en-GB" dirty="0" smtClean="0"/>
              <a:t>structure</a:t>
            </a:r>
            <a:r>
              <a:rPr lang="tr-TR" dirty="0" smtClean="0"/>
              <a:t>; </a:t>
            </a:r>
            <a:r>
              <a:rPr lang="en-GB" dirty="0" smtClean="0"/>
              <a:t>layered </a:t>
            </a:r>
            <a:r>
              <a:rPr lang="en-GB" dirty="0"/>
              <a:t>technique with one layer consists of the Mach microkernel</a:t>
            </a:r>
            <a:r>
              <a:rPr lang="en-GB" dirty="0" smtClean="0"/>
              <a:t>.</a:t>
            </a:r>
            <a:endParaRPr lang="tr-TR" dirty="0" smtClean="0"/>
          </a:p>
          <a:p>
            <a:pPr algn="just"/>
            <a:r>
              <a:rPr lang="en-GB" dirty="0" smtClean="0"/>
              <a:t>Top </a:t>
            </a:r>
            <a:r>
              <a:rPr lang="en-GB" dirty="0"/>
              <a:t>layers include application environments and a set of services providing a graphical interface to </a:t>
            </a:r>
            <a:r>
              <a:rPr lang="en-GB" dirty="0" smtClean="0"/>
              <a:t>applications</a:t>
            </a:r>
            <a:endParaRPr lang="tr-TR" dirty="0"/>
          </a:p>
          <a:p>
            <a:pPr algn="just"/>
            <a:r>
              <a:rPr lang="en-GB" dirty="0" smtClean="0"/>
              <a:t>Below </a:t>
            </a:r>
            <a:r>
              <a:rPr lang="en-GB" dirty="0"/>
              <a:t>these layers is the kernel consists primarily of the Mach microkernel and the BSD </a:t>
            </a:r>
            <a:r>
              <a:rPr lang="en-GB" dirty="0" smtClean="0"/>
              <a:t>kernel</a:t>
            </a:r>
            <a:endParaRPr lang="tr-TR" dirty="0" smtClean="0"/>
          </a:p>
          <a:p>
            <a:pPr algn="just"/>
            <a:r>
              <a:rPr lang="en-GB" dirty="0" smtClean="0"/>
              <a:t>Mach </a:t>
            </a:r>
            <a:r>
              <a:rPr lang="en-GB" dirty="0"/>
              <a:t>provides m/y </a:t>
            </a:r>
            <a:r>
              <a:rPr lang="en-GB" dirty="0" err="1"/>
              <a:t>mgmt</a:t>
            </a:r>
            <a:r>
              <a:rPr lang="en-GB" dirty="0"/>
              <a:t>, support RPC and IPC facilities, including message passing and thread </a:t>
            </a:r>
            <a:r>
              <a:rPr lang="en-GB" dirty="0" smtClean="0"/>
              <a:t>scheduling</a:t>
            </a:r>
            <a:endParaRPr lang="tr-TR" dirty="0" smtClean="0"/>
          </a:p>
          <a:p>
            <a:pPr algn="just"/>
            <a:r>
              <a:rPr lang="en-GB" dirty="0" smtClean="0"/>
              <a:t>BSD </a:t>
            </a:r>
            <a:r>
              <a:rPr lang="en-GB" dirty="0"/>
              <a:t>component provides a BSD CLI, support for networking and file systems, and an implementation of POSIX APIs, including </a:t>
            </a:r>
            <a:r>
              <a:rPr lang="en-GB" dirty="0" err="1"/>
              <a:t>Pthreads</a:t>
            </a:r>
            <a:endParaRPr lang="en-GB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690" y="4612443"/>
            <a:ext cx="4390816" cy="20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94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70671"/>
          </a:xfrm>
        </p:spPr>
        <p:txBody>
          <a:bodyPr/>
          <a:lstStyle/>
          <a:p>
            <a:r>
              <a:rPr lang="en-GB" dirty="0"/>
              <a:t>Virtual Machines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69145" y="1547447"/>
            <a:ext cx="9678572" cy="46001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2400" dirty="0" smtClean="0"/>
              <a:t>It </a:t>
            </a:r>
            <a:r>
              <a:rPr lang="en-GB" sz="2400" dirty="0"/>
              <a:t>abstracts hardware of a single computer into several different execution environments i.e. creates illusion of separate execution environment is running its own private computer</a:t>
            </a:r>
            <a:r>
              <a:rPr lang="en-GB" sz="2400" dirty="0" smtClean="0"/>
              <a:t>.</a:t>
            </a:r>
            <a:endParaRPr lang="tr-TR" sz="2400" dirty="0" smtClean="0"/>
          </a:p>
          <a:p>
            <a:pPr algn="just"/>
            <a:r>
              <a:rPr lang="en-GB" sz="2400" dirty="0" smtClean="0"/>
              <a:t>Provides </a:t>
            </a:r>
            <a:r>
              <a:rPr lang="en-GB" sz="2400" dirty="0"/>
              <a:t>an interface identical to the underlying bare </a:t>
            </a:r>
            <a:r>
              <a:rPr lang="en-GB" sz="2400" dirty="0" smtClean="0"/>
              <a:t>hardware</a:t>
            </a:r>
            <a:endParaRPr lang="tr-TR" sz="2400" dirty="0" smtClean="0"/>
          </a:p>
          <a:p>
            <a:pPr algn="just"/>
            <a:r>
              <a:rPr lang="en-GB" sz="2400" dirty="0" smtClean="0"/>
              <a:t>The </a:t>
            </a:r>
            <a:r>
              <a:rPr lang="en-GB" sz="2400" dirty="0"/>
              <a:t>operating system creates the illusion of multiple processes, each executing on its own processor with its own (virtual) </a:t>
            </a:r>
            <a:r>
              <a:rPr lang="en-GB" sz="2400" dirty="0" smtClean="0"/>
              <a:t>memory</a:t>
            </a:r>
            <a:r>
              <a:rPr lang="tr-TR" sz="2400" dirty="0" smtClean="0"/>
              <a:t>.</a:t>
            </a:r>
          </a:p>
          <a:p>
            <a:pPr algn="just"/>
            <a:r>
              <a:rPr lang="en-GB" sz="2400" dirty="0" smtClean="0"/>
              <a:t>The </a:t>
            </a:r>
            <a:r>
              <a:rPr lang="en-GB" sz="2400" dirty="0"/>
              <a:t>resources of the physical computer are shared to create the virtual </a:t>
            </a:r>
            <a:r>
              <a:rPr lang="en-GB" sz="2400" dirty="0" smtClean="0"/>
              <a:t>machines</a:t>
            </a:r>
            <a:endParaRPr lang="tr-TR" sz="2400" dirty="0" smtClean="0"/>
          </a:p>
          <a:p>
            <a:pPr algn="just"/>
            <a:r>
              <a:rPr lang="en-GB" sz="2400" dirty="0" smtClean="0"/>
              <a:t> </a:t>
            </a:r>
            <a:r>
              <a:rPr lang="en-GB" sz="2400" dirty="0"/>
              <a:t>A major difficulty is disk systems, solved using Virtual disks (minidisks in </a:t>
            </a:r>
            <a:r>
              <a:rPr lang="en-GB" sz="2400" dirty="0" smtClean="0"/>
              <a:t>IBM)</a:t>
            </a:r>
            <a:endParaRPr lang="tr-TR" sz="2400" dirty="0" smtClean="0"/>
          </a:p>
          <a:p>
            <a:pPr algn="just"/>
            <a:r>
              <a:rPr lang="en-GB" sz="2400" dirty="0" smtClean="0"/>
              <a:t>Users </a:t>
            </a:r>
            <a:r>
              <a:rPr lang="en-GB" sz="2400" dirty="0"/>
              <a:t>are given their own virtual machines and they can run any of the operating systems or software packages that are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675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499360" y="4839286"/>
            <a:ext cx="9692640" cy="1325562"/>
          </a:xfrm>
        </p:spPr>
        <p:txBody>
          <a:bodyPr>
            <a:normAutofit/>
          </a:bodyPr>
          <a:lstStyle/>
          <a:p>
            <a:r>
              <a:rPr lang="en-GB" sz="2000" dirty="0"/>
              <a:t>(a) </a:t>
            </a:r>
            <a:r>
              <a:rPr lang="en-GB" sz="2000" dirty="0" err="1"/>
              <a:t>Nonvirtual</a:t>
            </a:r>
            <a:r>
              <a:rPr lang="en-GB" sz="2000" dirty="0"/>
              <a:t> machine (b) virtual machine </a:t>
            </a:r>
            <a:r>
              <a:rPr lang="tr-TR" sz="2000" dirty="0" smtClean="0"/>
              <a:t>,</a:t>
            </a:r>
            <a:endParaRPr lang="en-GB" sz="2000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115" y="886265"/>
            <a:ext cx="7193425" cy="48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4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31520"/>
          </a:xfrm>
        </p:spPr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 - </a:t>
            </a:r>
            <a:r>
              <a:rPr lang="tr-TR" dirty="0" err="1" smtClean="0"/>
              <a:t>Vmware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61872" y="1195754"/>
            <a:ext cx="8595360" cy="4351337"/>
          </a:xfrm>
        </p:spPr>
        <p:txBody>
          <a:bodyPr/>
          <a:lstStyle/>
          <a:p>
            <a:r>
              <a:rPr lang="en-GB" dirty="0"/>
              <a:t>Abstracts Intel 80X86 hardware into isolated virtual machines. </a:t>
            </a:r>
            <a:endParaRPr lang="tr-TR" dirty="0" smtClean="0"/>
          </a:p>
          <a:p>
            <a:r>
              <a:rPr lang="en-GB" dirty="0" smtClean="0"/>
              <a:t>Runs </a:t>
            </a:r>
            <a:r>
              <a:rPr lang="en-GB" dirty="0"/>
              <a:t>as an application on host OS and allows concurrently running several different guest operating systems as independent virtual machines 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6" y="2315892"/>
            <a:ext cx="7294006" cy="433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0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87791" y="365760"/>
            <a:ext cx="9692640" cy="914400"/>
          </a:xfrm>
        </p:spPr>
        <p:txBody>
          <a:bodyPr/>
          <a:lstStyle/>
          <a:p>
            <a:r>
              <a:rPr lang="en-GB" dirty="0"/>
              <a:t>I/O Operation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87791" y="1280160"/>
            <a:ext cx="9069441" cy="4899977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rgbClr val="FF0000"/>
                </a:solidFill>
              </a:rPr>
              <a:t>I/O subsystem </a:t>
            </a:r>
            <a:r>
              <a:rPr lang="tr-TR" sz="2400" dirty="0" smtClean="0">
                <a:solidFill>
                  <a:srgbClr val="FF0000"/>
                </a:solidFill>
              </a:rPr>
              <a:t>???</a:t>
            </a:r>
          </a:p>
          <a:p>
            <a:pPr algn="just"/>
            <a:r>
              <a:rPr lang="en-GB" sz="2400" dirty="0" smtClean="0"/>
              <a:t>Drivers hides the peculiarities of specific hardware devices from the user</a:t>
            </a:r>
            <a:r>
              <a:rPr lang="tr-TR" sz="2400" dirty="0" smtClean="0"/>
              <a:t>.</a:t>
            </a:r>
            <a:r>
              <a:rPr lang="en-GB" sz="2400" dirty="0" smtClean="0"/>
              <a:t> </a:t>
            </a:r>
            <a:endParaRPr lang="en-GB" sz="2400" dirty="0"/>
          </a:p>
          <a:p>
            <a:pPr algn="just"/>
            <a:r>
              <a:rPr lang="en-GB" sz="2400" dirty="0"/>
              <a:t>Operating System manages the communication between user and device drivers. </a:t>
            </a:r>
          </a:p>
          <a:p>
            <a:pPr algn="just"/>
            <a:r>
              <a:rPr lang="en-GB" sz="2400" dirty="0" smtClean="0"/>
              <a:t>I/O </a:t>
            </a:r>
            <a:r>
              <a:rPr lang="en-GB" sz="2400" dirty="0"/>
              <a:t>operation means read or write operation with any file or any specific I/O device. </a:t>
            </a:r>
          </a:p>
          <a:p>
            <a:pPr algn="just"/>
            <a:r>
              <a:rPr lang="en-GB" sz="2400" dirty="0" smtClean="0"/>
              <a:t>Program </a:t>
            </a:r>
            <a:r>
              <a:rPr lang="en-GB" sz="2400" dirty="0"/>
              <a:t>may require any I/O device while running. </a:t>
            </a:r>
          </a:p>
          <a:p>
            <a:pPr lvl="2" algn="just"/>
            <a:r>
              <a:rPr lang="en-GB" sz="2200" dirty="0" smtClean="0">
                <a:solidFill>
                  <a:schemeClr val="tx1"/>
                </a:solidFill>
              </a:rPr>
              <a:t>Operating </a:t>
            </a:r>
            <a:r>
              <a:rPr lang="en-GB" sz="2200" dirty="0">
                <a:solidFill>
                  <a:schemeClr val="tx1"/>
                </a:solidFill>
              </a:rPr>
              <a:t>system provides the access to the required I/O device when required</a:t>
            </a:r>
            <a:r>
              <a:rPr lang="en-GB" sz="2200" dirty="0" smtClean="0">
                <a:solidFill>
                  <a:schemeClr val="tx1"/>
                </a:solidFill>
              </a:rPr>
              <a:t>.</a:t>
            </a:r>
            <a:r>
              <a:rPr lang="tr-TR" sz="2200" dirty="0" smtClean="0">
                <a:solidFill>
                  <a:schemeClr val="tx1"/>
                </a:solidFill>
              </a:rPr>
              <a:t> </a:t>
            </a:r>
            <a:r>
              <a:rPr lang="tr-TR" sz="2200" dirty="0" smtClean="0">
                <a:solidFill>
                  <a:srgbClr val="FF0000"/>
                </a:solidFill>
              </a:rPr>
              <a:t>How???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endParaRPr lang="en-GB" sz="22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2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42535"/>
          </a:xfrm>
        </p:spPr>
        <p:txBody>
          <a:bodyPr/>
          <a:lstStyle/>
          <a:p>
            <a:r>
              <a:rPr lang="en-GB" dirty="0"/>
              <a:t>File </a:t>
            </a:r>
            <a:r>
              <a:rPr lang="tr-TR" dirty="0" smtClean="0"/>
              <a:t>S</a:t>
            </a:r>
            <a:r>
              <a:rPr lang="en-GB" dirty="0" err="1" smtClean="0"/>
              <a:t>ystem</a:t>
            </a:r>
            <a:r>
              <a:rPr lang="en-GB" dirty="0" smtClean="0"/>
              <a:t> </a:t>
            </a:r>
            <a:r>
              <a:rPr lang="tr-TR" dirty="0" smtClean="0"/>
              <a:t>M</a:t>
            </a:r>
            <a:r>
              <a:rPr lang="en-GB" dirty="0" err="1" smtClean="0"/>
              <a:t>anipulation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70670" y="1491176"/>
            <a:ext cx="9172136" cy="5106572"/>
          </a:xfrm>
        </p:spPr>
        <p:txBody>
          <a:bodyPr>
            <a:normAutofit/>
          </a:bodyPr>
          <a:lstStyle/>
          <a:p>
            <a:pPr algn="just"/>
            <a:r>
              <a:rPr lang="tr-TR" sz="2400" dirty="0" smtClean="0"/>
              <a:t>File: A</a:t>
            </a:r>
            <a:r>
              <a:rPr lang="en-GB" sz="2400" dirty="0" smtClean="0"/>
              <a:t> </a:t>
            </a:r>
            <a:r>
              <a:rPr lang="en-GB" sz="2400" dirty="0"/>
              <a:t>collection of related information</a:t>
            </a:r>
            <a:r>
              <a:rPr lang="en-GB" sz="2400" dirty="0" smtClean="0"/>
              <a:t>.</a:t>
            </a:r>
            <a:r>
              <a:rPr lang="tr-TR" sz="2400" dirty="0" smtClean="0"/>
              <a:t> </a:t>
            </a:r>
            <a:r>
              <a:rPr lang="tr-TR" sz="2400" dirty="0" err="1" smtClean="0"/>
              <a:t>Activities</a:t>
            </a:r>
            <a:r>
              <a:rPr lang="tr-TR" sz="2400" dirty="0" smtClean="0"/>
              <a:t>:</a:t>
            </a:r>
          </a:p>
          <a:p>
            <a:pPr lvl="1" algn="just"/>
            <a:r>
              <a:rPr lang="tr-TR" sz="2400" dirty="0" err="1" smtClean="0"/>
              <a:t>When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p</a:t>
            </a:r>
            <a:r>
              <a:rPr lang="en-GB" sz="2400" dirty="0" err="1" smtClean="0"/>
              <a:t>rogram</a:t>
            </a:r>
            <a:r>
              <a:rPr lang="en-GB" sz="2400" dirty="0" smtClean="0"/>
              <a:t> </a:t>
            </a:r>
            <a:r>
              <a:rPr lang="en-GB" sz="2400" dirty="0"/>
              <a:t>needs to read a file or write a </a:t>
            </a:r>
            <a:r>
              <a:rPr lang="en-GB" sz="2400" dirty="0" smtClean="0"/>
              <a:t>file</a:t>
            </a:r>
            <a:r>
              <a:rPr lang="tr-TR" sz="2400" dirty="0" smtClean="0"/>
              <a:t>, t</a:t>
            </a:r>
            <a:r>
              <a:rPr lang="en-GB" sz="2400" dirty="0" smtClean="0"/>
              <a:t>he </a:t>
            </a:r>
            <a:r>
              <a:rPr lang="en-GB" sz="2400" dirty="0"/>
              <a:t>operating system gives the </a:t>
            </a:r>
            <a:r>
              <a:rPr lang="en-GB" sz="2400" dirty="0" smtClean="0">
                <a:solidFill>
                  <a:srgbClr val="FF0000"/>
                </a:solidFill>
              </a:rPr>
              <a:t>permission</a:t>
            </a:r>
            <a:r>
              <a:rPr lang="tr-TR" sz="2400" dirty="0" smtClean="0">
                <a:solidFill>
                  <a:srgbClr val="FF0000"/>
                </a:solidFill>
              </a:rPr>
              <a:t>???</a:t>
            </a:r>
            <a:r>
              <a:rPr lang="en-GB" sz="2400" dirty="0" smtClean="0"/>
              <a:t> </a:t>
            </a:r>
            <a:r>
              <a:rPr lang="en-GB" sz="2400" dirty="0"/>
              <a:t>to the </a:t>
            </a:r>
            <a:r>
              <a:rPr lang="en-GB" sz="2400" dirty="0" smtClean="0"/>
              <a:t>program</a:t>
            </a:r>
            <a:r>
              <a:rPr lang="tr-TR" sz="2400" dirty="0" smtClean="0"/>
              <a:t>.</a:t>
            </a:r>
            <a:r>
              <a:rPr lang="en-GB" sz="2400" dirty="0" smtClean="0"/>
              <a:t> </a:t>
            </a:r>
            <a:endParaRPr lang="en-GB" sz="2400" dirty="0"/>
          </a:p>
          <a:p>
            <a:pPr lvl="1" algn="just"/>
            <a:r>
              <a:rPr lang="en-GB" sz="2400" dirty="0" smtClean="0"/>
              <a:t>Operating </a:t>
            </a:r>
            <a:r>
              <a:rPr lang="en-GB" sz="2400" dirty="0"/>
              <a:t>System provides an interface to the user to create/delete files. </a:t>
            </a:r>
          </a:p>
          <a:p>
            <a:pPr lvl="1" algn="just"/>
            <a:r>
              <a:rPr lang="en-GB" sz="2400" dirty="0" smtClean="0"/>
              <a:t>Operating </a:t>
            </a:r>
            <a:r>
              <a:rPr lang="en-GB" sz="2400" dirty="0"/>
              <a:t>System provides an interface to the user to create/delete directories. </a:t>
            </a:r>
          </a:p>
          <a:p>
            <a:pPr lvl="1" algn="just"/>
            <a:r>
              <a:rPr lang="en-GB" sz="2400" dirty="0" smtClean="0"/>
              <a:t>Operating </a:t>
            </a:r>
            <a:r>
              <a:rPr lang="en-GB" sz="2400" dirty="0"/>
              <a:t>System provides an interface to create the backup of file system. 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979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12874" y="351693"/>
            <a:ext cx="9692640" cy="815926"/>
          </a:xfrm>
        </p:spPr>
        <p:txBody>
          <a:bodyPr/>
          <a:lstStyle/>
          <a:p>
            <a:r>
              <a:rPr lang="en-GB" dirty="0"/>
              <a:t>Communication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2874" y="1364566"/>
            <a:ext cx="8844358" cy="4815571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400" dirty="0"/>
              <a:t>In case of distributed systems which are a collection of processors that do not share memory, peripheral devices, or a clock, operating system manages communications between processes</a:t>
            </a:r>
            <a:r>
              <a:rPr lang="en-GB" sz="2400" dirty="0" smtClean="0"/>
              <a:t>. </a:t>
            </a:r>
            <a:endParaRPr lang="en-GB" sz="2400" dirty="0"/>
          </a:p>
          <a:p>
            <a:pPr algn="just"/>
            <a:r>
              <a:rPr lang="en-GB" sz="2400" dirty="0"/>
              <a:t>OS handles routing and connection strategies, and the problems of contention and security. </a:t>
            </a:r>
            <a:endParaRPr lang="tr-TR" sz="2400" dirty="0" smtClean="0"/>
          </a:p>
          <a:p>
            <a:pPr lvl="1" algn="just"/>
            <a:r>
              <a:rPr lang="en-GB" sz="2400" dirty="0" smtClean="0"/>
              <a:t>Two </a:t>
            </a:r>
            <a:r>
              <a:rPr lang="en-GB" sz="2400" dirty="0"/>
              <a:t>processes often require data to be transferred between them. </a:t>
            </a:r>
          </a:p>
          <a:p>
            <a:pPr lvl="1" algn="just"/>
            <a:r>
              <a:rPr lang="en-GB" sz="2400" dirty="0" smtClean="0"/>
              <a:t>The </a:t>
            </a:r>
            <a:r>
              <a:rPr lang="en-GB" sz="2400" dirty="0"/>
              <a:t>both processes can be on the one computer or on different computer but are connected through computer network. </a:t>
            </a:r>
          </a:p>
          <a:p>
            <a:pPr lvl="1" algn="just"/>
            <a:r>
              <a:rPr lang="en-GB" sz="2400" dirty="0" smtClean="0"/>
              <a:t>Communication </a:t>
            </a:r>
            <a:r>
              <a:rPr lang="en-GB" sz="2400" dirty="0"/>
              <a:t>may be implemented by two methods either by Shared Memory or by Message Passing.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81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4400"/>
          </a:xfrm>
        </p:spPr>
        <p:txBody>
          <a:bodyPr>
            <a:normAutofit/>
          </a:bodyPr>
          <a:lstStyle/>
          <a:p>
            <a:r>
              <a:rPr lang="en-GB" sz="4000" dirty="0"/>
              <a:t>Error </a:t>
            </a:r>
            <a:r>
              <a:rPr lang="en-GB" sz="4000" dirty="0" smtClean="0"/>
              <a:t>handling</a:t>
            </a:r>
            <a:r>
              <a:rPr lang="tr-TR" sz="4000" dirty="0" smtClean="0"/>
              <a:t>-</a:t>
            </a:r>
            <a:r>
              <a:rPr lang="en-GB" sz="4000" dirty="0" smtClean="0"/>
              <a:t>Resource Management </a:t>
            </a:r>
            <a:endParaRPr lang="en-GB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5926" y="1280160"/>
            <a:ext cx="9041306" cy="489997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400" b="1" dirty="0" err="1" smtClean="0"/>
              <a:t>Error</a:t>
            </a:r>
            <a:r>
              <a:rPr lang="tr-TR" sz="2400" b="1" dirty="0" smtClean="0"/>
              <a:t> </a:t>
            </a:r>
            <a:r>
              <a:rPr lang="tr-TR" sz="2400" b="1" dirty="0"/>
              <a:t>H</a:t>
            </a:r>
            <a:r>
              <a:rPr lang="tr-TR" sz="2400" b="1" dirty="0" smtClean="0"/>
              <a:t>andling</a:t>
            </a:r>
          </a:p>
          <a:p>
            <a:pPr algn="just"/>
            <a:r>
              <a:rPr lang="en-GB" sz="2400" dirty="0" smtClean="0"/>
              <a:t>Error can occur anytime and anywhere</a:t>
            </a:r>
            <a:endParaRPr lang="tr-TR" sz="2400" dirty="0" smtClean="0"/>
          </a:p>
          <a:p>
            <a:pPr lvl="1" algn="just"/>
            <a:r>
              <a:rPr lang="en-GB" sz="2400" dirty="0" smtClean="0"/>
              <a:t>OS </a:t>
            </a:r>
            <a:r>
              <a:rPr lang="en-GB" sz="2400" dirty="0"/>
              <a:t>constantly remains aware of possible errors. </a:t>
            </a:r>
          </a:p>
          <a:p>
            <a:pPr lvl="1" algn="just"/>
            <a:r>
              <a:rPr lang="en-GB" sz="2400" dirty="0" smtClean="0"/>
              <a:t>OS </a:t>
            </a:r>
            <a:r>
              <a:rPr lang="en-GB" sz="2400" dirty="0"/>
              <a:t>takes the appropriate action to ensure correct and consistent computing. </a:t>
            </a:r>
          </a:p>
          <a:p>
            <a:pPr marL="0" indent="0" algn="just">
              <a:buNone/>
            </a:pPr>
            <a:r>
              <a:rPr lang="en-GB" sz="2400" b="1" dirty="0"/>
              <a:t>Resource Management </a:t>
            </a:r>
          </a:p>
          <a:p>
            <a:pPr algn="just"/>
            <a:r>
              <a:rPr lang="en-GB" sz="2400" dirty="0"/>
              <a:t>In case of multi-user or multi-tasking environment, resources such as main memory, CPU cycles and files storage are to be allocated to each user or job. </a:t>
            </a:r>
          </a:p>
          <a:p>
            <a:pPr lvl="1" algn="just"/>
            <a:r>
              <a:rPr lang="en-GB" sz="2400" dirty="0" smtClean="0"/>
              <a:t>OS </a:t>
            </a:r>
            <a:r>
              <a:rPr lang="en-GB" sz="2400" dirty="0"/>
              <a:t>manages all kind of resources using schedulers. </a:t>
            </a:r>
          </a:p>
          <a:p>
            <a:pPr lvl="1" algn="just"/>
            <a:r>
              <a:rPr lang="en-GB" sz="2400" dirty="0" smtClean="0"/>
              <a:t>CPU </a:t>
            </a:r>
            <a:r>
              <a:rPr lang="en-GB" sz="2400" dirty="0"/>
              <a:t>scheduling algorithms are used for better utilization of CPU.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98806" y="365760"/>
            <a:ext cx="9692640" cy="984738"/>
          </a:xfrm>
        </p:spPr>
        <p:txBody>
          <a:bodyPr/>
          <a:lstStyle/>
          <a:p>
            <a:r>
              <a:rPr lang="tr-TR" dirty="0" err="1" smtClean="0"/>
              <a:t>Protection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59655" y="1463040"/>
            <a:ext cx="9097577" cy="5190978"/>
          </a:xfrm>
        </p:spPr>
        <p:txBody>
          <a:bodyPr>
            <a:normAutofit/>
          </a:bodyPr>
          <a:lstStyle/>
          <a:p>
            <a:pPr algn="just"/>
            <a:r>
              <a:rPr lang="tr-TR" sz="2400" dirty="0" smtClean="0">
                <a:solidFill>
                  <a:srgbClr val="FF0000"/>
                </a:solidFill>
              </a:rPr>
              <a:t>C</a:t>
            </a:r>
            <a:r>
              <a:rPr lang="en-GB" sz="2400" dirty="0" err="1" smtClean="0">
                <a:solidFill>
                  <a:srgbClr val="FF0000"/>
                </a:solidFill>
              </a:rPr>
              <a:t>omputer</a:t>
            </a:r>
            <a:r>
              <a:rPr lang="en-GB" sz="2400" dirty="0" smtClean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systems having multiple </a:t>
            </a:r>
            <a:r>
              <a:rPr lang="en-GB" sz="2400" dirty="0" smtClean="0">
                <a:solidFill>
                  <a:srgbClr val="FF0000"/>
                </a:solidFill>
              </a:rPr>
              <a:t>users</a:t>
            </a:r>
            <a:r>
              <a:rPr lang="tr-TR" sz="2400" dirty="0" smtClean="0">
                <a:solidFill>
                  <a:srgbClr val="FF0000"/>
                </a:solidFill>
              </a:rPr>
              <a:t>???</a:t>
            </a:r>
          </a:p>
          <a:p>
            <a:pPr algn="just"/>
            <a:r>
              <a:rPr lang="tr-TR" sz="2400" dirty="0" smtClean="0"/>
              <a:t>P</a:t>
            </a:r>
            <a:r>
              <a:rPr lang="en-GB" sz="2400" dirty="0" err="1" smtClean="0"/>
              <a:t>rocesses</a:t>
            </a:r>
            <a:r>
              <a:rPr lang="en-GB" sz="2400" dirty="0" smtClean="0"/>
              <a:t> </a:t>
            </a:r>
            <a:r>
              <a:rPr lang="en-GB" sz="2400" dirty="0"/>
              <a:t>must be protected from each another's activities. </a:t>
            </a:r>
          </a:p>
          <a:p>
            <a:pPr algn="just"/>
            <a:r>
              <a:rPr lang="en-GB" sz="2400" dirty="0"/>
              <a:t>Protection refers to mechanism or a way to control the access of programs, processes, or users to the resources defined by computer systems. </a:t>
            </a:r>
          </a:p>
          <a:p>
            <a:pPr lvl="1" algn="just"/>
            <a:r>
              <a:rPr lang="en-GB" sz="2400" dirty="0" smtClean="0"/>
              <a:t>OS </a:t>
            </a:r>
            <a:r>
              <a:rPr lang="en-GB" sz="2400" dirty="0"/>
              <a:t>ensures that all access to system resources is controlled. </a:t>
            </a:r>
          </a:p>
          <a:p>
            <a:pPr lvl="1" algn="just"/>
            <a:r>
              <a:rPr lang="en-GB" sz="2400" dirty="0" smtClean="0"/>
              <a:t>OS </a:t>
            </a:r>
            <a:r>
              <a:rPr lang="en-GB" sz="2400" dirty="0"/>
              <a:t>ensures that external I/O devices are protected from invalid access attempts. </a:t>
            </a:r>
          </a:p>
          <a:p>
            <a:pPr lvl="1" algn="just"/>
            <a:r>
              <a:rPr lang="en-GB" sz="2400" dirty="0" smtClean="0"/>
              <a:t>OS </a:t>
            </a:r>
            <a:r>
              <a:rPr lang="en-GB" sz="2400" dirty="0"/>
              <a:t>provides </a:t>
            </a:r>
            <a:r>
              <a:rPr lang="en-GB" sz="2400" dirty="0">
                <a:solidFill>
                  <a:srgbClr val="FF0000"/>
                </a:solidFill>
              </a:rPr>
              <a:t>authentication feature </a:t>
            </a:r>
            <a:r>
              <a:rPr lang="en-GB" sz="2400" dirty="0"/>
              <a:t>for each </a:t>
            </a:r>
            <a:r>
              <a:rPr lang="en-GB" sz="2400" dirty="0" smtClean="0"/>
              <a:t>user</a:t>
            </a:r>
            <a:r>
              <a:rPr lang="tr-TR" sz="2400" dirty="0" smtClean="0"/>
              <a:t>.</a:t>
            </a:r>
            <a:r>
              <a:rPr lang="en-GB" sz="2400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9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52747" y="253218"/>
            <a:ext cx="9692640" cy="801859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A View of Operating System Services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79" y="1438104"/>
            <a:ext cx="10437976" cy="51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Görüntüle</Template>
  <TotalTime>2190</TotalTime>
  <Words>1785</Words>
  <Application>Microsoft Office PowerPoint</Application>
  <PresentationFormat>Geniş ekran</PresentationFormat>
  <Paragraphs>187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0" baseType="lpstr">
      <vt:lpstr>Arial</vt:lpstr>
      <vt:lpstr>Century Schoolbook</vt:lpstr>
      <vt:lpstr>Helvetica Neue</vt:lpstr>
      <vt:lpstr>Wingdings</vt:lpstr>
      <vt:lpstr>Wingdings 2</vt:lpstr>
      <vt:lpstr>View</vt:lpstr>
      <vt:lpstr>Operating Systems</vt:lpstr>
      <vt:lpstr>Operating System Services</vt:lpstr>
      <vt:lpstr>Program Execution </vt:lpstr>
      <vt:lpstr>I/O Operation</vt:lpstr>
      <vt:lpstr>File System Manipulation</vt:lpstr>
      <vt:lpstr>Communication</vt:lpstr>
      <vt:lpstr>Error handling-Resource Management </vt:lpstr>
      <vt:lpstr>Protection</vt:lpstr>
      <vt:lpstr>A View of Operating System Services </vt:lpstr>
      <vt:lpstr>User Operating System Interface - CLI </vt:lpstr>
      <vt:lpstr>User Operating System Interface - GUI </vt:lpstr>
      <vt:lpstr>System Calls </vt:lpstr>
      <vt:lpstr>System Calls</vt:lpstr>
      <vt:lpstr>Some System Calls</vt:lpstr>
      <vt:lpstr>System Call Implementation - An Example</vt:lpstr>
      <vt:lpstr>System Call Implementation</vt:lpstr>
      <vt:lpstr>Example of Standard API </vt:lpstr>
      <vt:lpstr>Standard C Library Example </vt:lpstr>
      <vt:lpstr>System Call Parameter Passing</vt:lpstr>
      <vt:lpstr>PowerPoint Sunusu</vt:lpstr>
      <vt:lpstr>System Programs</vt:lpstr>
      <vt:lpstr>Operating System Design and Implementation </vt:lpstr>
      <vt:lpstr>Operating System Design and Implementation (Cont.) </vt:lpstr>
      <vt:lpstr>OS Structures</vt:lpstr>
      <vt:lpstr>Simple Structure </vt:lpstr>
      <vt:lpstr>Layered Approach </vt:lpstr>
      <vt:lpstr>Example - Unix</vt:lpstr>
      <vt:lpstr>Microkernel System Structure </vt:lpstr>
      <vt:lpstr>Microkernel System Structure</vt:lpstr>
      <vt:lpstr>Modules </vt:lpstr>
      <vt:lpstr>Mac OS X Structure(Darwin)</vt:lpstr>
      <vt:lpstr>Virtual Machines </vt:lpstr>
      <vt:lpstr>(a) Nonvirtual machine (b) virtual machine ,</vt:lpstr>
      <vt:lpstr>Example - Vmware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Esra Şatır</dc:creator>
  <cp:lastModifiedBy>esrasatir</cp:lastModifiedBy>
  <cp:revision>103</cp:revision>
  <dcterms:created xsi:type="dcterms:W3CDTF">2014-10-01T14:01:37Z</dcterms:created>
  <dcterms:modified xsi:type="dcterms:W3CDTF">2019-10-24T11:52:16Z</dcterms:modified>
</cp:coreProperties>
</file>