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4" r:id="rId7"/>
    <p:sldId id="262" r:id="rId8"/>
    <p:sldId id="263" r:id="rId9"/>
    <p:sldId id="265" r:id="rId10"/>
    <p:sldId id="266" r:id="rId11"/>
    <p:sldId id="267" r:id="rId12"/>
    <p:sldId id="268" r:id="rId13"/>
    <p:sldId id="269" r:id="rId14"/>
    <p:sldId id="273"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tr-TR"/>
              <a:t>Asıl başlık stili için tıklatın</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a:t>Asıl alt başlık stilini düzenlemek için tıklatın</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BE89FCA8-8FA9-4181-82F3-7A4173E931C7}" type="datetimeFigureOut">
              <a:rPr lang="en-GB" smtClean="0"/>
              <a:t>26/01/2022</a:t>
            </a:fld>
            <a:endParaRPr lang="en-GB"/>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GB"/>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64ECEF54-CD3D-40BE-AC39-967C7002577E}" type="slidenum">
              <a:rPr lang="en-GB" smtClean="0"/>
              <a:t>‹#›</a:t>
            </a:fld>
            <a:endParaRPr lang="en-GB"/>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7659587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E89FCA8-8FA9-4181-82F3-7A4173E931C7}" type="datetimeFigureOut">
              <a:rPr lang="en-GB" smtClean="0"/>
              <a:t>26/01/2022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4ECEF54-CD3D-40BE-AC39-967C7002577E}" type="slidenum">
              <a:rPr lang="en-GB" smtClean="0"/>
              <a:t>‹#›</a:t>
            </a:fld>
            <a:endParaRPr lang="en-GB"/>
          </a:p>
        </p:txBody>
      </p:sp>
    </p:spTree>
    <p:extLst>
      <p:ext uri="{BB962C8B-B14F-4D97-AF65-F5344CB8AC3E}">
        <p14:creationId xmlns:p14="http://schemas.microsoft.com/office/powerpoint/2010/main" val="734990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tr-TR"/>
              <a:t>Asıl başlık stili için tıklatın</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E89FCA8-8FA9-4181-82F3-7A4173E931C7}" type="datetimeFigureOut">
              <a:rPr lang="en-GB" smtClean="0"/>
              <a:t>26/01/2022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4ECEF54-CD3D-40BE-AC39-967C7002577E}" type="slidenum">
              <a:rPr lang="en-GB" smtClean="0"/>
              <a:t>‹#›</a:t>
            </a:fld>
            <a:endParaRPr lang="en-GB"/>
          </a:p>
        </p:txBody>
      </p:sp>
    </p:spTree>
    <p:extLst>
      <p:ext uri="{BB962C8B-B14F-4D97-AF65-F5344CB8AC3E}">
        <p14:creationId xmlns:p14="http://schemas.microsoft.com/office/powerpoint/2010/main" val="1898595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Content Placeholder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E89FCA8-8FA9-4181-82F3-7A4173E931C7}" type="datetimeFigureOut">
              <a:rPr lang="en-GB" smtClean="0"/>
              <a:t>26/01/2022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4ECEF54-CD3D-40BE-AC39-967C7002577E}" type="slidenum">
              <a:rPr lang="en-GB" smtClean="0"/>
              <a:t>‹#›</a:t>
            </a:fld>
            <a:endParaRPr lang="en-GB"/>
          </a:p>
        </p:txBody>
      </p:sp>
    </p:spTree>
    <p:extLst>
      <p:ext uri="{BB962C8B-B14F-4D97-AF65-F5344CB8AC3E}">
        <p14:creationId xmlns:p14="http://schemas.microsoft.com/office/powerpoint/2010/main" val="3496308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tr-TR"/>
              <a:t>Asıl başlık stili için tıklatın</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4" name="Date Placeholder 3"/>
          <p:cNvSpPr>
            <a:spLocks noGrp="1"/>
          </p:cNvSpPr>
          <p:nvPr>
            <p:ph type="dt" sz="half" idx="10"/>
          </p:nvPr>
        </p:nvSpPr>
        <p:spPr/>
        <p:txBody>
          <a:bodyPr/>
          <a:lstStyle/>
          <a:p>
            <a:fld id="{BE89FCA8-8FA9-4181-82F3-7A4173E931C7}" type="datetimeFigureOut">
              <a:rPr lang="en-GB" smtClean="0"/>
              <a:t>26/01/2022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4ECEF54-CD3D-40BE-AC39-967C7002577E}" type="slidenum">
              <a:rPr lang="en-GB" smtClean="0"/>
              <a:t>‹#›</a:t>
            </a:fld>
            <a:endParaRPr lang="en-GB"/>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27684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BE89FCA8-8FA9-4181-82F3-7A4173E931C7}" type="datetimeFigureOut">
              <a:rPr lang="en-GB" smtClean="0"/>
              <a:t>26/01/2022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4ECEF54-CD3D-40BE-AC39-967C7002577E}" type="slidenum">
              <a:rPr lang="en-GB" smtClean="0"/>
              <a:t>‹#›</a:t>
            </a:fld>
            <a:endParaRPr lang="en-GB"/>
          </a:p>
        </p:txBody>
      </p:sp>
    </p:spTree>
    <p:extLst>
      <p:ext uri="{BB962C8B-B14F-4D97-AF65-F5344CB8AC3E}">
        <p14:creationId xmlns:p14="http://schemas.microsoft.com/office/powerpoint/2010/main" val="333533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 için tıklatın</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tr-TR"/>
              <a:t>Asıl metin stillerini düzenlemek için tıklatın</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BE89FCA8-8FA9-4181-82F3-7A4173E931C7}" type="datetimeFigureOut">
              <a:rPr lang="en-GB" smtClean="0"/>
              <a:t>26/01/2022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4ECEF54-CD3D-40BE-AC39-967C7002577E}" type="slidenum">
              <a:rPr lang="en-GB" smtClean="0"/>
              <a:t>‹#›</a:t>
            </a:fld>
            <a:endParaRPr lang="en-GB"/>
          </a:p>
        </p:txBody>
      </p:sp>
    </p:spTree>
    <p:extLst>
      <p:ext uri="{BB962C8B-B14F-4D97-AF65-F5344CB8AC3E}">
        <p14:creationId xmlns:p14="http://schemas.microsoft.com/office/powerpoint/2010/main" val="2125191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tr-TR"/>
              <a:t>Asıl başlık stili için tıklatın</a:t>
            </a:r>
            <a:endParaRPr lang="en-US" dirty="0"/>
          </a:p>
        </p:txBody>
      </p:sp>
      <p:sp>
        <p:nvSpPr>
          <p:cNvPr id="3" name="Date Placeholder 2"/>
          <p:cNvSpPr>
            <a:spLocks noGrp="1"/>
          </p:cNvSpPr>
          <p:nvPr>
            <p:ph type="dt" sz="half" idx="10"/>
          </p:nvPr>
        </p:nvSpPr>
        <p:spPr/>
        <p:txBody>
          <a:bodyPr/>
          <a:lstStyle/>
          <a:p>
            <a:fld id="{BE89FCA8-8FA9-4181-82F3-7A4173E931C7}" type="datetimeFigureOut">
              <a:rPr lang="en-GB" smtClean="0"/>
              <a:t>26/01/2022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4ECEF54-CD3D-40BE-AC39-967C7002577E}" type="slidenum">
              <a:rPr lang="en-GB" smtClean="0"/>
              <a:t>‹#›</a:t>
            </a:fld>
            <a:endParaRPr lang="en-GB"/>
          </a:p>
        </p:txBody>
      </p:sp>
    </p:spTree>
    <p:extLst>
      <p:ext uri="{BB962C8B-B14F-4D97-AF65-F5344CB8AC3E}">
        <p14:creationId xmlns:p14="http://schemas.microsoft.com/office/powerpoint/2010/main" val="1283605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89FCA8-8FA9-4181-82F3-7A4173E931C7}" type="datetimeFigureOut">
              <a:rPr lang="en-GB" smtClean="0"/>
              <a:t>26/01/2022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4ECEF54-CD3D-40BE-AC39-967C7002577E}" type="slidenum">
              <a:rPr lang="en-GB" smtClean="0"/>
              <a:t>‹#›</a:t>
            </a:fld>
            <a:endParaRPr lang="en-GB"/>
          </a:p>
        </p:txBody>
      </p:sp>
    </p:spTree>
    <p:extLst>
      <p:ext uri="{BB962C8B-B14F-4D97-AF65-F5344CB8AC3E}">
        <p14:creationId xmlns:p14="http://schemas.microsoft.com/office/powerpoint/2010/main" val="2026747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tr-TR"/>
              <a:t>Asıl başlık stili için tıklatın</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Date Placeholder 4"/>
          <p:cNvSpPr>
            <a:spLocks noGrp="1"/>
          </p:cNvSpPr>
          <p:nvPr>
            <p:ph type="dt" sz="half" idx="10"/>
          </p:nvPr>
        </p:nvSpPr>
        <p:spPr/>
        <p:txBody>
          <a:bodyPr/>
          <a:lstStyle/>
          <a:p>
            <a:fld id="{BE89FCA8-8FA9-4181-82F3-7A4173E931C7}" type="datetimeFigureOut">
              <a:rPr lang="en-GB" smtClean="0"/>
              <a:t>26/01/2022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4ECEF54-CD3D-40BE-AC39-967C7002577E}" type="slidenum">
              <a:rPr lang="en-GB" smtClean="0"/>
              <a:t>‹#›</a:t>
            </a:fld>
            <a:endParaRPr lang="en-GB"/>
          </a:p>
        </p:txBody>
      </p:sp>
    </p:spTree>
    <p:extLst>
      <p:ext uri="{BB962C8B-B14F-4D97-AF65-F5344CB8AC3E}">
        <p14:creationId xmlns:p14="http://schemas.microsoft.com/office/powerpoint/2010/main" val="2750440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tr-TR"/>
              <a:t>Asıl başlık stili için tıklatın</a:t>
            </a:r>
            <a:endParaRPr lang="en-US" dirty="0"/>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simgeyi tıklatın</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Date Placeholder 4"/>
          <p:cNvSpPr>
            <a:spLocks noGrp="1"/>
          </p:cNvSpPr>
          <p:nvPr>
            <p:ph type="dt" sz="half" idx="10"/>
          </p:nvPr>
        </p:nvSpPr>
        <p:spPr/>
        <p:txBody>
          <a:bodyPr/>
          <a:lstStyle/>
          <a:p>
            <a:fld id="{BE89FCA8-8FA9-4181-82F3-7A4173E931C7}" type="datetimeFigureOut">
              <a:rPr lang="en-GB" smtClean="0"/>
              <a:t>26/01/2022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4ECEF54-CD3D-40BE-AC39-967C7002577E}" type="slidenum">
              <a:rPr lang="en-GB" smtClean="0"/>
              <a:t>‹#›</a:t>
            </a:fld>
            <a:endParaRPr lang="en-GB"/>
          </a:p>
        </p:txBody>
      </p:sp>
    </p:spTree>
    <p:extLst>
      <p:ext uri="{BB962C8B-B14F-4D97-AF65-F5344CB8AC3E}">
        <p14:creationId xmlns:p14="http://schemas.microsoft.com/office/powerpoint/2010/main" val="1540370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tr-TR"/>
              <a:t>Asıl başlık stili için tıklatın</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BE89FCA8-8FA9-4181-82F3-7A4173E931C7}" type="datetimeFigureOut">
              <a:rPr lang="en-GB" smtClean="0"/>
              <a:t>26/01/2022</a:t>
            </a:fld>
            <a:endParaRPr lang="en-GB"/>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GB"/>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64ECEF54-CD3D-40BE-AC39-967C7002577E}" type="slidenum">
              <a:rPr lang="en-GB" smtClean="0"/>
              <a:t>‹#›</a:t>
            </a:fld>
            <a:endParaRPr lang="en-GB"/>
          </a:p>
        </p:txBody>
      </p:sp>
    </p:spTree>
    <p:extLst>
      <p:ext uri="{BB962C8B-B14F-4D97-AF65-F5344CB8AC3E}">
        <p14:creationId xmlns:p14="http://schemas.microsoft.com/office/powerpoint/2010/main" val="42707378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pPr algn="ctr"/>
            <a:r>
              <a:rPr lang="tr-TR" dirty="0"/>
              <a:t>OPERATING SYSTEMS</a:t>
            </a:r>
            <a:endParaRPr lang="en-GB" dirty="0"/>
          </a:p>
        </p:txBody>
      </p:sp>
      <p:sp>
        <p:nvSpPr>
          <p:cNvPr id="3" name="Alt Başlık 2"/>
          <p:cNvSpPr>
            <a:spLocks noGrp="1"/>
          </p:cNvSpPr>
          <p:nvPr>
            <p:ph type="subTitle" idx="1"/>
          </p:nvPr>
        </p:nvSpPr>
        <p:spPr/>
        <p:txBody>
          <a:bodyPr/>
          <a:lstStyle/>
          <a:p>
            <a:r>
              <a:rPr lang="tr-TR" dirty="0" err="1"/>
              <a:t>Deadlock</a:t>
            </a:r>
            <a:endParaRPr lang="en-GB" dirty="0"/>
          </a:p>
        </p:txBody>
      </p:sp>
    </p:spTree>
    <p:extLst>
      <p:ext uri="{BB962C8B-B14F-4D97-AF65-F5344CB8AC3E}">
        <p14:creationId xmlns:p14="http://schemas.microsoft.com/office/powerpoint/2010/main" val="1619495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530352" y="393895"/>
            <a:ext cx="9692640" cy="675249"/>
          </a:xfrm>
        </p:spPr>
        <p:txBody>
          <a:bodyPr>
            <a:normAutofit fontScale="90000"/>
          </a:bodyPr>
          <a:lstStyle/>
          <a:p>
            <a:r>
              <a:rPr lang="tr-TR" dirty="0"/>
              <a:t>How </a:t>
            </a:r>
            <a:r>
              <a:rPr lang="tr-TR" dirty="0" err="1"/>
              <a:t>to</a:t>
            </a:r>
            <a:r>
              <a:rPr lang="tr-TR" dirty="0"/>
              <a:t> </a:t>
            </a:r>
            <a:r>
              <a:rPr lang="tr-TR" dirty="0" err="1"/>
              <a:t>Handle</a:t>
            </a:r>
            <a:r>
              <a:rPr lang="tr-TR" dirty="0"/>
              <a:t> </a:t>
            </a:r>
            <a:r>
              <a:rPr lang="tr-TR" dirty="0" err="1"/>
              <a:t>Deadlocks</a:t>
            </a:r>
            <a:r>
              <a:rPr lang="tr-TR" dirty="0"/>
              <a:t>?</a:t>
            </a:r>
            <a:endParaRPr lang="en-GB" dirty="0"/>
          </a:p>
        </p:txBody>
      </p:sp>
      <p:sp>
        <p:nvSpPr>
          <p:cNvPr id="3" name="İçerik Yer Tutucusu 2"/>
          <p:cNvSpPr>
            <a:spLocks noGrp="1"/>
          </p:cNvSpPr>
          <p:nvPr>
            <p:ph idx="1"/>
          </p:nvPr>
        </p:nvSpPr>
        <p:spPr>
          <a:xfrm>
            <a:off x="530352" y="1237956"/>
            <a:ext cx="10456517" cy="4712678"/>
          </a:xfrm>
        </p:spPr>
        <p:txBody>
          <a:bodyPr>
            <a:normAutofit/>
          </a:bodyPr>
          <a:lstStyle/>
          <a:p>
            <a:pPr algn="just"/>
            <a:r>
              <a:rPr lang="en-GB" sz="2400" dirty="0"/>
              <a:t>There are three methods: </a:t>
            </a:r>
            <a:endParaRPr lang="tr-TR" sz="2400" dirty="0"/>
          </a:p>
          <a:p>
            <a:pPr algn="just"/>
            <a:r>
              <a:rPr lang="en-GB" sz="2400" dirty="0">
                <a:solidFill>
                  <a:srgbClr val="FF0000"/>
                </a:solidFill>
              </a:rPr>
              <a:t>Ignore Deadlocks</a:t>
            </a:r>
            <a:r>
              <a:rPr lang="tr-TR" sz="2400" dirty="0">
                <a:solidFill>
                  <a:srgbClr val="FF0000"/>
                </a:solidFill>
              </a:rPr>
              <a:t> ***</a:t>
            </a:r>
          </a:p>
          <a:p>
            <a:pPr algn="just"/>
            <a:r>
              <a:rPr lang="en-GB" sz="2400" dirty="0"/>
              <a:t>Ensure deadlock never occurs using either </a:t>
            </a:r>
            <a:endParaRPr lang="tr-TR" sz="2400" dirty="0"/>
          </a:p>
          <a:p>
            <a:pPr lvl="1" algn="just"/>
            <a:r>
              <a:rPr lang="en-GB" sz="2400" dirty="0"/>
              <a:t>Prevention</a:t>
            </a:r>
            <a:r>
              <a:rPr lang="tr-TR" sz="2400" dirty="0"/>
              <a:t>:</a:t>
            </a:r>
            <a:r>
              <a:rPr lang="en-GB" sz="2400" dirty="0"/>
              <a:t> Prevent any one of the 4 conditions from happening.</a:t>
            </a:r>
            <a:endParaRPr lang="tr-TR" sz="2400" dirty="0"/>
          </a:p>
          <a:p>
            <a:pPr lvl="1" algn="just"/>
            <a:r>
              <a:rPr lang="en-GB" sz="2400" dirty="0"/>
              <a:t>Avoidance</a:t>
            </a:r>
            <a:r>
              <a:rPr lang="tr-TR" sz="2400" dirty="0"/>
              <a:t>:</a:t>
            </a:r>
            <a:r>
              <a:rPr lang="en-GB" sz="2400" dirty="0"/>
              <a:t> Allow all deadlock conditions, but calculate cycles about to happen and stop dangerous operations.</a:t>
            </a:r>
            <a:endParaRPr lang="tr-TR" sz="2400" dirty="0"/>
          </a:p>
          <a:p>
            <a:pPr algn="just"/>
            <a:r>
              <a:rPr lang="en-GB" sz="2400" dirty="0"/>
              <a:t>Allow deadlock to happen. This requires using both: </a:t>
            </a:r>
            <a:endParaRPr lang="tr-TR" sz="2400" dirty="0"/>
          </a:p>
          <a:p>
            <a:pPr lvl="1" algn="just"/>
            <a:r>
              <a:rPr lang="en-GB" sz="2400" dirty="0"/>
              <a:t>Detection</a:t>
            </a:r>
            <a:r>
              <a:rPr lang="tr-TR" sz="2400" dirty="0"/>
              <a:t>:</a:t>
            </a:r>
            <a:r>
              <a:rPr lang="en-GB" sz="2400" dirty="0"/>
              <a:t> Know a deadlock has occurred. </a:t>
            </a:r>
            <a:endParaRPr lang="tr-TR" sz="2400" dirty="0"/>
          </a:p>
          <a:p>
            <a:pPr lvl="1" algn="just"/>
            <a:r>
              <a:rPr lang="en-GB" sz="2400" dirty="0"/>
              <a:t>Recovery</a:t>
            </a:r>
            <a:r>
              <a:rPr lang="tr-TR" sz="2400" dirty="0"/>
              <a:t>:</a:t>
            </a:r>
            <a:r>
              <a:rPr lang="en-GB" sz="2400" dirty="0"/>
              <a:t> Regain the resources.</a:t>
            </a:r>
          </a:p>
        </p:txBody>
      </p:sp>
    </p:spTree>
    <p:extLst>
      <p:ext uri="{BB962C8B-B14F-4D97-AF65-F5344CB8AC3E}">
        <p14:creationId xmlns:p14="http://schemas.microsoft.com/office/powerpoint/2010/main" val="2705331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347472" y="168813"/>
            <a:ext cx="9692640" cy="858129"/>
          </a:xfrm>
        </p:spPr>
        <p:txBody>
          <a:bodyPr/>
          <a:lstStyle/>
          <a:p>
            <a:r>
              <a:rPr lang="tr-TR" dirty="0" err="1"/>
              <a:t>Deadlock</a:t>
            </a:r>
            <a:r>
              <a:rPr lang="tr-TR" dirty="0"/>
              <a:t> </a:t>
            </a:r>
            <a:r>
              <a:rPr lang="tr-TR" dirty="0" err="1"/>
              <a:t>Preventation</a:t>
            </a:r>
            <a:endParaRPr lang="en-GB" dirty="0"/>
          </a:p>
        </p:txBody>
      </p:sp>
      <p:sp>
        <p:nvSpPr>
          <p:cNvPr id="3" name="İçerik Yer Tutucusu 2"/>
          <p:cNvSpPr>
            <a:spLocks noGrp="1"/>
          </p:cNvSpPr>
          <p:nvPr>
            <p:ph idx="1"/>
          </p:nvPr>
        </p:nvSpPr>
        <p:spPr>
          <a:xfrm>
            <a:off x="530352" y="1266093"/>
            <a:ext cx="10428380" cy="4351337"/>
          </a:xfrm>
        </p:spPr>
        <p:txBody>
          <a:bodyPr>
            <a:noAutofit/>
          </a:bodyPr>
          <a:lstStyle/>
          <a:p>
            <a:pPr algn="just"/>
            <a:r>
              <a:rPr lang="en-GB" sz="2400" dirty="0"/>
              <a:t>Mutual exclusion:</a:t>
            </a:r>
            <a:endParaRPr lang="tr-TR" sz="2400" dirty="0"/>
          </a:p>
          <a:p>
            <a:pPr lvl="1" algn="just"/>
            <a:r>
              <a:rPr lang="en-GB" sz="2400" dirty="0"/>
              <a:t>Prevention</a:t>
            </a:r>
            <a:r>
              <a:rPr lang="tr-TR" sz="2400" dirty="0"/>
              <a:t> is</a:t>
            </a:r>
            <a:r>
              <a:rPr lang="en-GB" sz="2400" dirty="0"/>
              <a:t> not possible, since </a:t>
            </a:r>
            <a:r>
              <a:rPr lang="tr-TR" sz="2400" dirty="0"/>
              <a:t>it </a:t>
            </a:r>
            <a:r>
              <a:rPr lang="tr-TR" sz="2400" dirty="0" err="1"/>
              <a:t>requires</a:t>
            </a:r>
            <a:r>
              <a:rPr lang="tr-TR" sz="2400" dirty="0"/>
              <a:t> </a:t>
            </a:r>
            <a:r>
              <a:rPr lang="tr-TR" sz="2400" dirty="0" err="1"/>
              <a:t>allocation</a:t>
            </a:r>
            <a:r>
              <a:rPr lang="tr-TR" sz="2400" dirty="0"/>
              <a:t> of </a:t>
            </a:r>
            <a:r>
              <a:rPr lang="tr-TR" sz="2400" dirty="0" err="1"/>
              <a:t>the</a:t>
            </a:r>
            <a:r>
              <a:rPr lang="tr-TR" sz="2400" dirty="0"/>
              <a:t> </a:t>
            </a:r>
            <a:r>
              <a:rPr lang="tr-TR" sz="2400" dirty="0" err="1"/>
              <a:t>resources</a:t>
            </a:r>
            <a:r>
              <a:rPr lang="en-GB" sz="2400" dirty="0"/>
              <a:t>. </a:t>
            </a:r>
            <a:endParaRPr lang="tr-TR" sz="2400" dirty="0"/>
          </a:p>
          <a:p>
            <a:pPr algn="just"/>
            <a:r>
              <a:rPr lang="en-GB" sz="2400" dirty="0"/>
              <a:t>Hold and wait: </a:t>
            </a:r>
            <a:endParaRPr lang="tr-TR" sz="2400" dirty="0"/>
          </a:p>
          <a:p>
            <a:pPr lvl="1" algn="just"/>
            <a:r>
              <a:rPr lang="en-GB" sz="2400" dirty="0"/>
              <a:t>a) Collect all resources before </a:t>
            </a:r>
            <a:r>
              <a:rPr lang="tr-TR" sz="2400" dirty="0" err="1"/>
              <a:t>the</a:t>
            </a:r>
            <a:r>
              <a:rPr lang="tr-TR" sz="2400" dirty="0"/>
              <a:t> </a:t>
            </a:r>
            <a:r>
              <a:rPr lang="en-GB" sz="2400" dirty="0"/>
              <a:t>execution</a:t>
            </a:r>
            <a:r>
              <a:rPr lang="tr-TR" sz="2400" dirty="0"/>
              <a:t> of a </a:t>
            </a:r>
            <a:r>
              <a:rPr lang="tr-TR" sz="2400" dirty="0" err="1"/>
              <a:t>process</a:t>
            </a:r>
            <a:r>
              <a:rPr lang="en-GB" sz="2400" dirty="0"/>
              <a:t>. </a:t>
            </a:r>
            <a:endParaRPr lang="tr-TR" sz="2400" dirty="0"/>
          </a:p>
          <a:p>
            <a:pPr lvl="1" algn="just"/>
            <a:r>
              <a:rPr lang="en-GB" sz="2400" dirty="0"/>
              <a:t>b) A particular resource can only be requested when no others are being held. A sequence of resources is always collected beginning with the same one. </a:t>
            </a:r>
            <a:endParaRPr lang="tr-TR" sz="2400" dirty="0"/>
          </a:p>
          <a:p>
            <a:pPr lvl="1" algn="just"/>
            <a:r>
              <a:rPr lang="en-GB" sz="2400" dirty="0"/>
              <a:t>c) Utilization is low, starvation possible.</a:t>
            </a:r>
            <a:endParaRPr lang="tr-TR" sz="2400" dirty="0"/>
          </a:p>
        </p:txBody>
      </p:sp>
    </p:spTree>
    <p:extLst>
      <p:ext uri="{BB962C8B-B14F-4D97-AF65-F5344CB8AC3E}">
        <p14:creationId xmlns:p14="http://schemas.microsoft.com/office/powerpoint/2010/main" val="4273224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713232" y="422030"/>
            <a:ext cx="9692640" cy="703385"/>
          </a:xfrm>
        </p:spPr>
        <p:txBody>
          <a:bodyPr/>
          <a:lstStyle/>
          <a:p>
            <a:r>
              <a:rPr lang="tr-TR" dirty="0" err="1"/>
              <a:t>Deadlock</a:t>
            </a:r>
            <a:r>
              <a:rPr lang="tr-TR" dirty="0"/>
              <a:t> </a:t>
            </a:r>
            <a:r>
              <a:rPr lang="tr-TR" dirty="0" err="1"/>
              <a:t>Preventation</a:t>
            </a:r>
            <a:endParaRPr lang="en-GB" dirty="0"/>
          </a:p>
        </p:txBody>
      </p:sp>
      <p:sp>
        <p:nvSpPr>
          <p:cNvPr id="3" name="İçerik Yer Tutucusu 2"/>
          <p:cNvSpPr>
            <a:spLocks noGrp="1"/>
          </p:cNvSpPr>
          <p:nvPr>
            <p:ph idx="1"/>
          </p:nvPr>
        </p:nvSpPr>
        <p:spPr>
          <a:xfrm>
            <a:off x="713231" y="1336430"/>
            <a:ext cx="10231433" cy="4351337"/>
          </a:xfrm>
        </p:spPr>
        <p:txBody>
          <a:bodyPr>
            <a:noAutofit/>
          </a:bodyPr>
          <a:lstStyle/>
          <a:p>
            <a:pPr algn="just"/>
            <a:r>
              <a:rPr lang="en-GB" sz="2400" dirty="0"/>
              <a:t>No </a:t>
            </a:r>
            <a:r>
              <a:rPr lang="en-GB" sz="2400" dirty="0" err="1"/>
              <a:t>preemption</a:t>
            </a:r>
            <a:r>
              <a:rPr lang="en-GB" sz="2400" dirty="0"/>
              <a:t>: </a:t>
            </a:r>
            <a:endParaRPr lang="tr-TR" sz="2400" dirty="0"/>
          </a:p>
          <a:p>
            <a:pPr lvl="1" algn="just"/>
            <a:r>
              <a:rPr lang="en-GB" sz="2400" dirty="0"/>
              <a:t>a) Release any resource already being held if the process can't get an additional resource. </a:t>
            </a:r>
            <a:endParaRPr lang="tr-TR" sz="2400" dirty="0"/>
          </a:p>
          <a:p>
            <a:pPr lvl="1" algn="just"/>
            <a:r>
              <a:rPr lang="en-GB" sz="2400" dirty="0"/>
              <a:t>b) Allow </a:t>
            </a:r>
            <a:r>
              <a:rPr lang="en-GB" sz="2400" dirty="0" err="1"/>
              <a:t>preemption</a:t>
            </a:r>
            <a:r>
              <a:rPr lang="en-GB" sz="2400" dirty="0"/>
              <a:t> - if a needed resource is held by another process, which is also waiting on some resource, steal it. Otherwise wait.</a:t>
            </a:r>
            <a:endParaRPr lang="tr-TR" sz="2400" dirty="0"/>
          </a:p>
          <a:p>
            <a:pPr algn="just"/>
            <a:r>
              <a:rPr lang="en-GB" sz="2400" dirty="0"/>
              <a:t>Circular wait:</a:t>
            </a:r>
            <a:endParaRPr lang="tr-TR" sz="2400" dirty="0"/>
          </a:p>
          <a:p>
            <a:pPr lvl="1" algn="just"/>
            <a:r>
              <a:rPr lang="en-GB" sz="2400" dirty="0"/>
              <a:t>a) Number resources and only request in ascending order.</a:t>
            </a:r>
            <a:endParaRPr lang="tr-TR" sz="2400" dirty="0"/>
          </a:p>
          <a:p>
            <a:pPr marL="274320" lvl="1" indent="0" algn="just">
              <a:buNone/>
            </a:pPr>
            <a:r>
              <a:rPr lang="en-GB" sz="2400" dirty="0">
                <a:solidFill>
                  <a:srgbClr val="FF0000"/>
                </a:solidFill>
              </a:rPr>
              <a:t>EACH of these prevention techniques may cause a decrease in utilization and/or resources. For this reason, prevention isn't necessarily the best technique.</a:t>
            </a:r>
            <a:endParaRPr lang="tr-TR" sz="2400" dirty="0">
              <a:solidFill>
                <a:srgbClr val="FF0000"/>
              </a:solidFill>
            </a:endParaRPr>
          </a:p>
          <a:p>
            <a:pPr marL="274320" lvl="1" indent="0" algn="just">
              <a:buNone/>
            </a:pPr>
            <a:r>
              <a:rPr lang="en-GB" sz="2400" dirty="0">
                <a:solidFill>
                  <a:srgbClr val="FF0000"/>
                </a:solidFill>
              </a:rPr>
              <a:t>Prevention is generally the easiest to implement.</a:t>
            </a:r>
          </a:p>
        </p:txBody>
      </p:sp>
    </p:spTree>
    <p:extLst>
      <p:ext uri="{BB962C8B-B14F-4D97-AF65-F5344CB8AC3E}">
        <p14:creationId xmlns:p14="http://schemas.microsoft.com/office/powerpoint/2010/main" val="355655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88149" y="267287"/>
            <a:ext cx="9692640" cy="787791"/>
          </a:xfrm>
        </p:spPr>
        <p:txBody>
          <a:bodyPr/>
          <a:lstStyle/>
          <a:p>
            <a:r>
              <a:rPr lang="tr-TR" dirty="0" err="1"/>
              <a:t>Deadlock</a:t>
            </a:r>
            <a:r>
              <a:rPr lang="tr-TR" dirty="0"/>
              <a:t> </a:t>
            </a:r>
            <a:r>
              <a:rPr lang="tr-TR" dirty="0" err="1"/>
              <a:t>Avoidance</a:t>
            </a:r>
            <a:endParaRPr lang="en-GB" dirty="0"/>
          </a:p>
        </p:txBody>
      </p:sp>
      <p:sp>
        <p:nvSpPr>
          <p:cNvPr id="3" name="İçerik Yer Tutucusu 2"/>
          <p:cNvSpPr>
            <a:spLocks noGrp="1"/>
          </p:cNvSpPr>
          <p:nvPr>
            <p:ph idx="1"/>
          </p:nvPr>
        </p:nvSpPr>
        <p:spPr>
          <a:xfrm>
            <a:off x="488149" y="1167619"/>
            <a:ext cx="10597193" cy="5359789"/>
          </a:xfrm>
        </p:spPr>
        <p:txBody>
          <a:bodyPr>
            <a:noAutofit/>
          </a:bodyPr>
          <a:lstStyle/>
          <a:p>
            <a:pPr algn="just"/>
            <a:r>
              <a:rPr lang="en-GB" sz="2400" dirty="0"/>
              <a:t>If we have prior knowledge of how resources will be requested, it's possible to determine if we are entering an "unsafe" state.</a:t>
            </a:r>
            <a:endParaRPr lang="tr-TR" sz="2400" dirty="0"/>
          </a:p>
          <a:p>
            <a:pPr algn="just"/>
            <a:r>
              <a:rPr lang="en-GB" sz="2400" dirty="0"/>
              <a:t>Possible states are: </a:t>
            </a:r>
            <a:endParaRPr lang="tr-TR" sz="2400" dirty="0"/>
          </a:p>
          <a:p>
            <a:pPr lvl="1" algn="just"/>
            <a:r>
              <a:rPr lang="en-GB" sz="2200" dirty="0"/>
              <a:t>Deadlock</a:t>
            </a:r>
            <a:r>
              <a:rPr lang="tr-TR" sz="2200" dirty="0"/>
              <a:t>:</a:t>
            </a:r>
            <a:r>
              <a:rPr lang="en-GB" sz="2200" dirty="0"/>
              <a:t> No forward progress can be made. </a:t>
            </a:r>
            <a:endParaRPr lang="tr-TR" sz="2200" dirty="0"/>
          </a:p>
          <a:p>
            <a:pPr lvl="1" algn="just"/>
            <a:r>
              <a:rPr lang="en-GB" sz="2200" dirty="0"/>
              <a:t>Unsafe state</a:t>
            </a:r>
            <a:r>
              <a:rPr lang="tr-TR" sz="2200" dirty="0"/>
              <a:t>:</a:t>
            </a:r>
            <a:r>
              <a:rPr lang="en-GB" sz="2200" dirty="0"/>
              <a:t> A state that may allow deadlock. </a:t>
            </a:r>
            <a:endParaRPr lang="tr-TR" sz="2200" dirty="0"/>
          </a:p>
          <a:p>
            <a:pPr lvl="1" algn="just"/>
            <a:r>
              <a:rPr lang="en-GB" sz="2200" dirty="0"/>
              <a:t>Safe state</a:t>
            </a:r>
            <a:r>
              <a:rPr lang="tr-TR" sz="2200" dirty="0"/>
              <a:t>:</a:t>
            </a:r>
            <a:r>
              <a:rPr lang="en-GB" sz="2200" dirty="0"/>
              <a:t> A state is safe if a sequence of processes exist such that there are enough resources for the first to finish, and as each finishes and releases its resources there are enough for the next to finish.</a:t>
            </a:r>
            <a:endParaRPr lang="tr-TR" sz="2200" dirty="0"/>
          </a:p>
          <a:p>
            <a:pPr algn="just"/>
            <a:r>
              <a:rPr lang="en-GB" sz="2400" dirty="0"/>
              <a:t>The rule is simple: If a request allocation would cause an unsafe state, do not </a:t>
            </a:r>
            <a:r>
              <a:rPr lang="en-GB" sz="2400" dirty="0" err="1"/>
              <a:t>honor</a:t>
            </a:r>
            <a:r>
              <a:rPr lang="en-GB" sz="2400" dirty="0"/>
              <a:t> that request. </a:t>
            </a:r>
            <a:endParaRPr lang="tr-TR" sz="2400" dirty="0"/>
          </a:p>
          <a:p>
            <a:pPr algn="just"/>
            <a:r>
              <a:rPr lang="en-GB" sz="2400" dirty="0"/>
              <a:t>NOTE: All deadlocks are unsafe, but all </a:t>
            </a:r>
            <a:r>
              <a:rPr lang="en-GB" sz="2400" dirty="0" err="1"/>
              <a:t>unsafes</a:t>
            </a:r>
            <a:r>
              <a:rPr lang="en-GB" sz="2400" dirty="0"/>
              <a:t> are NOT deadlocks.</a:t>
            </a:r>
            <a:endParaRPr lang="tr-TR" sz="2400" dirty="0"/>
          </a:p>
          <a:p>
            <a:pPr algn="just"/>
            <a:r>
              <a:rPr lang="tr-TR" sz="2400" dirty="0" err="1">
                <a:solidFill>
                  <a:srgbClr val="FF0000"/>
                </a:solidFill>
              </a:rPr>
              <a:t>Banker’s</a:t>
            </a:r>
            <a:r>
              <a:rPr lang="tr-TR" sz="2400" dirty="0">
                <a:solidFill>
                  <a:srgbClr val="FF0000"/>
                </a:solidFill>
              </a:rPr>
              <a:t> </a:t>
            </a:r>
            <a:r>
              <a:rPr lang="tr-TR" sz="2400" dirty="0" err="1">
                <a:solidFill>
                  <a:srgbClr val="FF0000"/>
                </a:solidFill>
              </a:rPr>
              <a:t>Algorithm</a:t>
            </a:r>
            <a:r>
              <a:rPr lang="tr-TR" sz="2400" dirty="0">
                <a:solidFill>
                  <a:srgbClr val="FF0000"/>
                </a:solidFill>
              </a:rPr>
              <a:t>!!!</a:t>
            </a:r>
            <a:endParaRPr lang="en-GB" sz="2400" dirty="0">
              <a:solidFill>
                <a:srgbClr val="FF0000"/>
              </a:solidFill>
            </a:endParaRPr>
          </a:p>
        </p:txBody>
      </p:sp>
    </p:spTree>
    <p:extLst>
      <p:ext uri="{BB962C8B-B14F-4D97-AF65-F5344CB8AC3E}">
        <p14:creationId xmlns:p14="http://schemas.microsoft.com/office/powerpoint/2010/main" val="3471644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544420" y="323557"/>
            <a:ext cx="9692640" cy="872197"/>
          </a:xfrm>
        </p:spPr>
        <p:txBody>
          <a:bodyPr/>
          <a:lstStyle/>
          <a:p>
            <a:r>
              <a:rPr lang="tr-TR" dirty="0" err="1"/>
              <a:t>Deadlock</a:t>
            </a:r>
            <a:r>
              <a:rPr lang="tr-TR" dirty="0"/>
              <a:t> </a:t>
            </a:r>
            <a:r>
              <a:rPr lang="tr-TR" dirty="0" err="1"/>
              <a:t>Detection</a:t>
            </a:r>
            <a:endParaRPr lang="en-GB" dirty="0"/>
          </a:p>
        </p:txBody>
      </p:sp>
      <p:sp>
        <p:nvSpPr>
          <p:cNvPr id="3" name="İçerik Yer Tutucusu 2"/>
          <p:cNvSpPr>
            <a:spLocks noGrp="1"/>
          </p:cNvSpPr>
          <p:nvPr>
            <p:ph idx="1"/>
          </p:nvPr>
        </p:nvSpPr>
        <p:spPr>
          <a:xfrm>
            <a:off x="544419" y="1336431"/>
            <a:ext cx="10006349" cy="4937760"/>
          </a:xfrm>
        </p:spPr>
        <p:txBody>
          <a:bodyPr/>
          <a:lstStyle/>
          <a:p>
            <a:pPr algn="just"/>
            <a:r>
              <a:rPr lang="tr-TR" sz="2400" dirty="0"/>
              <a:t>No </a:t>
            </a:r>
            <a:r>
              <a:rPr lang="tr-TR" sz="2400" dirty="0" err="1"/>
              <a:t>restriction</a:t>
            </a:r>
            <a:r>
              <a:rPr lang="tr-TR" sz="2400" dirty="0"/>
              <a:t> </a:t>
            </a:r>
            <a:r>
              <a:rPr lang="tr-TR" sz="2400" dirty="0" err="1"/>
              <a:t>for</a:t>
            </a:r>
            <a:r>
              <a:rPr lang="tr-TR" sz="2400" dirty="0"/>
              <a:t> </a:t>
            </a:r>
            <a:r>
              <a:rPr lang="tr-TR" sz="2400" dirty="0" err="1"/>
              <a:t>allocation</a:t>
            </a:r>
            <a:r>
              <a:rPr lang="tr-TR" sz="2400" dirty="0"/>
              <a:t> of </a:t>
            </a:r>
            <a:r>
              <a:rPr lang="tr-TR" sz="2400" dirty="0" err="1"/>
              <a:t>resources</a:t>
            </a:r>
            <a:r>
              <a:rPr lang="tr-TR" sz="2400" dirty="0"/>
              <a:t>. </a:t>
            </a:r>
            <a:r>
              <a:rPr lang="tr-TR" sz="2400" dirty="0" err="1"/>
              <a:t>Available</a:t>
            </a:r>
            <a:r>
              <a:rPr lang="tr-TR" sz="2400" dirty="0"/>
              <a:t> </a:t>
            </a:r>
            <a:r>
              <a:rPr lang="tr-TR" sz="2400" dirty="0" err="1"/>
              <a:t>resurces</a:t>
            </a:r>
            <a:r>
              <a:rPr lang="tr-TR" sz="2400" dirty="0"/>
              <a:t> can ben </a:t>
            </a:r>
            <a:r>
              <a:rPr lang="tr-TR" sz="2400" dirty="0" err="1"/>
              <a:t>allocated</a:t>
            </a:r>
            <a:r>
              <a:rPr lang="tr-TR" sz="2400" dirty="0"/>
              <a:t> </a:t>
            </a:r>
            <a:r>
              <a:rPr lang="tr-TR" sz="2400" dirty="0" err="1"/>
              <a:t>to</a:t>
            </a:r>
            <a:r>
              <a:rPr lang="tr-TR" sz="2400" dirty="0"/>
              <a:t> </a:t>
            </a:r>
            <a:r>
              <a:rPr lang="tr-TR" sz="2400" dirty="0" err="1"/>
              <a:t>the</a:t>
            </a:r>
            <a:r>
              <a:rPr lang="tr-TR" sz="2400" dirty="0"/>
              <a:t> </a:t>
            </a:r>
            <a:r>
              <a:rPr lang="tr-TR" sz="2400" dirty="0" err="1"/>
              <a:t>processes</a:t>
            </a:r>
            <a:r>
              <a:rPr lang="tr-TR" sz="2400" dirty="0"/>
              <a:t>. </a:t>
            </a:r>
            <a:r>
              <a:rPr lang="tr-TR" sz="2400" dirty="0" err="1"/>
              <a:t>The</a:t>
            </a:r>
            <a:r>
              <a:rPr lang="tr-TR" sz="2400" dirty="0"/>
              <a:t> </a:t>
            </a:r>
            <a:r>
              <a:rPr lang="tr-TR" sz="2400" dirty="0" err="1"/>
              <a:t>method</a:t>
            </a:r>
            <a:r>
              <a:rPr lang="tr-TR" sz="2400" dirty="0"/>
              <a:t> is as </a:t>
            </a:r>
            <a:r>
              <a:rPr lang="tr-TR" sz="2400" dirty="0" err="1"/>
              <a:t>follows</a:t>
            </a:r>
            <a:r>
              <a:rPr lang="tr-TR" sz="2400" dirty="0"/>
              <a:t>:</a:t>
            </a:r>
          </a:p>
          <a:p>
            <a:pPr algn="just"/>
            <a:r>
              <a:rPr lang="tr-TR" sz="2400" dirty="0"/>
              <a:t>1.Sign </a:t>
            </a:r>
            <a:r>
              <a:rPr lang="tr-TR" sz="2400" dirty="0" err="1"/>
              <a:t>the</a:t>
            </a:r>
            <a:r>
              <a:rPr lang="tr-TR" sz="2400" dirty="0"/>
              <a:t> </a:t>
            </a:r>
            <a:r>
              <a:rPr lang="tr-TR" sz="2400" dirty="0" err="1"/>
              <a:t>row</a:t>
            </a:r>
            <a:r>
              <a:rPr lang="tr-TR" sz="2400" dirty="0"/>
              <a:t> </a:t>
            </a:r>
            <a:r>
              <a:rPr lang="tr-TR" sz="2400" dirty="0" err="1"/>
              <a:t>that</a:t>
            </a:r>
            <a:r>
              <a:rPr lang="tr-TR" sz="2400" dirty="0"/>
              <a:t> </a:t>
            </a:r>
            <a:r>
              <a:rPr lang="tr-TR" sz="2400" dirty="0" err="1"/>
              <a:t>consist</a:t>
            </a:r>
            <a:r>
              <a:rPr lang="tr-TR" sz="2400" dirty="0"/>
              <a:t> of </a:t>
            </a:r>
            <a:r>
              <a:rPr lang="tr-TR" sz="2400" dirty="0" err="1"/>
              <a:t>zeros</a:t>
            </a:r>
            <a:r>
              <a:rPr lang="tr-TR" sz="2400" dirty="0"/>
              <a:t> in </a:t>
            </a:r>
            <a:r>
              <a:rPr lang="tr-TR" sz="2400" dirty="0" err="1"/>
              <a:t>the</a:t>
            </a:r>
            <a:r>
              <a:rPr lang="tr-TR" sz="2400" dirty="0"/>
              <a:t> A </a:t>
            </a:r>
            <a:r>
              <a:rPr lang="tr-TR" sz="2400" dirty="0" err="1"/>
              <a:t>matrix</a:t>
            </a:r>
            <a:r>
              <a:rPr lang="tr-TR" sz="2400" dirty="0"/>
              <a:t>.</a:t>
            </a:r>
          </a:p>
          <a:p>
            <a:pPr algn="just"/>
            <a:r>
              <a:rPr lang="tr-TR" sz="2400" dirty="0"/>
              <a:t>2.Define W </a:t>
            </a:r>
            <a:r>
              <a:rPr lang="tr-TR" sz="2400" dirty="0" err="1"/>
              <a:t>matrix</a:t>
            </a:r>
            <a:r>
              <a:rPr lang="tr-TR" sz="2400" dirty="0"/>
              <a:t> </a:t>
            </a:r>
            <a:r>
              <a:rPr lang="tr-TR" sz="2400" dirty="0" err="1"/>
              <a:t>and</a:t>
            </a:r>
            <a:r>
              <a:rPr lang="tr-TR" sz="2400" dirty="0"/>
              <a:t> </a:t>
            </a:r>
            <a:r>
              <a:rPr lang="tr-TR" sz="2400" dirty="0" err="1"/>
              <a:t>and</a:t>
            </a:r>
            <a:r>
              <a:rPr lang="tr-TR" sz="2400" dirty="0"/>
              <a:t> </a:t>
            </a:r>
            <a:r>
              <a:rPr lang="tr-TR" sz="2400" dirty="0" err="1"/>
              <a:t>make</a:t>
            </a:r>
            <a:r>
              <a:rPr lang="tr-TR" sz="2400" dirty="0"/>
              <a:t> W=V </a:t>
            </a:r>
            <a:r>
              <a:rPr lang="tr-TR" sz="2400" dirty="0" err="1"/>
              <a:t>for</a:t>
            </a:r>
            <a:r>
              <a:rPr lang="tr-TR" sz="2400" dirty="0"/>
              <a:t> </a:t>
            </a:r>
            <a:r>
              <a:rPr lang="tr-TR" sz="2400" dirty="0" err="1"/>
              <a:t>the</a:t>
            </a:r>
            <a:r>
              <a:rPr lang="tr-TR" sz="2400" dirty="0"/>
              <a:t> </a:t>
            </a:r>
            <a:r>
              <a:rPr lang="tr-TR" sz="2400" dirty="0" err="1"/>
              <a:t>available</a:t>
            </a:r>
            <a:r>
              <a:rPr lang="tr-TR" sz="2400" dirty="0"/>
              <a:t> </a:t>
            </a:r>
            <a:r>
              <a:rPr lang="tr-TR" sz="2400" dirty="0" err="1"/>
              <a:t>resources</a:t>
            </a:r>
            <a:r>
              <a:rPr lang="tr-TR" sz="2400" dirty="0"/>
              <a:t>.</a:t>
            </a:r>
          </a:p>
          <a:p>
            <a:pPr algn="just"/>
            <a:r>
              <a:rPr lang="tr-TR" sz="2400" dirty="0"/>
              <a:t>3. </a:t>
            </a:r>
            <a:r>
              <a:rPr lang="tr-TR" sz="2400" dirty="0" err="1"/>
              <a:t>Check</a:t>
            </a:r>
            <a:r>
              <a:rPr lang="tr-TR" sz="2400" dirty="0"/>
              <a:t> </a:t>
            </a:r>
            <a:r>
              <a:rPr lang="tr-TR" sz="2400" dirty="0" err="1"/>
              <a:t>requested</a:t>
            </a:r>
            <a:r>
              <a:rPr lang="tr-TR" sz="2400" dirty="0"/>
              <a:t> </a:t>
            </a:r>
            <a:r>
              <a:rPr lang="tr-TR" sz="2400" dirty="0" err="1"/>
              <a:t>resources</a:t>
            </a:r>
            <a:r>
              <a:rPr lang="tr-TR" sz="2400" dirty="0"/>
              <a:t> (Q) </a:t>
            </a:r>
            <a:r>
              <a:rPr lang="tr-TR" sz="2400" dirty="0" err="1"/>
              <a:t>for</a:t>
            </a:r>
            <a:r>
              <a:rPr lang="tr-TR" sz="2400" dirty="0"/>
              <a:t> </a:t>
            </a:r>
            <a:r>
              <a:rPr lang="tr-TR" sz="2400" dirty="0" err="1"/>
              <a:t>the</a:t>
            </a:r>
            <a:r>
              <a:rPr lang="tr-TR" sz="2400" dirty="0"/>
              <a:t> </a:t>
            </a:r>
            <a:r>
              <a:rPr lang="tr-TR" sz="2400" dirty="0" err="1"/>
              <a:t>unsigned</a:t>
            </a:r>
            <a:r>
              <a:rPr lang="tr-TR" sz="2400" dirty="0"/>
              <a:t> </a:t>
            </a:r>
            <a:r>
              <a:rPr lang="tr-TR" sz="2400" dirty="0" err="1"/>
              <a:t>rows</a:t>
            </a:r>
            <a:endParaRPr lang="tr-TR" sz="2400" dirty="0"/>
          </a:p>
          <a:p>
            <a:pPr lvl="1" algn="just"/>
            <a:r>
              <a:rPr lang="tr-TR" sz="2400" dirty="0"/>
              <a:t>a. Stop </a:t>
            </a:r>
            <a:r>
              <a:rPr lang="tr-TR" sz="2400" dirty="0" err="1"/>
              <a:t>if</a:t>
            </a:r>
            <a:r>
              <a:rPr lang="tr-TR" sz="2400" dirty="0"/>
              <a:t> Q&gt;W</a:t>
            </a:r>
          </a:p>
          <a:p>
            <a:pPr lvl="1" algn="just"/>
            <a:r>
              <a:rPr lang="tr-TR" sz="2400" dirty="0" err="1"/>
              <a:t>Add</a:t>
            </a:r>
            <a:r>
              <a:rPr lang="tr-TR" sz="2400" dirty="0"/>
              <a:t> it </a:t>
            </a:r>
            <a:r>
              <a:rPr lang="tr-TR" sz="2400" dirty="0" err="1"/>
              <a:t>to</a:t>
            </a:r>
            <a:r>
              <a:rPr lang="tr-TR" sz="2400" dirty="0"/>
              <a:t> W, </a:t>
            </a:r>
            <a:r>
              <a:rPr lang="tr-TR" sz="2400" dirty="0" err="1"/>
              <a:t>sign</a:t>
            </a:r>
            <a:r>
              <a:rPr lang="tr-TR" sz="2400" dirty="0"/>
              <a:t> </a:t>
            </a:r>
            <a:r>
              <a:rPr lang="tr-TR" sz="2400" dirty="0" err="1"/>
              <a:t>the</a:t>
            </a:r>
            <a:r>
              <a:rPr lang="tr-TR" sz="2400" dirty="0"/>
              <a:t> </a:t>
            </a:r>
            <a:r>
              <a:rPr lang="tr-TR" sz="2400" dirty="0" err="1"/>
              <a:t>row</a:t>
            </a:r>
            <a:r>
              <a:rPr lang="tr-TR" sz="2400" dirty="0"/>
              <a:t> </a:t>
            </a:r>
            <a:r>
              <a:rPr lang="tr-TR" sz="2400" dirty="0" err="1"/>
              <a:t>and</a:t>
            </a:r>
            <a:r>
              <a:rPr lang="tr-TR" sz="2400" dirty="0"/>
              <a:t> </a:t>
            </a:r>
            <a:r>
              <a:rPr lang="tr-TR" sz="2400" dirty="0" err="1"/>
              <a:t>go</a:t>
            </a:r>
            <a:r>
              <a:rPr lang="tr-TR" sz="2400" dirty="0"/>
              <a:t> </a:t>
            </a:r>
            <a:r>
              <a:rPr lang="tr-TR" sz="2400" dirty="0" err="1"/>
              <a:t>to</a:t>
            </a:r>
            <a:r>
              <a:rPr lang="tr-TR" sz="2400" dirty="0"/>
              <a:t> step 3.</a:t>
            </a:r>
          </a:p>
          <a:p>
            <a:endParaRPr lang="en-GB" dirty="0"/>
          </a:p>
        </p:txBody>
      </p:sp>
    </p:spTree>
    <p:extLst>
      <p:ext uri="{BB962C8B-B14F-4D97-AF65-F5344CB8AC3E}">
        <p14:creationId xmlns:p14="http://schemas.microsoft.com/office/powerpoint/2010/main" val="1626180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586623" y="323557"/>
            <a:ext cx="9692640" cy="661181"/>
          </a:xfrm>
        </p:spPr>
        <p:txBody>
          <a:bodyPr>
            <a:normAutofit fontScale="90000"/>
          </a:bodyPr>
          <a:lstStyle/>
          <a:p>
            <a:r>
              <a:rPr lang="tr-TR" dirty="0" err="1"/>
              <a:t>Deadlock</a:t>
            </a:r>
            <a:r>
              <a:rPr lang="tr-TR" dirty="0"/>
              <a:t> </a:t>
            </a:r>
            <a:r>
              <a:rPr lang="tr-TR" dirty="0" err="1"/>
              <a:t>Recovery</a:t>
            </a:r>
            <a:r>
              <a:rPr lang="tr-TR" dirty="0"/>
              <a:t> </a:t>
            </a:r>
            <a:endParaRPr lang="en-GB" dirty="0"/>
          </a:p>
        </p:txBody>
      </p:sp>
      <p:sp>
        <p:nvSpPr>
          <p:cNvPr id="3" name="İçerik Yer Tutucusu 2"/>
          <p:cNvSpPr>
            <a:spLocks noGrp="1"/>
          </p:cNvSpPr>
          <p:nvPr>
            <p:ph idx="1"/>
          </p:nvPr>
        </p:nvSpPr>
        <p:spPr>
          <a:xfrm>
            <a:off x="586623" y="1097280"/>
            <a:ext cx="10343974" cy="5082857"/>
          </a:xfrm>
        </p:spPr>
        <p:txBody>
          <a:bodyPr>
            <a:noAutofit/>
          </a:bodyPr>
          <a:lstStyle/>
          <a:p>
            <a:pPr algn="just"/>
            <a:r>
              <a:rPr lang="en-GB" sz="2400" dirty="0"/>
              <a:t>So, the deadlock has occurred</a:t>
            </a:r>
            <a:r>
              <a:rPr lang="tr-TR" sz="2400" dirty="0"/>
              <a:t>???</a:t>
            </a:r>
          </a:p>
          <a:p>
            <a:pPr algn="just"/>
            <a:r>
              <a:rPr lang="en-GB" sz="2400" dirty="0"/>
              <a:t>PROCESS TERMINATION: </a:t>
            </a:r>
            <a:endParaRPr lang="tr-TR" sz="2400" dirty="0"/>
          </a:p>
          <a:p>
            <a:pPr lvl="1" algn="just"/>
            <a:r>
              <a:rPr lang="en-GB" sz="2400" dirty="0"/>
              <a:t>Could delete all the processes in the deadlock -- this is expensive. </a:t>
            </a:r>
            <a:endParaRPr lang="tr-TR" sz="2400" dirty="0"/>
          </a:p>
          <a:p>
            <a:pPr lvl="1" algn="just"/>
            <a:r>
              <a:rPr lang="en-GB" sz="2400" dirty="0"/>
              <a:t>Delete one at a time until deadlock is broken ( time consuming ). </a:t>
            </a:r>
            <a:endParaRPr lang="tr-TR" sz="2400" dirty="0"/>
          </a:p>
          <a:p>
            <a:pPr lvl="1" algn="just"/>
            <a:r>
              <a:rPr lang="en-GB" sz="2400" dirty="0"/>
              <a:t>Select who to terminate based on priority, time executed, time to completion, needs for completion, or depth of rollback </a:t>
            </a:r>
            <a:endParaRPr lang="tr-TR" sz="2400" dirty="0"/>
          </a:p>
          <a:p>
            <a:pPr lvl="1" algn="just"/>
            <a:r>
              <a:rPr lang="en-GB" sz="2400" dirty="0"/>
              <a:t>In general, it's easier to </a:t>
            </a:r>
            <a:r>
              <a:rPr lang="en-GB" sz="2400" dirty="0" err="1"/>
              <a:t>preempt</a:t>
            </a:r>
            <a:r>
              <a:rPr lang="en-GB" sz="2400" dirty="0"/>
              <a:t> the resource, than to terminate the process. </a:t>
            </a:r>
            <a:endParaRPr lang="tr-TR" sz="2400" dirty="0"/>
          </a:p>
          <a:p>
            <a:pPr algn="just"/>
            <a:r>
              <a:rPr lang="en-GB" sz="2400" dirty="0"/>
              <a:t>RESOURCE PREEMPTION: </a:t>
            </a:r>
            <a:endParaRPr lang="tr-TR" sz="2400" dirty="0"/>
          </a:p>
          <a:p>
            <a:pPr lvl="1" algn="just"/>
            <a:r>
              <a:rPr lang="en-GB" sz="2400" dirty="0"/>
              <a:t>Select a victim - which process and which resource to </a:t>
            </a:r>
            <a:r>
              <a:rPr lang="en-GB" sz="2400" dirty="0" err="1"/>
              <a:t>preempt</a:t>
            </a:r>
            <a:r>
              <a:rPr lang="en-GB" sz="2400" dirty="0"/>
              <a:t>. </a:t>
            </a:r>
            <a:endParaRPr lang="tr-TR" sz="2400" dirty="0"/>
          </a:p>
          <a:p>
            <a:pPr lvl="1" algn="just"/>
            <a:r>
              <a:rPr lang="en-GB" sz="2400" dirty="0"/>
              <a:t>Rollback to previously defined "safe" state. </a:t>
            </a:r>
            <a:endParaRPr lang="tr-TR" sz="2400" dirty="0"/>
          </a:p>
          <a:p>
            <a:pPr lvl="1" algn="just"/>
            <a:r>
              <a:rPr lang="en-GB" sz="2400" dirty="0"/>
              <a:t>Prevent one process from always being the one </a:t>
            </a:r>
            <a:r>
              <a:rPr lang="en-GB" sz="2400" dirty="0" err="1"/>
              <a:t>preempted</a:t>
            </a:r>
            <a:r>
              <a:rPr lang="en-GB" sz="2400" dirty="0"/>
              <a:t> ( starvation ).</a:t>
            </a:r>
          </a:p>
        </p:txBody>
      </p:sp>
    </p:spTree>
    <p:extLst>
      <p:ext uri="{BB962C8B-B14F-4D97-AF65-F5344CB8AC3E}">
        <p14:creationId xmlns:p14="http://schemas.microsoft.com/office/powerpoint/2010/main" val="360248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713232" y="365760"/>
            <a:ext cx="9692640" cy="773723"/>
          </a:xfrm>
        </p:spPr>
        <p:txBody>
          <a:bodyPr/>
          <a:lstStyle/>
          <a:p>
            <a:r>
              <a:rPr lang="tr-TR" dirty="0" err="1"/>
              <a:t>Deadlock</a:t>
            </a:r>
            <a:endParaRPr lang="en-GB" dirty="0"/>
          </a:p>
        </p:txBody>
      </p:sp>
      <p:sp>
        <p:nvSpPr>
          <p:cNvPr id="3" name="İçerik Yer Tutucusu 2"/>
          <p:cNvSpPr>
            <a:spLocks noGrp="1"/>
          </p:cNvSpPr>
          <p:nvPr>
            <p:ph idx="1"/>
          </p:nvPr>
        </p:nvSpPr>
        <p:spPr>
          <a:xfrm>
            <a:off x="713232" y="1294227"/>
            <a:ext cx="8595360" cy="4351337"/>
          </a:xfrm>
        </p:spPr>
        <p:txBody>
          <a:bodyPr/>
          <a:lstStyle/>
          <a:p>
            <a:r>
              <a:rPr lang="tr-TR" sz="2400" dirty="0" err="1"/>
              <a:t>Each</a:t>
            </a:r>
            <a:r>
              <a:rPr lang="tr-TR" sz="2400" dirty="0"/>
              <a:t> </a:t>
            </a:r>
            <a:r>
              <a:rPr lang="tr-TR" sz="2400" dirty="0" err="1"/>
              <a:t>process</a:t>
            </a:r>
            <a:r>
              <a:rPr lang="tr-TR" sz="2400" dirty="0"/>
              <a:t> </a:t>
            </a:r>
            <a:r>
              <a:rPr lang="tr-TR" sz="2400" dirty="0" err="1"/>
              <a:t>uses</a:t>
            </a:r>
            <a:r>
              <a:rPr lang="tr-TR" sz="2400" dirty="0"/>
              <a:t> a </a:t>
            </a:r>
            <a:r>
              <a:rPr lang="tr-TR" sz="2400" dirty="0" err="1"/>
              <a:t>source</a:t>
            </a:r>
            <a:r>
              <a:rPr lang="tr-TR" sz="2400" dirty="0"/>
              <a:t>(</a:t>
            </a:r>
            <a:r>
              <a:rPr lang="tr-TR" sz="2400" dirty="0" err="1"/>
              <a:t>allocate</a:t>
            </a:r>
            <a:r>
              <a:rPr lang="tr-TR" sz="2400" dirty="0"/>
              <a:t>) </a:t>
            </a:r>
            <a:r>
              <a:rPr lang="tr-TR" sz="2400" dirty="0" err="1"/>
              <a:t>and</a:t>
            </a:r>
            <a:r>
              <a:rPr lang="tr-TR" sz="2400" dirty="0"/>
              <a:t> at </a:t>
            </a:r>
            <a:r>
              <a:rPr lang="tr-TR" sz="2400" dirty="0" err="1"/>
              <a:t>this</a:t>
            </a:r>
            <a:r>
              <a:rPr lang="tr-TR" sz="2400" dirty="0"/>
              <a:t> time </a:t>
            </a:r>
            <a:r>
              <a:rPr lang="tr-TR" sz="2400" dirty="0" err="1"/>
              <a:t>each</a:t>
            </a:r>
            <a:r>
              <a:rPr lang="tr-TR" sz="2400" dirty="0"/>
              <a:t> </a:t>
            </a:r>
            <a:r>
              <a:rPr lang="tr-TR" sz="2400" dirty="0" err="1"/>
              <a:t>one</a:t>
            </a:r>
            <a:r>
              <a:rPr lang="tr-TR" sz="2400" dirty="0"/>
              <a:t> </a:t>
            </a:r>
            <a:r>
              <a:rPr lang="tr-TR" sz="2400" dirty="0" err="1"/>
              <a:t>wants</a:t>
            </a:r>
            <a:r>
              <a:rPr lang="tr-TR" sz="2400" dirty="0"/>
              <a:t> </a:t>
            </a:r>
            <a:r>
              <a:rPr lang="tr-TR" sz="2400" dirty="0" err="1"/>
              <a:t>the</a:t>
            </a:r>
            <a:r>
              <a:rPr lang="tr-TR" sz="2400" dirty="0"/>
              <a:t> </a:t>
            </a:r>
            <a:r>
              <a:rPr lang="tr-TR" sz="2400" dirty="0" err="1"/>
              <a:t>other</a:t>
            </a:r>
            <a:r>
              <a:rPr lang="tr-TR" sz="2400" dirty="0"/>
              <a:t>’ s </a:t>
            </a:r>
            <a:r>
              <a:rPr lang="tr-TR" sz="2400" dirty="0" err="1"/>
              <a:t>source</a:t>
            </a:r>
            <a:r>
              <a:rPr lang="tr-TR" sz="2400" dirty="0"/>
              <a:t> (</a:t>
            </a:r>
            <a:r>
              <a:rPr lang="tr-TR" sz="2400" dirty="0" err="1"/>
              <a:t>request</a:t>
            </a:r>
            <a:r>
              <a:rPr lang="tr-TR" sz="2400" dirty="0"/>
              <a:t>) </a:t>
            </a:r>
            <a:r>
              <a:rPr lang="tr-TR" sz="2400" dirty="0">
                <a:sym typeface="Wingdings" panose="05000000000000000000" pitchFamily="2" charset="2"/>
              </a:rPr>
              <a:t>DEADLOCK!!!</a:t>
            </a:r>
            <a:r>
              <a:rPr lang="en-GB" sz="2400" dirty="0"/>
              <a:t> </a:t>
            </a:r>
            <a:endParaRPr lang="tr-TR" sz="2400" dirty="0"/>
          </a:p>
          <a:p>
            <a:endParaRPr lang="en-GB" dirty="0"/>
          </a:p>
          <a:p>
            <a:endParaRPr lang="en-GB" dirty="0"/>
          </a:p>
        </p:txBody>
      </p:sp>
      <p:pic>
        <p:nvPicPr>
          <p:cNvPr id="4" name="Resim 3"/>
          <p:cNvPicPr>
            <a:picLocks noChangeAspect="1"/>
          </p:cNvPicPr>
          <p:nvPr/>
        </p:nvPicPr>
        <p:blipFill>
          <a:blip r:embed="rId2"/>
          <a:stretch>
            <a:fillRect/>
          </a:stretch>
        </p:blipFill>
        <p:spPr>
          <a:xfrm>
            <a:off x="3545059" y="2260950"/>
            <a:ext cx="4978590" cy="4106717"/>
          </a:xfrm>
          <a:prstGeom prst="rect">
            <a:avLst/>
          </a:prstGeom>
        </p:spPr>
      </p:pic>
    </p:spTree>
    <p:extLst>
      <p:ext uri="{BB962C8B-B14F-4D97-AF65-F5344CB8AC3E}">
        <p14:creationId xmlns:p14="http://schemas.microsoft.com/office/powerpoint/2010/main" val="3533343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17810" y="351692"/>
            <a:ext cx="9692640" cy="858129"/>
          </a:xfrm>
        </p:spPr>
        <p:txBody>
          <a:bodyPr/>
          <a:lstStyle/>
          <a:p>
            <a:r>
              <a:rPr lang="tr-TR" dirty="0" err="1"/>
              <a:t>Deadlock</a:t>
            </a:r>
            <a:endParaRPr lang="en-GB" dirty="0"/>
          </a:p>
        </p:txBody>
      </p:sp>
      <p:sp>
        <p:nvSpPr>
          <p:cNvPr id="3" name="İçerik Yer Tutucusu 2"/>
          <p:cNvSpPr>
            <a:spLocks noGrp="1"/>
          </p:cNvSpPr>
          <p:nvPr>
            <p:ph idx="1"/>
          </p:nvPr>
        </p:nvSpPr>
        <p:spPr>
          <a:xfrm>
            <a:off x="417810" y="1448973"/>
            <a:ext cx="5096770" cy="4351337"/>
          </a:xfrm>
        </p:spPr>
        <p:txBody>
          <a:bodyPr>
            <a:normAutofit/>
          </a:bodyPr>
          <a:lstStyle/>
          <a:p>
            <a:pPr algn="just"/>
            <a:r>
              <a:rPr lang="tr-TR" sz="2400" dirty="0" err="1"/>
              <a:t>Consider</a:t>
            </a:r>
            <a:r>
              <a:rPr lang="tr-TR" sz="2400" dirty="0"/>
              <a:t> </a:t>
            </a:r>
            <a:r>
              <a:rPr lang="tr-TR" sz="2400" dirty="0" err="1"/>
              <a:t>that</a:t>
            </a:r>
            <a:r>
              <a:rPr lang="tr-TR" sz="2400" dirty="0"/>
              <a:t> P1 </a:t>
            </a:r>
            <a:r>
              <a:rPr lang="tr-TR" sz="2400" dirty="0" err="1"/>
              <a:t>and</a:t>
            </a:r>
            <a:r>
              <a:rPr lang="tr-TR" sz="2400" dirty="0"/>
              <a:t> P2 has CD </a:t>
            </a:r>
            <a:r>
              <a:rPr lang="tr-TR" sz="2400" dirty="0" err="1"/>
              <a:t>and</a:t>
            </a:r>
            <a:r>
              <a:rPr lang="tr-TR" sz="2400" dirty="0"/>
              <a:t> </a:t>
            </a:r>
            <a:r>
              <a:rPr lang="tr-TR" sz="2400" dirty="0" err="1"/>
              <a:t>floppy</a:t>
            </a:r>
            <a:r>
              <a:rPr lang="tr-TR" sz="2400" dirty="0"/>
              <a:t>.</a:t>
            </a:r>
            <a:r>
              <a:rPr lang="en-GB" sz="2400" dirty="0"/>
              <a:t> </a:t>
            </a:r>
            <a:endParaRPr lang="tr-TR" sz="2400" dirty="0"/>
          </a:p>
          <a:p>
            <a:pPr algn="just"/>
            <a:r>
              <a:rPr lang="tr-TR" sz="2400" dirty="0"/>
              <a:t>At </a:t>
            </a:r>
            <a:r>
              <a:rPr lang="tr-TR" sz="2400" dirty="0" err="1"/>
              <a:t>this</a:t>
            </a:r>
            <a:r>
              <a:rPr lang="tr-TR" sz="2400" dirty="0"/>
              <a:t> moment, P1 </a:t>
            </a:r>
            <a:r>
              <a:rPr lang="tr-TR" sz="2400" dirty="0" err="1"/>
              <a:t>waits</a:t>
            </a:r>
            <a:r>
              <a:rPr lang="tr-TR" sz="2400" dirty="0"/>
              <a:t> </a:t>
            </a:r>
            <a:r>
              <a:rPr lang="tr-TR" sz="2400" dirty="0" err="1"/>
              <a:t>for</a:t>
            </a:r>
            <a:r>
              <a:rPr lang="tr-TR" sz="2400" dirty="0"/>
              <a:t> </a:t>
            </a:r>
            <a:r>
              <a:rPr lang="tr-TR" sz="2400" dirty="0" err="1"/>
              <a:t>floppy</a:t>
            </a:r>
            <a:r>
              <a:rPr lang="tr-TR" sz="2400" dirty="0"/>
              <a:t> </a:t>
            </a:r>
            <a:r>
              <a:rPr lang="tr-TR" sz="2400" dirty="0" err="1"/>
              <a:t>and</a:t>
            </a:r>
            <a:r>
              <a:rPr lang="tr-TR" sz="2400" dirty="0"/>
              <a:t> P2 </a:t>
            </a:r>
            <a:r>
              <a:rPr lang="tr-TR" sz="2400" dirty="0" err="1"/>
              <a:t>waits</a:t>
            </a:r>
            <a:r>
              <a:rPr lang="tr-TR" sz="2400" dirty="0"/>
              <a:t> </a:t>
            </a:r>
            <a:r>
              <a:rPr lang="tr-TR" sz="2400" dirty="0" err="1"/>
              <a:t>for</a:t>
            </a:r>
            <a:r>
              <a:rPr lang="tr-TR" sz="2400" dirty="0"/>
              <a:t> CD</a:t>
            </a:r>
          </a:p>
          <a:p>
            <a:pPr algn="just"/>
            <a:r>
              <a:rPr lang="tr-TR" sz="2400" dirty="0" err="1"/>
              <a:t>Both</a:t>
            </a:r>
            <a:r>
              <a:rPr lang="tr-TR" sz="2400" dirty="0"/>
              <a:t> of </a:t>
            </a:r>
            <a:r>
              <a:rPr lang="tr-TR" sz="2400" dirty="0" err="1"/>
              <a:t>the</a:t>
            </a:r>
            <a:r>
              <a:rPr lang="tr-TR" sz="2400" dirty="0"/>
              <a:t> </a:t>
            </a:r>
            <a:r>
              <a:rPr lang="tr-TR" sz="2400" dirty="0" err="1"/>
              <a:t>processes</a:t>
            </a:r>
            <a:r>
              <a:rPr lang="tr-TR" sz="2400" dirty="0"/>
              <a:t> </a:t>
            </a:r>
            <a:r>
              <a:rPr lang="tr-TR" sz="2400" dirty="0" err="1"/>
              <a:t>wait</a:t>
            </a:r>
            <a:r>
              <a:rPr lang="tr-TR" sz="2400" dirty="0"/>
              <a:t> </a:t>
            </a:r>
            <a:r>
              <a:rPr lang="tr-TR" sz="2400" dirty="0">
                <a:sym typeface="Wingdings" panose="05000000000000000000" pitchFamily="2" charset="2"/>
              </a:rPr>
              <a:t> </a:t>
            </a:r>
            <a:r>
              <a:rPr lang="tr-TR" sz="2400" dirty="0" err="1">
                <a:sym typeface="Wingdings" panose="05000000000000000000" pitchFamily="2" charset="2"/>
              </a:rPr>
              <a:t>Deadlock</a:t>
            </a:r>
            <a:r>
              <a:rPr lang="tr-TR" sz="2400" dirty="0">
                <a:sym typeface="Wingdings" panose="05000000000000000000" pitchFamily="2" charset="2"/>
              </a:rPr>
              <a:t>!!!</a:t>
            </a:r>
            <a:endParaRPr lang="en-GB" sz="2400" dirty="0"/>
          </a:p>
        </p:txBody>
      </p:sp>
      <p:pic>
        <p:nvPicPr>
          <p:cNvPr id="4" name="Resim 3"/>
          <p:cNvPicPr>
            <a:picLocks noChangeAspect="1"/>
          </p:cNvPicPr>
          <p:nvPr/>
        </p:nvPicPr>
        <p:blipFill>
          <a:blip r:embed="rId2"/>
          <a:stretch>
            <a:fillRect/>
          </a:stretch>
        </p:blipFill>
        <p:spPr>
          <a:xfrm>
            <a:off x="6213743" y="780756"/>
            <a:ext cx="4899734" cy="4444852"/>
          </a:xfrm>
          <a:prstGeom prst="rect">
            <a:avLst/>
          </a:prstGeom>
        </p:spPr>
      </p:pic>
    </p:spTree>
    <p:extLst>
      <p:ext uri="{BB962C8B-B14F-4D97-AF65-F5344CB8AC3E}">
        <p14:creationId xmlns:p14="http://schemas.microsoft.com/office/powerpoint/2010/main" val="3889130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88149" y="196948"/>
            <a:ext cx="9692640" cy="872198"/>
          </a:xfrm>
        </p:spPr>
        <p:txBody>
          <a:bodyPr/>
          <a:lstStyle/>
          <a:p>
            <a:r>
              <a:rPr lang="tr-TR" dirty="0" err="1"/>
              <a:t>Deadlock-Formal</a:t>
            </a:r>
            <a:r>
              <a:rPr lang="tr-TR" dirty="0"/>
              <a:t> Definition</a:t>
            </a:r>
            <a:endParaRPr lang="en-GB" dirty="0"/>
          </a:p>
        </p:txBody>
      </p:sp>
      <p:sp>
        <p:nvSpPr>
          <p:cNvPr id="3" name="İçerik Yer Tutucusu 2"/>
          <p:cNvSpPr>
            <a:spLocks noGrp="1"/>
          </p:cNvSpPr>
          <p:nvPr>
            <p:ph idx="1"/>
          </p:nvPr>
        </p:nvSpPr>
        <p:spPr>
          <a:xfrm>
            <a:off x="604911" y="1069146"/>
            <a:ext cx="10227212" cy="5317588"/>
          </a:xfrm>
        </p:spPr>
        <p:txBody>
          <a:bodyPr>
            <a:noAutofit/>
          </a:bodyPr>
          <a:lstStyle/>
          <a:p>
            <a:pPr algn="just">
              <a:lnSpc>
                <a:spcPct val="100000"/>
              </a:lnSpc>
              <a:spcBef>
                <a:spcPts val="600"/>
              </a:spcBef>
              <a:spcAft>
                <a:spcPts val="600"/>
              </a:spcAft>
            </a:pPr>
            <a:r>
              <a:rPr lang="tr-TR" sz="2000" dirty="0" err="1"/>
              <a:t>Processes</a:t>
            </a:r>
            <a:r>
              <a:rPr lang="tr-TR" sz="2000" dirty="0"/>
              <a:t> </a:t>
            </a:r>
            <a:r>
              <a:rPr lang="tr-TR" sz="2000" dirty="0" err="1"/>
              <a:t>use</a:t>
            </a:r>
            <a:r>
              <a:rPr lang="tr-TR" sz="2000" dirty="0"/>
              <a:t> </a:t>
            </a:r>
            <a:r>
              <a:rPr lang="tr-TR" sz="2000" dirty="0" err="1"/>
              <a:t>limited</a:t>
            </a:r>
            <a:r>
              <a:rPr lang="tr-TR" sz="2000" dirty="0"/>
              <a:t> </a:t>
            </a:r>
            <a:r>
              <a:rPr lang="tr-TR" sz="2000" dirty="0" err="1"/>
              <a:t>resources</a:t>
            </a:r>
            <a:r>
              <a:rPr lang="tr-TR" sz="2000" dirty="0"/>
              <a:t> in </a:t>
            </a:r>
            <a:r>
              <a:rPr lang="tr-TR" sz="2000" dirty="0" err="1"/>
              <a:t>multitasking</a:t>
            </a:r>
            <a:r>
              <a:rPr lang="tr-TR" sz="2000" dirty="0"/>
              <a:t> </a:t>
            </a:r>
            <a:r>
              <a:rPr lang="tr-TR" sz="2000" dirty="0" err="1"/>
              <a:t>systems</a:t>
            </a:r>
            <a:r>
              <a:rPr lang="tr-TR" sz="2000" dirty="0"/>
              <a:t>.</a:t>
            </a:r>
            <a:r>
              <a:rPr lang="en-GB" sz="2000" dirty="0"/>
              <a:t> </a:t>
            </a:r>
            <a:r>
              <a:rPr lang="tr-TR" sz="2000" dirty="0"/>
              <a:t>A </a:t>
            </a:r>
            <a:r>
              <a:rPr lang="tr-TR" sz="2000" dirty="0" err="1"/>
              <a:t>process</a:t>
            </a:r>
            <a:r>
              <a:rPr lang="tr-TR" sz="2000" dirty="0"/>
              <a:t> </a:t>
            </a:r>
            <a:r>
              <a:rPr lang="tr-TR" sz="2000" dirty="0" err="1"/>
              <a:t>requests</a:t>
            </a:r>
            <a:r>
              <a:rPr lang="tr-TR" sz="2000" dirty="0"/>
              <a:t> a </a:t>
            </a:r>
            <a:r>
              <a:rPr lang="tr-TR" sz="2000" dirty="0" err="1"/>
              <a:t>source</a:t>
            </a:r>
            <a:r>
              <a:rPr lang="tr-TR" sz="2000" dirty="0"/>
              <a:t> </a:t>
            </a:r>
            <a:r>
              <a:rPr lang="tr-TR" sz="2000" dirty="0" err="1"/>
              <a:t>and</a:t>
            </a:r>
            <a:r>
              <a:rPr lang="tr-TR" sz="2000" dirty="0"/>
              <a:t> </a:t>
            </a:r>
            <a:r>
              <a:rPr lang="tr-TR" sz="2000" dirty="0" err="1"/>
              <a:t>waits</a:t>
            </a:r>
            <a:r>
              <a:rPr lang="tr-TR" sz="2000" dirty="0"/>
              <a:t>, </a:t>
            </a:r>
            <a:r>
              <a:rPr lang="tr-TR" sz="2000" dirty="0" err="1"/>
              <a:t>if</a:t>
            </a:r>
            <a:r>
              <a:rPr lang="tr-TR" sz="2000" dirty="0"/>
              <a:t> </a:t>
            </a:r>
            <a:r>
              <a:rPr lang="tr-TR" sz="2000" dirty="0" err="1"/>
              <a:t>the</a:t>
            </a:r>
            <a:r>
              <a:rPr lang="tr-TR" sz="2000" dirty="0"/>
              <a:t> </a:t>
            </a:r>
            <a:r>
              <a:rPr lang="tr-TR" sz="2000" dirty="0" err="1"/>
              <a:t>source</a:t>
            </a:r>
            <a:r>
              <a:rPr lang="tr-TR" sz="2000" dirty="0"/>
              <a:t> is not </a:t>
            </a:r>
            <a:r>
              <a:rPr lang="tr-TR" sz="2000" dirty="0" err="1"/>
              <a:t>available</a:t>
            </a:r>
            <a:r>
              <a:rPr lang="tr-TR" sz="2000" dirty="0"/>
              <a:t>.</a:t>
            </a:r>
            <a:r>
              <a:rPr lang="en-GB" sz="2000" dirty="0"/>
              <a:t> </a:t>
            </a:r>
            <a:endParaRPr lang="tr-TR" sz="2000" dirty="0"/>
          </a:p>
          <a:p>
            <a:pPr lvl="1" algn="just">
              <a:lnSpc>
                <a:spcPct val="100000"/>
              </a:lnSpc>
              <a:spcBef>
                <a:spcPts val="600"/>
              </a:spcBef>
              <a:spcAft>
                <a:spcPts val="600"/>
              </a:spcAft>
            </a:pPr>
            <a:r>
              <a:rPr lang="tr-TR" sz="2000" dirty="0" err="1"/>
              <a:t>If</a:t>
            </a:r>
            <a:r>
              <a:rPr lang="tr-TR" sz="2000" dirty="0"/>
              <a:t> </a:t>
            </a:r>
            <a:r>
              <a:rPr lang="tr-TR" sz="2000" dirty="0" err="1"/>
              <a:t>the</a:t>
            </a:r>
            <a:r>
              <a:rPr lang="tr-TR" sz="2000" dirty="0"/>
              <a:t> </a:t>
            </a:r>
            <a:r>
              <a:rPr lang="tr-TR" sz="2000" dirty="0" err="1"/>
              <a:t>concerning</a:t>
            </a:r>
            <a:r>
              <a:rPr lang="tr-TR" sz="2000" dirty="0"/>
              <a:t> </a:t>
            </a:r>
            <a:r>
              <a:rPr lang="tr-TR" sz="2000" dirty="0" err="1"/>
              <a:t>source</a:t>
            </a:r>
            <a:r>
              <a:rPr lang="tr-TR" sz="2000" dirty="0"/>
              <a:t> is </a:t>
            </a:r>
            <a:r>
              <a:rPr lang="tr-TR" sz="2000" dirty="0" err="1"/>
              <a:t>used</a:t>
            </a:r>
            <a:r>
              <a:rPr lang="tr-TR" sz="2000" dirty="0"/>
              <a:t> </a:t>
            </a:r>
            <a:r>
              <a:rPr lang="tr-TR" sz="2000" dirty="0" err="1"/>
              <a:t>by</a:t>
            </a:r>
            <a:r>
              <a:rPr lang="tr-TR" sz="2000" dirty="0"/>
              <a:t> </a:t>
            </a:r>
            <a:r>
              <a:rPr lang="tr-TR" sz="2000" dirty="0" err="1"/>
              <a:t>another</a:t>
            </a:r>
            <a:r>
              <a:rPr lang="tr-TR" sz="2000" dirty="0"/>
              <a:t> </a:t>
            </a:r>
            <a:r>
              <a:rPr lang="tr-TR" sz="2000" dirty="0" err="1"/>
              <a:t>processes</a:t>
            </a:r>
            <a:r>
              <a:rPr lang="tr-TR" sz="2000" dirty="0"/>
              <a:t> at </a:t>
            </a:r>
            <a:r>
              <a:rPr lang="tr-TR" sz="2000" dirty="0" err="1"/>
              <a:t>that</a:t>
            </a:r>
            <a:r>
              <a:rPr lang="tr-TR" sz="2000" dirty="0"/>
              <a:t> moment, </a:t>
            </a:r>
            <a:r>
              <a:rPr lang="tr-TR" sz="2000" dirty="0" err="1"/>
              <a:t>the</a:t>
            </a:r>
            <a:r>
              <a:rPr lang="tr-TR" sz="2000" dirty="0"/>
              <a:t> </a:t>
            </a:r>
            <a:r>
              <a:rPr lang="tr-TR" sz="2000" dirty="0" err="1"/>
              <a:t>process</a:t>
            </a:r>
            <a:r>
              <a:rPr lang="tr-TR" sz="2000" dirty="0"/>
              <a:t> </a:t>
            </a:r>
            <a:r>
              <a:rPr lang="tr-TR" sz="2000" dirty="0" err="1"/>
              <a:t>may</a:t>
            </a:r>
            <a:r>
              <a:rPr lang="tr-TR" sz="2000" dirty="0"/>
              <a:t> not </a:t>
            </a:r>
            <a:r>
              <a:rPr lang="tr-TR" sz="2000" dirty="0" err="1"/>
              <a:t>exit</a:t>
            </a:r>
            <a:r>
              <a:rPr lang="tr-TR" sz="2000" dirty="0"/>
              <a:t> </a:t>
            </a:r>
            <a:r>
              <a:rPr lang="tr-TR" sz="2000" dirty="0" err="1"/>
              <a:t>this</a:t>
            </a:r>
            <a:r>
              <a:rPr lang="tr-TR" sz="2000" dirty="0"/>
              <a:t> </a:t>
            </a:r>
            <a:r>
              <a:rPr lang="tr-TR" sz="2000" dirty="0" err="1"/>
              <a:t>waiting</a:t>
            </a:r>
            <a:r>
              <a:rPr lang="tr-TR" sz="2000" dirty="0"/>
              <a:t> </a:t>
            </a:r>
            <a:r>
              <a:rPr lang="tr-TR" sz="2000" dirty="0" err="1"/>
              <a:t>situation</a:t>
            </a:r>
            <a:r>
              <a:rPr lang="en-GB" sz="2000" dirty="0"/>
              <a:t> </a:t>
            </a:r>
            <a:r>
              <a:rPr lang="tr-TR" sz="2000" dirty="0">
                <a:sym typeface="Wingdings" panose="05000000000000000000" pitchFamily="2" charset="2"/>
              </a:rPr>
              <a:t> </a:t>
            </a:r>
            <a:r>
              <a:rPr lang="tr-TR" sz="2000" dirty="0" err="1">
                <a:sym typeface="Wingdings" panose="05000000000000000000" pitchFamily="2" charset="2"/>
              </a:rPr>
              <a:t>Deadlock</a:t>
            </a:r>
            <a:r>
              <a:rPr lang="tr-TR" sz="2000" dirty="0">
                <a:sym typeface="Wingdings" panose="05000000000000000000" pitchFamily="2" charset="2"/>
              </a:rPr>
              <a:t>!!!</a:t>
            </a:r>
            <a:endParaRPr lang="tr-TR" sz="2000" dirty="0"/>
          </a:p>
          <a:p>
            <a:pPr marL="0" indent="0" algn="just">
              <a:lnSpc>
                <a:spcPct val="100000"/>
              </a:lnSpc>
              <a:spcBef>
                <a:spcPts val="600"/>
              </a:spcBef>
              <a:spcAft>
                <a:spcPts val="600"/>
              </a:spcAft>
              <a:buNone/>
            </a:pPr>
            <a:r>
              <a:rPr lang="tr-TR" sz="2000" b="1" dirty="0"/>
              <a:t>A) </a:t>
            </a:r>
            <a:r>
              <a:rPr lang="tr-TR" sz="2000" b="1" dirty="0" err="1"/>
              <a:t>Reusable</a:t>
            </a:r>
            <a:r>
              <a:rPr lang="tr-TR" sz="2000" b="1" dirty="0"/>
              <a:t> </a:t>
            </a:r>
            <a:r>
              <a:rPr lang="tr-TR" sz="2000" b="1" dirty="0" err="1"/>
              <a:t>Sources</a:t>
            </a:r>
            <a:r>
              <a:rPr lang="en-GB" sz="2000" b="1" dirty="0"/>
              <a:t> </a:t>
            </a:r>
          </a:p>
          <a:p>
            <a:pPr algn="just">
              <a:lnSpc>
                <a:spcPct val="100000"/>
              </a:lnSpc>
              <a:spcBef>
                <a:spcPts val="600"/>
              </a:spcBef>
              <a:spcAft>
                <a:spcPts val="600"/>
              </a:spcAft>
            </a:pPr>
            <a:r>
              <a:rPr lang="tr-TR" sz="2000" dirty="0" err="1"/>
              <a:t>Used</a:t>
            </a:r>
            <a:r>
              <a:rPr lang="tr-TR" sz="2000" dirty="0"/>
              <a:t> </a:t>
            </a:r>
            <a:r>
              <a:rPr lang="tr-TR" sz="2000" dirty="0" err="1"/>
              <a:t>and</a:t>
            </a:r>
            <a:r>
              <a:rPr lang="tr-TR" sz="2000" dirty="0"/>
              <a:t> </a:t>
            </a:r>
            <a:r>
              <a:rPr lang="tr-TR" sz="2000" dirty="0" err="1"/>
              <a:t>then</a:t>
            </a:r>
            <a:r>
              <a:rPr lang="tr-TR" sz="2000" dirty="0"/>
              <a:t> </a:t>
            </a:r>
            <a:r>
              <a:rPr lang="tr-TR" sz="2000" dirty="0" err="1"/>
              <a:t>leaved</a:t>
            </a:r>
            <a:r>
              <a:rPr lang="tr-TR" sz="2000" dirty="0"/>
              <a:t> </a:t>
            </a:r>
            <a:r>
              <a:rPr lang="tr-TR" sz="2000" dirty="0" err="1"/>
              <a:t>by</a:t>
            </a:r>
            <a:r>
              <a:rPr lang="tr-TR" sz="2000" dirty="0"/>
              <a:t> </a:t>
            </a:r>
            <a:r>
              <a:rPr lang="tr-TR" sz="2000" dirty="0" err="1"/>
              <a:t>the</a:t>
            </a:r>
            <a:r>
              <a:rPr lang="tr-TR" sz="2000" dirty="0"/>
              <a:t> </a:t>
            </a:r>
            <a:r>
              <a:rPr lang="tr-TR" sz="2000" dirty="0" err="1"/>
              <a:t>concerning</a:t>
            </a:r>
            <a:r>
              <a:rPr lang="tr-TR" sz="2000" dirty="0"/>
              <a:t> </a:t>
            </a:r>
            <a:r>
              <a:rPr lang="tr-TR" sz="2000" dirty="0" err="1"/>
              <a:t>process</a:t>
            </a:r>
            <a:r>
              <a:rPr lang="tr-TR" sz="2000" dirty="0"/>
              <a:t> </a:t>
            </a:r>
            <a:r>
              <a:rPr lang="tr-TR" sz="2000" dirty="0" err="1"/>
              <a:t>for</a:t>
            </a:r>
            <a:r>
              <a:rPr lang="tr-TR" sz="2000" dirty="0"/>
              <a:t> </a:t>
            </a:r>
            <a:r>
              <a:rPr lang="tr-TR" sz="2000" dirty="0" err="1"/>
              <a:t>being</a:t>
            </a:r>
            <a:r>
              <a:rPr lang="tr-TR" sz="2000" dirty="0"/>
              <a:t> </a:t>
            </a:r>
            <a:r>
              <a:rPr lang="tr-TR" sz="2000" dirty="0" err="1"/>
              <a:t>used</a:t>
            </a:r>
            <a:r>
              <a:rPr lang="tr-TR" sz="2000" dirty="0"/>
              <a:t> </a:t>
            </a:r>
            <a:r>
              <a:rPr lang="tr-TR" sz="2000" dirty="0" err="1"/>
              <a:t>by</a:t>
            </a:r>
            <a:r>
              <a:rPr lang="tr-TR" sz="2000" dirty="0"/>
              <a:t> </a:t>
            </a:r>
            <a:r>
              <a:rPr lang="tr-TR" sz="2000" dirty="0" err="1"/>
              <a:t>the</a:t>
            </a:r>
            <a:r>
              <a:rPr lang="tr-TR" sz="2000" dirty="0"/>
              <a:t> </a:t>
            </a:r>
            <a:r>
              <a:rPr lang="tr-TR" sz="2000" dirty="0" err="1"/>
              <a:t>others</a:t>
            </a:r>
            <a:r>
              <a:rPr lang="tr-TR" sz="2000" dirty="0"/>
              <a:t>.</a:t>
            </a:r>
            <a:r>
              <a:rPr lang="en-GB" sz="2000" dirty="0"/>
              <a:t> </a:t>
            </a:r>
          </a:p>
          <a:p>
            <a:pPr lvl="1" algn="just">
              <a:lnSpc>
                <a:spcPct val="100000"/>
              </a:lnSpc>
              <a:spcBef>
                <a:spcPts val="600"/>
              </a:spcBef>
              <a:spcAft>
                <a:spcPts val="600"/>
              </a:spcAft>
            </a:pPr>
            <a:r>
              <a:rPr lang="tr-TR" sz="2000" dirty="0"/>
              <a:t>CPU, main </a:t>
            </a:r>
            <a:r>
              <a:rPr lang="tr-TR" sz="2000" dirty="0" err="1"/>
              <a:t>memory</a:t>
            </a:r>
            <a:r>
              <a:rPr lang="tr-TR" sz="2000" dirty="0"/>
              <a:t>, I/O </a:t>
            </a:r>
            <a:r>
              <a:rPr lang="tr-TR" sz="2000" dirty="0" err="1"/>
              <a:t>devices</a:t>
            </a:r>
            <a:r>
              <a:rPr lang="en-GB" sz="2000" dirty="0"/>
              <a:t> </a:t>
            </a:r>
          </a:p>
          <a:p>
            <a:pPr marL="0" indent="0" algn="just">
              <a:lnSpc>
                <a:spcPct val="100000"/>
              </a:lnSpc>
              <a:spcBef>
                <a:spcPts val="600"/>
              </a:spcBef>
              <a:spcAft>
                <a:spcPts val="600"/>
              </a:spcAft>
              <a:buNone/>
            </a:pPr>
            <a:r>
              <a:rPr lang="tr-TR" sz="2000" b="1" dirty="0"/>
              <a:t>B) </a:t>
            </a:r>
            <a:r>
              <a:rPr lang="tr-TR" sz="2000" b="1" dirty="0" err="1"/>
              <a:t>Consumable</a:t>
            </a:r>
            <a:r>
              <a:rPr lang="tr-TR" sz="2000" b="1" dirty="0"/>
              <a:t> </a:t>
            </a:r>
            <a:r>
              <a:rPr lang="tr-TR" sz="2000" b="1" dirty="0" err="1"/>
              <a:t>Sourcess</a:t>
            </a:r>
            <a:endParaRPr lang="en-GB" sz="2000" b="1" dirty="0"/>
          </a:p>
          <a:p>
            <a:pPr algn="just">
              <a:lnSpc>
                <a:spcPct val="100000"/>
              </a:lnSpc>
              <a:spcBef>
                <a:spcPts val="600"/>
              </a:spcBef>
              <a:spcAft>
                <a:spcPts val="600"/>
              </a:spcAft>
            </a:pPr>
            <a:r>
              <a:rPr lang="tr-TR" sz="2000" dirty="0" err="1"/>
              <a:t>Used</a:t>
            </a:r>
            <a:r>
              <a:rPr lang="tr-TR" sz="2000" dirty="0"/>
              <a:t> </a:t>
            </a:r>
            <a:r>
              <a:rPr lang="tr-TR" sz="2000" dirty="0" err="1"/>
              <a:t>and</a:t>
            </a:r>
            <a:r>
              <a:rPr lang="tr-TR" sz="2000" dirty="0"/>
              <a:t> </a:t>
            </a:r>
            <a:r>
              <a:rPr lang="tr-TR" sz="2000" dirty="0" err="1"/>
              <a:t>then</a:t>
            </a:r>
            <a:r>
              <a:rPr lang="tr-TR" sz="2000" dirty="0"/>
              <a:t> </a:t>
            </a:r>
            <a:r>
              <a:rPr lang="tr-TR" sz="2000" dirty="0" err="1"/>
              <a:t>removed</a:t>
            </a:r>
            <a:r>
              <a:rPr lang="tr-TR" sz="2000" dirty="0"/>
              <a:t> </a:t>
            </a:r>
            <a:r>
              <a:rPr lang="tr-TR" sz="2000" dirty="0" err="1"/>
              <a:t>by</a:t>
            </a:r>
            <a:r>
              <a:rPr lang="tr-TR" sz="2000" dirty="0"/>
              <a:t> </a:t>
            </a:r>
            <a:r>
              <a:rPr lang="tr-TR" sz="2000" dirty="0" err="1"/>
              <a:t>the</a:t>
            </a:r>
            <a:r>
              <a:rPr lang="tr-TR" sz="2000" dirty="0"/>
              <a:t> </a:t>
            </a:r>
            <a:r>
              <a:rPr lang="tr-TR" sz="2000" dirty="0" err="1"/>
              <a:t>concerning</a:t>
            </a:r>
            <a:r>
              <a:rPr lang="tr-TR" sz="2000" dirty="0"/>
              <a:t> </a:t>
            </a:r>
            <a:r>
              <a:rPr lang="tr-TR" sz="2000" dirty="0" err="1"/>
              <a:t>process</a:t>
            </a:r>
            <a:r>
              <a:rPr lang="tr-TR" sz="2000" dirty="0"/>
              <a:t>.</a:t>
            </a:r>
          </a:p>
          <a:p>
            <a:pPr algn="just">
              <a:lnSpc>
                <a:spcPct val="100000"/>
              </a:lnSpc>
              <a:spcBef>
                <a:spcPts val="600"/>
              </a:spcBef>
              <a:spcAft>
                <a:spcPts val="600"/>
              </a:spcAft>
            </a:pPr>
            <a:r>
              <a:rPr lang="tr-TR" sz="2000" dirty="0"/>
              <a:t>Can not be </a:t>
            </a:r>
            <a:r>
              <a:rPr lang="tr-TR" sz="2000" dirty="0" err="1"/>
              <a:t>used</a:t>
            </a:r>
            <a:r>
              <a:rPr lang="tr-TR" sz="2000" dirty="0"/>
              <a:t> </a:t>
            </a:r>
            <a:r>
              <a:rPr lang="tr-TR" sz="2000" dirty="0" err="1"/>
              <a:t>by</a:t>
            </a:r>
            <a:r>
              <a:rPr lang="tr-TR" sz="2000" dirty="0"/>
              <a:t> </a:t>
            </a:r>
            <a:r>
              <a:rPr lang="tr-TR" sz="2000" dirty="0" err="1"/>
              <a:t>the</a:t>
            </a:r>
            <a:r>
              <a:rPr lang="tr-TR" sz="2000" dirty="0"/>
              <a:t> </a:t>
            </a:r>
            <a:r>
              <a:rPr lang="tr-TR" sz="2000" dirty="0" err="1"/>
              <a:t>other</a:t>
            </a:r>
            <a:r>
              <a:rPr lang="tr-TR" sz="2000" dirty="0"/>
              <a:t> </a:t>
            </a:r>
            <a:r>
              <a:rPr lang="tr-TR" sz="2000" dirty="0" err="1"/>
              <a:t>processes</a:t>
            </a:r>
            <a:r>
              <a:rPr lang="tr-TR" sz="2000" dirty="0"/>
              <a:t>.</a:t>
            </a:r>
            <a:r>
              <a:rPr lang="en-GB" sz="2000" dirty="0"/>
              <a:t> </a:t>
            </a:r>
          </a:p>
          <a:p>
            <a:pPr lvl="1" algn="just">
              <a:lnSpc>
                <a:spcPct val="160000"/>
              </a:lnSpc>
              <a:spcBef>
                <a:spcPts val="600"/>
              </a:spcBef>
              <a:spcAft>
                <a:spcPts val="600"/>
              </a:spcAft>
            </a:pPr>
            <a:r>
              <a:rPr lang="tr-TR" sz="2000" dirty="0"/>
              <a:t>I</a:t>
            </a:r>
            <a:r>
              <a:rPr lang="en-GB" sz="2000" dirty="0" err="1"/>
              <a:t>nterrupts</a:t>
            </a:r>
            <a:r>
              <a:rPr lang="tr-TR" sz="2000" dirty="0"/>
              <a:t>,</a:t>
            </a:r>
            <a:r>
              <a:rPr lang="en-GB" sz="2000" dirty="0"/>
              <a:t> </a:t>
            </a:r>
            <a:r>
              <a:rPr lang="en-GB" sz="2000" dirty="0" err="1"/>
              <a:t>si</a:t>
            </a:r>
            <a:r>
              <a:rPr lang="tr-TR" sz="2000" dirty="0" err="1"/>
              <a:t>gnals</a:t>
            </a:r>
            <a:r>
              <a:rPr lang="tr-TR" sz="2000" dirty="0"/>
              <a:t>, </a:t>
            </a:r>
            <a:r>
              <a:rPr lang="tr-TR" sz="2000" dirty="0" err="1"/>
              <a:t>messages</a:t>
            </a:r>
            <a:endParaRPr lang="en-GB" sz="2000" dirty="0"/>
          </a:p>
        </p:txBody>
      </p:sp>
    </p:spTree>
    <p:extLst>
      <p:ext uri="{BB962C8B-B14F-4D97-AF65-F5344CB8AC3E}">
        <p14:creationId xmlns:p14="http://schemas.microsoft.com/office/powerpoint/2010/main" val="877402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787791" y="369796"/>
            <a:ext cx="9692640" cy="872197"/>
          </a:xfrm>
        </p:spPr>
        <p:txBody>
          <a:bodyPr/>
          <a:lstStyle/>
          <a:p>
            <a:r>
              <a:rPr lang="tr-TR" dirty="0" err="1"/>
              <a:t>Deadlock</a:t>
            </a:r>
            <a:r>
              <a:rPr lang="tr-TR" dirty="0"/>
              <a:t> </a:t>
            </a:r>
            <a:r>
              <a:rPr lang="tr-TR" dirty="0" err="1"/>
              <a:t>Example</a:t>
            </a:r>
            <a:endParaRPr lang="en-GB" dirty="0"/>
          </a:p>
        </p:txBody>
      </p:sp>
      <p:sp>
        <p:nvSpPr>
          <p:cNvPr id="3" name="İçerik Yer Tutucusu 2"/>
          <p:cNvSpPr>
            <a:spLocks noGrp="1"/>
          </p:cNvSpPr>
          <p:nvPr>
            <p:ph idx="1"/>
          </p:nvPr>
        </p:nvSpPr>
        <p:spPr>
          <a:xfrm>
            <a:off x="787791" y="1055078"/>
            <a:ext cx="9069441" cy="5125060"/>
          </a:xfrm>
        </p:spPr>
        <p:txBody>
          <a:bodyPr/>
          <a:lstStyle/>
          <a:p>
            <a:endParaRPr lang="en-GB" dirty="0"/>
          </a:p>
          <a:p>
            <a:r>
              <a:rPr lang="tr-TR" sz="2400" dirty="0" err="1"/>
              <a:t>Consider</a:t>
            </a:r>
            <a:r>
              <a:rPr lang="tr-TR" sz="2400" dirty="0"/>
              <a:t> </a:t>
            </a:r>
            <a:r>
              <a:rPr lang="tr-TR" sz="2400" dirty="0" err="1"/>
              <a:t>that</a:t>
            </a:r>
            <a:r>
              <a:rPr lang="tr-TR" sz="2400" dirty="0"/>
              <a:t> </a:t>
            </a:r>
            <a:r>
              <a:rPr lang="tr-TR" sz="2400" dirty="0" err="1"/>
              <a:t>the</a:t>
            </a:r>
            <a:r>
              <a:rPr lang="tr-TR" sz="2400" dirty="0"/>
              <a:t> main </a:t>
            </a:r>
            <a:r>
              <a:rPr lang="tr-TR" sz="2400" dirty="0" err="1"/>
              <a:t>memory</a:t>
            </a:r>
            <a:r>
              <a:rPr lang="tr-TR" sz="2400" dirty="0"/>
              <a:t> has </a:t>
            </a:r>
            <a:r>
              <a:rPr lang="tr-TR" sz="2400" dirty="0" err="1"/>
              <a:t>the</a:t>
            </a:r>
            <a:r>
              <a:rPr lang="tr-TR" sz="2400" dirty="0"/>
              <a:t> </a:t>
            </a:r>
            <a:r>
              <a:rPr lang="tr-TR" sz="2400" dirty="0" err="1"/>
              <a:t>part</a:t>
            </a:r>
            <a:r>
              <a:rPr lang="tr-TR" sz="2400" dirty="0"/>
              <a:t> of 200 </a:t>
            </a:r>
            <a:r>
              <a:rPr lang="tr-TR" sz="2400" dirty="0" err="1"/>
              <a:t>Kbytes</a:t>
            </a:r>
            <a:r>
              <a:rPr lang="tr-TR" sz="2400" dirty="0"/>
              <a:t>. </a:t>
            </a:r>
            <a:r>
              <a:rPr lang="tr-TR" sz="2400" dirty="0" err="1"/>
              <a:t>Consequtively</a:t>
            </a:r>
            <a:r>
              <a:rPr lang="tr-TR" sz="2400" dirty="0"/>
              <a:t>, P1 </a:t>
            </a:r>
            <a:r>
              <a:rPr lang="tr-TR" sz="2400" dirty="0" err="1"/>
              <a:t>and</a:t>
            </a:r>
            <a:r>
              <a:rPr lang="tr-TR" sz="2400" dirty="0"/>
              <a:t> P2 </a:t>
            </a:r>
            <a:r>
              <a:rPr lang="tr-TR" sz="2400" dirty="0" err="1"/>
              <a:t>request</a:t>
            </a:r>
            <a:r>
              <a:rPr lang="tr-TR" sz="2400" dirty="0"/>
              <a:t>:</a:t>
            </a:r>
          </a:p>
          <a:p>
            <a:endParaRPr lang="en-GB" dirty="0"/>
          </a:p>
          <a:p>
            <a:endParaRPr lang="en-GB" dirty="0"/>
          </a:p>
          <a:p>
            <a:endParaRPr lang="tr-TR" dirty="0"/>
          </a:p>
          <a:p>
            <a:endParaRPr lang="tr-TR" dirty="0"/>
          </a:p>
          <a:p>
            <a:endParaRPr lang="tr-TR" dirty="0"/>
          </a:p>
          <a:p>
            <a:r>
              <a:rPr lang="tr-TR" sz="2400" dirty="0" err="1"/>
              <a:t>Does</a:t>
            </a:r>
            <a:r>
              <a:rPr lang="tr-TR" sz="2400" dirty="0"/>
              <a:t> </a:t>
            </a:r>
            <a:r>
              <a:rPr lang="tr-TR" sz="2400" dirty="0" err="1"/>
              <a:t>deadlock</a:t>
            </a:r>
            <a:r>
              <a:rPr lang="tr-TR" sz="2400" dirty="0"/>
              <a:t> </a:t>
            </a:r>
            <a:r>
              <a:rPr lang="tr-TR" sz="2400" dirty="0" err="1"/>
              <a:t>happen</a:t>
            </a:r>
            <a:r>
              <a:rPr lang="tr-TR" sz="2400" dirty="0"/>
              <a:t>?</a:t>
            </a:r>
          </a:p>
          <a:p>
            <a:r>
              <a:rPr lang="tr-TR" sz="2400" dirty="0"/>
              <a:t>How is it </a:t>
            </a:r>
            <a:r>
              <a:rPr lang="tr-TR" sz="2400" dirty="0" err="1"/>
              <a:t>prevented</a:t>
            </a:r>
            <a:r>
              <a:rPr lang="tr-TR" sz="2400" dirty="0"/>
              <a:t>?</a:t>
            </a:r>
            <a:endParaRPr lang="en-GB" sz="2400" dirty="0"/>
          </a:p>
          <a:p>
            <a:endParaRPr lang="en-GB" dirty="0"/>
          </a:p>
        </p:txBody>
      </p:sp>
      <p:graphicFrame>
        <p:nvGraphicFramePr>
          <p:cNvPr id="5" name="Tablo 4"/>
          <p:cNvGraphicFramePr>
            <a:graphicFrameLocks noGrp="1"/>
          </p:cNvGraphicFramePr>
          <p:nvPr>
            <p:extLst>
              <p:ext uri="{D42A27DB-BD31-4B8C-83A1-F6EECF244321}">
                <p14:modId xmlns:p14="http://schemas.microsoft.com/office/powerpoint/2010/main" val="3757645278"/>
              </p:ext>
            </p:extLst>
          </p:nvPr>
        </p:nvGraphicFramePr>
        <p:xfrm>
          <a:off x="3212865" y="2677871"/>
          <a:ext cx="4219292" cy="1483360"/>
        </p:xfrm>
        <a:graphic>
          <a:graphicData uri="http://schemas.openxmlformats.org/drawingml/2006/table">
            <a:tbl>
              <a:tblPr firstRow="1" bandRow="1">
                <a:tableStyleId>{5C22544A-7EE6-4342-B048-85BDC9FD1C3A}</a:tableStyleId>
              </a:tblPr>
              <a:tblGrid>
                <a:gridCol w="2109646">
                  <a:extLst>
                    <a:ext uri="{9D8B030D-6E8A-4147-A177-3AD203B41FA5}">
                      <a16:colId xmlns:a16="http://schemas.microsoft.com/office/drawing/2014/main" val="20000"/>
                    </a:ext>
                  </a:extLst>
                </a:gridCol>
                <a:gridCol w="2109646">
                  <a:extLst>
                    <a:ext uri="{9D8B030D-6E8A-4147-A177-3AD203B41FA5}">
                      <a16:colId xmlns:a16="http://schemas.microsoft.com/office/drawing/2014/main" val="20001"/>
                    </a:ext>
                  </a:extLst>
                </a:gridCol>
              </a:tblGrid>
              <a:tr h="370840">
                <a:tc>
                  <a:txBody>
                    <a:bodyPr/>
                    <a:lstStyle/>
                    <a:p>
                      <a:r>
                        <a:rPr lang="tr-TR" dirty="0"/>
                        <a:t>P1</a:t>
                      </a:r>
                      <a:endParaRPr lang="en-GB" dirty="0"/>
                    </a:p>
                  </a:txBody>
                  <a:tcPr/>
                </a:tc>
                <a:tc>
                  <a:txBody>
                    <a:bodyPr/>
                    <a:lstStyle/>
                    <a:p>
                      <a:r>
                        <a:rPr lang="tr-TR" dirty="0"/>
                        <a:t>P2</a:t>
                      </a:r>
                      <a:endParaRPr lang="en-GB" dirty="0"/>
                    </a:p>
                  </a:txBody>
                  <a:tcPr/>
                </a:tc>
                <a:extLst>
                  <a:ext uri="{0D108BD9-81ED-4DB2-BD59-A6C34878D82A}">
                    <a16:rowId xmlns:a16="http://schemas.microsoft.com/office/drawing/2014/main" val="10000"/>
                  </a:ext>
                </a:extLst>
              </a:tr>
              <a:tr h="370840">
                <a:tc>
                  <a:txBody>
                    <a:bodyPr/>
                    <a:lstStyle/>
                    <a:p>
                      <a:r>
                        <a:rPr lang="tr-TR" dirty="0"/>
                        <a:t>80 </a:t>
                      </a:r>
                      <a:r>
                        <a:rPr lang="tr-TR" dirty="0" err="1"/>
                        <a:t>KBytes</a:t>
                      </a:r>
                      <a:endParaRPr lang="en-GB" dirty="0"/>
                    </a:p>
                  </a:txBody>
                  <a:tcPr/>
                </a:tc>
                <a:tc>
                  <a:txBody>
                    <a:bodyPr/>
                    <a:lstStyle/>
                    <a:p>
                      <a:r>
                        <a:rPr lang="tr-TR" dirty="0"/>
                        <a:t>70 </a:t>
                      </a:r>
                      <a:r>
                        <a:rPr lang="tr-TR" dirty="0" err="1"/>
                        <a:t>KBytes</a:t>
                      </a:r>
                      <a:endParaRPr lang="en-GB" dirty="0"/>
                    </a:p>
                  </a:txBody>
                  <a:tcPr/>
                </a:tc>
                <a:extLst>
                  <a:ext uri="{0D108BD9-81ED-4DB2-BD59-A6C34878D82A}">
                    <a16:rowId xmlns:a16="http://schemas.microsoft.com/office/drawing/2014/main" val="10001"/>
                  </a:ext>
                </a:extLst>
              </a:tr>
              <a:tr h="370840">
                <a:tc>
                  <a:txBody>
                    <a:bodyPr/>
                    <a:lstStyle/>
                    <a:p>
                      <a:r>
                        <a:rPr lang="tr-TR" dirty="0"/>
                        <a:t>…</a:t>
                      </a:r>
                      <a:endParaRPr lang="en-GB" dirty="0"/>
                    </a:p>
                  </a:txBody>
                  <a:tcPr/>
                </a:tc>
                <a:tc>
                  <a:txBody>
                    <a:bodyPr/>
                    <a:lstStyle/>
                    <a:p>
                      <a:r>
                        <a:rPr lang="tr-TR" dirty="0"/>
                        <a:t>…</a:t>
                      </a:r>
                      <a:endParaRPr lang="en-GB" dirty="0"/>
                    </a:p>
                  </a:txBody>
                  <a:tcPr/>
                </a:tc>
                <a:extLst>
                  <a:ext uri="{0D108BD9-81ED-4DB2-BD59-A6C34878D82A}">
                    <a16:rowId xmlns:a16="http://schemas.microsoft.com/office/drawing/2014/main" val="10002"/>
                  </a:ext>
                </a:extLst>
              </a:tr>
              <a:tr h="370840">
                <a:tc>
                  <a:txBody>
                    <a:bodyPr/>
                    <a:lstStyle/>
                    <a:p>
                      <a:r>
                        <a:rPr lang="tr-TR" dirty="0"/>
                        <a:t>60 </a:t>
                      </a:r>
                      <a:r>
                        <a:rPr lang="tr-TR" dirty="0" err="1"/>
                        <a:t>KBytes</a:t>
                      </a:r>
                      <a:endParaRPr lang="en-GB" dirty="0"/>
                    </a:p>
                  </a:txBody>
                  <a:tcPr/>
                </a:tc>
                <a:tc>
                  <a:txBody>
                    <a:bodyPr/>
                    <a:lstStyle/>
                    <a:p>
                      <a:r>
                        <a:rPr lang="tr-TR" dirty="0"/>
                        <a:t>80 </a:t>
                      </a:r>
                      <a:r>
                        <a:rPr lang="tr-TR" dirty="0" err="1"/>
                        <a:t>KBytes</a:t>
                      </a:r>
                      <a:endParaRPr lang="en-GB"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549874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14758" y="365760"/>
            <a:ext cx="9692640" cy="745588"/>
          </a:xfrm>
        </p:spPr>
        <p:txBody>
          <a:bodyPr/>
          <a:lstStyle/>
          <a:p>
            <a:r>
              <a:rPr lang="tr-TR" dirty="0" err="1"/>
              <a:t>Necassary</a:t>
            </a:r>
            <a:r>
              <a:rPr lang="tr-TR" dirty="0"/>
              <a:t> </a:t>
            </a:r>
            <a:r>
              <a:rPr lang="tr-TR" dirty="0" err="1"/>
              <a:t>Conditions</a:t>
            </a:r>
            <a:r>
              <a:rPr lang="tr-TR" dirty="0"/>
              <a:t> </a:t>
            </a:r>
            <a:r>
              <a:rPr lang="tr-TR" dirty="0" err="1"/>
              <a:t>for</a:t>
            </a:r>
            <a:r>
              <a:rPr lang="tr-TR" dirty="0"/>
              <a:t> </a:t>
            </a:r>
            <a:r>
              <a:rPr lang="tr-TR" dirty="0" err="1"/>
              <a:t>Deadlock</a:t>
            </a:r>
            <a:endParaRPr lang="en-GB" dirty="0"/>
          </a:p>
        </p:txBody>
      </p:sp>
      <p:sp>
        <p:nvSpPr>
          <p:cNvPr id="3" name="İçerik Yer Tutucusu 2"/>
          <p:cNvSpPr>
            <a:spLocks noGrp="1"/>
          </p:cNvSpPr>
          <p:nvPr>
            <p:ph idx="1"/>
          </p:nvPr>
        </p:nvSpPr>
        <p:spPr>
          <a:xfrm>
            <a:off x="614758" y="1364566"/>
            <a:ext cx="10343974" cy="4909625"/>
          </a:xfrm>
        </p:spPr>
        <p:txBody>
          <a:bodyPr>
            <a:normAutofit/>
          </a:bodyPr>
          <a:lstStyle/>
          <a:p>
            <a:pPr algn="just"/>
            <a:r>
              <a:rPr lang="en-GB" sz="2400" dirty="0"/>
              <a:t>ALL of these four must happen simultaneously for deadlock</a:t>
            </a:r>
            <a:r>
              <a:rPr lang="tr-TR" sz="2400" dirty="0"/>
              <a:t>:</a:t>
            </a:r>
            <a:r>
              <a:rPr lang="en-GB" sz="2400" dirty="0"/>
              <a:t> </a:t>
            </a:r>
            <a:endParaRPr lang="tr-TR" sz="2400" dirty="0"/>
          </a:p>
          <a:p>
            <a:pPr algn="just"/>
            <a:r>
              <a:rPr lang="en-GB" sz="2400" b="1" dirty="0"/>
              <a:t>Mutual exclusion</a:t>
            </a:r>
            <a:r>
              <a:rPr lang="tr-TR" sz="2400" b="1" dirty="0"/>
              <a:t>:</a:t>
            </a:r>
            <a:r>
              <a:rPr lang="en-GB" sz="2400" b="1" dirty="0"/>
              <a:t> </a:t>
            </a:r>
            <a:r>
              <a:rPr lang="en-GB" sz="2400" dirty="0"/>
              <a:t>One or more than one resource must be held by a process in a non-sharable (exclusive) mode. </a:t>
            </a:r>
            <a:endParaRPr lang="tr-TR" sz="2400" dirty="0"/>
          </a:p>
          <a:p>
            <a:pPr algn="just"/>
            <a:r>
              <a:rPr lang="en-GB" sz="2400" b="1" dirty="0"/>
              <a:t>Hold and Wait</a:t>
            </a:r>
            <a:r>
              <a:rPr lang="tr-TR" sz="2400" b="1" dirty="0"/>
              <a:t>:</a:t>
            </a:r>
            <a:r>
              <a:rPr lang="en-GB" sz="2400" b="1" dirty="0"/>
              <a:t> </a:t>
            </a:r>
            <a:r>
              <a:rPr lang="en-GB" sz="2400" dirty="0"/>
              <a:t>A process holds a resource while waiting for another resource. </a:t>
            </a:r>
            <a:endParaRPr lang="tr-TR" sz="2400" dirty="0"/>
          </a:p>
          <a:p>
            <a:pPr algn="just"/>
            <a:r>
              <a:rPr lang="en-GB" sz="2400" b="1" dirty="0"/>
              <a:t>No </a:t>
            </a:r>
            <a:r>
              <a:rPr lang="en-GB" sz="2400" b="1" dirty="0" err="1"/>
              <a:t>Preemption</a:t>
            </a:r>
            <a:r>
              <a:rPr lang="tr-TR" sz="2400" b="1" dirty="0"/>
              <a:t>:</a:t>
            </a:r>
            <a:r>
              <a:rPr lang="en-GB" sz="2400" b="1" dirty="0"/>
              <a:t> </a:t>
            </a:r>
            <a:r>
              <a:rPr lang="en-GB" sz="2400" dirty="0"/>
              <a:t>There is only voluntary release of a resource</a:t>
            </a:r>
            <a:r>
              <a:rPr lang="tr-TR" sz="2400" dirty="0"/>
              <a:t> </a:t>
            </a:r>
            <a:r>
              <a:rPr lang="tr-TR" sz="2400" dirty="0" err="1"/>
              <a:t>after</a:t>
            </a:r>
            <a:r>
              <a:rPr lang="tr-TR" sz="2400" dirty="0"/>
              <a:t> </a:t>
            </a:r>
            <a:r>
              <a:rPr lang="tr-TR" sz="2400" dirty="0" err="1"/>
              <a:t>finishing</a:t>
            </a:r>
            <a:r>
              <a:rPr lang="en-GB" sz="2400" dirty="0"/>
              <a:t> - nobody else can make a process give up a resource. </a:t>
            </a:r>
            <a:endParaRPr lang="tr-TR" sz="2400" dirty="0"/>
          </a:p>
          <a:p>
            <a:pPr algn="just"/>
            <a:r>
              <a:rPr lang="en-GB" sz="2400" b="1" dirty="0"/>
              <a:t>Circular Wait</a:t>
            </a:r>
            <a:r>
              <a:rPr lang="tr-TR" sz="2400" b="1" dirty="0"/>
              <a:t>:</a:t>
            </a:r>
            <a:r>
              <a:rPr lang="en-GB" sz="2400" dirty="0"/>
              <a:t> Process A waits for Process B waits for Process C .... waits for Process A.</a:t>
            </a:r>
          </a:p>
        </p:txBody>
      </p:sp>
    </p:spTree>
    <p:extLst>
      <p:ext uri="{BB962C8B-B14F-4D97-AF65-F5344CB8AC3E}">
        <p14:creationId xmlns:p14="http://schemas.microsoft.com/office/powerpoint/2010/main" val="3413738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713232" y="407963"/>
            <a:ext cx="9692640" cy="815926"/>
          </a:xfrm>
        </p:spPr>
        <p:txBody>
          <a:bodyPr/>
          <a:lstStyle/>
          <a:p>
            <a:r>
              <a:rPr lang="tr-TR" dirty="0"/>
              <a:t>Source </a:t>
            </a:r>
            <a:r>
              <a:rPr lang="tr-TR" dirty="0" err="1"/>
              <a:t>Allocation</a:t>
            </a:r>
            <a:r>
              <a:rPr lang="tr-TR" dirty="0"/>
              <a:t> </a:t>
            </a:r>
            <a:r>
              <a:rPr lang="tr-TR" dirty="0" err="1"/>
              <a:t>Graphs</a:t>
            </a:r>
            <a:endParaRPr lang="en-GB" dirty="0"/>
          </a:p>
        </p:txBody>
      </p:sp>
      <p:sp>
        <p:nvSpPr>
          <p:cNvPr id="3" name="İçerik Yer Tutucusu 2"/>
          <p:cNvSpPr>
            <a:spLocks noGrp="1"/>
          </p:cNvSpPr>
          <p:nvPr>
            <p:ph idx="1"/>
          </p:nvPr>
        </p:nvSpPr>
        <p:spPr>
          <a:xfrm>
            <a:off x="713232" y="1445748"/>
            <a:ext cx="8595360" cy="4351337"/>
          </a:xfrm>
        </p:spPr>
        <p:txBody>
          <a:bodyPr>
            <a:normAutofit/>
          </a:bodyPr>
          <a:lstStyle/>
          <a:p>
            <a:pPr algn="just"/>
            <a:r>
              <a:rPr lang="tr-TR" sz="2400" dirty="0" err="1"/>
              <a:t>Requests</a:t>
            </a:r>
            <a:r>
              <a:rPr lang="tr-TR" sz="2400" dirty="0"/>
              <a:t> of </a:t>
            </a:r>
            <a:r>
              <a:rPr lang="tr-TR" sz="2400" dirty="0" err="1"/>
              <a:t>the</a:t>
            </a:r>
            <a:r>
              <a:rPr lang="tr-TR" sz="2400" dirty="0"/>
              <a:t> </a:t>
            </a:r>
            <a:r>
              <a:rPr lang="tr-TR" sz="2400" dirty="0" err="1"/>
              <a:t>processes</a:t>
            </a:r>
            <a:r>
              <a:rPr lang="tr-TR" sz="2400" dirty="0"/>
              <a:t> </a:t>
            </a:r>
            <a:r>
              <a:rPr lang="tr-TR" sz="2400" dirty="0" err="1"/>
              <a:t>and</a:t>
            </a:r>
            <a:r>
              <a:rPr lang="tr-TR" sz="2400" dirty="0"/>
              <a:t> </a:t>
            </a:r>
            <a:r>
              <a:rPr lang="tr-TR" sz="2400" dirty="0" err="1"/>
              <a:t>allocation</a:t>
            </a:r>
            <a:r>
              <a:rPr lang="tr-TR" sz="2400" dirty="0"/>
              <a:t> of </a:t>
            </a:r>
            <a:r>
              <a:rPr lang="tr-TR" sz="2400" dirty="0" err="1"/>
              <a:t>the</a:t>
            </a:r>
            <a:r>
              <a:rPr lang="tr-TR" sz="2400" dirty="0"/>
              <a:t> </a:t>
            </a:r>
            <a:r>
              <a:rPr lang="tr-TR" sz="2400" dirty="0" err="1"/>
              <a:t>resurces</a:t>
            </a:r>
            <a:r>
              <a:rPr lang="tr-TR" sz="2400" dirty="0"/>
              <a:t> </a:t>
            </a:r>
            <a:r>
              <a:rPr lang="tr-TR" sz="2400" dirty="0" err="1"/>
              <a:t>are</a:t>
            </a:r>
            <a:r>
              <a:rPr lang="tr-TR" sz="2400" dirty="0"/>
              <a:t> </a:t>
            </a:r>
            <a:r>
              <a:rPr lang="tr-TR" sz="2400" dirty="0" err="1"/>
              <a:t>illustrated</a:t>
            </a:r>
            <a:r>
              <a:rPr lang="tr-TR" sz="2400" dirty="0"/>
              <a:t> </a:t>
            </a:r>
            <a:r>
              <a:rPr lang="tr-TR" sz="2400" dirty="0" err="1"/>
              <a:t>by</a:t>
            </a:r>
            <a:r>
              <a:rPr lang="tr-TR" sz="2400" dirty="0"/>
              <a:t> </a:t>
            </a:r>
            <a:r>
              <a:rPr lang="tr-TR" sz="2400" dirty="0" err="1"/>
              <a:t>source</a:t>
            </a:r>
            <a:r>
              <a:rPr lang="tr-TR" sz="2400" dirty="0"/>
              <a:t> </a:t>
            </a:r>
            <a:r>
              <a:rPr lang="tr-TR" sz="2400" dirty="0" err="1"/>
              <a:t>allocation</a:t>
            </a:r>
            <a:r>
              <a:rPr lang="tr-TR" sz="2400" dirty="0"/>
              <a:t> </a:t>
            </a:r>
            <a:r>
              <a:rPr lang="tr-TR" sz="2400" dirty="0" err="1"/>
              <a:t>graphs</a:t>
            </a:r>
            <a:r>
              <a:rPr lang="tr-TR" sz="2400" dirty="0"/>
              <a:t>.</a:t>
            </a:r>
            <a:endParaRPr lang="en-GB" sz="2400" dirty="0"/>
          </a:p>
          <a:p>
            <a:pPr algn="just"/>
            <a:r>
              <a:rPr lang="tr-TR" sz="2400" dirty="0" err="1"/>
              <a:t>Circles</a:t>
            </a:r>
            <a:r>
              <a:rPr lang="tr-TR" sz="2400" dirty="0"/>
              <a:t> </a:t>
            </a:r>
            <a:r>
              <a:rPr lang="tr-TR" sz="2400" dirty="0" err="1"/>
              <a:t>for</a:t>
            </a:r>
            <a:r>
              <a:rPr lang="tr-TR" sz="2400" dirty="0"/>
              <a:t> </a:t>
            </a:r>
            <a:r>
              <a:rPr lang="tr-TR" sz="2400" dirty="0" err="1"/>
              <a:t>processes</a:t>
            </a:r>
            <a:r>
              <a:rPr lang="tr-TR" sz="2400" dirty="0"/>
              <a:t>, </a:t>
            </a:r>
            <a:r>
              <a:rPr lang="tr-TR" sz="2400" dirty="0" err="1"/>
              <a:t>squares</a:t>
            </a:r>
            <a:r>
              <a:rPr lang="tr-TR" sz="2400" dirty="0"/>
              <a:t> </a:t>
            </a:r>
            <a:r>
              <a:rPr lang="tr-TR" sz="2400" dirty="0" err="1"/>
              <a:t>for</a:t>
            </a:r>
            <a:r>
              <a:rPr lang="tr-TR" sz="2400" dirty="0"/>
              <a:t> </a:t>
            </a:r>
            <a:r>
              <a:rPr lang="tr-TR" sz="2400" dirty="0" err="1"/>
              <a:t>resources</a:t>
            </a:r>
            <a:r>
              <a:rPr lang="tr-TR" sz="2400" dirty="0"/>
              <a:t> </a:t>
            </a:r>
            <a:r>
              <a:rPr lang="tr-TR" sz="2400" dirty="0" err="1"/>
              <a:t>and</a:t>
            </a:r>
            <a:r>
              <a:rPr lang="tr-TR" sz="2400" dirty="0"/>
              <a:t> </a:t>
            </a:r>
            <a:r>
              <a:rPr lang="tr-TR" sz="2400" dirty="0" err="1"/>
              <a:t>dots</a:t>
            </a:r>
            <a:r>
              <a:rPr lang="tr-TR" sz="2400" dirty="0"/>
              <a:t> </a:t>
            </a:r>
            <a:r>
              <a:rPr lang="tr-TR" sz="2400" dirty="0" err="1"/>
              <a:t>for</a:t>
            </a:r>
            <a:r>
              <a:rPr lang="tr-TR" sz="2400" dirty="0"/>
              <a:t> </a:t>
            </a:r>
            <a:r>
              <a:rPr lang="tr-TR" sz="2400" dirty="0" err="1"/>
              <a:t>number</a:t>
            </a:r>
            <a:r>
              <a:rPr lang="tr-TR" sz="2400" dirty="0"/>
              <a:t> of </a:t>
            </a:r>
            <a:r>
              <a:rPr lang="tr-TR" sz="2400" dirty="0" err="1"/>
              <a:t>the</a:t>
            </a:r>
            <a:r>
              <a:rPr lang="tr-TR" sz="2400" dirty="0"/>
              <a:t> </a:t>
            </a:r>
            <a:r>
              <a:rPr lang="tr-TR" sz="2400" dirty="0" err="1"/>
              <a:t>available</a:t>
            </a:r>
            <a:r>
              <a:rPr lang="tr-TR" sz="2400" dirty="0"/>
              <a:t> </a:t>
            </a:r>
            <a:r>
              <a:rPr lang="tr-TR" sz="2400" dirty="0" err="1"/>
              <a:t>resources</a:t>
            </a:r>
            <a:r>
              <a:rPr lang="tr-TR" sz="2400" dirty="0"/>
              <a:t>.</a:t>
            </a:r>
            <a:endParaRPr lang="en-GB" sz="2400" dirty="0"/>
          </a:p>
        </p:txBody>
      </p:sp>
      <p:pic>
        <p:nvPicPr>
          <p:cNvPr id="4" name="Resim 3"/>
          <p:cNvPicPr>
            <a:picLocks noChangeAspect="1"/>
          </p:cNvPicPr>
          <p:nvPr/>
        </p:nvPicPr>
        <p:blipFill>
          <a:blip r:embed="rId2"/>
          <a:stretch>
            <a:fillRect/>
          </a:stretch>
        </p:blipFill>
        <p:spPr>
          <a:xfrm>
            <a:off x="1108970" y="4094894"/>
            <a:ext cx="3895725" cy="1533525"/>
          </a:xfrm>
          <a:prstGeom prst="rect">
            <a:avLst/>
          </a:prstGeom>
        </p:spPr>
      </p:pic>
      <p:pic>
        <p:nvPicPr>
          <p:cNvPr id="5" name="Resim 4"/>
          <p:cNvPicPr>
            <a:picLocks noChangeAspect="1"/>
          </p:cNvPicPr>
          <p:nvPr/>
        </p:nvPicPr>
        <p:blipFill>
          <a:blip r:embed="rId3"/>
          <a:stretch>
            <a:fillRect/>
          </a:stretch>
        </p:blipFill>
        <p:spPr>
          <a:xfrm>
            <a:off x="5908167" y="4468128"/>
            <a:ext cx="3400425" cy="1343025"/>
          </a:xfrm>
          <a:prstGeom prst="rect">
            <a:avLst/>
          </a:prstGeom>
        </p:spPr>
      </p:pic>
    </p:spTree>
    <p:extLst>
      <p:ext uri="{BB962C8B-B14F-4D97-AF65-F5344CB8AC3E}">
        <p14:creationId xmlns:p14="http://schemas.microsoft.com/office/powerpoint/2010/main" val="2357340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502216" y="379827"/>
            <a:ext cx="9692640" cy="858129"/>
          </a:xfrm>
        </p:spPr>
        <p:txBody>
          <a:bodyPr/>
          <a:lstStyle/>
          <a:p>
            <a:r>
              <a:rPr lang="tr-TR" dirty="0" err="1"/>
              <a:t>Deadlock</a:t>
            </a:r>
            <a:r>
              <a:rPr lang="tr-TR" dirty="0"/>
              <a:t> – </a:t>
            </a:r>
            <a:r>
              <a:rPr lang="tr-TR" dirty="0" err="1"/>
              <a:t>Circular</a:t>
            </a:r>
            <a:r>
              <a:rPr lang="tr-TR" dirty="0"/>
              <a:t> </a:t>
            </a:r>
            <a:r>
              <a:rPr lang="tr-TR" dirty="0" err="1"/>
              <a:t>wait</a:t>
            </a:r>
            <a:endParaRPr lang="en-GB" dirty="0"/>
          </a:p>
        </p:txBody>
      </p:sp>
      <p:pic>
        <p:nvPicPr>
          <p:cNvPr id="4" name="İçerik Yer Tutucusu 3"/>
          <p:cNvPicPr>
            <a:picLocks noGrp="1" noChangeAspect="1"/>
          </p:cNvPicPr>
          <p:nvPr>
            <p:ph idx="1"/>
          </p:nvPr>
        </p:nvPicPr>
        <p:blipFill>
          <a:blip r:embed="rId2"/>
          <a:stretch>
            <a:fillRect/>
          </a:stretch>
        </p:blipFill>
        <p:spPr>
          <a:xfrm>
            <a:off x="300286" y="1391541"/>
            <a:ext cx="5048250" cy="3790950"/>
          </a:xfrm>
          <a:prstGeom prst="rect">
            <a:avLst/>
          </a:prstGeom>
        </p:spPr>
      </p:pic>
      <p:pic>
        <p:nvPicPr>
          <p:cNvPr id="5" name="Resim 4"/>
          <p:cNvPicPr>
            <a:picLocks noChangeAspect="1"/>
          </p:cNvPicPr>
          <p:nvPr/>
        </p:nvPicPr>
        <p:blipFill>
          <a:blip r:embed="rId3"/>
          <a:stretch>
            <a:fillRect/>
          </a:stretch>
        </p:blipFill>
        <p:spPr>
          <a:xfrm>
            <a:off x="5713401" y="1328823"/>
            <a:ext cx="4890488" cy="3853668"/>
          </a:xfrm>
          <a:prstGeom prst="rect">
            <a:avLst/>
          </a:prstGeom>
        </p:spPr>
      </p:pic>
    </p:spTree>
    <p:extLst>
      <p:ext uri="{BB962C8B-B14F-4D97-AF65-F5344CB8AC3E}">
        <p14:creationId xmlns:p14="http://schemas.microsoft.com/office/powerpoint/2010/main" val="1152558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713105" y="407963"/>
            <a:ext cx="9692640" cy="787791"/>
          </a:xfrm>
        </p:spPr>
        <p:txBody>
          <a:bodyPr/>
          <a:lstStyle/>
          <a:p>
            <a:r>
              <a:rPr lang="tr-TR" dirty="0" err="1"/>
              <a:t>Example</a:t>
            </a:r>
            <a:endParaRPr lang="en-GB" dirty="0"/>
          </a:p>
        </p:txBody>
      </p:sp>
      <p:pic>
        <p:nvPicPr>
          <p:cNvPr id="4" name="İçerik Yer Tutucusu 3"/>
          <p:cNvPicPr>
            <a:picLocks noGrp="1" noChangeAspect="1"/>
          </p:cNvPicPr>
          <p:nvPr>
            <p:ph idx="1"/>
          </p:nvPr>
        </p:nvPicPr>
        <p:blipFill>
          <a:blip r:embed="rId2"/>
          <a:stretch>
            <a:fillRect/>
          </a:stretch>
        </p:blipFill>
        <p:spPr>
          <a:xfrm>
            <a:off x="1083213" y="1673115"/>
            <a:ext cx="3666076" cy="4322687"/>
          </a:xfrm>
          <a:prstGeom prst="rect">
            <a:avLst/>
          </a:prstGeom>
        </p:spPr>
      </p:pic>
      <p:pic>
        <p:nvPicPr>
          <p:cNvPr id="5" name="Resim 4"/>
          <p:cNvPicPr>
            <a:picLocks noChangeAspect="1"/>
          </p:cNvPicPr>
          <p:nvPr/>
        </p:nvPicPr>
        <p:blipFill>
          <a:blip r:embed="rId3"/>
          <a:stretch>
            <a:fillRect/>
          </a:stretch>
        </p:blipFill>
        <p:spPr>
          <a:xfrm>
            <a:off x="5538312" y="1673114"/>
            <a:ext cx="3798825" cy="4164977"/>
          </a:xfrm>
          <a:prstGeom prst="rect">
            <a:avLst/>
          </a:prstGeom>
        </p:spPr>
      </p:pic>
    </p:spTree>
    <p:extLst>
      <p:ext uri="{BB962C8B-B14F-4D97-AF65-F5344CB8AC3E}">
        <p14:creationId xmlns:p14="http://schemas.microsoft.com/office/powerpoint/2010/main" val="2448892589"/>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Manzara</Template>
  <TotalTime>162</TotalTime>
  <Words>922</Words>
  <Application>Microsoft Office PowerPoint</Application>
  <PresentationFormat>Geniş ekran</PresentationFormat>
  <Paragraphs>98</Paragraphs>
  <Slides>15</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15</vt:i4>
      </vt:variant>
    </vt:vector>
  </HeadingPairs>
  <TitlesOfParts>
    <vt:vector size="19" baseType="lpstr">
      <vt:lpstr>Arial</vt:lpstr>
      <vt:lpstr>Century Schoolbook</vt:lpstr>
      <vt:lpstr>Wingdings 2</vt:lpstr>
      <vt:lpstr>View</vt:lpstr>
      <vt:lpstr>OPERATING SYSTEMS</vt:lpstr>
      <vt:lpstr>Deadlock</vt:lpstr>
      <vt:lpstr>Deadlock</vt:lpstr>
      <vt:lpstr>Deadlock-Formal Definition</vt:lpstr>
      <vt:lpstr>Deadlock Example</vt:lpstr>
      <vt:lpstr>Necassary Conditions for Deadlock</vt:lpstr>
      <vt:lpstr>Source Allocation Graphs</vt:lpstr>
      <vt:lpstr>Deadlock – Circular wait</vt:lpstr>
      <vt:lpstr>Example</vt:lpstr>
      <vt:lpstr>How to Handle Deadlocks?</vt:lpstr>
      <vt:lpstr>Deadlock Preventation</vt:lpstr>
      <vt:lpstr>Deadlock Preventation</vt:lpstr>
      <vt:lpstr>Deadlock Avoidance</vt:lpstr>
      <vt:lpstr>Deadlock Detection</vt:lpstr>
      <vt:lpstr>Deadlock Recovery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dc:title>
  <dc:creator>Esra Şatır</dc:creator>
  <cp:lastModifiedBy>samet yorgun</cp:lastModifiedBy>
  <cp:revision>38</cp:revision>
  <dcterms:created xsi:type="dcterms:W3CDTF">2015-11-15T21:31:21Z</dcterms:created>
  <dcterms:modified xsi:type="dcterms:W3CDTF">2022-01-26T18:29:51Z</dcterms:modified>
</cp:coreProperties>
</file>