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4" r:id="rId1"/>
  </p:sldMasterIdLst>
  <p:notesMasterIdLst>
    <p:notesMasterId r:id="rId27"/>
  </p:notesMasterIdLst>
  <p:sldIdLst>
    <p:sldId id="256" r:id="rId2"/>
    <p:sldId id="264" r:id="rId3"/>
    <p:sldId id="279" r:id="rId4"/>
    <p:sldId id="280" r:id="rId5"/>
    <p:sldId id="257" r:id="rId6"/>
    <p:sldId id="258" r:id="rId7"/>
    <p:sldId id="259" r:id="rId8"/>
    <p:sldId id="263" r:id="rId9"/>
    <p:sldId id="260" r:id="rId10"/>
    <p:sldId id="265" r:id="rId11"/>
    <p:sldId id="261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115C8-2DCE-40F0-B5EB-A066E3C26D49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A905-F830-4F6A-B356-C74090DBC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3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users of batch operating system do not interact with the computer directly. Each user prepares his job on an off-line device like punch cards and submits it to the computer operator. To speed up processing, jobs with similar needs are batched together and run as a group. Thus, the programmers left their programs with the operator. The operator then sorts programs into batches with similar requirements. </a:t>
            </a:r>
          </a:p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8A905-F830-4F6A-B356-C74090DBC9D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62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2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5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5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A3D858E-2ACB-4C7A-B7FE-413C7940AE0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AC21C19-F87D-4B7B-B26A-F8A328C68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OPERATING SYSTEMS</a:t>
            </a:r>
            <a:endParaRPr lang="en-GB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 smtClean="0"/>
              <a:t>Basic </a:t>
            </a:r>
            <a:r>
              <a:rPr lang="tr-TR" dirty="0" err="1" smtClean="0"/>
              <a:t>Structure</a:t>
            </a:r>
            <a:r>
              <a:rPr lang="tr-TR" dirty="0" smtClean="0"/>
              <a:t> of a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&amp; </a:t>
            </a:r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Operating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9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DEVELOPMENTS&amp;KINDS</a:t>
            </a:r>
            <a:endParaRPr lang="en-GB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 err="1" smtClean="0"/>
              <a:t>Historical</a:t>
            </a:r>
            <a:r>
              <a:rPr lang="tr-TR" dirty="0" smtClean="0"/>
              <a:t> Development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Classification</a:t>
            </a:r>
            <a:r>
              <a:rPr lang="tr-TR" dirty="0" smtClean="0"/>
              <a:t> of Operating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8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41022" y="323557"/>
            <a:ext cx="10237060" cy="678448"/>
          </a:xfrm>
        </p:spPr>
        <p:txBody>
          <a:bodyPr>
            <a:noAutofit/>
          </a:bodyPr>
          <a:lstStyle/>
          <a:p>
            <a:r>
              <a:rPr lang="en-GB" sz="3600" b="1" dirty="0"/>
              <a:t>Early Systems - Bare Machine </a:t>
            </a:r>
            <a:r>
              <a:rPr lang="en-GB" sz="3600" b="1" dirty="0" smtClean="0"/>
              <a:t>(</a:t>
            </a:r>
            <a:r>
              <a:rPr lang="en-GB" sz="3600" b="1" dirty="0"/>
              <a:t>1950s)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1183" y="1483505"/>
            <a:ext cx="9111644" cy="4815571"/>
          </a:xfrm>
        </p:spPr>
        <p:txBody>
          <a:bodyPr>
            <a:noAutofit/>
          </a:bodyPr>
          <a:lstStyle/>
          <a:p>
            <a:r>
              <a:rPr lang="en-GB" sz="2000" dirty="0"/>
              <a:t>Structure</a:t>
            </a:r>
          </a:p>
          <a:p>
            <a:pPr lvl="1"/>
            <a:r>
              <a:rPr lang="en-GB" sz="2000" dirty="0" smtClean="0"/>
              <a:t>Large </a:t>
            </a:r>
            <a:r>
              <a:rPr lang="en-GB" sz="2000" dirty="0"/>
              <a:t>machines run from console</a:t>
            </a:r>
          </a:p>
          <a:p>
            <a:pPr lvl="1"/>
            <a:r>
              <a:rPr lang="en-GB" sz="2000" dirty="0" smtClean="0"/>
              <a:t>Single </a:t>
            </a:r>
            <a:r>
              <a:rPr lang="en-GB" sz="2000" dirty="0"/>
              <a:t>user system</a:t>
            </a:r>
          </a:p>
          <a:p>
            <a:pPr lvl="1"/>
            <a:r>
              <a:rPr lang="en-GB" sz="2000" dirty="0" smtClean="0"/>
              <a:t>Programmer/User </a:t>
            </a:r>
            <a:r>
              <a:rPr lang="en-GB" sz="2000" dirty="0"/>
              <a:t>as operator</a:t>
            </a:r>
          </a:p>
          <a:p>
            <a:r>
              <a:rPr lang="en-GB" sz="2000" dirty="0" smtClean="0"/>
              <a:t>Paper </a:t>
            </a:r>
            <a:r>
              <a:rPr lang="en-GB" sz="2000" dirty="0"/>
              <a:t>tape or punched </a:t>
            </a:r>
            <a:r>
              <a:rPr lang="en-GB" sz="2000" dirty="0" smtClean="0"/>
              <a:t>cards</a:t>
            </a:r>
            <a:endParaRPr lang="tr-TR" sz="2000" dirty="0" smtClean="0"/>
          </a:p>
          <a:p>
            <a:pPr lvl="1"/>
            <a:r>
              <a:rPr lang="tr-TR" sz="2000" dirty="0" smtClean="0"/>
              <a:t>User is not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operator</a:t>
            </a:r>
            <a:endParaRPr lang="en-GB" sz="2000" dirty="0"/>
          </a:p>
          <a:p>
            <a:r>
              <a:rPr lang="en-GB" sz="2000" dirty="0" smtClean="0"/>
              <a:t>Early </a:t>
            </a:r>
            <a:r>
              <a:rPr lang="en-GB" sz="2000" dirty="0"/>
              <a:t>software </a:t>
            </a:r>
          </a:p>
          <a:p>
            <a:pPr lvl="1"/>
            <a:r>
              <a:rPr lang="en-GB" sz="2000" dirty="0" smtClean="0"/>
              <a:t>Assemblers</a:t>
            </a:r>
            <a:r>
              <a:rPr lang="en-GB" sz="2000" dirty="0"/>
              <a:t>, compilers, linkers, loaders, device drivers, libraries of </a:t>
            </a:r>
            <a:r>
              <a:rPr lang="tr-TR" sz="2000" dirty="0" smtClean="0"/>
              <a:t> </a:t>
            </a:r>
            <a:r>
              <a:rPr lang="en-GB" sz="2000" dirty="0" smtClean="0"/>
              <a:t>common </a:t>
            </a:r>
            <a:r>
              <a:rPr lang="en-GB" sz="2000" dirty="0"/>
              <a:t>subroutines.</a:t>
            </a:r>
          </a:p>
          <a:p>
            <a:r>
              <a:rPr lang="en-GB" sz="2000" dirty="0" smtClean="0"/>
              <a:t>Secure </a:t>
            </a:r>
            <a:r>
              <a:rPr lang="en-GB" sz="2000" dirty="0"/>
              <a:t>execution </a:t>
            </a:r>
          </a:p>
          <a:p>
            <a:r>
              <a:rPr lang="en-GB" sz="2000" dirty="0" smtClean="0"/>
              <a:t>Inefficient </a:t>
            </a:r>
            <a:r>
              <a:rPr lang="en-GB" sz="2000" dirty="0"/>
              <a:t>use of expensive resources</a:t>
            </a:r>
          </a:p>
          <a:p>
            <a:pPr lvl="1"/>
            <a:r>
              <a:rPr lang="en-GB" sz="2000" dirty="0" smtClean="0"/>
              <a:t>Low </a:t>
            </a:r>
            <a:r>
              <a:rPr lang="en-GB" sz="2000" dirty="0"/>
              <a:t>CPU utilization, high setup time.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45" y="1002005"/>
            <a:ext cx="4173883" cy="27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1181" y="434497"/>
            <a:ext cx="9692640" cy="650313"/>
          </a:xfrm>
        </p:spPr>
        <p:txBody>
          <a:bodyPr>
            <a:normAutofit/>
          </a:bodyPr>
          <a:lstStyle/>
          <a:p>
            <a:r>
              <a:rPr lang="en-GB" sz="3600" b="1" dirty="0"/>
              <a:t>Simple Batch Systems </a:t>
            </a:r>
            <a:r>
              <a:rPr lang="en-GB" sz="3600" b="1" dirty="0" smtClean="0"/>
              <a:t>(</a:t>
            </a:r>
            <a:r>
              <a:rPr lang="en-GB" sz="3600" b="1" dirty="0"/>
              <a:t>1960’s)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5760" y="1084810"/>
            <a:ext cx="9509761" cy="5022166"/>
          </a:xfrm>
        </p:spPr>
        <p:txBody>
          <a:bodyPr>
            <a:noAutofit/>
          </a:bodyPr>
          <a:lstStyle/>
          <a:p>
            <a:pPr algn="just"/>
            <a:r>
              <a:rPr lang="en-GB" sz="2000" dirty="0"/>
              <a:t>Reduce setup time by batching jobs with similar </a:t>
            </a: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   </a:t>
            </a:r>
            <a:r>
              <a:rPr lang="en-GB" sz="2000" dirty="0" smtClean="0"/>
              <a:t>requirements.</a:t>
            </a:r>
          </a:p>
          <a:p>
            <a:pPr algn="just"/>
            <a:r>
              <a:rPr lang="en-GB" sz="2000" dirty="0" smtClean="0"/>
              <a:t>Add </a:t>
            </a:r>
            <a:r>
              <a:rPr lang="en-GB" sz="2000" dirty="0"/>
              <a:t>a card reader, Hire an operator</a:t>
            </a:r>
          </a:p>
          <a:p>
            <a:pPr lvl="1" algn="just"/>
            <a:r>
              <a:rPr lang="en-GB" sz="2000" dirty="0" smtClean="0"/>
              <a:t>User </a:t>
            </a:r>
            <a:r>
              <a:rPr lang="en-GB" sz="2000" dirty="0"/>
              <a:t>is NOT the operator</a:t>
            </a:r>
          </a:p>
          <a:p>
            <a:pPr lvl="1" algn="just"/>
            <a:r>
              <a:rPr lang="en-GB" sz="2000" dirty="0" smtClean="0"/>
              <a:t>Automatic </a:t>
            </a:r>
            <a:r>
              <a:rPr lang="en-GB" sz="2000" dirty="0"/>
              <a:t>job sequencing </a:t>
            </a:r>
          </a:p>
          <a:p>
            <a:pPr lvl="2" algn="just"/>
            <a:r>
              <a:rPr lang="en-GB" sz="2000" dirty="0" smtClean="0"/>
              <a:t>Forms </a:t>
            </a:r>
            <a:r>
              <a:rPr lang="en-GB" sz="2000" dirty="0"/>
              <a:t>a rudimentary OS.</a:t>
            </a:r>
          </a:p>
          <a:p>
            <a:pPr lvl="1" algn="just"/>
            <a:r>
              <a:rPr lang="en-GB" sz="2000" dirty="0" smtClean="0"/>
              <a:t>Resident </a:t>
            </a:r>
            <a:r>
              <a:rPr lang="en-GB" sz="2000" dirty="0"/>
              <a:t>Monitor </a:t>
            </a:r>
          </a:p>
          <a:p>
            <a:pPr lvl="2" algn="just"/>
            <a:r>
              <a:rPr lang="en-GB" sz="2000" dirty="0" smtClean="0"/>
              <a:t>Holds </a:t>
            </a:r>
            <a:r>
              <a:rPr lang="en-GB" sz="2000" dirty="0"/>
              <a:t>initial control, control transfers to job and then back to monitor.</a:t>
            </a:r>
          </a:p>
          <a:p>
            <a:pPr lvl="1" algn="just"/>
            <a:r>
              <a:rPr lang="en-GB" sz="2000" dirty="0" smtClean="0"/>
              <a:t>Problem</a:t>
            </a:r>
            <a:r>
              <a:rPr lang="tr-TR" sz="2000" dirty="0" smtClean="0"/>
              <a:t>s</a:t>
            </a:r>
            <a:endParaRPr lang="en-GB" sz="2000" dirty="0"/>
          </a:p>
          <a:p>
            <a:pPr lvl="2" algn="just"/>
            <a:r>
              <a:rPr lang="en-GB" sz="2000" dirty="0" smtClean="0"/>
              <a:t>Nee</a:t>
            </a:r>
            <a:r>
              <a:rPr lang="en-GB" sz="2000" dirty="0"/>
              <a:t>d to distinguish job from job and data from program</a:t>
            </a:r>
            <a:r>
              <a:rPr lang="en-GB" sz="2000" dirty="0" smtClean="0"/>
              <a:t>. </a:t>
            </a:r>
            <a:endParaRPr lang="en-GB" sz="2000" dirty="0"/>
          </a:p>
          <a:p>
            <a:pPr lvl="2" algn="just"/>
            <a:r>
              <a:rPr lang="en-GB" sz="2000" dirty="0" smtClean="0"/>
              <a:t>Lack </a:t>
            </a:r>
            <a:r>
              <a:rPr lang="en-GB" sz="2000" dirty="0"/>
              <a:t>of interaction between the user and job. </a:t>
            </a:r>
          </a:p>
          <a:p>
            <a:pPr lvl="2" algn="just"/>
            <a:r>
              <a:rPr lang="en-GB" sz="2000" dirty="0" smtClean="0"/>
              <a:t>CPU </a:t>
            </a:r>
            <a:r>
              <a:rPr lang="en-GB" sz="2000" dirty="0"/>
              <a:t>is often idle, because the speeds of the mechanical </a:t>
            </a:r>
            <a:endParaRPr lang="tr-TR" sz="2000" dirty="0" smtClean="0"/>
          </a:p>
          <a:p>
            <a:pPr marL="548640" lvl="2" indent="0" algn="just">
              <a:buNone/>
            </a:pPr>
            <a:r>
              <a:rPr lang="en-GB" sz="2000" dirty="0" smtClean="0"/>
              <a:t>I/O </a:t>
            </a:r>
            <a:r>
              <a:rPr lang="en-GB" sz="2000" dirty="0"/>
              <a:t>devices are slower than CPU. </a:t>
            </a:r>
          </a:p>
          <a:p>
            <a:pPr lvl="2" algn="just"/>
            <a:r>
              <a:rPr lang="en-GB" sz="2000" dirty="0" smtClean="0"/>
              <a:t>Difficult </a:t>
            </a:r>
            <a:r>
              <a:rPr lang="en-GB" sz="2000" dirty="0"/>
              <a:t>to provide the desired priority.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89" y="1206407"/>
            <a:ext cx="4286424" cy="23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1858"/>
          </a:xfrm>
        </p:spPr>
        <p:txBody>
          <a:bodyPr>
            <a:normAutofit/>
          </a:bodyPr>
          <a:lstStyle/>
          <a:p>
            <a:r>
              <a:rPr lang="en-GB" sz="3600" b="1" dirty="0"/>
              <a:t>Supervisor/Operator Control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50856" y="1308296"/>
            <a:ext cx="8595360" cy="4351337"/>
          </a:xfrm>
        </p:spPr>
        <p:txBody>
          <a:bodyPr>
            <a:normAutofit/>
          </a:bodyPr>
          <a:lstStyle/>
          <a:p>
            <a:r>
              <a:rPr lang="en-GB" dirty="0"/>
              <a:t>Secure monitor that controls job processing</a:t>
            </a:r>
          </a:p>
          <a:p>
            <a:pPr lvl="1"/>
            <a:r>
              <a:rPr lang="en-GB" dirty="0" smtClean="0"/>
              <a:t>Special </a:t>
            </a:r>
            <a:r>
              <a:rPr lang="en-GB" dirty="0"/>
              <a:t>cards indicate what to do.</a:t>
            </a:r>
          </a:p>
          <a:p>
            <a:pPr lvl="1"/>
            <a:r>
              <a:rPr lang="en-GB" dirty="0" smtClean="0"/>
              <a:t>User </a:t>
            </a:r>
            <a:r>
              <a:rPr lang="en-GB" dirty="0"/>
              <a:t>program prevented from performing I/O</a:t>
            </a:r>
          </a:p>
          <a:p>
            <a:r>
              <a:rPr lang="en-GB" dirty="0" smtClean="0"/>
              <a:t>Separate </a:t>
            </a:r>
            <a:r>
              <a:rPr lang="en-GB" dirty="0"/>
              <a:t>user from computer</a:t>
            </a:r>
          </a:p>
          <a:p>
            <a:pPr lvl="1"/>
            <a:r>
              <a:rPr lang="en-GB" dirty="0" smtClean="0"/>
              <a:t>User </a:t>
            </a:r>
            <a:r>
              <a:rPr lang="en-GB" dirty="0"/>
              <a:t>submits card deck</a:t>
            </a:r>
          </a:p>
          <a:p>
            <a:pPr lvl="1"/>
            <a:r>
              <a:rPr lang="en-GB" dirty="0" smtClean="0"/>
              <a:t>cards </a:t>
            </a:r>
            <a:r>
              <a:rPr lang="en-GB" dirty="0"/>
              <a:t>put on tape</a:t>
            </a:r>
          </a:p>
          <a:p>
            <a:pPr lvl="1"/>
            <a:r>
              <a:rPr lang="en-GB" dirty="0" smtClean="0"/>
              <a:t>tape </a:t>
            </a:r>
            <a:r>
              <a:rPr lang="en-GB" dirty="0"/>
              <a:t>processed by operator</a:t>
            </a:r>
          </a:p>
          <a:p>
            <a:pPr lvl="1"/>
            <a:r>
              <a:rPr lang="en-GB" dirty="0" smtClean="0"/>
              <a:t>output </a:t>
            </a:r>
            <a:r>
              <a:rPr lang="en-GB" dirty="0"/>
              <a:t>written to tape</a:t>
            </a:r>
          </a:p>
          <a:p>
            <a:pPr lvl="1"/>
            <a:r>
              <a:rPr lang="en-GB" dirty="0" smtClean="0"/>
              <a:t>tape </a:t>
            </a:r>
            <a:r>
              <a:rPr lang="en-GB" dirty="0"/>
              <a:t>printed on printer</a:t>
            </a:r>
          </a:p>
          <a:p>
            <a:r>
              <a:rPr lang="en-GB" dirty="0" smtClean="0"/>
              <a:t>Problems</a:t>
            </a:r>
            <a:endParaRPr lang="en-GB" dirty="0"/>
          </a:p>
          <a:p>
            <a:pPr lvl="1"/>
            <a:r>
              <a:rPr lang="en-GB" dirty="0" smtClean="0"/>
              <a:t>Long </a:t>
            </a:r>
            <a:r>
              <a:rPr lang="en-GB" dirty="0"/>
              <a:t>turnaround time - up to 2 DAYS!!!</a:t>
            </a:r>
          </a:p>
          <a:p>
            <a:pPr lvl="1"/>
            <a:r>
              <a:rPr lang="en-GB" dirty="0" smtClean="0"/>
              <a:t>Low </a:t>
            </a:r>
            <a:r>
              <a:rPr lang="en-GB" dirty="0"/>
              <a:t>CPU utilization</a:t>
            </a:r>
          </a:p>
          <a:p>
            <a:pPr lvl="2"/>
            <a:r>
              <a:rPr lang="en-GB" dirty="0" smtClean="0"/>
              <a:t>I/O </a:t>
            </a:r>
            <a:r>
              <a:rPr lang="en-GB" dirty="0"/>
              <a:t>and CPU could not overlap; slow mechanical devices.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06" y="1308296"/>
            <a:ext cx="4614706" cy="30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60524" y="365760"/>
            <a:ext cx="9692640" cy="937054"/>
          </a:xfrm>
        </p:spPr>
        <p:txBody>
          <a:bodyPr>
            <a:normAutofit/>
          </a:bodyPr>
          <a:lstStyle/>
          <a:p>
            <a:r>
              <a:rPr lang="tr-TR" sz="3600" b="1" dirty="0" err="1" smtClean="0"/>
              <a:t>Batch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System</a:t>
            </a:r>
            <a:r>
              <a:rPr lang="tr-TR" sz="3600" b="1" dirty="0" smtClean="0"/>
              <a:t> Solutions-</a:t>
            </a:r>
            <a:r>
              <a:rPr lang="tr-TR" sz="3600" b="1" dirty="0" err="1" smtClean="0"/>
              <a:t>Speeding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Up</a:t>
            </a:r>
            <a:r>
              <a:rPr lang="tr-TR" sz="3600" b="1" dirty="0" smtClean="0"/>
              <a:t> I/O</a:t>
            </a:r>
            <a:endParaRPr lang="en-GB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60524" y="1519310"/>
            <a:ext cx="8595360" cy="4351337"/>
          </a:xfrm>
        </p:spPr>
        <p:txBody>
          <a:bodyPr>
            <a:noAutofit/>
          </a:bodyPr>
          <a:lstStyle/>
          <a:p>
            <a:pPr algn="just"/>
            <a:r>
              <a:rPr lang="en-GB" sz="1600" dirty="0"/>
              <a:t>Offline Processing</a:t>
            </a:r>
          </a:p>
          <a:p>
            <a:pPr lvl="1" algn="just"/>
            <a:r>
              <a:rPr lang="en-GB" dirty="0"/>
              <a:t>load jobs into memory from tapes, card reading and line printing are done offline.</a:t>
            </a:r>
          </a:p>
          <a:p>
            <a:pPr algn="just"/>
            <a:r>
              <a:rPr lang="en-GB" sz="1600" dirty="0"/>
              <a:t>Spooling </a:t>
            </a:r>
            <a:endParaRPr lang="tr-TR" sz="1600" dirty="0"/>
          </a:p>
          <a:p>
            <a:pPr lvl="1" algn="just"/>
            <a:r>
              <a:rPr lang="en-GB" dirty="0"/>
              <a:t>Use disk (random access device) as large storage for reading as many input files as possible and storing output files until output devices are ready to accept them.</a:t>
            </a:r>
          </a:p>
          <a:p>
            <a:pPr lvl="1" algn="just"/>
            <a:r>
              <a:rPr lang="en-GB" dirty="0"/>
              <a:t>Allows overlap - I/O of one job with computation of another.</a:t>
            </a:r>
          </a:p>
          <a:p>
            <a:pPr lvl="1" algn="just"/>
            <a:r>
              <a:rPr lang="en-GB" dirty="0"/>
              <a:t>Introduces notion of a job pool that allows OS choose next job to run so as to increase CPU utilization.</a:t>
            </a:r>
            <a:endParaRPr lang="tr-TR" dirty="0"/>
          </a:p>
          <a:p>
            <a:pPr marL="182880" lvl="1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tr-TR" dirty="0" smtClean="0"/>
              <a:t>DMA </a:t>
            </a:r>
            <a:r>
              <a:rPr lang="tr-TR" dirty="0"/>
              <a:t>(Direct Memory Access</a:t>
            </a:r>
            <a:r>
              <a:rPr lang="tr-TR" dirty="0" smtClean="0"/>
              <a:t>)</a:t>
            </a:r>
            <a:endParaRPr lang="en-GB" dirty="0"/>
          </a:p>
          <a:p>
            <a:pPr lvl="1" algn="just"/>
            <a:r>
              <a:rPr lang="en-GB" dirty="0"/>
              <a:t>Used for high-speed I/O devices able to </a:t>
            </a:r>
            <a:endParaRPr lang="tr-TR" dirty="0" smtClean="0"/>
          </a:p>
          <a:p>
            <a:pPr marL="274320" lvl="1" indent="0" algn="just">
              <a:buNone/>
            </a:pPr>
            <a:r>
              <a:rPr lang="en-GB" dirty="0" smtClean="0"/>
              <a:t>transmit </a:t>
            </a:r>
            <a:r>
              <a:rPr lang="en-GB" dirty="0"/>
              <a:t>information at close to </a:t>
            </a:r>
            <a:r>
              <a:rPr lang="en-GB" dirty="0" smtClean="0"/>
              <a:t>memory</a:t>
            </a:r>
            <a:endParaRPr lang="tr-TR" dirty="0" smtClean="0"/>
          </a:p>
          <a:p>
            <a:pPr marL="274320" lvl="1" indent="0" algn="just">
              <a:buNone/>
            </a:pPr>
            <a:r>
              <a:rPr lang="en-GB" dirty="0" smtClean="0"/>
              <a:t> </a:t>
            </a:r>
            <a:r>
              <a:rPr lang="en-GB" dirty="0"/>
              <a:t>speeds </a:t>
            </a:r>
          </a:p>
          <a:p>
            <a:pPr lvl="1" algn="just"/>
            <a:r>
              <a:rPr lang="en-GB" dirty="0" smtClean="0"/>
              <a:t>Device </a:t>
            </a:r>
            <a:r>
              <a:rPr lang="en-GB" dirty="0"/>
              <a:t>controller transfers blocks of </a:t>
            </a:r>
            <a:r>
              <a:rPr lang="tr-TR" dirty="0" smtClean="0"/>
              <a:t>data </a:t>
            </a:r>
          </a:p>
          <a:p>
            <a:pPr marL="274320" lvl="1" indent="0" algn="just">
              <a:buNone/>
            </a:pPr>
            <a:r>
              <a:rPr lang="en-GB" dirty="0" smtClean="0"/>
              <a:t>from </a:t>
            </a:r>
            <a:r>
              <a:rPr lang="en-GB" dirty="0"/>
              <a:t>buffer storage directly to main memory </a:t>
            </a:r>
            <a:endParaRPr lang="tr-TR" dirty="0"/>
          </a:p>
          <a:p>
            <a:pPr marL="274320" lvl="1" indent="0" algn="just">
              <a:buNone/>
            </a:pPr>
            <a:r>
              <a:rPr lang="en-GB" dirty="0" smtClean="0"/>
              <a:t>without </a:t>
            </a:r>
            <a:r>
              <a:rPr lang="en-GB" dirty="0"/>
              <a:t>CPU intervention </a:t>
            </a:r>
          </a:p>
          <a:p>
            <a:pPr lvl="1" algn="just"/>
            <a:endParaRPr lang="en-GB" dirty="0"/>
          </a:p>
          <a:p>
            <a:pPr marL="182880" lvl="1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GB" dirty="0"/>
          </a:p>
          <a:p>
            <a:pPr algn="just"/>
            <a:endParaRPr lang="tr-TR" sz="1600" dirty="0" smtClean="0"/>
          </a:p>
          <a:p>
            <a:pPr lvl="1" algn="just"/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844" y="3840481"/>
            <a:ext cx="3647693" cy="25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9165" y="422709"/>
            <a:ext cx="9692640" cy="735333"/>
          </a:xfrm>
        </p:spPr>
        <p:txBody>
          <a:bodyPr>
            <a:normAutofit/>
          </a:bodyPr>
          <a:lstStyle/>
          <a:p>
            <a:r>
              <a:rPr lang="tr-TR" sz="3600" b="1" dirty="0" err="1"/>
              <a:t>Batch</a:t>
            </a:r>
            <a:r>
              <a:rPr lang="tr-TR" sz="3600" b="1" dirty="0"/>
              <a:t> </a:t>
            </a:r>
            <a:r>
              <a:rPr lang="tr-TR" sz="3600" b="1" dirty="0" err="1"/>
              <a:t>System</a:t>
            </a:r>
            <a:r>
              <a:rPr lang="tr-TR" sz="3600" b="1" dirty="0"/>
              <a:t> Solutions-</a:t>
            </a:r>
            <a:r>
              <a:rPr lang="tr-TR" sz="3600" b="1" dirty="0" err="1"/>
              <a:t>Speeding</a:t>
            </a:r>
            <a:r>
              <a:rPr lang="tr-TR" sz="3600" b="1" dirty="0"/>
              <a:t> </a:t>
            </a:r>
            <a:r>
              <a:rPr lang="tr-TR" sz="3600" b="1" dirty="0" err="1"/>
              <a:t>Up</a:t>
            </a:r>
            <a:r>
              <a:rPr lang="tr-TR" sz="3600" b="1" dirty="0"/>
              <a:t> </a:t>
            </a:r>
            <a:r>
              <a:rPr lang="tr-TR" sz="3600" b="1" dirty="0" smtClean="0"/>
              <a:t>I/O</a:t>
            </a:r>
            <a:endParaRPr lang="en-GB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0352" y="1364566"/>
            <a:ext cx="10372110" cy="5148776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>
                <a:solidFill>
                  <a:srgbClr val="FF0000"/>
                </a:solidFill>
              </a:rPr>
              <a:t>How do </a:t>
            </a:r>
            <a:r>
              <a:rPr lang="tr-TR" sz="2400" b="1" dirty="0" err="1">
                <a:solidFill>
                  <a:srgbClr val="FF0000"/>
                </a:solidFill>
              </a:rPr>
              <a:t>we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know</a:t>
            </a:r>
            <a:r>
              <a:rPr lang="tr-TR" sz="2400" b="1" dirty="0">
                <a:solidFill>
                  <a:srgbClr val="FF0000"/>
                </a:solidFill>
              </a:rPr>
              <a:t> I/O is </a:t>
            </a:r>
            <a:r>
              <a:rPr lang="tr-TR" sz="2400" b="1" dirty="0" err="1">
                <a:solidFill>
                  <a:srgbClr val="FF0000"/>
                </a:solidFill>
              </a:rPr>
              <a:t>completed</a:t>
            </a:r>
            <a:r>
              <a:rPr lang="tr-TR" sz="2400" b="1" dirty="0">
                <a:solidFill>
                  <a:srgbClr val="FF0000"/>
                </a:solidFill>
              </a:rPr>
              <a:t>?</a:t>
            </a:r>
            <a:endParaRPr lang="tr-TR" sz="2400" dirty="0" smtClean="0">
              <a:solidFill>
                <a:srgbClr val="FF0000"/>
              </a:solidFill>
            </a:endParaRPr>
          </a:p>
          <a:p>
            <a:pPr algn="just"/>
            <a:r>
              <a:rPr lang="en-GB" sz="2400" dirty="0" smtClean="0"/>
              <a:t>Polling</a:t>
            </a:r>
            <a:r>
              <a:rPr lang="en-GB" sz="2400" dirty="0"/>
              <a:t>:</a:t>
            </a:r>
          </a:p>
          <a:p>
            <a:pPr lvl="1" algn="just"/>
            <a:r>
              <a:rPr lang="en-GB" sz="2000" dirty="0" smtClean="0"/>
              <a:t>Device </a:t>
            </a:r>
            <a:r>
              <a:rPr lang="en-GB" sz="2000" dirty="0"/>
              <a:t>sets a flag when it is busy.</a:t>
            </a:r>
          </a:p>
          <a:p>
            <a:pPr lvl="1" algn="just"/>
            <a:r>
              <a:rPr lang="tr-TR" sz="2000" dirty="0"/>
              <a:t>P</a:t>
            </a:r>
            <a:r>
              <a:rPr lang="en-GB" sz="2000" dirty="0" err="1" smtClean="0"/>
              <a:t>rogram</a:t>
            </a:r>
            <a:r>
              <a:rPr lang="en-GB" sz="2000" dirty="0" smtClean="0"/>
              <a:t> </a:t>
            </a:r>
            <a:r>
              <a:rPr lang="en-GB" sz="2000" dirty="0"/>
              <a:t>tests the flag in a loop waiting for completion of </a:t>
            </a:r>
            <a:r>
              <a:rPr lang="en-GB" sz="2000" dirty="0" smtClean="0"/>
              <a:t>I/O</a:t>
            </a:r>
            <a:r>
              <a:rPr lang="en-GB" sz="2000" dirty="0"/>
              <a:t>.</a:t>
            </a:r>
          </a:p>
          <a:p>
            <a:pPr algn="just"/>
            <a:r>
              <a:rPr lang="en-GB" sz="2400" dirty="0" smtClean="0"/>
              <a:t>Interrupts</a:t>
            </a:r>
            <a:r>
              <a:rPr lang="en-GB" sz="2400" dirty="0"/>
              <a:t>:</a:t>
            </a:r>
          </a:p>
          <a:p>
            <a:pPr lvl="1" algn="just"/>
            <a:r>
              <a:rPr lang="en-GB" sz="2000" dirty="0" smtClean="0"/>
              <a:t>On </a:t>
            </a:r>
            <a:r>
              <a:rPr lang="en-GB" sz="2000" dirty="0"/>
              <a:t>completion of I/O, device forces CPU to jump to a </a:t>
            </a:r>
            <a:r>
              <a:rPr lang="en-GB" sz="2000" dirty="0" smtClean="0"/>
              <a:t>specific</a:t>
            </a:r>
            <a:r>
              <a:rPr lang="tr-TR" sz="2000" dirty="0" smtClean="0"/>
              <a:t> </a:t>
            </a:r>
            <a:r>
              <a:rPr lang="en-GB" sz="2000" dirty="0" smtClean="0"/>
              <a:t>instruction </a:t>
            </a:r>
            <a:r>
              <a:rPr lang="en-GB" sz="2000" dirty="0"/>
              <a:t>address that contains the interrupt service </a:t>
            </a:r>
            <a:r>
              <a:rPr lang="en-GB" sz="2000" dirty="0" smtClean="0"/>
              <a:t>routine.</a:t>
            </a:r>
            <a:endParaRPr lang="tr-TR" sz="2000" dirty="0" smtClean="0"/>
          </a:p>
          <a:p>
            <a:pPr lvl="1" algn="just"/>
            <a:r>
              <a:rPr lang="en-GB" sz="2000" dirty="0" smtClean="0"/>
              <a:t>After </a:t>
            </a:r>
            <a:r>
              <a:rPr lang="en-GB" sz="2000" dirty="0"/>
              <a:t>the interrupt has been processed, CPU returns to </a:t>
            </a:r>
            <a:r>
              <a:rPr lang="en-GB" sz="2000" dirty="0" smtClean="0"/>
              <a:t>code </a:t>
            </a:r>
            <a:r>
              <a:rPr lang="en-GB" sz="2000" dirty="0" smtClean="0"/>
              <a:t>it </a:t>
            </a:r>
            <a:r>
              <a:rPr lang="en-GB" sz="2000" dirty="0"/>
              <a:t>was executing prior to servicing the interrupt.</a:t>
            </a:r>
          </a:p>
        </p:txBody>
      </p:sp>
    </p:spTree>
    <p:extLst>
      <p:ext uri="{BB962C8B-B14F-4D97-AF65-F5344CB8AC3E}">
        <p14:creationId xmlns:p14="http://schemas.microsoft.com/office/powerpoint/2010/main" val="30066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9317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Interrupts</a:t>
            </a:r>
            <a:endParaRPr lang="en-GB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54" y="166277"/>
            <a:ext cx="4678415" cy="643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36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8931" y="189915"/>
            <a:ext cx="9692640" cy="956603"/>
          </a:xfrm>
        </p:spPr>
        <p:txBody>
          <a:bodyPr>
            <a:normAutofit/>
          </a:bodyPr>
          <a:lstStyle/>
          <a:p>
            <a:r>
              <a:rPr lang="tr-TR" sz="3600" b="1" dirty="0" err="1" smtClean="0"/>
              <a:t>Multiprogramming</a:t>
            </a:r>
            <a:endParaRPr lang="en-GB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8931" y="1350499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Use </a:t>
            </a:r>
            <a:r>
              <a:rPr lang="en-GB" sz="2000" dirty="0"/>
              <a:t>interrupts to run multiple programs </a:t>
            </a:r>
            <a:r>
              <a:rPr lang="en-GB" sz="2000" dirty="0" smtClean="0"/>
              <a:t>simultaneously</a:t>
            </a:r>
            <a:endParaRPr lang="en-GB" sz="2000" dirty="0"/>
          </a:p>
          <a:p>
            <a:pPr algn="just"/>
            <a:r>
              <a:rPr lang="en-GB" sz="2000" dirty="0" smtClean="0"/>
              <a:t>When </a:t>
            </a:r>
            <a:r>
              <a:rPr lang="en-GB" sz="2000" dirty="0"/>
              <a:t>a program performs I/O, instead of polling, </a:t>
            </a:r>
            <a:r>
              <a:rPr lang="en-GB" sz="2000" dirty="0" smtClean="0"/>
              <a:t>execute</a:t>
            </a:r>
            <a:endParaRPr lang="tr-TR" sz="2000" dirty="0" smtClean="0"/>
          </a:p>
          <a:p>
            <a:pPr marL="0" indent="0" algn="just">
              <a:buNone/>
            </a:pPr>
            <a:r>
              <a:rPr lang="en-GB" sz="2000" dirty="0" smtClean="0"/>
              <a:t> </a:t>
            </a:r>
            <a:r>
              <a:rPr lang="en-GB" sz="2000" dirty="0" smtClean="0"/>
              <a:t>another </a:t>
            </a:r>
            <a:r>
              <a:rPr lang="en-GB" sz="2000" dirty="0"/>
              <a:t>program till interrupt is received.</a:t>
            </a:r>
          </a:p>
          <a:p>
            <a:pPr algn="just"/>
            <a:r>
              <a:rPr lang="en-GB" sz="2000" dirty="0" smtClean="0"/>
              <a:t>Requires </a:t>
            </a:r>
            <a:r>
              <a:rPr lang="en-GB" sz="2000" dirty="0"/>
              <a:t>secure memory, I/O for each program.</a:t>
            </a:r>
          </a:p>
          <a:p>
            <a:pPr algn="just"/>
            <a:r>
              <a:rPr lang="en-GB" sz="2000" dirty="0" smtClean="0"/>
              <a:t>Requires </a:t>
            </a:r>
            <a:r>
              <a:rPr lang="en-GB" sz="2000" dirty="0"/>
              <a:t>intervention if program loops </a:t>
            </a:r>
            <a:r>
              <a:rPr lang="en-GB" sz="2000" dirty="0" smtClean="0"/>
              <a:t>indefinitely</a:t>
            </a:r>
            <a:r>
              <a:rPr lang="en-GB" sz="2000" dirty="0"/>
              <a:t>.</a:t>
            </a:r>
          </a:p>
          <a:p>
            <a:pPr algn="just"/>
            <a:r>
              <a:rPr lang="en-GB" sz="2000" dirty="0" smtClean="0"/>
              <a:t>Requires </a:t>
            </a:r>
            <a:r>
              <a:rPr lang="en-GB" sz="2000" dirty="0"/>
              <a:t>CPU scheduling to choose the next job </a:t>
            </a:r>
            <a:r>
              <a:rPr lang="en-GB" sz="2000" dirty="0" smtClean="0"/>
              <a:t>to </a:t>
            </a:r>
            <a:r>
              <a:rPr lang="en-GB" sz="2000" dirty="0"/>
              <a:t>run.</a:t>
            </a:r>
          </a:p>
          <a:p>
            <a:pPr algn="just"/>
            <a:endParaRPr lang="en-GB" sz="2400" dirty="0"/>
          </a:p>
          <a:p>
            <a:pPr algn="just"/>
            <a:endParaRPr lang="en-GB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52" y="1146518"/>
            <a:ext cx="2676187" cy="40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0180" y="422030"/>
            <a:ext cx="9692640" cy="689318"/>
          </a:xfrm>
        </p:spPr>
        <p:txBody>
          <a:bodyPr>
            <a:normAutofit/>
          </a:bodyPr>
          <a:lstStyle/>
          <a:p>
            <a:r>
              <a:rPr lang="tr-TR" sz="3600" b="1" dirty="0" err="1" smtClean="0"/>
              <a:t>Timesharing</a:t>
            </a:r>
            <a:r>
              <a:rPr lang="tr-TR" sz="3600" b="1" dirty="0" smtClean="0"/>
              <a:t> (Multitasking)</a:t>
            </a:r>
            <a:endParaRPr lang="en-GB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0180" y="1378633"/>
            <a:ext cx="9692640" cy="5176912"/>
          </a:xfrm>
        </p:spPr>
        <p:txBody>
          <a:bodyPr>
            <a:normAutofit/>
          </a:bodyPr>
          <a:lstStyle/>
          <a:p>
            <a:pPr algn="just"/>
            <a:r>
              <a:rPr lang="tr-TR" sz="2400" dirty="0" smtClean="0"/>
              <a:t>E</a:t>
            </a:r>
            <a:r>
              <a:rPr lang="en-GB" sz="2400" dirty="0" err="1" smtClean="0"/>
              <a:t>nables</a:t>
            </a:r>
            <a:r>
              <a:rPr lang="en-GB" sz="2400" dirty="0" smtClean="0"/>
              <a:t> </a:t>
            </a:r>
            <a:r>
              <a:rPr lang="en-GB" sz="2400" dirty="0"/>
              <a:t>many people, located at various terminals, to use a particular computer system at the same time</a:t>
            </a:r>
            <a:r>
              <a:rPr lang="en-GB" sz="2400" dirty="0" smtClean="0"/>
              <a:t>.</a:t>
            </a:r>
            <a:endParaRPr lang="tr-TR" sz="2400" dirty="0" smtClean="0"/>
          </a:p>
          <a:p>
            <a:pPr algn="just"/>
            <a:r>
              <a:rPr lang="en-GB" sz="2400" dirty="0" smtClean="0"/>
              <a:t>Processor's </a:t>
            </a:r>
            <a:r>
              <a:rPr lang="en-GB" sz="2400" dirty="0"/>
              <a:t>time which is shared among multiple users simultaneously is termed as time-sharing. </a:t>
            </a:r>
            <a:endParaRPr lang="tr-TR" sz="2400" dirty="0" smtClean="0"/>
          </a:p>
          <a:p>
            <a:pPr algn="just"/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purpose</a:t>
            </a:r>
            <a:r>
              <a:rPr lang="en-GB" sz="2400" dirty="0" smtClean="0"/>
              <a:t> </a:t>
            </a:r>
            <a:r>
              <a:rPr lang="en-GB" sz="2400" dirty="0"/>
              <a:t>is to minimize response </a:t>
            </a:r>
            <a:r>
              <a:rPr lang="en-GB" sz="2400" dirty="0" smtClean="0"/>
              <a:t>time. </a:t>
            </a:r>
            <a:endParaRPr lang="tr-TR" sz="2400" dirty="0" smtClean="0"/>
          </a:p>
          <a:p>
            <a:pPr algn="just"/>
            <a:r>
              <a:rPr lang="en-GB" sz="2400" dirty="0"/>
              <a:t>Multiple jobs are executed by the CPU by switching between </a:t>
            </a:r>
            <a:r>
              <a:rPr lang="en-GB" sz="2400" dirty="0" smtClean="0"/>
              <a:t>them</a:t>
            </a:r>
            <a:r>
              <a:rPr lang="tr-TR" sz="2400" dirty="0" smtClean="0"/>
              <a:t> </a:t>
            </a:r>
            <a:r>
              <a:rPr lang="tr-TR" sz="2400" dirty="0" err="1" smtClean="0"/>
              <a:t>so</a:t>
            </a:r>
            <a:r>
              <a:rPr lang="tr-TR" sz="2400" dirty="0" smtClean="0"/>
              <a:t> </a:t>
            </a:r>
            <a:r>
              <a:rPr lang="tr-TR" sz="2400" dirty="0" err="1" smtClean="0"/>
              <a:t>frequently</a:t>
            </a:r>
            <a:r>
              <a:rPr lang="tr-TR" sz="2400" dirty="0" smtClean="0"/>
              <a:t>.</a:t>
            </a:r>
          </a:p>
          <a:p>
            <a:pPr marL="0" indent="0" algn="just">
              <a:buNone/>
            </a:pPr>
            <a:endParaRPr lang="tr-TR" sz="2400" dirty="0" smtClean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8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Personal</a:t>
            </a:r>
            <a:r>
              <a:rPr lang="tr-TR" b="1" dirty="0" smtClean="0"/>
              <a:t> </a:t>
            </a:r>
            <a:r>
              <a:rPr lang="tr-TR" b="1" dirty="0" err="1" smtClean="0"/>
              <a:t>Computer</a:t>
            </a:r>
            <a:r>
              <a:rPr lang="tr-TR" b="1" dirty="0" smtClean="0"/>
              <a:t> </a:t>
            </a:r>
            <a:r>
              <a:rPr lang="tr-TR" b="1" dirty="0" err="1" smtClean="0"/>
              <a:t>Systems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Single user systems, portable.</a:t>
            </a:r>
          </a:p>
          <a:p>
            <a:pPr algn="just"/>
            <a:r>
              <a:rPr lang="en-GB" sz="2400" dirty="0" smtClean="0"/>
              <a:t>I/O </a:t>
            </a:r>
            <a:r>
              <a:rPr lang="en-GB" sz="2400" dirty="0"/>
              <a:t>devices - keyboards, mice, display screens, small </a:t>
            </a:r>
            <a:r>
              <a:rPr lang="en-GB" sz="2400" dirty="0" smtClean="0"/>
              <a:t>printers</a:t>
            </a:r>
            <a:r>
              <a:rPr lang="en-GB" sz="2400" dirty="0"/>
              <a:t>.</a:t>
            </a:r>
          </a:p>
          <a:p>
            <a:pPr algn="just"/>
            <a:r>
              <a:rPr lang="en-GB" sz="2400" dirty="0" smtClean="0"/>
              <a:t>Laptops </a:t>
            </a:r>
            <a:r>
              <a:rPr lang="en-GB" sz="2400" dirty="0"/>
              <a:t>and palmtops, Smart cards, Wireless devices.</a:t>
            </a:r>
          </a:p>
          <a:p>
            <a:pPr algn="just"/>
            <a:r>
              <a:rPr lang="en-GB" sz="2400" dirty="0" smtClean="0"/>
              <a:t>Single </a:t>
            </a:r>
            <a:r>
              <a:rPr lang="en-GB" sz="2400" dirty="0"/>
              <a:t>user systems may not need advanced CPU </a:t>
            </a:r>
            <a:r>
              <a:rPr lang="en-GB" sz="2400" dirty="0" smtClean="0"/>
              <a:t>utilization </a:t>
            </a:r>
            <a:r>
              <a:rPr lang="en-GB" sz="2400" dirty="0"/>
              <a:t>or protection features.</a:t>
            </a:r>
          </a:p>
          <a:p>
            <a:pPr algn="just"/>
            <a:r>
              <a:rPr lang="en-GB" sz="2400" dirty="0" smtClean="0"/>
              <a:t>Advantages</a:t>
            </a:r>
            <a:r>
              <a:rPr lang="en-GB" sz="2400" dirty="0"/>
              <a:t>:</a:t>
            </a:r>
          </a:p>
          <a:p>
            <a:pPr lvl="1" algn="just"/>
            <a:r>
              <a:rPr lang="en-GB" sz="2000" dirty="0" smtClean="0"/>
              <a:t>user </a:t>
            </a:r>
            <a:r>
              <a:rPr lang="en-GB" sz="2000" dirty="0"/>
              <a:t>convenience, responsiveness, ubiquitous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1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54577" y="253218"/>
            <a:ext cx="9692640" cy="1058276"/>
          </a:xfrm>
        </p:spPr>
        <p:txBody>
          <a:bodyPr/>
          <a:lstStyle/>
          <a:p>
            <a:r>
              <a:rPr lang="tr-TR" b="1" dirty="0" err="1" smtClean="0"/>
              <a:t>Why</a:t>
            </a:r>
            <a:r>
              <a:rPr lang="tr-TR" b="1" dirty="0" smtClean="0"/>
              <a:t> </a:t>
            </a:r>
            <a:r>
              <a:rPr lang="tr-TR" b="1" dirty="0" err="1" smtClean="0"/>
              <a:t>should</a:t>
            </a:r>
            <a:r>
              <a:rPr lang="tr-TR" b="1" dirty="0" smtClean="0"/>
              <a:t> </a:t>
            </a: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know</a:t>
            </a:r>
            <a:r>
              <a:rPr lang="tr-TR" b="1" dirty="0" smtClean="0"/>
              <a:t>?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54577" y="1311494"/>
            <a:ext cx="8595360" cy="4351337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Need </a:t>
            </a:r>
            <a:r>
              <a:rPr lang="en-GB" sz="2400" dirty="0"/>
              <a:t>to understand interaction between the </a:t>
            </a:r>
            <a:r>
              <a:rPr lang="en-GB" sz="2400" dirty="0" smtClean="0"/>
              <a:t>hardware </a:t>
            </a:r>
            <a:r>
              <a:rPr lang="en-GB" sz="2400" dirty="0"/>
              <a:t>and applications</a:t>
            </a:r>
          </a:p>
          <a:p>
            <a:pPr algn="just"/>
            <a:r>
              <a:rPr lang="en-GB" sz="2400" dirty="0" smtClean="0"/>
              <a:t>Need </a:t>
            </a:r>
            <a:r>
              <a:rPr lang="en-GB" sz="2400" dirty="0"/>
              <a:t>to understand basic principles in the design of </a:t>
            </a:r>
            <a:r>
              <a:rPr lang="en-GB" sz="2400" dirty="0" smtClean="0"/>
              <a:t>computer systems</a:t>
            </a:r>
            <a:endParaRPr lang="tr-TR" sz="2400" dirty="0" smtClean="0"/>
          </a:p>
          <a:p>
            <a:pPr lvl="1" algn="just"/>
            <a:r>
              <a:rPr lang="en-GB" sz="2000" dirty="0" smtClean="0"/>
              <a:t>efficient </a:t>
            </a:r>
            <a:r>
              <a:rPr lang="en-GB" sz="2000" dirty="0"/>
              <a:t>resource management, security, flexibility</a:t>
            </a:r>
          </a:p>
          <a:p>
            <a:pPr algn="just"/>
            <a:r>
              <a:rPr lang="en-GB" sz="2400" dirty="0" smtClean="0"/>
              <a:t>Increasing </a:t>
            </a:r>
            <a:r>
              <a:rPr lang="en-GB" sz="2400" dirty="0"/>
              <a:t>need for specialized operating systems </a:t>
            </a:r>
            <a:endParaRPr lang="tr-TR" sz="2400" dirty="0" smtClean="0"/>
          </a:p>
          <a:p>
            <a:pPr lvl="1" algn="just"/>
            <a:r>
              <a:rPr lang="en-GB" sz="2000" dirty="0" smtClean="0"/>
              <a:t>e.g</a:t>
            </a:r>
            <a:r>
              <a:rPr lang="en-GB" sz="2000" dirty="0"/>
              <a:t>. embedded operating systems for devices - cell phones, </a:t>
            </a:r>
            <a:r>
              <a:rPr lang="en-GB" sz="2000" dirty="0" smtClean="0"/>
              <a:t>sensors </a:t>
            </a:r>
            <a:r>
              <a:rPr lang="en-GB" sz="2000" dirty="0"/>
              <a:t>and controllers</a:t>
            </a:r>
          </a:p>
          <a:p>
            <a:pPr lvl="1" algn="just"/>
            <a:r>
              <a:rPr lang="en-GB" sz="2000" dirty="0" smtClean="0"/>
              <a:t>real-time </a:t>
            </a:r>
            <a:r>
              <a:rPr lang="en-GB" sz="2000" dirty="0"/>
              <a:t>operating systems - aircraft control, multimedia </a:t>
            </a:r>
            <a:r>
              <a:rPr lang="en-GB" sz="2000" dirty="0" smtClean="0"/>
              <a:t>services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609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53909" y="422586"/>
            <a:ext cx="9692640" cy="900332"/>
          </a:xfrm>
        </p:spPr>
        <p:txBody>
          <a:bodyPr/>
          <a:lstStyle/>
          <a:p>
            <a:r>
              <a:rPr lang="tr-TR" b="1" dirty="0" err="1" smtClean="0"/>
              <a:t>Parallel</a:t>
            </a:r>
            <a:r>
              <a:rPr lang="tr-TR" b="1" dirty="0" smtClean="0"/>
              <a:t> </a:t>
            </a:r>
            <a:r>
              <a:rPr lang="tr-TR" b="1" dirty="0" err="1" smtClean="0"/>
              <a:t>Systems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3909" y="1477107"/>
            <a:ext cx="9111644" cy="4839286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Multiprocessor systems with more than one CPU </a:t>
            </a:r>
            <a:r>
              <a:rPr lang="en-GB" dirty="0" smtClean="0"/>
              <a:t>in </a:t>
            </a:r>
            <a:r>
              <a:rPr lang="en-GB" dirty="0"/>
              <a:t>close communication</a:t>
            </a:r>
            <a:r>
              <a:rPr lang="en-GB" dirty="0" smtClean="0"/>
              <a:t>.</a:t>
            </a:r>
            <a:endParaRPr lang="tr-TR" dirty="0" smtClean="0"/>
          </a:p>
          <a:p>
            <a:pPr lvl="2" algn="just"/>
            <a:r>
              <a:rPr lang="tr-TR" dirty="0" smtClean="0"/>
              <a:t>High </a:t>
            </a:r>
            <a:r>
              <a:rPr lang="tr-TR" dirty="0" err="1" smtClean="0"/>
              <a:t>processing</a:t>
            </a:r>
            <a:endParaRPr lang="tr-TR" dirty="0"/>
          </a:p>
          <a:p>
            <a:pPr lvl="2" algn="just"/>
            <a:r>
              <a:rPr lang="tr-TR" dirty="0" smtClean="0"/>
              <a:t>High </a:t>
            </a:r>
            <a:r>
              <a:rPr lang="tr-TR" dirty="0" err="1" smtClean="0"/>
              <a:t>security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tr-TR" i="1" dirty="0" smtClean="0"/>
              <a:t>Hard </a:t>
            </a:r>
            <a:r>
              <a:rPr lang="tr-TR" dirty="0"/>
              <a:t>– </a:t>
            </a:r>
            <a:r>
              <a:rPr lang="tr-TR" dirty="0" err="1" smtClean="0"/>
              <a:t>CPUs</a:t>
            </a:r>
            <a:r>
              <a:rPr lang="tr-TR" dirty="0" smtClean="0"/>
              <a:t> </a:t>
            </a:r>
            <a:r>
              <a:rPr lang="tr-TR" dirty="0" err="1" smtClean="0"/>
              <a:t>share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. </a:t>
            </a:r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via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dirty="0" err="1" smtClean="0"/>
              <a:t>Asymmetric</a:t>
            </a:r>
            <a:r>
              <a:rPr lang="tr-TR" dirty="0" smtClean="0"/>
              <a:t> </a:t>
            </a:r>
            <a:r>
              <a:rPr lang="tr-TR" dirty="0" err="1" smtClean="0"/>
              <a:t>multiprocessing</a:t>
            </a:r>
            <a:endParaRPr lang="tr-TR" dirty="0"/>
          </a:p>
          <a:p>
            <a:pPr lvl="1" algn="just"/>
            <a:r>
              <a:rPr lang="tr-TR" dirty="0" err="1" smtClean="0"/>
              <a:t>Each</a:t>
            </a:r>
            <a:r>
              <a:rPr lang="tr-TR" dirty="0" smtClean="0"/>
              <a:t> CPU is </a:t>
            </a:r>
            <a:r>
              <a:rPr lang="tr-TR" dirty="0" err="1" smtClean="0"/>
              <a:t>dedicated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 </a:t>
            </a:r>
            <a:r>
              <a:rPr lang="tr-TR" dirty="0" err="1" smtClean="0"/>
              <a:t>specific</a:t>
            </a:r>
            <a:r>
              <a:rPr lang="tr-TR" dirty="0" smtClean="0"/>
              <a:t> problem.</a:t>
            </a:r>
          </a:p>
          <a:p>
            <a:pPr lvl="1" algn="just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major</a:t>
            </a:r>
            <a:r>
              <a:rPr lang="tr-TR" dirty="0" smtClean="0"/>
              <a:t> CPU </a:t>
            </a:r>
            <a:r>
              <a:rPr lang="tr-TR" dirty="0" err="1" smtClean="0"/>
              <a:t>plans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distributes</a:t>
            </a:r>
            <a:r>
              <a:rPr lang="tr-TR" dirty="0" smtClean="0"/>
              <a:t> </a:t>
            </a:r>
            <a:r>
              <a:rPr lang="tr-TR" dirty="0" err="1" smtClean="0"/>
              <a:t>jobs</a:t>
            </a:r>
            <a:r>
              <a:rPr lang="tr-TR" dirty="0" smtClean="0"/>
              <a:t>.</a:t>
            </a:r>
            <a:endParaRPr lang="tr-TR" dirty="0"/>
          </a:p>
          <a:p>
            <a:pPr marL="274320" lvl="1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29" y="3150884"/>
            <a:ext cx="4664920" cy="11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4738"/>
          </a:xfrm>
        </p:spPr>
        <p:txBody>
          <a:bodyPr/>
          <a:lstStyle/>
          <a:p>
            <a:r>
              <a:rPr lang="tr-TR" b="1" dirty="0" err="1" smtClean="0"/>
              <a:t>Parallel</a:t>
            </a:r>
            <a:r>
              <a:rPr lang="tr-TR" b="1" dirty="0" smtClean="0"/>
              <a:t> </a:t>
            </a:r>
            <a:r>
              <a:rPr lang="tr-TR" b="1" dirty="0" err="1" smtClean="0"/>
              <a:t>Systems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63398" y="1533378"/>
            <a:ext cx="8595360" cy="4351337"/>
          </a:xfrm>
        </p:spPr>
        <p:txBody>
          <a:bodyPr/>
          <a:lstStyle/>
          <a:p>
            <a:pPr algn="just"/>
            <a:r>
              <a:rPr lang="tr-TR" sz="2000" dirty="0" err="1" smtClean="0"/>
              <a:t>Symmetric</a:t>
            </a:r>
            <a:r>
              <a:rPr lang="tr-TR" sz="2000" dirty="0" smtClean="0"/>
              <a:t> </a:t>
            </a:r>
            <a:r>
              <a:rPr lang="tr-TR" sz="2000" dirty="0" err="1"/>
              <a:t>multiprocessing</a:t>
            </a:r>
            <a:r>
              <a:rPr lang="tr-TR" sz="2000" dirty="0"/>
              <a:t> </a:t>
            </a:r>
          </a:p>
          <a:p>
            <a:pPr lvl="1" algn="just"/>
            <a:r>
              <a:rPr lang="tr-TR" sz="2000" dirty="0" err="1" smtClean="0"/>
              <a:t>Every</a:t>
            </a:r>
            <a:r>
              <a:rPr lang="tr-TR" sz="2000" dirty="0" smtClean="0"/>
              <a:t> CPU </a:t>
            </a:r>
            <a:r>
              <a:rPr lang="tr-TR" sz="2000" dirty="0" err="1" smtClean="0"/>
              <a:t>executes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same</a:t>
            </a:r>
            <a:r>
              <a:rPr lang="tr-TR" sz="2000" dirty="0" smtClean="0"/>
              <a:t> </a:t>
            </a:r>
            <a:r>
              <a:rPr lang="tr-TR" sz="2000" dirty="0" err="1" smtClean="0"/>
              <a:t>copy</a:t>
            </a:r>
            <a:r>
              <a:rPr lang="tr-TR" sz="2000" dirty="0" smtClean="0"/>
              <a:t> of </a:t>
            </a:r>
            <a:r>
              <a:rPr lang="tr-TR" sz="2000" dirty="0" err="1" smtClean="0"/>
              <a:t>operating</a:t>
            </a:r>
            <a:r>
              <a:rPr lang="tr-TR" sz="2000" dirty="0" smtClean="0"/>
              <a:t> </a:t>
            </a:r>
            <a:r>
              <a:rPr lang="tr-TR" sz="2000" dirty="0" err="1" smtClean="0"/>
              <a:t>system</a:t>
            </a:r>
            <a:r>
              <a:rPr lang="tr-TR" sz="2000" dirty="0" smtClean="0"/>
              <a:t>.</a:t>
            </a:r>
            <a:endParaRPr lang="tr-TR" sz="2000" dirty="0"/>
          </a:p>
          <a:p>
            <a:pPr lvl="1" algn="just"/>
            <a:r>
              <a:rPr lang="tr-TR" sz="2000" dirty="0" err="1" smtClean="0"/>
              <a:t>Many</a:t>
            </a:r>
            <a:r>
              <a:rPr lang="tr-TR" sz="2000" dirty="0" smtClean="0"/>
              <a:t> </a:t>
            </a:r>
            <a:r>
              <a:rPr lang="tr-TR" sz="2000" dirty="0" err="1" smtClean="0"/>
              <a:t>operating</a:t>
            </a:r>
            <a:r>
              <a:rPr lang="tr-TR" sz="2000" dirty="0" smtClean="0"/>
              <a:t> </a:t>
            </a:r>
            <a:r>
              <a:rPr lang="tr-TR" sz="2000" dirty="0" err="1" smtClean="0"/>
              <a:t>systems</a:t>
            </a:r>
            <a:r>
              <a:rPr lang="tr-TR" sz="2000" dirty="0" smtClean="0"/>
              <a:t> </a:t>
            </a:r>
            <a:r>
              <a:rPr lang="tr-TR" sz="2000" dirty="0" err="1" smtClean="0"/>
              <a:t>support</a:t>
            </a:r>
            <a:r>
              <a:rPr lang="tr-TR" sz="2000" dirty="0" smtClean="0"/>
              <a:t> SMP</a:t>
            </a:r>
            <a:endParaRPr lang="tr-TR" sz="2000" dirty="0"/>
          </a:p>
          <a:p>
            <a:endParaRPr lang="en-GB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93" y="3478643"/>
            <a:ext cx="5663006" cy="27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857" y="365760"/>
            <a:ext cx="9692640" cy="731520"/>
          </a:xfrm>
        </p:spPr>
        <p:txBody>
          <a:bodyPr>
            <a:normAutofit/>
          </a:bodyPr>
          <a:lstStyle/>
          <a:p>
            <a:r>
              <a:rPr lang="en-GB" b="1" dirty="0"/>
              <a:t>Distributed Systems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2707" y="1097280"/>
            <a:ext cx="10170941" cy="5570806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M</a:t>
            </a:r>
            <a:r>
              <a:rPr lang="en-GB" dirty="0" err="1" smtClean="0"/>
              <a:t>ultiple</a:t>
            </a:r>
            <a:r>
              <a:rPr lang="en-GB" dirty="0" smtClean="0"/>
              <a:t> </a:t>
            </a:r>
            <a:r>
              <a:rPr lang="en-GB" dirty="0"/>
              <a:t>central processors to serve multiple real time application and multiple users</a:t>
            </a:r>
            <a:r>
              <a:rPr lang="en-GB" dirty="0" smtClean="0"/>
              <a:t>.</a:t>
            </a:r>
            <a:endParaRPr lang="tr-TR" dirty="0" smtClean="0"/>
          </a:p>
          <a:p>
            <a:pPr algn="just"/>
            <a:r>
              <a:rPr lang="en-GB" dirty="0"/>
              <a:t>Processors in a distributed system may vary in size and function. These processors are referred as sites, nodes, and computers and so on. </a:t>
            </a:r>
            <a:endParaRPr lang="tr-TR" dirty="0" smtClean="0"/>
          </a:p>
          <a:p>
            <a:pPr algn="just"/>
            <a:r>
              <a:rPr lang="en-GB" dirty="0" smtClean="0"/>
              <a:t>Data </a:t>
            </a:r>
            <a:r>
              <a:rPr lang="en-GB" dirty="0"/>
              <a:t>processing jobs are distributed among the processors accordingly to which one can perform each job most efficiently. </a:t>
            </a:r>
          </a:p>
          <a:p>
            <a:pPr algn="just"/>
            <a:r>
              <a:rPr lang="en-GB" dirty="0"/>
              <a:t>The processors communicate with one another through various communication lines (such as high-speed buses or telephone lines). 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 </a:t>
            </a:r>
            <a:r>
              <a:rPr lang="tr-TR" dirty="0" smtClean="0"/>
              <a:t>   A</a:t>
            </a:r>
            <a:r>
              <a:rPr lang="en-GB" dirty="0" err="1" smtClean="0"/>
              <a:t>dvantages</a:t>
            </a:r>
            <a:r>
              <a:rPr lang="tr-TR" dirty="0" smtClean="0"/>
              <a:t>:</a:t>
            </a:r>
            <a:endParaRPr lang="en-GB" dirty="0" smtClean="0"/>
          </a:p>
          <a:p>
            <a:pPr lvl="1" algn="just"/>
            <a:r>
              <a:rPr lang="tr-TR" dirty="0" err="1" smtClean="0"/>
              <a:t>Usage</a:t>
            </a:r>
            <a:r>
              <a:rPr lang="tr-TR" dirty="0" smtClean="0"/>
              <a:t> of </a:t>
            </a:r>
            <a:r>
              <a:rPr lang="tr-TR" dirty="0" err="1" smtClean="0"/>
              <a:t>resources</a:t>
            </a:r>
            <a:r>
              <a:rPr lang="tr-TR" dirty="0" smtClean="0"/>
              <a:t> </a:t>
            </a:r>
            <a:r>
              <a:rPr lang="tr-TR" dirty="0" err="1" smtClean="0"/>
              <a:t>collectively</a:t>
            </a:r>
            <a:endParaRPr lang="tr-TR" dirty="0"/>
          </a:p>
          <a:p>
            <a:pPr lvl="1" algn="just"/>
            <a:r>
              <a:rPr lang="tr-TR" dirty="0" err="1" smtClean="0"/>
              <a:t>Increasing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 time- </a:t>
            </a:r>
            <a:r>
              <a:rPr lang="tr-TR" dirty="0" err="1" smtClean="0"/>
              <a:t>sharing</a:t>
            </a:r>
            <a:r>
              <a:rPr lang="tr-TR" dirty="0" smtClean="0"/>
              <a:t> of </a:t>
            </a:r>
            <a:r>
              <a:rPr lang="tr-TR" dirty="0" err="1" smtClean="0"/>
              <a:t>load</a:t>
            </a:r>
            <a:endParaRPr lang="tr-TR" dirty="0" smtClean="0"/>
          </a:p>
          <a:p>
            <a:pPr marL="274320" lvl="1" indent="0" algn="just">
              <a:buNone/>
            </a:pPr>
            <a:r>
              <a:rPr lang="tr-TR" dirty="0" err="1" smtClean="0"/>
              <a:t>Disadvantages</a:t>
            </a:r>
            <a:endParaRPr lang="tr-TR" dirty="0"/>
          </a:p>
          <a:p>
            <a:pPr lvl="1" algn="just"/>
            <a:r>
              <a:rPr lang="tr-TR" dirty="0" err="1" smtClean="0"/>
              <a:t>Safety</a:t>
            </a:r>
            <a:endParaRPr lang="tr-TR" dirty="0"/>
          </a:p>
          <a:p>
            <a:pPr lvl="1" algn="just"/>
            <a:r>
              <a:rPr lang="tr-TR" dirty="0" err="1" smtClean="0"/>
              <a:t>Communication</a:t>
            </a:r>
            <a:endParaRPr lang="tr-TR" dirty="0"/>
          </a:p>
          <a:p>
            <a:pPr lvl="1" algn="just"/>
            <a:r>
              <a:rPr lang="tr-TR" dirty="0" err="1" smtClean="0"/>
              <a:t>Requires</a:t>
            </a:r>
            <a:r>
              <a:rPr lang="tr-TR" dirty="0" smtClean="0"/>
              <a:t> network</a:t>
            </a:r>
            <a:endParaRPr lang="tr-TR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01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97638" y="309489"/>
            <a:ext cx="9692640" cy="745588"/>
          </a:xfrm>
        </p:spPr>
        <p:txBody>
          <a:bodyPr>
            <a:normAutofit/>
          </a:bodyPr>
          <a:lstStyle/>
          <a:p>
            <a:r>
              <a:rPr lang="en-GB" b="1" dirty="0"/>
              <a:t>Distributed Systems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05" y="1406769"/>
            <a:ext cx="5242053" cy="314523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177" y="1406769"/>
            <a:ext cx="5342910" cy="32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52383" y="379828"/>
            <a:ext cx="9692640" cy="914400"/>
          </a:xfrm>
        </p:spPr>
        <p:txBody>
          <a:bodyPr/>
          <a:lstStyle/>
          <a:p>
            <a:r>
              <a:rPr lang="tr-TR" b="1" dirty="0" smtClean="0"/>
              <a:t>Real Time Operating </a:t>
            </a:r>
            <a:r>
              <a:rPr lang="tr-TR" b="1" dirty="0" err="1" smtClean="0"/>
              <a:t>Systems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9503" y="1294228"/>
            <a:ext cx="8595360" cy="4351337"/>
          </a:xfrm>
        </p:spPr>
        <p:txBody>
          <a:bodyPr/>
          <a:lstStyle/>
          <a:p>
            <a:pPr algn="just"/>
            <a:r>
              <a:rPr lang="tr-TR" dirty="0" smtClean="0"/>
              <a:t>A</a:t>
            </a:r>
            <a:r>
              <a:rPr lang="en-GB" dirty="0" smtClean="0"/>
              <a:t> </a:t>
            </a:r>
            <a:r>
              <a:rPr lang="en-GB" dirty="0"/>
              <a:t>data processing system in which the time interval required to process and respond to inputs is so </a:t>
            </a:r>
            <a:r>
              <a:rPr lang="en-GB" dirty="0" smtClean="0"/>
              <a:t>small</a:t>
            </a:r>
            <a:r>
              <a:rPr lang="tr-TR" dirty="0" smtClean="0"/>
              <a:t>.</a:t>
            </a:r>
          </a:p>
          <a:p>
            <a:pPr algn="just"/>
            <a:r>
              <a:rPr lang="en-GB" dirty="0" smtClean="0"/>
              <a:t>Real-time </a:t>
            </a:r>
            <a:r>
              <a:rPr lang="en-GB" dirty="0"/>
              <a:t>operating system has well-defined, fixed time constraints otherwise system will fail. </a:t>
            </a:r>
            <a:endParaRPr lang="tr-TR" dirty="0" smtClean="0"/>
          </a:p>
          <a:p>
            <a:pPr algn="just"/>
            <a:r>
              <a:rPr lang="en-GB" dirty="0" smtClean="0"/>
              <a:t>For </a:t>
            </a:r>
            <a:r>
              <a:rPr lang="en-GB" dirty="0"/>
              <a:t>example Scientific experiments, medical imaging systems, industrial control systems, weapon systems, robots, and home-appliance controllers, Air traffic control system etc.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17" y="3769065"/>
            <a:ext cx="4441171" cy="27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06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Real Time Operating </a:t>
            </a:r>
            <a:r>
              <a:rPr lang="tr-TR" b="1" dirty="0" err="1"/>
              <a:t>Systems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dirty="0"/>
              <a:t>Hard real-time systems </a:t>
            </a:r>
          </a:p>
          <a:p>
            <a:pPr marL="457200" lvl="3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tr-TR" sz="2000" dirty="0" smtClean="0"/>
              <a:t>G</a:t>
            </a:r>
            <a:r>
              <a:rPr lang="en-GB" sz="2000" dirty="0" err="1" smtClean="0"/>
              <a:t>uarantee</a:t>
            </a:r>
            <a:r>
              <a:rPr lang="en-GB" sz="2000" dirty="0" smtClean="0"/>
              <a:t> </a:t>
            </a:r>
            <a:r>
              <a:rPr lang="en-GB" sz="2000" dirty="0"/>
              <a:t>that critical tasks complete on time</a:t>
            </a:r>
            <a:r>
              <a:rPr lang="en-GB" sz="2000" dirty="0" smtClean="0"/>
              <a:t>.</a:t>
            </a:r>
            <a:endParaRPr lang="tr-TR" sz="2000" dirty="0" smtClean="0"/>
          </a:p>
          <a:p>
            <a:pPr marL="457200" lvl="3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GB" sz="2000" dirty="0"/>
              <a:t>Failure if response time too long.</a:t>
            </a:r>
            <a:endParaRPr lang="tr-TR" sz="2000" dirty="0" smtClean="0"/>
          </a:p>
          <a:p>
            <a:pPr marL="457200" lvl="3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tr-TR" sz="2000" dirty="0" smtClean="0"/>
              <a:t>Data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collected</a:t>
            </a:r>
            <a:r>
              <a:rPr lang="tr-TR" sz="2000" dirty="0" smtClean="0"/>
              <a:t> in main </a:t>
            </a:r>
            <a:r>
              <a:rPr lang="tr-TR" sz="2000" dirty="0" err="1" smtClean="0"/>
              <a:t>memory</a:t>
            </a:r>
            <a:r>
              <a:rPr lang="tr-TR" sz="2000" dirty="0" smtClean="0"/>
              <a:t> </a:t>
            </a:r>
            <a:endParaRPr lang="en-GB" sz="2000" dirty="0"/>
          </a:p>
          <a:p>
            <a:pPr marL="457200" lvl="3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GB" sz="2000" dirty="0" smtClean="0"/>
              <a:t>Secondary </a:t>
            </a:r>
            <a:r>
              <a:rPr lang="en-GB" sz="2000" dirty="0"/>
              <a:t>storage is limited</a:t>
            </a:r>
            <a:endParaRPr lang="tr-TR" sz="2000" dirty="0"/>
          </a:p>
          <a:p>
            <a:pPr algn="just"/>
            <a:r>
              <a:rPr lang="en-GB" sz="2400" dirty="0"/>
              <a:t>Soft real-time systems </a:t>
            </a:r>
          </a:p>
          <a:p>
            <a:pPr lvl="1" algn="just"/>
            <a:r>
              <a:rPr lang="tr-TR" sz="2000" dirty="0" smtClean="0"/>
              <a:t>L</a:t>
            </a:r>
            <a:r>
              <a:rPr lang="en-GB" sz="2000" dirty="0" err="1" smtClean="0"/>
              <a:t>ess</a:t>
            </a:r>
            <a:r>
              <a:rPr lang="en-GB" sz="2000" dirty="0" smtClean="0"/>
              <a:t> </a:t>
            </a:r>
            <a:r>
              <a:rPr lang="en-GB" sz="2000" dirty="0"/>
              <a:t>restrictive. </a:t>
            </a:r>
            <a:r>
              <a:rPr lang="en-GB" sz="2000" dirty="0" smtClean="0"/>
              <a:t> </a:t>
            </a:r>
            <a:endParaRPr lang="tr-TR" sz="2000" dirty="0" smtClean="0"/>
          </a:p>
          <a:p>
            <a:pPr lvl="1" algn="just"/>
            <a:r>
              <a:rPr lang="en-GB" sz="2000" dirty="0"/>
              <a:t>Less accurate if response time is too long.</a:t>
            </a:r>
          </a:p>
          <a:p>
            <a:pPr lvl="1" algn="just"/>
            <a:r>
              <a:rPr lang="en-GB" sz="2000" dirty="0" smtClean="0"/>
              <a:t>Useful </a:t>
            </a:r>
            <a:r>
              <a:rPr lang="en-GB" sz="2000" dirty="0"/>
              <a:t>in applications such as multimedia, virtual reality.</a:t>
            </a:r>
          </a:p>
        </p:txBody>
      </p:sp>
    </p:spTree>
    <p:extLst>
      <p:ext uri="{BB962C8B-B14F-4D97-AF65-F5344CB8AC3E}">
        <p14:creationId xmlns:p14="http://schemas.microsoft.com/office/powerpoint/2010/main" val="133109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54" y="900332"/>
            <a:ext cx="8140996" cy="51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8" y="365760"/>
            <a:ext cx="11005711" cy="59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7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7057" y="619419"/>
            <a:ext cx="10353762" cy="970450"/>
          </a:xfrm>
        </p:spPr>
        <p:txBody>
          <a:bodyPr>
            <a:noAutofit/>
          </a:bodyPr>
          <a:lstStyle/>
          <a:p>
            <a:pPr algn="ctr"/>
            <a:r>
              <a:rPr lang="tr-TR" b="1" dirty="0" smtClean="0"/>
              <a:t>Components of a </a:t>
            </a:r>
            <a:r>
              <a:rPr lang="tr-TR" b="1" dirty="0" err="1" smtClean="0"/>
              <a:t>Computer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> (Hardware)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06" y="1828800"/>
            <a:ext cx="844644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93486" y="344770"/>
            <a:ext cx="10418823" cy="1044208"/>
          </a:xfrm>
        </p:spPr>
        <p:txBody>
          <a:bodyPr>
            <a:noAutofit/>
          </a:bodyPr>
          <a:lstStyle/>
          <a:p>
            <a:pPr algn="ctr"/>
            <a:r>
              <a:rPr lang="tr-TR" b="1" dirty="0" smtClean="0"/>
              <a:t>Components of a </a:t>
            </a:r>
            <a:r>
              <a:rPr lang="tr-TR" b="1" dirty="0" err="1" smtClean="0"/>
              <a:t>Computer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b="1" dirty="0" err="1" smtClean="0"/>
              <a:t>Conceptional</a:t>
            </a:r>
            <a:r>
              <a:rPr lang="tr-TR" b="1" dirty="0" smtClean="0"/>
              <a:t>)</a:t>
            </a:r>
            <a:endParaRPr lang="en-GB" b="1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7498384" y="1756229"/>
            <a:ext cx="8595360" cy="4351337"/>
          </a:xfrm>
        </p:spPr>
        <p:txBody>
          <a:bodyPr>
            <a:norm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User???</a:t>
            </a:r>
          </a:p>
          <a:p>
            <a:r>
              <a:rPr lang="tr-TR" sz="2000" dirty="0" err="1" smtClean="0">
                <a:solidFill>
                  <a:srgbClr val="FF0000"/>
                </a:solidFill>
              </a:rPr>
              <a:t>Where</a:t>
            </a:r>
            <a:r>
              <a:rPr lang="tr-TR" sz="2000" dirty="0" smtClean="0">
                <a:solidFill>
                  <a:srgbClr val="FF0000"/>
                </a:solidFill>
              </a:rPr>
              <a:t> is </a:t>
            </a:r>
            <a:r>
              <a:rPr lang="tr-TR" sz="2000" dirty="0" err="1" smtClean="0">
                <a:solidFill>
                  <a:srgbClr val="FF0000"/>
                </a:solidFill>
              </a:rPr>
              <a:t>operating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system</a:t>
            </a:r>
            <a:r>
              <a:rPr lang="tr-TR" sz="20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tr-TR" sz="2000" dirty="0" err="1" smtClean="0">
                <a:solidFill>
                  <a:srgbClr val="FF0000"/>
                </a:solidFill>
              </a:rPr>
              <a:t>Why</a:t>
            </a:r>
            <a:r>
              <a:rPr lang="tr-TR" sz="2000" dirty="0" smtClean="0">
                <a:solidFill>
                  <a:srgbClr val="FF0000"/>
                </a:solidFill>
              </a:rPr>
              <a:t> is it </a:t>
            </a:r>
            <a:r>
              <a:rPr lang="tr-TR" sz="2000" dirty="0" err="1" smtClean="0">
                <a:solidFill>
                  <a:srgbClr val="FF0000"/>
                </a:solidFill>
              </a:rPr>
              <a:t>used</a:t>
            </a:r>
            <a:r>
              <a:rPr lang="tr-TR" sz="2000" dirty="0" smtClean="0">
                <a:solidFill>
                  <a:srgbClr val="FF0000"/>
                </a:solidFill>
              </a:rPr>
              <a:t>?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783524" y="1388978"/>
            <a:ext cx="6462564" cy="528759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Operating </a:t>
            </a:r>
            <a:r>
              <a:rPr lang="tr-TR" b="1" dirty="0" err="1" smtClean="0"/>
              <a:t>System</a:t>
            </a:r>
            <a:r>
              <a:rPr lang="tr-TR" b="1" dirty="0" smtClean="0"/>
              <a:t> is…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 smtClean="0"/>
              <a:t>A </a:t>
            </a:r>
            <a:r>
              <a:rPr lang="tr-TR" sz="2400" dirty="0" err="1" smtClean="0"/>
              <a:t>resource</a:t>
            </a:r>
            <a:r>
              <a:rPr lang="tr-TR" sz="2400" dirty="0" smtClean="0"/>
              <a:t> </a:t>
            </a:r>
            <a:r>
              <a:rPr lang="tr-TR" sz="2400" dirty="0" err="1" smtClean="0"/>
              <a:t>allocator</a:t>
            </a:r>
            <a:r>
              <a:rPr lang="tr-TR" sz="2400" dirty="0" smtClean="0"/>
              <a:t>: </a:t>
            </a:r>
          </a:p>
          <a:p>
            <a:pPr lvl="1" algn="just"/>
            <a:r>
              <a:rPr lang="tr-TR" sz="2400" dirty="0" err="1" smtClean="0">
                <a:solidFill>
                  <a:srgbClr val="FF0000"/>
                </a:solidFill>
              </a:rPr>
              <a:t>Sources</a:t>
            </a:r>
            <a:r>
              <a:rPr lang="tr-TR" sz="2400" dirty="0" smtClean="0">
                <a:solidFill>
                  <a:srgbClr val="FF0000"/>
                </a:solidFill>
              </a:rPr>
              <a:t>???</a:t>
            </a:r>
          </a:p>
          <a:p>
            <a:pPr lvl="1" algn="just"/>
            <a:r>
              <a:rPr lang="tr-TR" sz="2400" dirty="0" err="1" smtClean="0"/>
              <a:t>Distributing</a:t>
            </a:r>
            <a:r>
              <a:rPr lang="tr-TR" sz="2400" dirty="0" err="1" smtClean="0">
                <a:sym typeface="Wingdings" panose="05000000000000000000" pitchFamily="2" charset="2"/>
              </a:rPr>
              <a:t></a:t>
            </a:r>
            <a:r>
              <a:rPr lang="tr-TR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By</a:t>
            </a:r>
            <a:r>
              <a:rPr lang="tr-T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considering</a:t>
            </a:r>
            <a:r>
              <a:rPr lang="tr-T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what</a:t>
            </a:r>
            <a:r>
              <a:rPr lang="tr-T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tr-TR" sz="2400" dirty="0" smtClean="0">
              <a:solidFill>
                <a:srgbClr val="FF0000"/>
              </a:solidFill>
            </a:endParaRPr>
          </a:p>
          <a:p>
            <a:pPr algn="just"/>
            <a:r>
              <a:rPr lang="tr-TR" sz="2400" dirty="0" smtClean="0"/>
              <a:t>A </a:t>
            </a:r>
            <a:r>
              <a:rPr lang="tr-TR" sz="2400" dirty="0" err="1" smtClean="0"/>
              <a:t>control</a:t>
            </a:r>
            <a:r>
              <a:rPr lang="tr-TR" sz="2400" dirty="0" smtClean="0"/>
              <a:t> program:</a:t>
            </a:r>
          </a:p>
          <a:p>
            <a:pPr lvl="1" algn="just"/>
            <a:r>
              <a:rPr lang="tr-TR" sz="2400" dirty="0" err="1" smtClean="0">
                <a:solidFill>
                  <a:srgbClr val="FF0000"/>
                </a:solidFill>
              </a:rPr>
              <a:t>What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does</a:t>
            </a:r>
            <a:r>
              <a:rPr lang="tr-TR" sz="2400" dirty="0" smtClean="0">
                <a:solidFill>
                  <a:srgbClr val="FF0000"/>
                </a:solidFill>
              </a:rPr>
              <a:t> it </a:t>
            </a:r>
            <a:r>
              <a:rPr lang="tr-TR" sz="2400" dirty="0" err="1" smtClean="0">
                <a:solidFill>
                  <a:srgbClr val="FF0000"/>
                </a:solidFill>
              </a:rPr>
              <a:t>control</a:t>
            </a:r>
            <a:r>
              <a:rPr lang="tr-TR" sz="2400" dirty="0" smtClean="0">
                <a:solidFill>
                  <a:srgbClr val="FF0000"/>
                </a:solidFill>
              </a:rPr>
              <a:t>?</a:t>
            </a:r>
          </a:p>
          <a:p>
            <a:pPr lvl="1" algn="just"/>
            <a:r>
              <a:rPr lang="tr-TR" sz="2400" dirty="0" err="1" smtClean="0">
                <a:solidFill>
                  <a:srgbClr val="FF0000"/>
                </a:solidFill>
              </a:rPr>
              <a:t>Why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does</a:t>
            </a:r>
            <a:r>
              <a:rPr lang="tr-TR" sz="2400" dirty="0" smtClean="0">
                <a:solidFill>
                  <a:srgbClr val="FF0000"/>
                </a:solidFill>
              </a:rPr>
              <a:t> it </a:t>
            </a:r>
            <a:r>
              <a:rPr lang="tr-TR" sz="2400" dirty="0" err="1" smtClean="0">
                <a:solidFill>
                  <a:srgbClr val="FF0000"/>
                </a:solidFill>
              </a:rPr>
              <a:t>control</a:t>
            </a:r>
            <a:r>
              <a:rPr lang="tr-TR" sz="2400" dirty="0" smtClean="0">
                <a:solidFill>
                  <a:srgbClr val="FF0000"/>
                </a:solidFill>
              </a:rPr>
              <a:t>?</a:t>
            </a:r>
          </a:p>
          <a:p>
            <a:pPr algn="just"/>
            <a:r>
              <a:rPr lang="tr-TR" altLang="en-US" sz="2400" dirty="0" smtClean="0"/>
              <a:t>T</a:t>
            </a:r>
            <a:r>
              <a:rPr lang="en-US" altLang="en-US" sz="2400" dirty="0" smtClean="0"/>
              <a:t>he kernel</a:t>
            </a:r>
            <a:r>
              <a:rPr lang="tr-TR" altLang="en-US" sz="2400" dirty="0" smtClean="0"/>
              <a:t>:</a:t>
            </a:r>
            <a:endParaRPr lang="tr-TR" altLang="en-US" sz="2400" dirty="0" smtClean="0">
              <a:solidFill>
                <a:srgbClr val="FF0000"/>
              </a:solidFill>
            </a:endParaRPr>
          </a:p>
          <a:p>
            <a:pPr lvl="1" algn="just"/>
            <a:r>
              <a:rPr lang="tr-TR" altLang="en-US" sz="2400" dirty="0" err="1" smtClean="0">
                <a:solidFill>
                  <a:srgbClr val="FF0000"/>
                </a:solidFill>
              </a:rPr>
              <a:t>What</a:t>
            </a:r>
            <a:r>
              <a:rPr lang="tr-TR" altLang="en-US" sz="2400" dirty="0" smtClean="0">
                <a:solidFill>
                  <a:srgbClr val="FF0000"/>
                </a:solidFill>
              </a:rPr>
              <a:t> </a:t>
            </a:r>
            <a:r>
              <a:rPr lang="tr-TR" altLang="en-US" sz="2400" dirty="0" err="1" smtClean="0">
                <a:solidFill>
                  <a:srgbClr val="FF0000"/>
                </a:solidFill>
              </a:rPr>
              <a:t>does</a:t>
            </a:r>
            <a:r>
              <a:rPr lang="tr-TR" altLang="en-US" sz="2400" dirty="0" smtClean="0">
                <a:solidFill>
                  <a:srgbClr val="FF0000"/>
                </a:solidFill>
              </a:rPr>
              <a:t> </a:t>
            </a:r>
            <a:r>
              <a:rPr lang="tr-TR" altLang="en-US" sz="2400" dirty="0" err="1" smtClean="0">
                <a:solidFill>
                  <a:srgbClr val="FF0000"/>
                </a:solidFill>
              </a:rPr>
              <a:t>this</a:t>
            </a:r>
            <a:r>
              <a:rPr lang="tr-TR" altLang="en-US" sz="2400" dirty="0" smtClean="0">
                <a:solidFill>
                  <a:srgbClr val="FF0000"/>
                </a:solidFill>
              </a:rPr>
              <a:t> </a:t>
            </a:r>
            <a:r>
              <a:rPr lang="tr-TR" altLang="en-US" sz="2400" dirty="0" err="1" smtClean="0">
                <a:solidFill>
                  <a:srgbClr val="FF0000"/>
                </a:solidFill>
              </a:rPr>
              <a:t>mean</a:t>
            </a:r>
            <a:r>
              <a:rPr lang="tr-TR" altLang="en-US" sz="2400" dirty="0" smtClean="0">
                <a:solidFill>
                  <a:srgbClr val="FF0000"/>
                </a:solidFill>
              </a:rPr>
              <a:t>?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0025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Goals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Simplify the execution of user programs and </a:t>
            </a:r>
            <a:r>
              <a:rPr lang="en-GB" dirty="0" smtClean="0"/>
              <a:t>make </a:t>
            </a:r>
            <a:r>
              <a:rPr lang="en-GB" dirty="0"/>
              <a:t>solving user problems easier.</a:t>
            </a:r>
          </a:p>
          <a:p>
            <a:pPr algn="just"/>
            <a:r>
              <a:rPr lang="en-GB" dirty="0" smtClean="0"/>
              <a:t>Use </a:t>
            </a:r>
            <a:r>
              <a:rPr lang="en-GB" dirty="0"/>
              <a:t>computer hardware efficiently.</a:t>
            </a:r>
          </a:p>
          <a:p>
            <a:pPr algn="just"/>
            <a:r>
              <a:rPr lang="en-GB" dirty="0" smtClean="0"/>
              <a:t>Allow </a:t>
            </a:r>
            <a:r>
              <a:rPr lang="en-GB" dirty="0"/>
              <a:t>sharing of hardware and software resources.</a:t>
            </a:r>
          </a:p>
          <a:p>
            <a:pPr algn="just"/>
            <a:r>
              <a:rPr lang="en-GB" dirty="0" smtClean="0"/>
              <a:t>Make </a:t>
            </a:r>
            <a:r>
              <a:rPr lang="en-GB" dirty="0"/>
              <a:t>application software portable and versatile.</a:t>
            </a:r>
          </a:p>
          <a:p>
            <a:pPr algn="just"/>
            <a:r>
              <a:rPr lang="en-GB" dirty="0" smtClean="0"/>
              <a:t>Provide </a:t>
            </a:r>
            <a:r>
              <a:rPr lang="en-GB" dirty="0"/>
              <a:t>isolation, security and protection among </a:t>
            </a:r>
            <a:r>
              <a:rPr lang="en-GB" dirty="0" smtClean="0"/>
              <a:t>user </a:t>
            </a:r>
            <a:r>
              <a:rPr lang="en-GB" dirty="0"/>
              <a:t>programs.</a:t>
            </a:r>
          </a:p>
          <a:p>
            <a:pPr algn="just"/>
            <a:r>
              <a:rPr lang="en-GB" dirty="0" smtClean="0"/>
              <a:t>Improve overall </a:t>
            </a:r>
            <a:r>
              <a:rPr lang="en-GB" dirty="0"/>
              <a:t>system reliability </a:t>
            </a:r>
          </a:p>
          <a:p>
            <a:pPr algn="just"/>
            <a:r>
              <a:rPr lang="tr-TR" dirty="0"/>
              <a:t>E</a:t>
            </a:r>
            <a:r>
              <a:rPr lang="en-GB" dirty="0" err="1" smtClean="0"/>
              <a:t>rror</a:t>
            </a:r>
            <a:r>
              <a:rPr lang="en-GB" dirty="0" smtClean="0"/>
              <a:t> </a:t>
            </a:r>
            <a:r>
              <a:rPr lang="en-GB" dirty="0"/>
              <a:t>confinement, fault tolerance, reconfiguration.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3996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9994"/>
          </a:xfrm>
        </p:spPr>
        <p:txBody>
          <a:bodyPr/>
          <a:lstStyle/>
          <a:p>
            <a:r>
              <a:rPr lang="tr-TR" b="1" dirty="0" err="1" smtClean="0"/>
              <a:t>While</a:t>
            </a:r>
            <a:r>
              <a:rPr lang="tr-TR" b="1" dirty="0" smtClean="0"/>
              <a:t> </a:t>
            </a:r>
            <a:r>
              <a:rPr lang="tr-TR" b="1" dirty="0" err="1" smtClean="0"/>
              <a:t>starting</a:t>
            </a:r>
            <a:r>
              <a:rPr lang="tr-TR" b="1" dirty="0" smtClean="0"/>
              <a:t>…</a:t>
            </a:r>
            <a:endParaRPr lang="en-GB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61871" y="1533378"/>
            <a:ext cx="9190423" cy="4712677"/>
          </a:xfrm>
        </p:spPr>
        <p:txBody>
          <a:bodyPr>
            <a:normAutofit/>
          </a:bodyPr>
          <a:lstStyle/>
          <a:p>
            <a:pPr algn="just"/>
            <a:r>
              <a:rPr lang="tr-TR" sz="2400" dirty="0" err="1" smtClean="0"/>
              <a:t>Bootstrap</a:t>
            </a:r>
            <a:r>
              <a:rPr lang="tr-TR" sz="2400" dirty="0" smtClean="0"/>
              <a:t> Program (</a:t>
            </a:r>
            <a:r>
              <a:rPr lang="tr-TR" sz="2400" dirty="0" err="1" smtClean="0"/>
              <a:t>Loader</a:t>
            </a:r>
            <a:r>
              <a:rPr lang="tr-TR" sz="2400" dirty="0" smtClean="0"/>
              <a:t>): A </a:t>
            </a:r>
            <a:r>
              <a:rPr lang="tr-TR" sz="2400" dirty="0" err="1" smtClean="0"/>
              <a:t>short</a:t>
            </a:r>
            <a:r>
              <a:rPr lang="tr-TR" sz="2400" dirty="0" smtClean="0"/>
              <a:t> program in ROM (Windows) 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/>
              <a:t>l</a:t>
            </a:r>
            <a:r>
              <a:rPr lang="tr-TR" sz="2400" dirty="0" err="1" smtClean="0"/>
              <a:t>oads</a:t>
            </a:r>
            <a:r>
              <a:rPr lang="tr-TR" sz="2400" dirty="0" smtClean="0"/>
              <a:t> </a:t>
            </a:r>
            <a:r>
              <a:rPr lang="tr-TR" sz="2400" dirty="0" err="1" smtClean="0"/>
              <a:t>operating</a:t>
            </a:r>
            <a:r>
              <a:rPr lang="tr-TR" sz="2400" dirty="0" smtClean="0"/>
              <a:t> </a:t>
            </a:r>
            <a:r>
              <a:rPr lang="tr-TR" sz="2400" dirty="0" err="1" smtClean="0"/>
              <a:t>system</a:t>
            </a:r>
            <a:r>
              <a:rPr lang="tr-TR" sz="2400" dirty="0" smtClean="0"/>
              <a:t>.</a:t>
            </a:r>
          </a:p>
          <a:p>
            <a:pPr algn="just"/>
            <a:r>
              <a:rPr lang="tr-TR" sz="2400" dirty="0" smtClean="0"/>
              <a:t>Firmware: Software </a:t>
            </a:r>
            <a:r>
              <a:rPr lang="tr-TR" sz="2400" dirty="0" err="1" smtClean="0"/>
              <a:t>that</a:t>
            </a:r>
            <a:r>
              <a:rPr lang="tr-TR" sz="2400" dirty="0" smtClean="0"/>
              <a:t> is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tr-TR" sz="2400" dirty="0" err="1" smtClean="0"/>
              <a:t>every</a:t>
            </a:r>
            <a:r>
              <a:rPr lang="tr-TR" sz="2400" dirty="0" smtClean="0"/>
              <a:t> </a:t>
            </a:r>
            <a:r>
              <a:rPr lang="tr-TR" sz="2400" dirty="0" err="1" smtClean="0"/>
              <a:t>kind</a:t>
            </a:r>
            <a:r>
              <a:rPr lang="tr-TR" sz="2400" dirty="0" smtClean="0"/>
              <a:t> of hardware (</a:t>
            </a:r>
            <a:r>
              <a:rPr lang="tr-TR" sz="2400" dirty="0" err="1" smtClean="0"/>
              <a:t>capable</a:t>
            </a:r>
            <a:r>
              <a:rPr lang="tr-TR" sz="2400" dirty="0" smtClean="0"/>
              <a:t> of </a:t>
            </a:r>
            <a:r>
              <a:rPr lang="tr-TR" sz="2400" dirty="0" err="1" smtClean="0"/>
              <a:t>digital</a:t>
            </a:r>
            <a:r>
              <a:rPr lang="tr-TR" sz="2400" dirty="0" smtClean="0"/>
              <a:t> data </a:t>
            </a:r>
            <a:r>
              <a:rPr lang="tr-TR" sz="2400" dirty="0" err="1" smtClean="0"/>
              <a:t>processing</a:t>
            </a:r>
            <a:r>
              <a:rPr lang="tr-TR" sz="2400" dirty="0" smtClean="0"/>
              <a:t>)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perform</a:t>
            </a:r>
            <a:r>
              <a:rPr lang="tr-TR" sz="2400" dirty="0" smtClean="0"/>
              <a:t> </a:t>
            </a:r>
            <a:r>
              <a:rPr lang="tr-TR" sz="2400" dirty="0" err="1" smtClean="0"/>
              <a:t>their</a:t>
            </a:r>
            <a:r>
              <a:rPr lang="tr-TR" sz="2400" dirty="0" smtClean="0"/>
              <a:t> </a:t>
            </a:r>
            <a:r>
              <a:rPr lang="tr-TR" sz="2400" dirty="0" err="1" smtClean="0"/>
              <a:t>concerning</a:t>
            </a:r>
            <a:r>
              <a:rPr lang="tr-TR" sz="2400" dirty="0" smtClean="0"/>
              <a:t> </a:t>
            </a:r>
            <a:r>
              <a:rPr lang="tr-TR" sz="2400" dirty="0" err="1" smtClean="0"/>
              <a:t>operations</a:t>
            </a:r>
            <a:r>
              <a:rPr lang="tr-TR" sz="2400" dirty="0" smtClean="0"/>
              <a:t>.</a:t>
            </a:r>
          </a:p>
          <a:p>
            <a:pPr lvl="1" algn="just"/>
            <a:r>
              <a:rPr lang="tr-TR" sz="2400" dirty="0" smtClean="0"/>
              <a:t>Read-</a:t>
            </a:r>
            <a:r>
              <a:rPr lang="tr-TR" sz="2400" dirty="0" err="1" smtClean="0"/>
              <a:t>only</a:t>
            </a:r>
            <a:r>
              <a:rPr lang="en-GB" sz="2400" dirty="0" smtClean="0"/>
              <a:t> </a:t>
            </a:r>
            <a:endParaRPr lang="tr-TR" sz="2400" dirty="0" smtClean="0"/>
          </a:p>
          <a:p>
            <a:pPr lvl="1" algn="just"/>
            <a:r>
              <a:rPr lang="tr-TR" sz="2400" dirty="0" smtClean="0"/>
              <a:t>Hardware of </a:t>
            </a:r>
            <a:r>
              <a:rPr lang="tr-TR" sz="2400" dirty="0" err="1" smtClean="0"/>
              <a:t>computer</a:t>
            </a:r>
            <a:r>
              <a:rPr lang="tr-TR" sz="2400" dirty="0" smtClean="0"/>
              <a:t>, in </a:t>
            </a:r>
            <a:r>
              <a:rPr lang="tr-TR" sz="2400" dirty="0" err="1" smtClean="0"/>
              <a:t>embedded</a:t>
            </a:r>
            <a:r>
              <a:rPr lang="tr-TR" sz="2400" dirty="0" smtClean="0"/>
              <a:t> </a:t>
            </a:r>
            <a:r>
              <a:rPr lang="tr-TR" sz="2400" dirty="0" err="1" smtClean="0"/>
              <a:t>systems</a:t>
            </a:r>
            <a:r>
              <a:rPr lang="tr-TR" sz="2400" dirty="0" smtClean="0"/>
              <a:t>, </a:t>
            </a:r>
            <a:r>
              <a:rPr lang="tr-TR" sz="2400" dirty="0" err="1" smtClean="0"/>
              <a:t>digital</a:t>
            </a:r>
            <a:r>
              <a:rPr lang="tr-TR" sz="2400" dirty="0" smtClean="0"/>
              <a:t> </a:t>
            </a:r>
            <a:r>
              <a:rPr lang="tr-TR" sz="2400" dirty="0" err="1" smtClean="0"/>
              <a:t>camera</a:t>
            </a:r>
            <a:r>
              <a:rPr lang="tr-TR" sz="2400" dirty="0" smtClean="0"/>
              <a:t>, </a:t>
            </a:r>
            <a:r>
              <a:rPr lang="tr-TR" sz="2400" dirty="0" err="1" smtClean="0"/>
              <a:t>cell</a:t>
            </a:r>
            <a:r>
              <a:rPr lang="tr-TR" sz="2400" dirty="0" smtClean="0"/>
              <a:t> </a:t>
            </a:r>
            <a:r>
              <a:rPr lang="tr-TR" sz="2400" dirty="0" err="1" smtClean="0"/>
              <a:t>phone</a:t>
            </a:r>
            <a:r>
              <a:rPr lang="tr-TR" sz="2400" dirty="0" smtClean="0"/>
              <a:t>.</a:t>
            </a:r>
            <a:r>
              <a:rPr lang="en-GB" sz="2400" dirty="0" smtClean="0"/>
              <a:t> </a:t>
            </a:r>
            <a:endParaRPr lang="tr-TR" sz="2400" dirty="0" smtClean="0"/>
          </a:p>
          <a:p>
            <a:pPr lvl="1" algn="just"/>
            <a:r>
              <a:rPr lang="tr-TR" sz="2400" dirty="0" smtClean="0"/>
              <a:t>Can be </a:t>
            </a:r>
            <a:r>
              <a:rPr lang="tr-TR" sz="2400" dirty="0" err="1" smtClean="0"/>
              <a:t>updated</a:t>
            </a:r>
            <a:r>
              <a:rPr lang="tr-TR" sz="2400" dirty="0" smtClean="0"/>
              <a:t>.</a:t>
            </a:r>
          </a:p>
          <a:p>
            <a:pPr marL="0" indent="0" algn="just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43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Görüntüle</Template>
  <TotalTime>842</TotalTime>
  <Words>1245</Words>
  <Application>Microsoft Office PowerPoint</Application>
  <PresentationFormat>Geniş ekran</PresentationFormat>
  <Paragraphs>170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Wingdings</vt:lpstr>
      <vt:lpstr>Wingdings 2</vt:lpstr>
      <vt:lpstr>View</vt:lpstr>
      <vt:lpstr>OPERATING SYSTEMS</vt:lpstr>
      <vt:lpstr>Why should we know?</vt:lpstr>
      <vt:lpstr>PowerPoint Sunusu</vt:lpstr>
      <vt:lpstr>PowerPoint Sunusu</vt:lpstr>
      <vt:lpstr>Components of a Computer System (Hardware)</vt:lpstr>
      <vt:lpstr>Components of a Computer System (Conceptional)</vt:lpstr>
      <vt:lpstr>Operating System is…</vt:lpstr>
      <vt:lpstr>Goals</vt:lpstr>
      <vt:lpstr>While starting…</vt:lpstr>
      <vt:lpstr>DEVELOPMENTS&amp;KINDS</vt:lpstr>
      <vt:lpstr>Early Systems - Bare Machine (1950s)</vt:lpstr>
      <vt:lpstr>Simple Batch Systems (1960’s)</vt:lpstr>
      <vt:lpstr>Supervisor/Operator Control</vt:lpstr>
      <vt:lpstr>Batch System Solutions-Speeding Up I/O</vt:lpstr>
      <vt:lpstr>Batch System Solutions-Speeding Up I/O</vt:lpstr>
      <vt:lpstr>Interrupts</vt:lpstr>
      <vt:lpstr>Multiprogramming</vt:lpstr>
      <vt:lpstr>Timesharing (Multitasking)</vt:lpstr>
      <vt:lpstr>Personal Computer Systems</vt:lpstr>
      <vt:lpstr>Parallel Systems</vt:lpstr>
      <vt:lpstr>Parallel Systems</vt:lpstr>
      <vt:lpstr>Distributed Systems</vt:lpstr>
      <vt:lpstr>Distributed Systems</vt:lpstr>
      <vt:lpstr>Real Time Operating Systems</vt:lpstr>
      <vt:lpstr>Real Time Operating Systems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Esra Şatır</dc:creator>
  <cp:lastModifiedBy>Esra Şatır</cp:lastModifiedBy>
  <cp:revision>74</cp:revision>
  <dcterms:created xsi:type="dcterms:W3CDTF">2014-09-24T10:08:57Z</dcterms:created>
  <dcterms:modified xsi:type="dcterms:W3CDTF">2019-10-10T09:44:45Z</dcterms:modified>
</cp:coreProperties>
</file>