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1" r:id="rId6"/>
    <p:sldId id="262" r:id="rId7"/>
    <p:sldId id="279" r:id="rId8"/>
    <p:sldId id="263" r:id="rId9"/>
    <p:sldId id="264" r:id="rId10"/>
    <p:sldId id="265" r:id="rId11"/>
    <p:sldId id="266" r:id="rId12"/>
    <p:sldId id="267" r:id="rId13"/>
    <p:sldId id="268" r:id="rId14"/>
    <p:sldId id="269" r:id="rId15"/>
    <p:sldId id="281" r:id="rId16"/>
    <p:sldId id="270" r:id="rId17"/>
    <p:sldId id="271" r:id="rId18"/>
    <p:sldId id="272" r:id="rId19"/>
    <p:sldId id="273" r:id="rId20"/>
    <p:sldId id="280" r:id="rId21"/>
    <p:sldId id="274" r:id="rId22"/>
    <p:sldId id="275" r:id="rId23"/>
    <p:sldId id="282" r:id="rId24"/>
    <p:sldId id="276" r:id="rId25"/>
    <p:sldId id="277" r:id="rId26"/>
    <p:sldId id="283" r:id="rId27"/>
    <p:sldId id="284" r:id="rId28"/>
    <p:sldId id="285" r:id="rId29"/>
    <p:sldId id="286" r:id="rId30"/>
    <p:sldId id="287" r:id="rId31"/>
    <p:sldId id="288" r:id="rId32"/>
    <p:sldId id="278" r:id="rId33"/>
    <p:sldId id="289"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90" y="66"/>
      </p:cViewPr>
      <p:guideLst/>
    </p:cSldViewPr>
  </p:slideViewPr>
  <p:notesTextViewPr>
    <p:cViewPr>
      <p:scale>
        <a:sx n="1" d="1"/>
        <a:sy n="1" d="1"/>
      </p:scale>
      <p:origin x="0" y="0"/>
    </p:cViewPr>
  </p:notesTextViewPr>
  <p:gridSpacing cx="72008" cy="72008"/>
</p:viewP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tr-TR" smtClean="0"/>
              <a:t>Asıl başlık stili için tıklatın</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tr-TR" smtClean="0"/>
              <a:t>Asıl alt başlık stilini düzenlemek için tıklatın</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F53A900B-8A09-4278-80BA-71A4BBDDEC00}" type="datetimeFigureOut">
              <a:rPr lang="en-GB" smtClean="0"/>
              <a:t>29/10/2018</a:t>
            </a:fld>
            <a:endParaRPr lang="en-GB"/>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GB"/>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5765C290-AE69-4EBD-97E6-AF3C51905811}" type="slidenum">
              <a:rPr lang="en-GB" smtClean="0"/>
              <a:t>‹#›</a:t>
            </a:fld>
            <a:endParaRPr lang="en-GB"/>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53780186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Vertical Text Placeholder 2"/>
          <p:cNvSpPr>
            <a:spLocks noGrp="1"/>
          </p:cNvSpPr>
          <p:nvPr>
            <p:ph type="body" orient="vert" idx="1"/>
          </p:nvPr>
        </p:nvSpPr>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F53A900B-8A09-4278-80BA-71A4BBDDEC00}" type="datetimeFigureOut">
              <a:rPr lang="en-GB" smtClean="0"/>
              <a:t>29/10/2018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765C290-AE69-4EBD-97E6-AF3C51905811}" type="slidenum">
              <a:rPr lang="en-GB" smtClean="0"/>
              <a:t>‹#›</a:t>
            </a:fld>
            <a:endParaRPr lang="en-GB"/>
          </a:p>
        </p:txBody>
      </p:sp>
    </p:spTree>
    <p:extLst>
      <p:ext uri="{BB962C8B-B14F-4D97-AF65-F5344CB8AC3E}">
        <p14:creationId xmlns:p14="http://schemas.microsoft.com/office/powerpoint/2010/main" val="41515266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tr-TR" smtClean="0"/>
              <a:t>Asıl başlık stili için tıklatın</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F53A900B-8A09-4278-80BA-71A4BBDDEC00}" type="datetimeFigureOut">
              <a:rPr lang="en-GB" smtClean="0"/>
              <a:t>29/10/2018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765C290-AE69-4EBD-97E6-AF3C51905811}" type="slidenum">
              <a:rPr lang="en-GB" smtClean="0"/>
              <a:t>‹#›</a:t>
            </a:fld>
            <a:endParaRPr lang="en-GB"/>
          </a:p>
        </p:txBody>
      </p:sp>
    </p:spTree>
    <p:extLst>
      <p:ext uri="{BB962C8B-B14F-4D97-AF65-F5344CB8AC3E}">
        <p14:creationId xmlns:p14="http://schemas.microsoft.com/office/powerpoint/2010/main" val="19289977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Content Placeholder 2"/>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F53A900B-8A09-4278-80BA-71A4BBDDEC00}" type="datetimeFigureOut">
              <a:rPr lang="en-GB" smtClean="0"/>
              <a:t>29/10/2018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765C290-AE69-4EBD-97E6-AF3C51905811}" type="slidenum">
              <a:rPr lang="en-GB" smtClean="0"/>
              <a:t>‹#›</a:t>
            </a:fld>
            <a:endParaRPr lang="en-GB"/>
          </a:p>
        </p:txBody>
      </p:sp>
    </p:spTree>
    <p:extLst>
      <p:ext uri="{BB962C8B-B14F-4D97-AF65-F5344CB8AC3E}">
        <p14:creationId xmlns:p14="http://schemas.microsoft.com/office/powerpoint/2010/main" val="4504002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tr-TR" smtClean="0"/>
              <a:t>Asıl başlık stili için tıklatın</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Date Placeholder 3"/>
          <p:cNvSpPr>
            <a:spLocks noGrp="1"/>
          </p:cNvSpPr>
          <p:nvPr>
            <p:ph type="dt" sz="half" idx="10"/>
          </p:nvPr>
        </p:nvSpPr>
        <p:spPr/>
        <p:txBody>
          <a:bodyPr/>
          <a:lstStyle/>
          <a:p>
            <a:fld id="{F53A900B-8A09-4278-80BA-71A4BBDDEC00}" type="datetimeFigureOut">
              <a:rPr lang="en-GB" smtClean="0"/>
              <a:t>29/10/2018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765C290-AE69-4EBD-97E6-AF3C51905811}" type="slidenum">
              <a:rPr lang="en-GB" smtClean="0"/>
              <a:t>‹#›</a:t>
            </a:fld>
            <a:endParaRPr lang="en-GB"/>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0425602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Date Placeholder 4"/>
          <p:cNvSpPr>
            <a:spLocks noGrp="1"/>
          </p:cNvSpPr>
          <p:nvPr>
            <p:ph type="dt" sz="half" idx="10"/>
          </p:nvPr>
        </p:nvSpPr>
        <p:spPr/>
        <p:txBody>
          <a:bodyPr/>
          <a:lstStyle/>
          <a:p>
            <a:fld id="{F53A900B-8A09-4278-80BA-71A4BBDDEC00}" type="datetimeFigureOut">
              <a:rPr lang="en-GB" smtClean="0"/>
              <a:t>29/10/2018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765C290-AE69-4EBD-97E6-AF3C51905811}" type="slidenum">
              <a:rPr lang="en-GB" smtClean="0"/>
              <a:t>‹#›</a:t>
            </a:fld>
            <a:endParaRPr lang="en-GB"/>
          </a:p>
        </p:txBody>
      </p:sp>
    </p:spTree>
    <p:extLst>
      <p:ext uri="{BB962C8B-B14F-4D97-AF65-F5344CB8AC3E}">
        <p14:creationId xmlns:p14="http://schemas.microsoft.com/office/powerpoint/2010/main" val="4826973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tr-TR" smtClean="0"/>
              <a:t>Asıl başlık stili için tıklatın</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tr-TR" smtClean="0"/>
              <a:t>Asıl metin stillerini düzenlemek için tıklatın</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7" name="Date Placeholder 6"/>
          <p:cNvSpPr>
            <a:spLocks noGrp="1"/>
          </p:cNvSpPr>
          <p:nvPr>
            <p:ph type="dt" sz="half" idx="10"/>
          </p:nvPr>
        </p:nvSpPr>
        <p:spPr/>
        <p:txBody>
          <a:bodyPr/>
          <a:lstStyle/>
          <a:p>
            <a:fld id="{F53A900B-8A09-4278-80BA-71A4BBDDEC00}" type="datetimeFigureOut">
              <a:rPr lang="en-GB" smtClean="0"/>
              <a:t>29/10/2018</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5765C290-AE69-4EBD-97E6-AF3C51905811}" type="slidenum">
              <a:rPr lang="en-GB" smtClean="0"/>
              <a:t>‹#›</a:t>
            </a:fld>
            <a:endParaRPr lang="en-GB"/>
          </a:p>
        </p:txBody>
      </p:sp>
    </p:spTree>
    <p:extLst>
      <p:ext uri="{BB962C8B-B14F-4D97-AF65-F5344CB8AC3E}">
        <p14:creationId xmlns:p14="http://schemas.microsoft.com/office/powerpoint/2010/main" val="42330715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tr-TR" smtClean="0"/>
              <a:t>Asıl başlık stili için tıklatın</a:t>
            </a:r>
            <a:endParaRPr lang="en-US" dirty="0"/>
          </a:p>
        </p:txBody>
      </p:sp>
      <p:sp>
        <p:nvSpPr>
          <p:cNvPr id="3" name="Date Placeholder 2"/>
          <p:cNvSpPr>
            <a:spLocks noGrp="1"/>
          </p:cNvSpPr>
          <p:nvPr>
            <p:ph type="dt" sz="half" idx="10"/>
          </p:nvPr>
        </p:nvSpPr>
        <p:spPr/>
        <p:txBody>
          <a:bodyPr/>
          <a:lstStyle/>
          <a:p>
            <a:fld id="{F53A900B-8A09-4278-80BA-71A4BBDDEC00}" type="datetimeFigureOut">
              <a:rPr lang="en-GB" smtClean="0"/>
              <a:t>29/10/2018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5765C290-AE69-4EBD-97E6-AF3C51905811}" type="slidenum">
              <a:rPr lang="en-GB" smtClean="0"/>
              <a:t>‹#›</a:t>
            </a:fld>
            <a:endParaRPr lang="en-GB"/>
          </a:p>
        </p:txBody>
      </p:sp>
    </p:spTree>
    <p:extLst>
      <p:ext uri="{BB962C8B-B14F-4D97-AF65-F5344CB8AC3E}">
        <p14:creationId xmlns:p14="http://schemas.microsoft.com/office/powerpoint/2010/main" val="485738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3A900B-8A09-4278-80BA-71A4BBDDEC00}" type="datetimeFigureOut">
              <a:rPr lang="en-GB" smtClean="0"/>
              <a:t>29/10/2018</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5765C290-AE69-4EBD-97E6-AF3C51905811}" type="slidenum">
              <a:rPr lang="en-GB" smtClean="0"/>
              <a:t>‹#›</a:t>
            </a:fld>
            <a:endParaRPr lang="en-GB"/>
          </a:p>
        </p:txBody>
      </p:sp>
    </p:spTree>
    <p:extLst>
      <p:ext uri="{BB962C8B-B14F-4D97-AF65-F5344CB8AC3E}">
        <p14:creationId xmlns:p14="http://schemas.microsoft.com/office/powerpoint/2010/main" val="19177719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tr-TR" smtClean="0"/>
              <a:t>Asıl başlık stili için tıklatın</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Date Placeholder 4"/>
          <p:cNvSpPr>
            <a:spLocks noGrp="1"/>
          </p:cNvSpPr>
          <p:nvPr>
            <p:ph type="dt" sz="half" idx="10"/>
          </p:nvPr>
        </p:nvSpPr>
        <p:spPr/>
        <p:txBody>
          <a:bodyPr/>
          <a:lstStyle/>
          <a:p>
            <a:fld id="{F53A900B-8A09-4278-80BA-71A4BBDDEC00}" type="datetimeFigureOut">
              <a:rPr lang="en-GB" smtClean="0"/>
              <a:t>29/10/2018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765C290-AE69-4EBD-97E6-AF3C51905811}" type="slidenum">
              <a:rPr lang="en-GB" smtClean="0"/>
              <a:t>‹#›</a:t>
            </a:fld>
            <a:endParaRPr lang="en-GB"/>
          </a:p>
        </p:txBody>
      </p:sp>
    </p:spTree>
    <p:extLst>
      <p:ext uri="{BB962C8B-B14F-4D97-AF65-F5344CB8AC3E}">
        <p14:creationId xmlns:p14="http://schemas.microsoft.com/office/powerpoint/2010/main" val="5086965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tr-TR" smtClean="0"/>
              <a:t>Asıl başlık stili için tıklatın</a:t>
            </a:r>
            <a:endParaRPr lang="en-US" dirty="0"/>
          </a:p>
        </p:txBody>
      </p:sp>
      <p:sp>
        <p:nvSpPr>
          <p:cNvPr id="3" name="Picture Placeholder 2"/>
          <p:cNvSpPr>
            <a:spLocks noGrp="1" noChangeAspect="1"/>
          </p:cNvSpPr>
          <p:nvPr>
            <p:ph type="pic" idx="1"/>
          </p:nvPr>
        </p:nvSpPr>
        <p:spPr>
          <a:xfrm>
            <a:off x="0" y="0"/>
            <a:ext cx="11292840" cy="5128923"/>
          </a:xfrm>
          <a:blipFill>
            <a:blip r:embed="rId2"/>
            <a:stretch>
              <a:fillRect/>
            </a:stretch>
          </a:blip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smtClean="0"/>
              <a:t>Resim eklemek için simgeyi tıklatın</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Date Placeholder 4"/>
          <p:cNvSpPr>
            <a:spLocks noGrp="1"/>
          </p:cNvSpPr>
          <p:nvPr>
            <p:ph type="dt" sz="half" idx="10"/>
          </p:nvPr>
        </p:nvSpPr>
        <p:spPr/>
        <p:txBody>
          <a:bodyPr/>
          <a:lstStyle/>
          <a:p>
            <a:fld id="{F53A900B-8A09-4278-80BA-71A4BBDDEC00}" type="datetimeFigureOut">
              <a:rPr lang="en-GB" smtClean="0"/>
              <a:t>29/10/2018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765C290-AE69-4EBD-97E6-AF3C51905811}" type="slidenum">
              <a:rPr lang="en-GB" smtClean="0"/>
              <a:t>‹#›</a:t>
            </a:fld>
            <a:endParaRPr lang="en-GB"/>
          </a:p>
        </p:txBody>
      </p:sp>
    </p:spTree>
    <p:extLst>
      <p:ext uri="{BB962C8B-B14F-4D97-AF65-F5344CB8AC3E}">
        <p14:creationId xmlns:p14="http://schemas.microsoft.com/office/powerpoint/2010/main" val="4339169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tr-TR" smtClean="0"/>
              <a:t>Asıl başlık stili için tıklatın</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F53A900B-8A09-4278-80BA-71A4BBDDEC00}" type="datetimeFigureOut">
              <a:rPr lang="en-GB" smtClean="0"/>
              <a:t>29/10/2018</a:t>
            </a:fld>
            <a:endParaRPr lang="en-GB"/>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GB"/>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5765C290-AE69-4EBD-97E6-AF3C51905811}" type="slidenum">
              <a:rPr lang="en-GB" smtClean="0"/>
              <a:t>‹#›</a:t>
            </a:fld>
            <a:endParaRPr lang="en-GB"/>
          </a:p>
        </p:txBody>
      </p:sp>
    </p:spTree>
    <p:extLst>
      <p:ext uri="{BB962C8B-B14F-4D97-AF65-F5344CB8AC3E}">
        <p14:creationId xmlns:p14="http://schemas.microsoft.com/office/powerpoint/2010/main" val="360339226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p:txBody>
          <a:bodyPr/>
          <a:lstStyle/>
          <a:p>
            <a:pPr algn="ctr"/>
            <a:r>
              <a:rPr lang="tr-TR" dirty="0" smtClean="0"/>
              <a:t>OPERATING SYSTEMS</a:t>
            </a:r>
            <a:endParaRPr lang="en-GB" dirty="0"/>
          </a:p>
        </p:txBody>
      </p:sp>
      <p:sp>
        <p:nvSpPr>
          <p:cNvPr id="3" name="Alt Başlık 2"/>
          <p:cNvSpPr>
            <a:spLocks noGrp="1"/>
          </p:cNvSpPr>
          <p:nvPr>
            <p:ph type="subTitle" idx="1"/>
          </p:nvPr>
        </p:nvSpPr>
        <p:spPr/>
        <p:txBody>
          <a:bodyPr/>
          <a:lstStyle/>
          <a:p>
            <a:r>
              <a:rPr lang="tr-TR" dirty="0" err="1" smtClean="0"/>
              <a:t>Process</a:t>
            </a:r>
            <a:r>
              <a:rPr lang="tr-TR" dirty="0" smtClean="0"/>
              <a:t> </a:t>
            </a:r>
            <a:r>
              <a:rPr lang="tr-TR" dirty="0" err="1" smtClean="0"/>
              <a:t>Scheduling</a:t>
            </a:r>
            <a:r>
              <a:rPr lang="tr-TR" dirty="0" smtClean="0"/>
              <a:t>, </a:t>
            </a:r>
            <a:r>
              <a:rPr lang="tr-TR" dirty="0" err="1" smtClean="0"/>
              <a:t>Process</a:t>
            </a:r>
            <a:r>
              <a:rPr lang="tr-TR" dirty="0" smtClean="0"/>
              <a:t> </a:t>
            </a:r>
            <a:r>
              <a:rPr lang="tr-TR" dirty="0" err="1" smtClean="0"/>
              <a:t>Scheduling</a:t>
            </a:r>
            <a:r>
              <a:rPr lang="tr-TR" dirty="0" smtClean="0"/>
              <a:t> </a:t>
            </a:r>
            <a:r>
              <a:rPr lang="tr-TR" dirty="0" err="1" smtClean="0"/>
              <a:t>Algorithms</a:t>
            </a:r>
            <a:endParaRPr lang="en-GB" dirty="0"/>
          </a:p>
        </p:txBody>
      </p:sp>
    </p:spTree>
    <p:extLst>
      <p:ext uri="{BB962C8B-B14F-4D97-AF65-F5344CB8AC3E}">
        <p14:creationId xmlns:p14="http://schemas.microsoft.com/office/powerpoint/2010/main" val="377408950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900332" y="365760"/>
            <a:ext cx="9692640" cy="928468"/>
          </a:xfrm>
        </p:spPr>
        <p:txBody>
          <a:bodyPr/>
          <a:lstStyle/>
          <a:p>
            <a:r>
              <a:rPr lang="en-GB" dirty="0"/>
              <a:t>Context Switch</a:t>
            </a:r>
          </a:p>
        </p:txBody>
      </p:sp>
      <p:sp>
        <p:nvSpPr>
          <p:cNvPr id="3" name="İçerik Yer Tutucusu 2"/>
          <p:cNvSpPr>
            <a:spLocks noGrp="1"/>
          </p:cNvSpPr>
          <p:nvPr>
            <p:ph idx="1"/>
          </p:nvPr>
        </p:nvSpPr>
        <p:spPr>
          <a:xfrm>
            <a:off x="900332" y="1294228"/>
            <a:ext cx="10054180" cy="5373858"/>
          </a:xfrm>
        </p:spPr>
        <p:txBody>
          <a:bodyPr>
            <a:normAutofit/>
          </a:bodyPr>
          <a:lstStyle/>
          <a:p>
            <a:pPr algn="just"/>
            <a:r>
              <a:rPr lang="tr-TR" sz="2000" dirty="0" smtClean="0"/>
              <a:t>A</a:t>
            </a:r>
            <a:r>
              <a:rPr lang="en-GB" sz="2000" dirty="0" smtClean="0"/>
              <a:t> </a:t>
            </a:r>
            <a:r>
              <a:rPr lang="en-GB" sz="2000" dirty="0"/>
              <a:t>context switcher enables multiple processes to share a single CPU. </a:t>
            </a:r>
            <a:endParaRPr lang="tr-TR" sz="2000" dirty="0" smtClean="0"/>
          </a:p>
          <a:p>
            <a:pPr algn="just"/>
            <a:r>
              <a:rPr lang="en-GB" sz="2000" dirty="0" smtClean="0"/>
              <a:t>Context </a:t>
            </a:r>
            <a:r>
              <a:rPr lang="en-GB" sz="2000" dirty="0"/>
              <a:t>switching is an essential part of a multitasking operating </a:t>
            </a:r>
            <a:r>
              <a:rPr lang="en-GB" sz="2000" dirty="0" smtClean="0"/>
              <a:t>system. </a:t>
            </a:r>
            <a:endParaRPr lang="en-GB" sz="2000" dirty="0"/>
          </a:p>
          <a:p>
            <a:pPr algn="just"/>
            <a:r>
              <a:rPr lang="en-GB" sz="2000" dirty="0"/>
              <a:t>When the scheduler switches the CPU from executing one process to execute another, the context switcher saves the content of all processor registers </a:t>
            </a:r>
            <a:r>
              <a:rPr lang="tr-TR" sz="2000" dirty="0" smtClean="0"/>
              <a:t>(PCB) </a:t>
            </a:r>
            <a:r>
              <a:rPr lang="en-GB" sz="2000" dirty="0" smtClean="0"/>
              <a:t>for </a:t>
            </a:r>
            <a:r>
              <a:rPr lang="en-GB" sz="2000" dirty="0"/>
              <a:t>the process being removed from the </a:t>
            </a:r>
            <a:r>
              <a:rPr lang="en-GB" sz="2000" dirty="0" smtClean="0"/>
              <a:t>CPU</a:t>
            </a:r>
            <a:r>
              <a:rPr lang="tr-TR" sz="2000" dirty="0"/>
              <a:t>.</a:t>
            </a:r>
            <a:endParaRPr lang="tr-TR" sz="2000" dirty="0" smtClean="0"/>
          </a:p>
          <a:p>
            <a:pPr algn="just"/>
            <a:r>
              <a:rPr lang="en-GB" sz="2000" dirty="0" smtClean="0"/>
              <a:t>Context </a:t>
            </a:r>
            <a:r>
              <a:rPr lang="en-GB" sz="2000" dirty="0"/>
              <a:t>switching can significantly affect performance as modern computers have a lot of general and status registers to be saved. </a:t>
            </a:r>
            <a:endParaRPr lang="tr-TR" sz="2000" dirty="0" smtClean="0"/>
          </a:p>
          <a:p>
            <a:pPr algn="just"/>
            <a:r>
              <a:rPr lang="en-GB" sz="2000" dirty="0" smtClean="0"/>
              <a:t>Content </a:t>
            </a:r>
            <a:r>
              <a:rPr lang="en-GB" sz="2000" dirty="0"/>
              <a:t>switching times are highly dependent on hardware support. </a:t>
            </a:r>
            <a:endParaRPr lang="tr-TR" sz="2000" dirty="0" smtClean="0"/>
          </a:p>
          <a:p>
            <a:pPr algn="just"/>
            <a:r>
              <a:rPr lang="en-GB" sz="2000" dirty="0" smtClean="0"/>
              <a:t>Context </a:t>
            </a:r>
            <a:r>
              <a:rPr lang="en-GB" sz="2000" dirty="0"/>
              <a:t>switch requires ( n + m ) </a:t>
            </a:r>
            <a:r>
              <a:rPr lang="en-GB" sz="2000" dirty="0" smtClean="0"/>
              <a:t>b</a:t>
            </a:r>
            <a:r>
              <a:rPr lang="tr-TR" sz="2000" dirty="0"/>
              <a:t>x</a:t>
            </a:r>
            <a:r>
              <a:rPr lang="en-GB" sz="2000" dirty="0" smtClean="0"/>
              <a:t>K </a:t>
            </a:r>
            <a:r>
              <a:rPr lang="en-GB" sz="2000" dirty="0"/>
              <a:t>time units to save the state of the processor with n general registers, assuming b are the store operations are required to save n and m registers of two process control blocks and each store instruction requires K time units.</a:t>
            </a:r>
          </a:p>
        </p:txBody>
      </p:sp>
    </p:spTree>
    <p:extLst>
      <p:ext uri="{BB962C8B-B14F-4D97-AF65-F5344CB8AC3E}">
        <p14:creationId xmlns:p14="http://schemas.microsoft.com/office/powerpoint/2010/main" val="8943631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012874" y="365760"/>
            <a:ext cx="9692640" cy="1012874"/>
          </a:xfrm>
        </p:spPr>
        <p:txBody>
          <a:bodyPr/>
          <a:lstStyle/>
          <a:p>
            <a:r>
              <a:rPr lang="tr-TR" dirty="0" err="1" smtClean="0"/>
              <a:t>Context</a:t>
            </a:r>
            <a:r>
              <a:rPr lang="tr-TR" dirty="0" smtClean="0"/>
              <a:t> </a:t>
            </a:r>
            <a:r>
              <a:rPr lang="tr-TR" dirty="0" err="1" smtClean="0"/>
              <a:t>Switching</a:t>
            </a:r>
            <a:endParaRPr lang="en-GB" dirty="0"/>
          </a:p>
        </p:txBody>
      </p:sp>
      <p:sp>
        <p:nvSpPr>
          <p:cNvPr id="3" name="İçerik Yer Tutucusu 2"/>
          <p:cNvSpPr>
            <a:spLocks noGrp="1"/>
          </p:cNvSpPr>
          <p:nvPr>
            <p:ph idx="1"/>
          </p:nvPr>
        </p:nvSpPr>
        <p:spPr>
          <a:xfrm>
            <a:off x="1012874" y="1378634"/>
            <a:ext cx="10086535" cy="4664025"/>
          </a:xfrm>
        </p:spPr>
        <p:txBody>
          <a:bodyPr>
            <a:normAutofit/>
          </a:bodyPr>
          <a:lstStyle/>
          <a:p>
            <a:pPr marL="0" indent="0">
              <a:buNone/>
            </a:pPr>
            <a:r>
              <a:rPr lang="en-GB" dirty="0" smtClean="0"/>
              <a:t>When </a:t>
            </a:r>
            <a:r>
              <a:rPr lang="en-GB" dirty="0"/>
              <a:t>the process is switched, the following information is stored. </a:t>
            </a:r>
          </a:p>
          <a:p>
            <a:r>
              <a:rPr lang="en-GB" dirty="0" smtClean="0"/>
              <a:t>Program </a:t>
            </a:r>
            <a:r>
              <a:rPr lang="en-GB" dirty="0"/>
              <a:t>Counter </a:t>
            </a:r>
          </a:p>
          <a:p>
            <a:r>
              <a:rPr lang="en-GB" dirty="0" smtClean="0"/>
              <a:t>Scheduling </a:t>
            </a:r>
            <a:r>
              <a:rPr lang="en-GB" dirty="0"/>
              <a:t>Information </a:t>
            </a:r>
          </a:p>
          <a:p>
            <a:r>
              <a:rPr lang="en-GB" dirty="0" smtClean="0"/>
              <a:t>Base </a:t>
            </a:r>
            <a:r>
              <a:rPr lang="en-GB" dirty="0"/>
              <a:t>and limit register value </a:t>
            </a:r>
          </a:p>
          <a:p>
            <a:r>
              <a:rPr lang="en-GB" dirty="0" smtClean="0"/>
              <a:t>Currently </a:t>
            </a:r>
            <a:r>
              <a:rPr lang="en-GB" dirty="0"/>
              <a:t>used register </a:t>
            </a:r>
          </a:p>
          <a:p>
            <a:r>
              <a:rPr lang="en-GB" dirty="0" smtClean="0"/>
              <a:t>Changed </a:t>
            </a:r>
            <a:r>
              <a:rPr lang="en-GB" dirty="0"/>
              <a:t>State </a:t>
            </a:r>
          </a:p>
          <a:p>
            <a:r>
              <a:rPr lang="en-GB" dirty="0" smtClean="0"/>
              <a:t>I/O </a:t>
            </a:r>
            <a:r>
              <a:rPr lang="en-GB" dirty="0"/>
              <a:t>State </a:t>
            </a:r>
          </a:p>
          <a:p>
            <a:r>
              <a:rPr lang="en-GB" dirty="0" smtClean="0"/>
              <a:t>Accounting </a:t>
            </a:r>
            <a:endParaRPr lang="en-GB" dirty="0"/>
          </a:p>
          <a:p>
            <a:endParaRPr lang="en-GB" dirty="0"/>
          </a:p>
        </p:txBody>
      </p:sp>
      <p:pic>
        <p:nvPicPr>
          <p:cNvPr id="5" name="Resim 4"/>
          <p:cNvPicPr>
            <a:picLocks noChangeAspect="1"/>
          </p:cNvPicPr>
          <p:nvPr/>
        </p:nvPicPr>
        <p:blipFill>
          <a:blip r:embed="rId2"/>
          <a:stretch>
            <a:fillRect/>
          </a:stretch>
        </p:blipFill>
        <p:spPr>
          <a:xfrm>
            <a:off x="4445651" y="1980658"/>
            <a:ext cx="6372403" cy="4546795"/>
          </a:xfrm>
          <a:prstGeom prst="rect">
            <a:avLst/>
          </a:prstGeom>
        </p:spPr>
      </p:pic>
    </p:spTree>
    <p:extLst>
      <p:ext uri="{BB962C8B-B14F-4D97-AF65-F5344CB8AC3E}">
        <p14:creationId xmlns:p14="http://schemas.microsoft.com/office/powerpoint/2010/main" val="215476864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097279" y="365760"/>
            <a:ext cx="9692640" cy="956603"/>
          </a:xfrm>
        </p:spPr>
        <p:txBody>
          <a:bodyPr/>
          <a:lstStyle/>
          <a:p>
            <a:r>
              <a:rPr lang="en-GB" dirty="0" err="1"/>
              <a:t>Interprocess</a:t>
            </a:r>
            <a:r>
              <a:rPr lang="en-GB" dirty="0"/>
              <a:t> </a:t>
            </a:r>
            <a:r>
              <a:rPr lang="en-GB" dirty="0" smtClean="0"/>
              <a:t>Communication</a:t>
            </a:r>
            <a:r>
              <a:rPr lang="tr-TR" dirty="0" smtClean="0"/>
              <a:t> (IPC)</a:t>
            </a:r>
            <a:endParaRPr lang="en-GB" dirty="0"/>
          </a:p>
        </p:txBody>
      </p:sp>
      <p:sp>
        <p:nvSpPr>
          <p:cNvPr id="3" name="İçerik Yer Tutucusu 2"/>
          <p:cNvSpPr>
            <a:spLocks noGrp="1"/>
          </p:cNvSpPr>
          <p:nvPr>
            <p:ph idx="1"/>
          </p:nvPr>
        </p:nvSpPr>
        <p:spPr>
          <a:xfrm>
            <a:off x="1097279" y="1322363"/>
            <a:ext cx="9200271" cy="5106571"/>
          </a:xfrm>
        </p:spPr>
        <p:txBody>
          <a:bodyPr>
            <a:normAutofit lnSpcReduction="10000"/>
          </a:bodyPr>
          <a:lstStyle/>
          <a:p>
            <a:pPr algn="just"/>
            <a:r>
              <a:rPr lang="en-GB" sz="2000" dirty="0" smtClean="0"/>
              <a:t>Processes </a:t>
            </a:r>
            <a:r>
              <a:rPr lang="en-GB" sz="2000" dirty="0"/>
              <a:t>within a system may be </a:t>
            </a:r>
            <a:r>
              <a:rPr lang="en-GB" sz="2000" b="1" dirty="0"/>
              <a:t>independent </a:t>
            </a:r>
            <a:r>
              <a:rPr lang="en-GB" sz="2000" dirty="0"/>
              <a:t>or </a:t>
            </a:r>
            <a:r>
              <a:rPr lang="en-GB" sz="2000" b="1" dirty="0"/>
              <a:t>cooperating </a:t>
            </a:r>
            <a:endParaRPr lang="tr-TR" sz="2000" dirty="0"/>
          </a:p>
          <a:p>
            <a:pPr algn="just"/>
            <a:r>
              <a:rPr lang="en-GB" sz="2000" dirty="0" smtClean="0"/>
              <a:t>Cooperating </a:t>
            </a:r>
            <a:r>
              <a:rPr lang="en-GB" sz="2000" dirty="0"/>
              <a:t>process can affect or be affected by other processes, including sharing </a:t>
            </a:r>
            <a:r>
              <a:rPr lang="en-GB" sz="2000" dirty="0" smtClean="0"/>
              <a:t>data</a:t>
            </a:r>
            <a:r>
              <a:rPr lang="tr-TR" sz="2000" dirty="0" smtClean="0"/>
              <a:t>.</a:t>
            </a:r>
            <a:r>
              <a:rPr lang="en-GB" sz="2000" dirty="0" smtClean="0"/>
              <a:t> </a:t>
            </a:r>
            <a:endParaRPr lang="tr-TR" sz="2000" dirty="0" smtClean="0"/>
          </a:p>
          <a:p>
            <a:pPr algn="just"/>
            <a:r>
              <a:rPr lang="en-GB" sz="2000" dirty="0" smtClean="0"/>
              <a:t>Reasons </a:t>
            </a:r>
            <a:r>
              <a:rPr lang="en-GB" sz="2000" dirty="0"/>
              <a:t>for cooperating processes: </a:t>
            </a:r>
            <a:endParaRPr lang="tr-TR" sz="2000" dirty="0" smtClean="0"/>
          </a:p>
          <a:p>
            <a:pPr lvl="1" algn="just"/>
            <a:r>
              <a:rPr lang="en-GB" sz="2000" dirty="0" smtClean="0"/>
              <a:t>Information </a:t>
            </a:r>
            <a:r>
              <a:rPr lang="en-GB" sz="2000" dirty="0"/>
              <a:t>sharing </a:t>
            </a:r>
          </a:p>
          <a:p>
            <a:pPr lvl="1" algn="just"/>
            <a:r>
              <a:rPr lang="en-GB" sz="2000" dirty="0"/>
              <a:t>Computation speedup </a:t>
            </a:r>
          </a:p>
          <a:p>
            <a:pPr lvl="1" algn="just"/>
            <a:r>
              <a:rPr lang="en-GB" sz="2000" dirty="0"/>
              <a:t>Modularity </a:t>
            </a:r>
          </a:p>
          <a:p>
            <a:pPr lvl="1" algn="just"/>
            <a:r>
              <a:rPr lang="en-GB" sz="2000" dirty="0"/>
              <a:t>Convenience </a:t>
            </a:r>
            <a:endParaRPr lang="en-GB" sz="2000" dirty="0" smtClean="0"/>
          </a:p>
          <a:p>
            <a:pPr algn="just"/>
            <a:r>
              <a:rPr lang="en-GB" sz="2000" dirty="0" smtClean="0"/>
              <a:t>Cooperating </a:t>
            </a:r>
            <a:r>
              <a:rPr lang="en-GB" sz="2000" dirty="0"/>
              <a:t>processes need </a:t>
            </a:r>
            <a:r>
              <a:rPr lang="en-GB" sz="2000" b="1" dirty="0" err="1"/>
              <a:t>interprocess</a:t>
            </a:r>
            <a:r>
              <a:rPr lang="en-GB" sz="2000" b="1" dirty="0"/>
              <a:t> communication </a:t>
            </a:r>
            <a:r>
              <a:rPr lang="en-GB" sz="2000" dirty="0"/>
              <a:t>(</a:t>
            </a:r>
            <a:r>
              <a:rPr lang="en-GB" sz="2000" b="1" dirty="0"/>
              <a:t>IPC</a:t>
            </a:r>
            <a:r>
              <a:rPr lang="en-GB" sz="2000" dirty="0"/>
              <a:t>) </a:t>
            </a:r>
          </a:p>
          <a:p>
            <a:pPr algn="just"/>
            <a:r>
              <a:rPr lang="en-GB" sz="2000" dirty="0" smtClean="0"/>
              <a:t>Two </a:t>
            </a:r>
            <a:r>
              <a:rPr lang="en-GB" sz="2000" dirty="0"/>
              <a:t>models of IPC </a:t>
            </a:r>
            <a:endParaRPr lang="tr-TR" sz="2000" dirty="0" smtClean="0"/>
          </a:p>
          <a:p>
            <a:pPr lvl="1" algn="just"/>
            <a:r>
              <a:rPr lang="tr-TR" sz="2000" dirty="0"/>
              <a:t>a</a:t>
            </a:r>
            <a:r>
              <a:rPr lang="tr-TR" sz="2000" dirty="0" smtClean="0"/>
              <a:t>) </a:t>
            </a:r>
            <a:r>
              <a:rPr lang="en-GB" sz="2000" dirty="0" smtClean="0"/>
              <a:t>Message passing</a:t>
            </a:r>
            <a:endParaRPr lang="tr-TR" sz="2000" dirty="0" smtClean="0"/>
          </a:p>
          <a:p>
            <a:pPr lvl="1" algn="just"/>
            <a:r>
              <a:rPr lang="tr-TR" sz="2000" dirty="0" smtClean="0"/>
              <a:t>b) </a:t>
            </a:r>
            <a:r>
              <a:rPr lang="en-GB" sz="2000" dirty="0"/>
              <a:t>Shared memory </a:t>
            </a:r>
          </a:p>
          <a:p>
            <a:pPr marL="274320" lvl="1" indent="0" algn="just">
              <a:buNone/>
            </a:pPr>
            <a:r>
              <a:rPr lang="en-GB" sz="2000" dirty="0" smtClean="0"/>
              <a:t> </a:t>
            </a:r>
            <a:endParaRPr lang="en-GB" sz="2000" dirty="0"/>
          </a:p>
          <a:p>
            <a:endParaRPr lang="en-GB" dirty="0"/>
          </a:p>
          <a:p>
            <a:endParaRPr lang="en-GB" dirty="0"/>
          </a:p>
        </p:txBody>
      </p:sp>
    </p:spTree>
    <p:extLst>
      <p:ext uri="{BB962C8B-B14F-4D97-AF65-F5344CB8AC3E}">
        <p14:creationId xmlns:p14="http://schemas.microsoft.com/office/powerpoint/2010/main" val="28963855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261872" y="365761"/>
            <a:ext cx="9692640" cy="534572"/>
          </a:xfrm>
        </p:spPr>
        <p:txBody>
          <a:bodyPr>
            <a:normAutofit fontScale="90000"/>
          </a:bodyPr>
          <a:lstStyle/>
          <a:p>
            <a:r>
              <a:rPr lang="tr-TR" dirty="0" smtClean="0"/>
              <a:t>IPC </a:t>
            </a:r>
            <a:r>
              <a:rPr lang="tr-TR" dirty="0" err="1" smtClean="0"/>
              <a:t>Models</a:t>
            </a:r>
            <a:r>
              <a:rPr lang="tr-TR" dirty="0" smtClean="0"/>
              <a:t> </a:t>
            </a:r>
            <a:endParaRPr lang="en-GB" dirty="0"/>
          </a:p>
        </p:txBody>
      </p:sp>
      <p:sp>
        <p:nvSpPr>
          <p:cNvPr id="3" name="İçerik Yer Tutucusu 2"/>
          <p:cNvSpPr>
            <a:spLocks noGrp="1"/>
          </p:cNvSpPr>
          <p:nvPr>
            <p:ph idx="1"/>
          </p:nvPr>
        </p:nvSpPr>
        <p:spPr/>
        <p:txBody>
          <a:bodyPr/>
          <a:lstStyle/>
          <a:p>
            <a:endParaRPr lang="en-GB"/>
          </a:p>
        </p:txBody>
      </p:sp>
      <p:pic>
        <p:nvPicPr>
          <p:cNvPr id="4" name="Resim 3"/>
          <p:cNvPicPr>
            <a:picLocks noChangeAspect="1"/>
          </p:cNvPicPr>
          <p:nvPr/>
        </p:nvPicPr>
        <p:blipFill>
          <a:blip r:embed="rId2"/>
          <a:stretch>
            <a:fillRect/>
          </a:stretch>
        </p:blipFill>
        <p:spPr>
          <a:xfrm>
            <a:off x="1400518" y="1125415"/>
            <a:ext cx="8533505" cy="5627077"/>
          </a:xfrm>
          <a:prstGeom prst="rect">
            <a:avLst/>
          </a:prstGeom>
        </p:spPr>
      </p:pic>
    </p:spTree>
    <p:extLst>
      <p:ext uri="{BB962C8B-B14F-4D97-AF65-F5344CB8AC3E}">
        <p14:creationId xmlns:p14="http://schemas.microsoft.com/office/powerpoint/2010/main" val="23734174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759656" y="365761"/>
            <a:ext cx="9692640" cy="872197"/>
          </a:xfrm>
        </p:spPr>
        <p:txBody>
          <a:bodyPr/>
          <a:lstStyle/>
          <a:p>
            <a:r>
              <a:rPr lang="en-GB" b="1" dirty="0"/>
              <a:t>Scheduling Criteria </a:t>
            </a:r>
            <a:endParaRPr lang="en-GB" dirty="0"/>
          </a:p>
        </p:txBody>
      </p:sp>
      <p:sp>
        <p:nvSpPr>
          <p:cNvPr id="3" name="İçerik Yer Tutucusu 2"/>
          <p:cNvSpPr>
            <a:spLocks noGrp="1"/>
          </p:cNvSpPr>
          <p:nvPr>
            <p:ph idx="1"/>
          </p:nvPr>
        </p:nvSpPr>
        <p:spPr>
          <a:xfrm>
            <a:off x="759656" y="1237958"/>
            <a:ext cx="9111644" cy="4942180"/>
          </a:xfrm>
        </p:spPr>
        <p:txBody>
          <a:bodyPr>
            <a:normAutofit/>
          </a:bodyPr>
          <a:lstStyle/>
          <a:p>
            <a:pPr algn="just"/>
            <a:r>
              <a:rPr lang="en-GB" sz="2000" b="1" dirty="0"/>
              <a:t>CPU utilization </a:t>
            </a:r>
            <a:r>
              <a:rPr lang="en-GB" sz="2000" dirty="0"/>
              <a:t>– keep the CPU as busy as possible </a:t>
            </a:r>
          </a:p>
          <a:p>
            <a:pPr algn="just"/>
            <a:r>
              <a:rPr lang="en-GB" sz="2000" b="1" dirty="0"/>
              <a:t>Throughput </a:t>
            </a:r>
            <a:r>
              <a:rPr lang="en-GB" sz="2000" dirty="0" smtClean="0"/>
              <a:t>–</a:t>
            </a:r>
            <a:r>
              <a:rPr lang="tr-TR" sz="2000" dirty="0" smtClean="0"/>
              <a:t> </a:t>
            </a:r>
            <a:r>
              <a:rPr lang="en-GB" sz="2000" dirty="0" smtClean="0"/>
              <a:t> </a:t>
            </a:r>
            <a:r>
              <a:rPr lang="tr-TR" sz="2000" dirty="0" err="1" smtClean="0"/>
              <a:t>number</a:t>
            </a:r>
            <a:r>
              <a:rPr lang="tr-TR" sz="2000" smtClean="0"/>
              <a:t> </a:t>
            </a:r>
            <a:r>
              <a:rPr lang="en-GB" sz="2000" smtClean="0"/>
              <a:t>of </a:t>
            </a:r>
            <a:r>
              <a:rPr lang="en-GB" sz="2000" dirty="0"/>
              <a:t>processes that complete their execution per time unit </a:t>
            </a:r>
          </a:p>
          <a:p>
            <a:pPr algn="just"/>
            <a:r>
              <a:rPr lang="en-GB" sz="2000" b="1" dirty="0"/>
              <a:t>Turnaround time </a:t>
            </a:r>
            <a:r>
              <a:rPr lang="en-GB" sz="2000" dirty="0"/>
              <a:t>– amount of time to execute a particular process </a:t>
            </a:r>
          </a:p>
          <a:p>
            <a:pPr algn="just"/>
            <a:r>
              <a:rPr lang="en-GB" sz="2000" b="1" dirty="0"/>
              <a:t>Waiting time </a:t>
            </a:r>
            <a:r>
              <a:rPr lang="en-GB" sz="2000" dirty="0"/>
              <a:t>– amount of time a process has been waiting in the ready queue </a:t>
            </a:r>
          </a:p>
          <a:p>
            <a:pPr algn="just"/>
            <a:r>
              <a:rPr lang="en-GB" sz="2000" b="1" dirty="0"/>
              <a:t>Response time </a:t>
            </a:r>
            <a:r>
              <a:rPr lang="en-GB" sz="2000" dirty="0"/>
              <a:t>– amount of time it takes from when a request was submitted until the first response is produced, not output (for time-sharing environment) </a:t>
            </a:r>
            <a:endParaRPr lang="en-GB" sz="2000" dirty="0">
              <a:solidFill>
                <a:srgbClr val="FF0000"/>
              </a:solidFill>
            </a:endParaRPr>
          </a:p>
          <a:p>
            <a:pPr algn="just"/>
            <a:r>
              <a:rPr lang="tr-TR" sz="2000" dirty="0" err="1" smtClean="0">
                <a:solidFill>
                  <a:srgbClr val="FF0000"/>
                </a:solidFill>
              </a:rPr>
              <a:t>Optimization</a:t>
            </a:r>
            <a:r>
              <a:rPr lang="tr-TR" sz="2000" dirty="0" smtClean="0">
                <a:solidFill>
                  <a:srgbClr val="FF0000"/>
                </a:solidFill>
              </a:rPr>
              <a:t>?</a:t>
            </a:r>
            <a:endParaRPr lang="en-GB" sz="2000" dirty="0">
              <a:solidFill>
                <a:srgbClr val="FF0000"/>
              </a:solidFill>
            </a:endParaRPr>
          </a:p>
        </p:txBody>
      </p:sp>
    </p:spTree>
    <p:extLst>
      <p:ext uri="{BB962C8B-B14F-4D97-AF65-F5344CB8AC3E}">
        <p14:creationId xmlns:p14="http://schemas.microsoft.com/office/powerpoint/2010/main" val="170941921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Unvan 3"/>
          <p:cNvSpPr>
            <a:spLocks noGrp="1"/>
          </p:cNvSpPr>
          <p:nvPr>
            <p:ph type="ctrTitle"/>
          </p:nvPr>
        </p:nvSpPr>
        <p:spPr/>
        <p:txBody>
          <a:bodyPr/>
          <a:lstStyle/>
          <a:p>
            <a:pPr algn="ctr"/>
            <a:r>
              <a:rPr lang="tr-TR" dirty="0" err="1" smtClean="0"/>
              <a:t>Non</a:t>
            </a:r>
            <a:r>
              <a:rPr lang="tr-TR" dirty="0" smtClean="0"/>
              <a:t> </a:t>
            </a:r>
            <a:r>
              <a:rPr lang="tr-TR" dirty="0" err="1" smtClean="0"/>
              <a:t>Preemptive</a:t>
            </a:r>
            <a:r>
              <a:rPr lang="tr-TR" dirty="0" smtClean="0"/>
              <a:t> </a:t>
            </a:r>
            <a:r>
              <a:rPr lang="tr-TR" dirty="0" err="1" smtClean="0"/>
              <a:t>Algorithms</a:t>
            </a:r>
            <a:endParaRPr lang="en-GB" dirty="0"/>
          </a:p>
        </p:txBody>
      </p:sp>
      <p:sp>
        <p:nvSpPr>
          <p:cNvPr id="5" name="Alt Başlık 4"/>
          <p:cNvSpPr>
            <a:spLocks noGrp="1"/>
          </p:cNvSpPr>
          <p:nvPr>
            <p:ph type="subTitle" idx="1"/>
          </p:nvPr>
        </p:nvSpPr>
        <p:spPr/>
        <p:txBody>
          <a:bodyPr/>
          <a:lstStyle/>
          <a:p>
            <a:endParaRPr lang="en-GB"/>
          </a:p>
        </p:txBody>
      </p:sp>
    </p:spTree>
    <p:extLst>
      <p:ext uri="{BB962C8B-B14F-4D97-AF65-F5344CB8AC3E}">
        <p14:creationId xmlns:p14="http://schemas.microsoft.com/office/powerpoint/2010/main" val="27740691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72196" y="365760"/>
            <a:ext cx="9692640" cy="844062"/>
          </a:xfrm>
        </p:spPr>
        <p:txBody>
          <a:bodyPr/>
          <a:lstStyle/>
          <a:p>
            <a:r>
              <a:rPr lang="en-GB" dirty="0"/>
              <a:t>First Come First Serve (FCFS) </a:t>
            </a:r>
          </a:p>
        </p:txBody>
      </p:sp>
      <p:sp>
        <p:nvSpPr>
          <p:cNvPr id="3" name="İçerik Yer Tutucusu 2"/>
          <p:cNvSpPr>
            <a:spLocks noGrp="1"/>
          </p:cNvSpPr>
          <p:nvPr>
            <p:ph idx="1"/>
          </p:nvPr>
        </p:nvSpPr>
        <p:spPr>
          <a:xfrm>
            <a:off x="872196" y="1209822"/>
            <a:ext cx="10082315" cy="5528603"/>
          </a:xfrm>
        </p:spPr>
        <p:txBody>
          <a:bodyPr>
            <a:normAutofit/>
          </a:bodyPr>
          <a:lstStyle/>
          <a:p>
            <a:r>
              <a:rPr lang="en-GB" dirty="0" smtClean="0"/>
              <a:t>Jobs </a:t>
            </a:r>
            <a:r>
              <a:rPr lang="en-GB" dirty="0"/>
              <a:t>are executed on first come, first serve basis. </a:t>
            </a:r>
          </a:p>
          <a:p>
            <a:r>
              <a:rPr lang="en-GB" dirty="0" smtClean="0"/>
              <a:t>Easy </a:t>
            </a:r>
            <a:r>
              <a:rPr lang="en-GB" dirty="0"/>
              <a:t>to understand and implement. </a:t>
            </a:r>
          </a:p>
          <a:p>
            <a:r>
              <a:rPr lang="en-GB" dirty="0" smtClean="0"/>
              <a:t>Poor </a:t>
            </a:r>
            <a:r>
              <a:rPr lang="en-GB" dirty="0"/>
              <a:t>in performance as average wait time is high. </a:t>
            </a:r>
            <a:endParaRPr lang="tr-TR" dirty="0" smtClean="0"/>
          </a:p>
          <a:p>
            <a:r>
              <a:rPr lang="tr-TR" b="1" dirty="0" err="1" smtClean="0"/>
              <a:t>Example</a:t>
            </a:r>
            <a:r>
              <a:rPr lang="tr-TR" b="1" dirty="0" smtClean="0"/>
              <a:t>:</a:t>
            </a:r>
            <a:r>
              <a:rPr lang="tr-TR" dirty="0" smtClean="0">
                <a:solidFill>
                  <a:srgbClr val="FF0000"/>
                </a:solidFill>
              </a:rPr>
              <a:t> </a:t>
            </a:r>
            <a:r>
              <a:rPr lang="en-GB" u="sng" dirty="0" smtClean="0"/>
              <a:t>Process</a:t>
            </a:r>
            <a:r>
              <a:rPr lang="en-GB" dirty="0" smtClean="0"/>
              <a:t> </a:t>
            </a:r>
            <a:r>
              <a:rPr lang="tr-TR" dirty="0" smtClean="0"/>
              <a:t>	</a:t>
            </a:r>
            <a:r>
              <a:rPr lang="en-GB" u="sng" dirty="0" smtClean="0"/>
              <a:t>Burst </a:t>
            </a:r>
            <a:r>
              <a:rPr lang="en-GB" u="sng" dirty="0"/>
              <a:t>Time </a:t>
            </a:r>
          </a:p>
          <a:p>
            <a:pPr marL="1371400" lvl="5" indent="0">
              <a:buNone/>
            </a:pPr>
            <a:r>
              <a:rPr lang="en-GB" i="1" dirty="0"/>
              <a:t>P1 </a:t>
            </a:r>
            <a:r>
              <a:rPr lang="tr-TR" i="1" dirty="0" smtClean="0"/>
              <a:t>	       	 </a:t>
            </a:r>
            <a:r>
              <a:rPr lang="en-GB" dirty="0" smtClean="0"/>
              <a:t>24 </a:t>
            </a:r>
            <a:endParaRPr lang="en-GB" dirty="0"/>
          </a:p>
          <a:p>
            <a:pPr marL="1371400" lvl="5" indent="0">
              <a:buNone/>
            </a:pPr>
            <a:r>
              <a:rPr lang="en-GB" i="1" dirty="0"/>
              <a:t>P2 </a:t>
            </a:r>
            <a:r>
              <a:rPr lang="tr-TR" i="1" dirty="0" smtClean="0"/>
              <a:t>	        	  </a:t>
            </a:r>
            <a:r>
              <a:rPr lang="en-GB" dirty="0" smtClean="0"/>
              <a:t>3 </a:t>
            </a:r>
            <a:endParaRPr lang="en-GB" dirty="0"/>
          </a:p>
          <a:p>
            <a:pPr marL="1371400" lvl="5" indent="0">
              <a:buNone/>
            </a:pPr>
            <a:r>
              <a:rPr lang="en-GB" i="1" dirty="0"/>
              <a:t>P3 </a:t>
            </a:r>
            <a:r>
              <a:rPr lang="tr-TR" i="1" dirty="0" smtClean="0"/>
              <a:t>	        	  </a:t>
            </a:r>
            <a:r>
              <a:rPr lang="en-GB" dirty="0" smtClean="0"/>
              <a:t>3 </a:t>
            </a:r>
            <a:endParaRPr lang="en-GB" dirty="0"/>
          </a:p>
          <a:p>
            <a:r>
              <a:rPr lang="en-GB" dirty="0"/>
              <a:t>Suppose that the processes arrive in the order: </a:t>
            </a:r>
            <a:r>
              <a:rPr lang="en-GB" i="1" dirty="0"/>
              <a:t>P1 </a:t>
            </a:r>
            <a:r>
              <a:rPr lang="en-GB" dirty="0"/>
              <a:t>, </a:t>
            </a:r>
            <a:r>
              <a:rPr lang="en-GB" i="1" dirty="0"/>
              <a:t>P2 </a:t>
            </a:r>
            <a:r>
              <a:rPr lang="en-GB" dirty="0"/>
              <a:t>, </a:t>
            </a:r>
            <a:r>
              <a:rPr lang="en-GB" i="1" dirty="0"/>
              <a:t>P3 </a:t>
            </a:r>
            <a:r>
              <a:rPr lang="en-GB" dirty="0"/>
              <a:t>The Gantt Chart for the schedule is: </a:t>
            </a:r>
            <a:endParaRPr lang="tr-TR" dirty="0"/>
          </a:p>
          <a:p>
            <a:endParaRPr lang="tr-TR" dirty="0" smtClean="0"/>
          </a:p>
          <a:p>
            <a:endParaRPr lang="tr-TR" dirty="0"/>
          </a:p>
          <a:p>
            <a:r>
              <a:rPr lang="en-GB" dirty="0" smtClean="0"/>
              <a:t>Waiting </a:t>
            </a:r>
            <a:r>
              <a:rPr lang="en-GB" dirty="0"/>
              <a:t>time for </a:t>
            </a:r>
            <a:r>
              <a:rPr lang="en-GB" i="1" dirty="0"/>
              <a:t>P1 </a:t>
            </a:r>
            <a:r>
              <a:rPr lang="en-GB" dirty="0"/>
              <a:t>= 0; </a:t>
            </a:r>
            <a:r>
              <a:rPr lang="en-GB" i="1" dirty="0"/>
              <a:t>P2 </a:t>
            </a:r>
            <a:r>
              <a:rPr lang="en-GB" dirty="0"/>
              <a:t>= 24; </a:t>
            </a:r>
            <a:r>
              <a:rPr lang="en-GB" i="1" dirty="0"/>
              <a:t>P3 </a:t>
            </a:r>
            <a:r>
              <a:rPr lang="en-GB" dirty="0"/>
              <a:t>= 27 </a:t>
            </a:r>
          </a:p>
          <a:p>
            <a:r>
              <a:rPr lang="en-GB" dirty="0" smtClean="0"/>
              <a:t>Average </a:t>
            </a:r>
            <a:r>
              <a:rPr lang="en-GB" dirty="0"/>
              <a:t>waiting time: (0 + 24 + 27)/3 = 17 </a:t>
            </a:r>
            <a:endParaRPr lang="tr-TR" dirty="0" smtClean="0"/>
          </a:p>
          <a:p>
            <a:endParaRPr lang="en-GB" dirty="0"/>
          </a:p>
          <a:p>
            <a:endParaRPr lang="en-GB" dirty="0"/>
          </a:p>
          <a:p>
            <a:endParaRPr lang="en-GB" dirty="0"/>
          </a:p>
        </p:txBody>
      </p:sp>
      <p:pic>
        <p:nvPicPr>
          <p:cNvPr id="4" name="Resim 3"/>
          <p:cNvPicPr>
            <a:picLocks noChangeAspect="1"/>
          </p:cNvPicPr>
          <p:nvPr/>
        </p:nvPicPr>
        <p:blipFill>
          <a:blip r:embed="rId2"/>
          <a:stretch>
            <a:fillRect/>
          </a:stretch>
        </p:blipFill>
        <p:spPr>
          <a:xfrm>
            <a:off x="2686928" y="4299500"/>
            <a:ext cx="6105305" cy="1125500"/>
          </a:xfrm>
          <a:prstGeom prst="rect">
            <a:avLst/>
          </a:prstGeom>
        </p:spPr>
      </p:pic>
    </p:spTree>
    <p:extLst>
      <p:ext uri="{BB962C8B-B14F-4D97-AF65-F5344CB8AC3E}">
        <p14:creationId xmlns:p14="http://schemas.microsoft.com/office/powerpoint/2010/main" val="56973051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FCFS</a:t>
            </a:r>
            <a:endParaRPr lang="en-GB" dirty="0"/>
          </a:p>
        </p:txBody>
      </p:sp>
      <p:sp>
        <p:nvSpPr>
          <p:cNvPr id="3" name="İçerik Yer Tutucusu 2"/>
          <p:cNvSpPr>
            <a:spLocks noGrp="1"/>
          </p:cNvSpPr>
          <p:nvPr>
            <p:ph idx="1"/>
          </p:nvPr>
        </p:nvSpPr>
        <p:spPr/>
        <p:txBody>
          <a:bodyPr/>
          <a:lstStyle/>
          <a:p>
            <a:r>
              <a:rPr lang="tr-TR" dirty="0" err="1">
                <a:solidFill>
                  <a:srgbClr val="FF0000"/>
                </a:solidFill>
              </a:rPr>
              <a:t>What</a:t>
            </a:r>
            <a:r>
              <a:rPr lang="tr-TR" dirty="0">
                <a:solidFill>
                  <a:srgbClr val="FF0000"/>
                </a:solidFill>
              </a:rPr>
              <a:t> </a:t>
            </a:r>
            <a:r>
              <a:rPr lang="tr-TR" dirty="0" err="1">
                <a:solidFill>
                  <a:srgbClr val="FF0000"/>
                </a:solidFill>
              </a:rPr>
              <a:t>about</a:t>
            </a:r>
            <a:r>
              <a:rPr lang="tr-TR" dirty="0">
                <a:solidFill>
                  <a:srgbClr val="FF0000"/>
                </a:solidFill>
              </a:rPr>
              <a:t> P2,P3,P1 </a:t>
            </a:r>
            <a:r>
              <a:rPr lang="tr-TR" dirty="0" err="1">
                <a:solidFill>
                  <a:srgbClr val="FF0000"/>
                </a:solidFill>
              </a:rPr>
              <a:t>order</a:t>
            </a:r>
            <a:r>
              <a:rPr lang="tr-TR" dirty="0">
                <a:solidFill>
                  <a:srgbClr val="FF0000"/>
                </a:solidFill>
              </a:rPr>
              <a:t>?</a:t>
            </a:r>
            <a:endParaRPr lang="en-GB" dirty="0">
              <a:solidFill>
                <a:srgbClr val="FF0000"/>
              </a:solidFill>
            </a:endParaRPr>
          </a:p>
          <a:p>
            <a:r>
              <a:rPr lang="tr-TR" dirty="0" err="1" smtClean="0">
                <a:solidFill>
                  <a:srgbClr val="FF0000"/>
                </a:solidFill>
              </a:rPr>
              <a:t>Order</a:t>
            </a:r>
            <a:r>
              <a:rPr lang="tr-TR" dirty="0" smtClean="0">
                <a:solidFill>
                  <a:srgbClr val="FF0000"/>
                </a:solidFill>
              </a:rPr>
              <a:t> </a:t>
            </a:r>
            <a:r>
              <a:rPr lang="tr-TR" dirty="0" err="1" smtClean="0">
                <a:solidFill>
                  <a:srgbClr val="FF0000"/>
                </a:solidFill>
              </a:rPr>
              <a:t>dependent</a:t>
            </a:r>
            <a:r>
              <a:rPr lang="tr-TR" dirty="0" smtClean="0">
                <a:solidFill>
                  <a:srgbClr val="FF0000"/>
                </a:solidFill>
              </a:rPr>
              <a:t>???</a:t>
            </a:r>
          </a:p>
          <a:p>
            <a:r>
              <a:rPr lang="tr-TR" dirty="0" err="1" smtClean="0"/>
              <a:t>Unnecassary</a:t>
            </a:r>
            <a:r>
              <a:rPr lang="tr-TR" dirty="0" smtClean="0"/>
              <a:t> </a:t>
            </a:r>
            <a:r>
              <a:rPr lang="tr-TR" dirty="0" err="1" smtClean="0"/>
              <a:t>waiting</a:t>
            </a:r>
            <a:r>
              <a:rPr lang="tr-TR" dirty="0" smtClean="0"/>
              <a:t> </a:t>
            </a:r>
            <a:r>
              <a:rPr lang="tr-TR" dirty="0" err="1" smtClean="0"/>
              <a:t>times</a:t>
            </a:r>
            <a:r>
              <a:rPr lang="tr-TR" dirty="0" smtClean="0"/>
              <a:t> </a:t>
            </a:r>
            <a:r>
              <a:rPr lang="tr-TR" dirty="0" err="1" smtClean="0"/>
              <a:t>because</a:t>
            </a:r>
            <a:r>
              <a:rPr lang="tr-TR" dirty="0" smtClean="0"/>
              <a:t> of </a:t>
            </a:r>
            <a:r>
              <a:rPr lang="tr-TR" dirty="0" err="1" smtClean="0"/>
              <a:t>long</a:t>
            </a:r>
            <a:r>
              <a:rPr lang="tr-TR" dirty="0" smtClean="0"/>
              <a:t> </a:t>
            </a:r>
            <a:r>
              <a:rPr lang="tr-TR" dirty="0" err="1" smtClean="0"/>
              <a:t>processes</a:t>
            </a:r>
            <a:r>
              <a:rPr lang="tr-TR" dirty="0" smtClean="0"/>
              <a:t>.</a:t>
            </a:r>
          </a:p>
          <a:p>
            <a:r>
              <a:rPr lang="tr-TR" dirty="0" smtClean="0"/>
              <a:t>Not </a:t>
            </a:r>
            <a:r>
              <a:rPr lang="tr-TR" dirty="0" err="1" smtClean="0"/>
              <a:t>appropriate</a:t>
            </a:r>
            <a:r>
              <a:rPr lang="tr-TR" dirty="0" smtClean="0"/>
              <a:t> </a:t>
            </a:r>
            <a:r>
              <a:rPr lang="tr-TR" dirty="0" err="1" smtClean="0"/>
              <a:t>for</a:t>
            </a:r>
            <a:r>
              <a:rPr lang="tr-TR" dirty="0" smtClean="0"/>
              <a:t> </a:t>
            </a:r>
            <a:r>
              <a:rPr lang="tr-TR" dirty="0" err="1" smtClean="0"/>
              <a:t>interactive</a:t>
            </a:r>
            <a:r>
              <a:rPr lang="tr-TR" dirty="0" smtClean="0"/>
              <a:t> </a:t>
            </a:r>
            <a:r>
              <a:rPr lang="tr-TR" dirty="0" err="1" smtClean="0"/>
              <a:t>processes</a:t>
            </a:r>
            <a:r>
              <a:rPr lang="tr-TR" dirty="0" smtClean="0"/>
              <a:t>.</a:t>
            </a:r>
          </a:p>
          <a:p>
            <a:r>
              <a:rPr lang="tr-TR" dirty="0" smtClean="0"/>
              <a:t>Not </a:t>
            </a:r>
            <a:r>
              <a:rPr lang="tr-TR" dirty="0" err="1" smtClean="0"/>
              <a:t>appropriate</a:t>
            </a:r>
            <a:r>
              <a:rPr lang="tr-TR" dirty="0" smtClean="0"/>
              <a:t> </a:t>
            </a:r>
            <a:r>
              <a:rPr lang="tr-TR" dirty="0" err="1" smtClean="0"/>
              <a:t>for</a:t>
            </a:r>
            <a:r>
              <a:rPr lang="tr-TR" dirty="0" smtClean="0"/>
              <a:t> </a:t>
            </a:r>
            <a:r>
              <a:rPr lang="tr-TR" dirty="0" err="1" smtClean="0"/>
              <a:t>the</a:t>
            </a:r>
            <a:r>
              <a:rPr lang="tr-TR" dirty="0" smtClean="0"/>
              <a:t> </a:t>
            </a:r>
            <a:r>
              <a:rPr lang="tr-TR" dirty="0" err="1" smtClean="0"/>
              <a:t>processes</a:t>
            </a:r>
            <a:r>
              <a:rPr lang="tr-TR" dirty="0" smtClean="0"/>
              <a:t> </a:t>
            </a:r>
            <a:r>
              <a:rPr lang="tr-TR" dirty="0" err="1" smtClean="0"/>
              <a:t>which</a:t>
            </a:r>
            <a:r>
              <a:rPr lang="tr-TR" dirty="0" smtClean="0"/>
              <a:t> </a:t>
            </a:r>
            <a:r>
              <a:rPr lang="tr-TR" dirty="0" err="1" smtClean="0"/>
              <a:t>frequently</a:t>
            </a:r>
            <a:r>
              <a:rPr lang="tr-TR" dirty="0" smtClean="0"/>
              <a:t> </a:t>
            </a:r>
            <a:r>
              <a:rPr lang="tr-TR" dirty="0" err="1" smtClean="0"/>
              <a:t>have</a:t>
            </a:r>
            <a:r>
              <a:rPr lang="tr-TR" dirty="0" smtClean="0"/>
              <a:t> I/O </a:t>
            </a:r>
            <a:r>
              <a:rPr lang="tr-TR" dirty="0" err="1" smtClean="0"/>
              <a:t>operations</a:t>
            </a:r>
            <a:r>
              <a:rPr lang="tr-TR" dirty="0" smtClean="0"/>
              <a:t>.</a:t>
            </a:r>
            <a:endParaRPr lang="en-GB" dirty="0"/>
          </a:p>
        </p:txBody>
      </p:sp>
    </p:spTree>
    <p:extLst>
      <p:ext uri="{BB962C8B-B14F-4D97-AF65-F5344CB8AC3E}">
        <p14:creationId xmlns:p14="http://schemas.microsoft.com/office/powerpoint/2010/main" val="356730639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970671" y="365760"/>
            <a:ext cx="9692640" cy="647114"/>
          </a:xfrm>
        </p:spPr>
        <p:txBody>
          <a:bodyPr>
            <a:normAutofit fontScale="90000"/>
          </a:bodyPr>
          <a:lstStyle/>
          <a:p>
            <a:r>
              <a:rPr lang="en-GB" dirty="0"/>
              <a:t>Shortest Job First (SJF) </a:t>
            </a:r>
          </a:p>
        </p:txBody>
      </p:sp>
      <p:sp>
        <p:nvSpPr>
          <p:cNvPr id="3" name="İçerik Yer Tutucusu 2"/>
          <p:cNvSpPr>
            <a:spLocks noGrp="1"/>
          </p:cNvSpPr>
          <p:nvPr>
            <p:ph idx="1"/>
          </p:nvPr>
        </p:nvSpPr>
        <p:spPr>
          <a:xfrm>
            <a:off x="970671" y="1012874"/>
            <a:ext cx="10424160" cy="5500468"/>
          </a:xfrm>
        </p:spPr>
        <p:txBody>
          <a:bodyPr>
            <a:normAutofit lnSpcReduction="10000"/>
          </a:bodyPr>
          <a:lstStyle/>
          <a:p>
            <a:pPr algn="just"/>
            <a:r>
              <a:rPr lang="tr-TR" dirty="0" smtClean="0"/>
              <a:t>S</a:t>
            </a:r>
            <a:r>
              <a:rPr lang="en-GB" dirty="0" smtClean="0"/>
              <a:t>JF </a:t>
            </a:r>
            <a:r>
              <a:rPr lang="en-GB" dirty="0"/>
              <a:t>is optimal – gives minimum average waiting time for a given set of processes </a:t>
            </a:r>
            <a:endParaRPr lang="tr-TR" dirty="0" smtClean="0"/>
          </a:p>
          <a:p>
            <a:pPr algn="just"/>
            <a:r>
              <a:rPr lang="en-GB" dirty="0" smtClean="0"/>
              <a:t>The </a:t>
            </a:r>
            <a:r>
              <a:rPr lang="en-GB" dirty="0"/>
              <a:t>difficulty is </a:t>
            </a:r>
            <a:r>
              <a:rPr lang="tr-TR" dirty="0" smtClean="0"/>
              <a:t>not </a:t>
            </a:r>
            <a:r>
              <a:rPr lang="en-GB" dirty="0" smtClean="0"/>
              <a:t>knowing </a:t>
            </a:r>
            <a:r>
              <a:rPr lang="en-GB" dirty="0"/>
              <a:t>the length of the next CPU request </a:t>
            </a:r>
          </a:p>
          <a:p>
            <a:pPr algn="just"/>
            <a:r>
              <a:rPr lang="en-GB" dirty="0"/>
              <a:t>Could ask the </a:t>
            </a:r>
            <a:r>
              <a:rPr lang="en-GB" dirty="0" smtClean="0"/>
              <a:t>user</a:t>
            </a:r>
            <a:r>
              <a:rPr lang="tr-TR" dirty="0" smtClean="0"/>
              <a:t>???</a:t>
            </a:r>
            <a:endParaRPr lang="en-GB" dirty="0"/>
          </a:p>
          <a:p>
            <a:pPr algn="just"/>
            <a:r>
              <a:rPr lang="en-GB" dirty="0"/>
              <a:t>Best approach to minimize waiting time. </a:t>
            </a:r>
          </a:p>
          <a:p>
            <a:r>
              <a:rPr lang="en-GB" dirty="0" smtClean="0"/>
              <a:t> </a:t>
            </a:r>
            <a:r>
              <a:rPr lang="tr-TR" dirty="0" err="1" smtClean="0"/>
              <a:t>Example</a:t>
            </a:r>
            <a:r>
              <a:rPr lang="tr-TR" dirty="0" smtClean="0"/>
              <a:t>: </a:t>
            </a:r>
            <a:r>
              <a:rPr lang="en-GB" dirty="0" smtClean="0"/>
              <a:t>Process</a:t>
            </a:r>
            <a:r>
              <a:rPr lang="tr-TR" dirty="0" smtClean="0"/>
              <a:t>	</a:t>
            </a:r>
            <a:r>
              <a:rPr lang="en-GB" dirty="0" smtClean="0"/>
              <a:t>Arrival </a:t>
            </a:r>
            <a:r>
              <a:rPr lang="en-GB" dirty="0"/>
              <a:t>Time </a:t>
            </a:r>
            <a:r>
              <a:rPr lang="tr-TR" dirty="0" smtClean="0"/>
              <a:t>	</a:t>
            </a:r>
            <a:r>
              <a:rPr lang="en-GB" dirty="0" smtClean="0"/>
              <a:t>Burst </a:t>
            </a:r>
            <a:r>
              <a:rPr lang="en-GB" dirty="0"/>
              <a:t>Time </a:t>
            </a:r>
            <a:endParaRPr lang="tr-TR" dirty="0" smtClean="0"/>
          </a:p>
          <a:p>
            <a:pPr marL="1371400" lvl="5" indent="0">
              <a:buNone/>
            </a:pPr>
            <a:r>
              <a:rPr lang="tr-TR" i="1" dirty="0" smtClean="0"/>
              <a:t>   </a:t>
            </a:r>
            <a:r>
              <a:rPr lang="en-GB" i="1" dirty="0" smtClean="0"/>
              <a:t>P1 </a:t>
            </a:r>
            <a:r>
              <a:rPr lang="tr-TR" i="1" dirty="0" smtClean="0"/>
              <a:t>	 	</a:t>
            </a:r>
            <a:r>
              <a:rPr lang="tr-TR" i="1" smtClean="0"/>
              <a:t>        </a:t>
            </a:r>
            <a:r>
              <a:rPr lang="en-GB" smtClean="0"/>
              <a:t>0 </a:t>
            </a:r>
            <a:r>
              <a:rPr lang="tr-TR" dirty="0" smtClean="0"/>
              <a:t>		     </a:t>
            </a:r>
            <a:r>
              <a:rPr lang="en-GB" dirty="0" smtClean="0"/>
              <a:t>6 </a:t>
            </a:r>
            <a:endParaRPr lang="en-GB" dirty="0"/>
          </a:p>
          <a:p>
            <a:pPr marL="1371400" lvl="5" indent="0">
              <a:buNone/>
            </a:pPr>
            <a:r>
              <a:rPr lang="tr-TR" i="1" dirty="0" smtClean="0"/>
              <a:t>   </a:t>
            </a:r>
            <a:r>
              <a:rPr lang="en-GB" i="1" dirty="0" smtClean="0"/>
              <a:t>P2 </a:t>
            </a:r>
            <a:r>
              <a:rPr lang="tr-TR" i="1" dirty="0" smtClean="0"/>
              <a:t>	</a:t>
            </a:r>
            <a:r>
              <a:rPr lang="tr-TR" i="1" smtClean="0"/>
              <a:t>                           </a:t>
            </a:r>
            <a:r>
              <a:rPr lang="tr-TR"/>
              <a:t>0</a:t>
            </a:r>
            <a:r>
              <a:rPr lang="en-GB" smtClean="0"/>
              <a:t> </a:t>
            </a:r>
            <a:r>
              <a:rPr lang="tr-TR" dirty="0" smtClean="0"/>
              <a:t>		     </a:t>
            </a:r>
            <a:r>
              <a:rPr lang="en-GB" dirty="0" smtClean="0"/>
              <a:t>8 </a:t>
            </a:r>
            <a:endParaRPr lang="en-GB" dirty="0"/>
          </a:p>
          <a:p>
            <a:pPr marL="1371400" lvl="5" indent="0">
              <a:buNone/>
            </a:pPr>
            <a:r>
              <a:rPr lang="tr-TR" i="1" dirty="0" smtClean="0"/>
              <a:t>   </a:t>
            </a:r>
            <a:r>
              <a:rPr lang="en-GB" i="1" dirty="0" smtClean="0"/>
              <a:t>P3 </a:t>
            </a:r>
            <a:r>
              <a:rPr lang="tr-TR" i="1" dirty="0" smtClean="0"/>
              <a:t>		</a:t>
            </a:r>
            <a:r>
              <a:rPr lang="tr-TR" i="1" smtClean="0"/>
              <a:t>         </a:t>
            </a:r>
            <a:r>
              <a:rPr lang="tr-TR"/>
              <a:t>0</a:t>
            </a:r>
            <a:r>
              <a:rPr lang="tr-TR" dirty="0" smtClean="0"/>
              <a:t>		     </a:t>
            </a:r>
            <a:r>
              <a:rPr lang="en-GB" dirty="0" smtClean="0"/>
              <a:t>7 </a:t>
            </a:r>
            <a:endParaRPr lang="en-GB" dirty="0"/>
          </a:p>
          <a:p>
            <a:pPr marL="1371400" lvl="5" indent="0">
              <a:buNone/>
            </a:pPr>
            <a:r>
              <a:rPr lang="tr-TR" i="1" dirty="0" smtClean="0"/>
              <a:t>   </a:t>
            </a:r>
            <a:r>
              <a:rPr lang="en-GB" i="1" dirty="0" smtClean="0"/>
              <a:t>P4 </a:t>
            </a:r>
            <a:r>
              <a:rPr lang="tr-TR" i="1" dirty="0" smtClean="0"/>
              <a:t>		</a:t>
            </a:r>
            <a:r>
              <a:rPr lang="tr-TR" i="1" smtClean="0"/>
              <a:t>         </a:t>
            </a:r>
            <a:r>
              <a:rPr lang="en-GB" smtClean="0"/>
              <a:t>0</a:t>
            </a:r>
            <a:r>
              <a:rPr lang="tr-TR" dirty="0" smtClean="0"/>
              <a:t>		    </a:t>
            </a:r>
            <a:r>
              <a:rPr lang="en-GB" dirty="0" smtClean="0"/>
              <a:t> </a:t>
            </a:r>
            <a:r>
              <a:rPr lang="en-GB" dirty="0"/>
              <a:t>3 </a:t>
            </a:r>
          </a:p>
          <a:p>
            <a:r>
              <a:rPr lang="en-GB" dirty="0"/>
              <a:t>SJF scheduling </a:t>
            </a:r>
            <a:r>
              <a:rPr lang="en-GB" dirty="0" smtClean="0"/>
              <a:t>chart</a:t>
            </a:r>
            <a:r>
              <a:rPr lang="tr-TR" dirty="0" smtClean="0"/>
              <a:t>:</a:t>
            </a:r>
          </a:p>
          <a:p>
            <a:endParaRPr lang="tr-TR" dirty="0"/>
          </a:p>
          <a:p>
            <a:endParaRPr lang="tr-TR" dirty="0" smtClean="0"/>
          </a:p>
          <a:p>
            <a:endParaRPr lang="en-GB" dirty="0"/>
          </a:p>
          <a:p>
            <a:r>
              <a:rPr lang="en-GB" dirty="0"/>
              <a:t>Average waiting time = (3 + 16 + 9 + 0) / 4 = 7 </a:t>
            </a:r>
          </a:p>
          <a:p>
            <a:endParaRPr lang="en-GB" dirty="0"/>
          </a:p>
          <a:p>
            <a:endParaRPr lang="tr-TR" dirty="0" smtClean="0"/>
          </a:p>
          <a:p>
            <a:endParaRPr lang="en-GB" dirty="0"/>
          </a:p>
          <a:p>
            <a:endParaRPr lang="en-GB" dirty="0"/>
          </a:p>
          <a:p>
            <a:endParaRPr lang="en-GB" dirty="0"/>
          </a:p>
        </p:txBody>
      </p:sp>
      <p:pic>
        <p:nvPicPr>
          <p:cNvPr id="4" name="Resim 3"/>
          <p:cNvPicPr>
            <a:picLocks noChangeAspect="1"/>
          </p:cNvPicPr>
          <p:nvPr/>
        </p:nvPicPr>
        <p:blipFill>
          <a:blip r:embed="rId2"/>
          <a:stretch>
            <a:fillRect/>
          </a:stretch>
        </p:blipFill>
        <p:spPr>
          <a:xfrm>
            <a:off x="3318363" y="4654941"/>
            <a:ext cx="5695950" cy="952500"/>
          </a:xfrm>
          <a:prstGeom prst="rect">
            <a:avLst/>
          </a:prstGeom>
        </p:spPr>
      </p:pic>
    </p:spTree>
    <p:extLst>
      <p:ext uri="{BB962C8B-B14F-4D97-AF65-F5344CB8AC3E}">
        <p14:creationId xmlns:p14="http://schemas.microsoft.com/office/powerpoint/2010/main" val="50011380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261872" y="365760"/>
            <a:ext cx="9692640" cy="942535"/>
          </a:xfrm>
        </p:spPr>
        <p:txBody>
          <a:bodyPr>
            <a:normAutofit/>
          </a:bodyPr>
          <a:lstStyle/>
          <a:p>
            <a:r>
              <a:rPr lang="en-GB" sz="4000" dirty="0"/>
              <a:t>Determining Length of Next CPU Burst </a:t>
            </a:r>
          </a:p>
        </p:txBody>
      </p:sp>
      <p:sp>
        <p:nvSpPr>
          <p:cNvPr id="3" name="İçerik Yer Tutucusu 2"/>
          <p:cNvSpPr>
            <a:spLocks noGrp="1"/>
          </p:cNvSpPr>
          <p:nvPr>
            <p:ph idx="1"/>
          </p:nvPr>
        </p:nvSpPr>
        <p:spPr>
          <a:xfrm>
            <a:off x="1261872" y="1406770"/>
            <a:ext cx="9692640" cy="4773368"/>
          </a:xfrm>
        </p:spPr>
        <p:txBody>
          <a:bodyPr>
            <a:normAutofit/>
          </a:bodyPr>
          <a:lstStyle/>
          <a:p>
            <a:pPr algn="just"/>
            <a:r>
              <a:rPr lang="en-GB" sz="2000" dirty="0" smtClean="0"/>
              <a:t>Can </a:t>
            </a:r>
            <a:r>
              <a:rPr lang="en-GB" sz="2000" dirty="0"/>
              <a:t>only estimate the length – should be similar to the previous one </a:t>
            </a:r>
            <a:endParaRPr lang="tr-TR" sz="2000" dirty="0" smtClean="0"/>
          </a:p>
          <a:p>
            <a:pPr algn="just"/>
            <a:r>
              <a:rPr lang="en-GB" sz="2000" dirty="0" smtClean="0"/>
              <a:t>Then </a:t>
            </a:r>
            <a:r>
              <a:rPr lang="en-GB" sz="2000" dirty="0"/>
              <a:t>pick process with shortest predicted next CPU burst </a:t>
            </a:r>
          </a:p>
          <a:p>
            <a:pPr algn="just"/>
            <a:r>
              <a:rPr lang="en-GB" sz="2000" dirty="0" smtClean="0"/>
              <a:t>Can </a:t>
            </a:r>
            <a:r>
              <a:rPr lang="en-GB" sz="2000" dirty="0"/>
              <a:t>be done by using the length of previous CPU bursts, using exponential </a:t>
            </a:r>
            <a:r>
              <a:rPr lang="en-GB" sz="2000" dirty="0" smtClean="0"/>
              <a:t>averaging</a:t>
            </a:r>
            <a:r>
              <a:rPr lang="tr-TR" sz="2000" dirty="0" smtClean="0"/>
              <a:t>:</a:t>
            </a:r>
            <a:r>
              <a:rPr lang="en-GB" sz="2000" dirty="0" smtClean="0"/>
              <a:t> </a:t>
            </a:r>
            <a:endParaRPr lang="en-GB" sz="2000" dirty="0"/>
          </a:p>
          <a:p>
            <a:pPr algn="just"/>
            <a:endParaRPr lang="tr-TR" sz="2000" dirty="0" smtClean="0"/>
          </a:p>
          <a:p>
            <a:pPr algn="just"/>
            <a:endParaRPr lang="tr-TR" sz="2000" dirty="0"/>
          </a:p>
          <a:p>
            <a:pPr marL="0" indent="0" algn="just">
              <a:buNone/>
            </a:pPr>
            <a:endParaRPr lang="en-GB" sz="2000" dirty="0"/>
          </a:p>
          <a:p>
            <a:pPr algn="just"/>
            <a:endParaRPr lang="tr-TR" sz="2000" dirty="0" smtClean="0"/>
          </a:p>
          <a:p>
            <a:pPr algn="just"/>
            <a:r>
              <a:rPr lang="en-GB" sz="2000" dirty="0" smtClean="0"/>
              <a:t>Commonly</a:t>
            </a:r>
            <a:r>
              <a:rPr lang="en-GB" sz="2000" dirty="0"/>
              <a:t>, </a:t>
            </a:r>
            <a:r>
              <a:rPr lang="el-GR" sz="2000" dirty="0"/>
              <a:t>α </a:t>
            </a:r>
            <a:r>
              <a:rPr lang="en-GB" sz="2000" dirty="0"/>
              <a:t>set to ½ </a:t>
            </a:r>
          </a:p>
          <a:p>
            <a:pPr marL="0" indent="0">
              <a:buNone/>
            </a:pPr>
            <a:endParaRPr lang="en-GB" dirty="0"/>
          </a:p>
        </p:txBody>
      </p:sp>
      <p:pic>
        <p:nvPicPr>
          <p:cNvPr id="4" name="Resim 3"/>
          <p:cNvPicPr>
            <a:picLocks noChangeAspect="1"/>
          </p:cNvPicPr>
          <p:nvPr/>
        </p:nvPicPr>
        <p:blipFill>
          <a:blip r:embed="rId2"/>
          <a:stretch>
            <a:fillRect/>
          </a:stretch>
        </p:blipFill>
        <p:spPr>
          <a:xfrm>
            <a:off x="2696714" y="3165232"/>
            <a:ext cx="5079716" cy="1326550"/>
          </a:xfrm>
          <a:prstGeom prst="rect">
            <a:avLst/>
          </a:prstGeom>
        </p:spPr>
      </p:pic>
      <p:pic>
        <p:nvPicPr>
          <p:cNvPr id="6" name="Resim 5"/>
          <p:cNvPicPr>
            <a:picLocks noChangeAspect="1"/>
          </p:cNvPicPr>
          <p:nvPr/>
        </p:nvPicPr>
        <p:blipFill>
          <a:blip r:embed="rId3"/>
          <a:stretch>
            <a:fillRect/>
          </a:stretch>
        </p:blipFill>
        <p:spPr>
          <a:xfrm>
            <a:off x="4010617" y="4590257"/>
            <a:ext cx="2378929" cy="319856"/>
          </a:xfrm>
          <a:prstGeom prst="rect">
            <a:avLst/>
          </a:prstGeom>
        </p:spPr>
      </p:pic>
      <p:pic>
        <p:nvPicPr>
          <p:cNvPr id="5" name="Resim 4"/>
          <p:cNvPicPr>
            <a:picLocks noChangeAspect="1"/>
          </p:cNvPicPr>
          <p:nvPr/>
        </p:nvPicPr>
        <p:blipFill>
          <a:blip r:embed="rId4"/>
          <a:stretch>
            <a:fillRect/>
          </a:stretch>
        </p:blipFill>
        <p:spPr>
          <a:xfrm>
            <a:off x="4010617" y="4590257"/>
            <a:ext cx="2324100" cy="419100"/>
          </a:xfrm>
          <a:prstGeom prst="rect">
            <a:avLst/>
          </a:prstGeom>
        </p:spPr>
      </p:pic>
    </p:spTree>
    <p:extLst>
      <p:ext uri="{BB962C8B-B14F-4D97-AF65-F5344CB8AC3E}">
        <p14:creationId xmlns:p14="http://schemas.microsoft.com/office/powerpoint/2010/main" val="416139162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717451" y="365760"/>
            <a:ext cx="9692640" cy="886265"/>
          </a:xfrm>
        </p:spPr>
        <p:txBody>
          <a:bodyPr/>
          <a:lstStyle/>
          <a:p>
            <a:r>
              <a:rPr lang="tr-TR" dirty="0" err="1" smtClean="0"/>
              <a:t>What</a:t>
            </a:r>
            <a:r>
              <a:rPr lang="tr-TR" dirty="0" smtClean="0"/>
              <a:t> is </a:t>
            </a:r>
            <a:r>
              <a:rPr lang="tr-TR" dirty="0" err="1" smtClean="0"/>
              <a:t>Process</a:t>
            </a:r>
            <a:r>
              <a:rPr lang="tr-TR" dirty="0" smtClean="0"/>
              <a:t> </a:t>
            </a:r>
            <a:r>
              <a:rPr lang="tr-TR" dirty="0" err="1" smtClean="0"/>
              <a:t>Scheduling</a:t>
            </a:r>
            <a:r>
              <a:rPr lang="tr-TR" dirty="0" smtClean="0"/>
              <a:t>?</a:t>
            </a:r>
            <a:endParaRPr lang="en-GB" dirty="0"/>
          </a:p>
        </p:txBody>
      </p:sp>
      <p:sp>
        <p:nvSpPr>
          <p:cNvPr id="3" name="İçerik Yer Tutucusu 2"/>
          <p:cNvSpPr>
            <a:spLocks noGrp="1"/>
          </p:cNvSpPr>
          <p:nvPr>
            <p:ph idx="1"/>
          </p:nvPr>
        </p:nvSpPr>
        <p:spPr>
          <a:xfrm>
            <a:off x="717451" y="1252025"/>
            <a:ext cx="9383151" cy="5176909"/>
          </a:xfrm>
        </p:spPr>
        <p:txBody>
          <a:bodyPr>
            <a:normAutofit/>
          </a:bodyPr>
          <a:lstStyle/>
          <a:p>
            <a:pPr algn="just"/>
            <a:r>
              <a:rPr lang="tr-TR" sz="2000" dirty="0"/>
              <a:t>E</a:t>
            </a:r>
            <a:r>
              <a:rPr lang="en-GB" sz="2000" dirty="0" err="1" smtClean="0"/>
              <a:t>ssential</a:t>
            </a:r>
            <a:r>
              <a:rPr lang="en-GB" sz="2000" dirty="0" smtClean="0"/>
              <a:t> </a:t>
            </a:r>
            <a:r>
              <a:rPr lang="en-GB" sz="2000" dirty="0"/>
              <a:t>part of a Multiprogramming operating system </a:t>
            </a:r>
            <a:endParaRPr lang="tr-TR" sz="2000" dirty="0" smtClean="0"/>
          </a:p>
          <a:p>
            <a:pPr algn="just"/>
            <a:r>
              <a:rPr lang="en-GB" sz="2000" dirty="0" smtClean="0"/>
              <a:t>The </a:t>
            </a:r>
            <a:r>
              <a:rPr lang="en-GB" sz="2000" dirty="0"/>
              <a:t>activity of the process manager that handles the removal of the running process from the CPU and the selection of another process </a:t>
            </a:r>
            <a:r>
              <a:rPr lang="tr-TR" sz="2000" dirty="0" err="1" smtClean="0"/>
              <a:t>according</a:t>
            </a:r>
            <a:r>
              <a:rPr lang="tr-TR" sz="2000" dirty="0" smtClean="0"/>
              <a:t> </a:t>
            </a:r>
            <a:r>
              <a:rPr lang="tr-TR" sz="2000" dirty="0" err="1" smtClean="0"/>
              <a:t>to</a:t>
            </a:r>
            <a:r>
              <a:rPr lang="en-GB" sz="2000" dirty="0" smtClean="0"/>
              <a:t> </a:t>
            </a:r>
            <a:r>
              <a:rPr lang="en-GB" sz="2000" dirty="0"/>
              <a:t>a particular </a:t>
            </a:r>
            <a:r>
              <a:rPr lang="en-GB" sz="2000" dirty="0" smtClean="0"/>
              <a:t>strategy.</a:t>
            </a:r>
            <a:endParaRPr lang="tr-TR" sz="2000" dirty="0" smtClean="0"/>
          </a:p>
          <a:p>
            <a:pPr algn="just"/>
            <a:r>
              <a:rPr lang="tr-TR" sz="2000" dirty="0" err="1" smtClean="0">
                <a:solidFill>
                  <a:srgbClr val="FF0000"/>
                </a:solidFill>
              </a:rPr>
              <a:t>When</a:t>
            </a:r>
            <a:r>
              <a:rPr lang="tr-TR" sz="2000" dirty="0" smtClean="0">
                <a:solidFill>
                  <a:srgbClr val="FF0000"/>
                </a:solidFill>
              </a:rPr>
              <a:t> </a:t>
            </a:r>
            <a:r>
              <a:rPr lang="tr-TR" sz="2000" dirty="0" err="1" smtClean="0">
                <a:solidFill>
                  <a:srgbClr val="FF0000"/>
                </a:solidFill>
              </a:rPr>
              <a:t>does</a:t>
            </a:r>
            <a:r>
              <a:rPr lang="tr-TR" sz="2000" dirty="0" smtClean="0">
                <a:solidFill>
                  <a:srgbClr val="FF0000"/>
                </a:solidFill>
              </a:rPr>
              <a:t> a program </a:t>
            </a:r>
            <a:r>
              <a:rPr lang="tr-TR" sz="2000" dirty="0" err="1" smtClean="0">
                <a:solidFill>
                  <a:srgbClr val="FF0000"/>
                </a:solidFill>
              </a:rPr>
              <a:t>becomes</a:t>
            </a:r>
            <a:r>
              <a:rPr lang="tr-TR" sz="2000" dirty="0" smtClean="0">
                <a:solidFill>
                  <a:srgbClr val="FF0000"/>
                </a:solidFill>
              </a:rPr>
              <a:t> a </a:t>
            </a:r>
            <a:r>
              <a:rPr lang="tr-TR" sz="2000" dirty="0" err="1" smtClean="0">
                <a:solidFill>
                  <a:srgbClr val="FF0000"/>
                </a:solidFill>
              </a:rPr>
              <a:t>process</a:t>
            </a:r>
            <a:r>
              <a:rPr lang="tr-TR" sz="2000" dirty="0" smtClean="0">
                <a:solidFill>
                  <a:srgbClr val="FF0000"/>
                </a:solidFill>
              </a:rPr>
              <a:t>?</a:t>
            </a:r>
            <a:endParaRPr lang="tr-TR" sz="2000" dirty="0">
              <a:solidFill>
                <a:srgbClr val="FF0000"/>
              </a:solidFill>
            </a:endParaRPr>
          </a:p>
          <a:p>
            <a:pPr algn="just"/>
            <a:r>
              <a:rPr lang="tr-TR" sz="2000" dirty="0"/>
              <a:t>P</a:t>
            </a:r>
            <a:r>
              <a:rPr lang="en-GB" sz="2000" dirty="0" smtClean="0"/>
              <a:t>arts</a:t>
            </a:r>
            <a:r>
              <a:rPr lang="tr-TR" sz="2000" dirty="0" smtClean="0"/>
              <a:t>:</a:t>
            </a:r>
          </a:p>
          <a:p>
            <a:pPr lvl="1" algn="just"/>
            <a:r>
              <a:rPr lang="tr-TR" sz="2000" dirty="0" smtClean="0"/>
              <a:t>T</a:t>
            </a:r>
            <a:r>
              <a:rPr lang="en-GB" sz="2000" dirty="0" err="1" smtClean="0"/>
              <a:t>ext</a:t>
            </a:r>
            <a:r>
              <a:rPr lang="en-GB" sz="2000" dirty="0" smtClean="0"/>
              <a:t> </a:t>
            </a:r>
            <a:r>
              <a:rPr lang="en-GB" sz="2000" dirty="0"/>
              <a:t>section </a:t>
            </a:r>
          </a:p>
          <a:p>
            <a:pPr lvl="1" algn="just"/>
            <a:r>
              <a:rPr lang="tr-TR" sz="2000" dirty="0"/>
              <a:t>P</a:t>
            </a:r>
            <a:r>
              <a:rPr lang="en-GB" sz="2000" dirty="0" err="1" smtClean="0"/>
              <a:t>rogram</a:t>
            </a:r>
            <a:r>
              <a:rPr lang="en-GB" sz="2000" dirty="0" smtClean="0"/>
              <a:t> </a:t>
            </a:r>
            <a:r>
              <a:rPr lang="en-GB" sz="2000" dirty="0"/>
              <a:t>counter, </a:t>
            </a:r>
            <a:endParaRPr lang="tr-TR" sz="2000" dirty="0" smtClean="0"/>
          </a:p>
          <a:p>
            <a:pPr lvl="1" algn="just"/>
            <a:r>
              <a:rPr lang="en-GB" sz="2000" dirty="0" smtClean="0"/>
              <a:t>Stack  </a:t>
            </a:r>
            <a:endParaRPr lang="tr-TR" sz="2000" dirty="0"/>
          </a:p>
          <a:p>
            <a:pPr lvl="1" algn="just"/>
            <a:r>
              <a:rPr lang="en-GB" sz="2000" dirty="0" smtClean="0"/>
              <a:t>Data section</a:t>
            </a:r>
            <a:endParaRPr lang="en-GB" sz="2000" dirty="0"/>
          </a:p>
          <a:p>
            <a:pPr lvl="1" algn="just"/>
            <a:r>
              <a:rPr lang="en-GB" sz="2000" dirty="0"/>
              <a:t>Heap </a:t>
            </a:r>
            <a:endParaRPr lang="tr-TR" sz="2000" dirty="0" smtClean="0"/>
          </a:p>
          <a:p>
            <a:pPr algn="just"/>
            <a:r>
              <a:rPr lang="tr-TR" sz="2000" dirty="0" smtClean="0">
                <a:solidFill>
                  <a:srgbClr val="FF0000"/>
                </a:solidFill>
              </a:rPr>
              <a:t>Can o</a:t>
            </a:r>
            <a:r>
              <a:rPr lang="en-GB" sz="2000" dirty="0" smtClean="0">
                <a:solidFill>
                  <a:srgbClr val="FF0000"/>
                </a:solidFill>
              </a:rPr>
              <a:t>ne </a:t>
            </a:r>
            <a:r>
              <a:rPr lang="en-GB" sz="2000" dirty="0">
                <a:solidFill>
                  <a:srgbClr val="FF0000"/>
                </a:solidFill>
              </a:rPr>
              <a:t>program </a:t>
            </a:r>
            <a:r>
              <a:rPr lang="en-GB" sz="2000" dirty="0" smtClean="0">
                <a:solidFill>
                  <a:srgbClr val="FF0000"/>
                </a:solidFill>
              </a:rPr>
              <a:t>be </a:t>
            </a:r>
            <a:r>
              <a:rPr lang="en-GB" sz="2000" dirty="0">
                <a:solidFill>
                  <a:srgbClr val="FF0000"/>
                </a:solidFill>
              </a:rPr>
              <a:t>several </a:t>
            </a:r>
            <a:r>
              <a:rPr lang="en-GB" sz="2000" dirty="0" smtClean="0">
                <a:solidFill>
                  <a:srgbClr val="FF0000"/>
                </a:solidFill>
              </a:rPr>
              <a:t>processes</a:t>
            </a:r>
            <a:r>
              <a:rPr lang="tr-TR" sz="2000" dirty="0" smtClean="0">
                <a:solidFill>
                  <a:srgbClr val="FF0000"/>
                </a:solidFill>
              </a:rPr>
              <a:t>?</a:t>
            </a:r>
            <a:endParaRPr lang="en-GB" sz="2000" dirty="0"/>
          </a:p>
          <a:p>
            <a:pPr algn="just"/>
            <a:endParaRPr lang="tr-TR" sz="2000" dirty="0" smtClean="0">
              <a:solidFill>
                <a:srgbClr val="FF0000"/>
              </a:solidFill>
            </a:endParaRPr>
          </a:p>
          <a:p>
            <a:pPr marL="0" indent="0" algn="just">
              <a:buNone/>
            </a:pPr>
            <a:endParaRPr lang="en-GB" dirty="0"/>
          </a:p>
        </p:txBody>
      </p:sp>
    </p:spTree>
    <p:extLst>
      <p:ext uri="{BB962C8B-B14F-4D97-AF65-F5344CB8AC3E}">
        <p14:creationId xmlns:p14="http://schemas.microsoft.com/office/powerpoint/2010/main" val="420999579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407963" y="365760"/>
            <a:ext cx="10546549" cy="1055077"/>
          </a:xfrm>
        </p:spPr>
        <p:txBody>
          <a:bodyPr/>
          <a:lstStyle/>
          <a:p>
            <a:r>
              <a:rPr lang="en-GB" dirty="0"/>
              <a:t>Determining Length of Next CPU Burst </a:t>
            </a:r>
          </a:p>
        </p:txBody>
      </p:sp>
      <p:pic>
        <p:nvPicPr>
          <p:cNvPr id="4" name="İçerik Yer Tutucusu 3"/>
          <p:cNvPicPr>
            <a:picLocks noGrp="1" noChangeAspect="1"/>
          </p:cNvPicPr>
          <p:nvPr>
            <p:ph idx="1"/>
          </p:nvPr>
        </p:nvPicPr>
        <p:blipFill>
          <a:blip r:embed="rId2"/>
          <a:stretch>
            <a:fillRect/>
          </a:stretch>
        </p:blipFill>
        <p:spPr>
          <a:xfrm>
            <a:off x="1111348" y="1691322"/>
            <a:ext cx="8592338" cy="4893394"/>
          </a:xfrm>
          <a:prstGeom prst="rect">
            <a:avLst/>
          </a:prstGeom>
        </p:spPr>
      </p:pic>
    </p:spTree>
    <p:extLst>
      <p:ext uri="{BB962C8B-B14F-4D97-AF65-F5344CB8AC3E}">
        <p14:creationId xmlns:p14="http://schemas.microsoft.com/office/powerpoint/2010/main" val="33954994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Unvan 3"/>
          <p:cNvSpPr>
            <a:spLocks noGrp="1"/>
          </p:cNvSpPr>
          <p:nvPr>
            <p:ph type="ctrTitle"/>
          </p:nvPr>
        </p:nvSpPr>
        <p:spPr/>
        <p:txBody>
          <a:bodyPr/>
          <a:lstStyle/>
          <a:p>
            <a:pPr algn="ctr"/>
            <a:r>
              <a:rPr lang="tr-TR" dirty="0" err="1" smtClean="0"/>
              <a:t>Preemptive</a:t>
            </a:r>
            <a:r>
              <a:rPr lang="tr-TR" dirty="0" smtClean="0"/>
              <a:t> </a:t>
            </a:r>
            <a:r>
              <a:rPr lang="tr-TR" dirty="0" err="1" smtClean="0"/>
              <a:t>Algorithms</a:t>
            </a:r>
            <a:endParaRPr lang="en-GB" dirty="0"/>
          </a:p>
        </p:txBody>
      </p:sp>
      <p:sp>
        <p:nvSpPr>
          <p:cNvPr id="5" name="Alt Başlık 4"/>
          <p:cNvSpPr>
            <a:spLocks noGrp="1"/>
          </p:cNvSpPr>
          <p:nvPr>
            <p:ph type="subTitle" idx="1"/>
          </p:nvPr>
        </p:nvSpPr>
        <p:spPr/>
        <p:txBody>
          <a:bodyPr/>
          <a:lstStyle/>
          <a:p>
            <a:endParaRPr lang="en-GB"/>
          </a:p>
        </p:txBody>
      </p:sp>
    </p:spTree>
    <p:extLst>
      <p:ext uri="{BB962C8B-B14F-4D97-AF65-F5344CB8AC3E}">
        <p14:creationId xmlns:p14="http://schemas.microsoft.com/office/powerpoint/2010/main" val="27437654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952383" y="365760"/>
            <a:ext cx="9692640" cy="675249"/>
          </a:xfrm>
        </p:spPr>
        <p:txBody>
          <a:bodyPr>
            <a:normAutofit fontScale="90000"/>
          </a:bodyPr>
          <a:lstStyle/>
          <a:p>
            <a:r>
              <a:rPr lang="en-GB" dirty="0"/>
              <a:t>Round Robin (RR) </a:t>
            </a:r>
          </a:p>
        </p:txBody>
      </p:sp>
      <p:sp>
        <p:nvSpPr>
          <p:cNvPr id="3" name="İçerik Yer Tutucusu 2"/>
          <p:cNvSpPr>
            <a:spLocks noGrp="1"/>
          </p:cNvSpPr>
          <p:nvPr>
            <p:ph idx="1"/>
          </p:nvPr>
        </p:nvSpPr>
        <p:spPr>
          <a:xfrm>
            <a:off x="952383" y="1041009"/>
            <a:ext cx="10132959" cy="5139128"/>
          </a:xfrm>
        </p:spPr>
        <p:txBody>
          <a:bodyPr>
            <a:normAutofit/>
          </a:bodyPr>
          <a:lstStyle/>
          <a:p>
            <a:pPr algn="just"/>
            <a:r>
              <a:rPr lang="en-GB" dirty="0" smtClean="0"/>
              <a:t>Each </a:t>
            </a:r>
            <a:r>
              <a:rPr lang="en-GB" dirty="0"/>
              <a:t>process gets a small unit of CPU time (</a:t>
            </a:r>
            <a:r>
              <a:rPr lang="en-GB" b="1" dirty="0"/>
              <a:t>time quantum </a:t>
            </a:r>
            <a:r>
              <a:rPr lang="en-GB" dirty="0"/>
              <a:t>q), usually 10-100 milliseconds. </a:t>
            </a:r>
            <a:endParaRPr lang="tr-TR" dirty="0" smtClean="0"/>
          </a:p>
          <a:p>
            <a:pPr algn="just"/>
            <a:r>
              <a:rPr lang="en-GB" dirty="0" smtClean="0"/>
              <a:t>After </a:t>
            </a:r>
            <a:r>
              <a:rPr lang="en-GB" dirty="0"/>
              <a:t>this time has elapsed, the process is </a:t>
            </a:r>
            <a:r>
              <a:rPr lang="en-GB" dirty="0" err="1"/>
              <a:t>preempted</a:t>
            </a:r>
            <a:r>
              <a:rPr lang="en-GB" dirty="0"/>
              <a:t> and added to the end of the ready queue. </a:t>
            </a:r>
          </a:p>
          <a:p>
            <a:pPr algn="just"/>
            <a:r>
              <a:rPr lang="en-GB" dirty="0" smtClean="0"/>
              <a:t>Timer </a:t>
            </a:r>
            <a:r>
              <a:rPr lang="en-GB" dirty="0"/>
              <a:t>interrupts every quantum to schedule next process </a:t>
            </a:r>
            <a:endParaRPr lang="tr-TR" dirty="0" smtClean="0"/>
          </a:p>
          <a:p>
            <a:pPr algn="just"/>
            <a:r>
              <a:rPr lang="tr-TR" dirty="0" err="1" smtClean="0">
                <a:solidFill>
                  <a:srgbClr val="FF0000"/>
                </a:solidFill>
              </a:rPr>
              <a:t>For</a:t>
            </a:r>
            <a:r>
              <a:rPr lang="tr-TR" dirty="0" smtClean="0">
                <a:solidFill>
                  <a:srgbClr val="FF0000"/>
                </a:solidFill>
              </a:rPr>
              <a:t> </a:t>
            </a:r>
            <a:r>
              <a:rPr lang="tr-TR" dirty="0" err="1" smtClean="0">
                <a:solidFill>
                  <a:srgbClr val="FF0000"/>
                </a:solidFill>
              </a:rPr>
              <a:t>performance</a:t>
            </a:r>
            <a:r>
              <a:rPr lang="tr-TR" dirty="0" smtClean="0">
                <a:solidFill>
                  <a:srgbClr val="FF0000"/>
                </a:solidFill>
              </a:rPr>
              <a:t>, is </a:t>
            </a:r>
            <a:r>
              <a:rPr lang="tr-TR" dirty="0" err="1" smtClean="0">
                <a:solidFill>
                  <a:srgbClr val="FF0000"/>
                </a:solidFill>
              </a:rPr>
              <a:t>large</a:t>
            </a:r>
            <a:r>
              <a:rPr lang="tr-TR" dirty="0" smtClean="0">
                <a:solidFill>
                  <a:srgbClr val="FF0000"/>
                </a:solidFill>
              </a:rPr>
              <a:t> q </a:t>
            </a:r>
            <a:r>
              <a:rPr lang="tr-TR" dirty="0" err="1" smtClean="0">
                <a:solidFill>
                  <a:srgbClr val="FF0000"/>
                </a:solidFill>
              </a:rPr>
              <a:t>or</a:t>
            </a:r>
            <a:r>
              <a:rPr lang="tr-TR" dirty="0" smtClean="0">
                <a:solidFill>
                  <a:srgbClr val="FF0000"/>
                </a:solidFill>
              </a:rPr>
              <a:t> </a:t>
            </a:r>
            <a:r>
              <a:rPr lang="tr-TR" dirty="0" err="1" smtClean="0">
                <a:solidFill>
                  <a:srgbClr val="FF0000"/>
                </a:solidFill>
              </a:rPr>
              <a:t>small</a:t>
            </a:r>
            <a:r>
              <a:rPr lang="tr-TR" dirty="0" smtClean="0">
                <a:solidFill>
                  <a:srgbClr val="FF0000"/>
                </a:solidFill>
              </a:rPr>
              <a:t> q </a:t>
            </a:r>
            <a:r>
              <a:rPr lang="tr-TR" dirty="0" err="1" smtClean="0">
                <a:solidFill>
                  <a:srgbClr val="FF0000"/>
                </a:solidFill>
              </a:rPr>
              <a:t>better</a:t>
            </a:r>
            <a:r>
              <a:rPr lang="tr-TR" dirty="0" smtClean="0">
                <a:solidFill>
                  <a:srgbClr val="FF0000"/>
                </a:solidFill>
              </a:rPr>
              <a:t>?</a:t>
            </a:r>
            <a:endParaRPr lang="en-GB" dirty="0">
              <a:solidFill>
                <a:srgbClr val="FF0000"/>
              </a:solidFill>
            </a:endParaRPr>
          </a:p>
          <a:p>
            <a:endParaRPr lang="en-GB" dirty="0"/>
          </a:p>
          <a:p>
            <a:endParaRPr lang="en-GB" dirty="0"/>
          </a:p>
          <a:p>
            <a:endParaRPr lang="en-GB" dirty="0"/>
          </a:p>
        </p:txBody>
      </p:sp>
      <p:pic>
        <p:nvPicPr>
          <p:cNvPr id="4" name="Resim 3"/>
          <p:cNvPicPr>
            <a:picLocks noChangeAspect="1"/>
          </p:cNvPicPr>
          <p:nvPr/>
        </p:nvPicPr>
        <p:blipFill>
          <a:blip r:embed="rId2"/>
          <a:stretch>
            <a:fillRect/>
          </a:stretch>
        </p:blipFill>
        <p:spPr>
          <a:xfrm>
            <a:off x="2456545" y="3391809"/>
            <a:ext cx="7124634" cy="3146575"/>
          </a:xfrm>
          <a:prstGeom prst="rect">
            <a:avLst/>
          </a:prstGeom>
        </p:spPr>
      </p:pic>
    </p:spTree>
    <p:extLst>
      <p:ext uri="{BB962C8B-B14F-4D97-AF65-F5344CB8AC3E}">
        <p14:creationId xmlns:p14="http://schemas.microsoft.com/office/powerpoint/2010/main" val="467077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261872" y="365760"/>
            <a:ext cx="9692640" cy="928468"/>
          </a:xfrm>
        </p:spPr>
        <p:txBody>
          <a:bodyPr/>
          <a:lstStyle/>
          <a:p>
            <a:r>
              <a:rPr lang="en-GB" dirty="0"/>
              <a:t>Round Robin (RR) </a:t>
            </a:r>
          </a:p>
        </p:txBody>
      </p:sp>
      <p:sp>
        <p:nvSpPr>
          <p:cNvPr id="3" name="İçerik Yer Tutucusu 2"/>
          <p:cNvSpPr>
            <a:spLocks noGrp="1"/>
          </p:cNvSpPr>
          <p:nvPr>
            <p:ph idx="1"/>
          </p:nvPr>
        </p:nvSpPr>
        <p:spPr>
          <a:xfrm>
            <a:off x="1406770" y="1294228"/>
            <a:ext cx="9013170" cy="4885909"/>
          </a:xfrm>
        </p:spPr>
        <p:txBody>
          <a:bodyPr/>
          <a:lstStyle/>
          <a:p>
            <a:r>
              <a:rPr lang="en-GB" u="sng" dirty="0"/>
              <a:t>Process</a:t>
            </a:r>
            <a:r>
              <a:rPr lang="en-GB" dirty="0"/>
              <a:t> </a:t>
            </a:r>
            <a:r>
              <a:rPr lang="tr-TR" dirty="0" smtClean="0"/>
              <a:t>	</a:t>
            </a:r>
            <a:r>
              <a:rPr lang="en-GB" u="sng" dirty="0" smtClean="0"/>
              <a:t>Burst </a:t>
            </a:r>
            <a:r>
              <a:rPr lang="en-GB" u="sng" dirty="0"/>
              <a:t>Time </a:t>
            </a:r>
          </a:p>
          <a:p>
            <a:pPr lvl="1"/>
            <a:r>
              <a:rPr lang="en-GB" i="1" dirty="0"/>
              <a:t>P1 </a:t>
            </a:r>
            <a:r>
              <a:rPr lang="tr-TR" i="1" dirty="0" smtClean="0"/>
              <a:t>		     </a:t>
            </a:r>
            <a:r>
              <a:rPr lang="en-GB" dirty="0" smtClean="0"/>
              <a:t>24 </a:t>
            </a:r>
            <a:endParaRPr lang="en-GB" dirty="0"/>
          </a:p>
          <a:p>
            <a:pPr lvl="1"/>
            <a:r>
              <a:rPr lang="en-GB" i="1" dirty="0"/>
              <a:t>P2 </a:t>
            </a:r>
            <a:r>
              <a:rPr lang="tr-TR" i="1" dirty="0" smtClean="0"/>
              <a:t>		       </a:t>
            </a:r>
            <a:r>
              <a:rPr lang="en-GB" dirty="0" smtClean="0"/>
              <a:t>3 </a:t>
            </a:r>
            <a:endParaRPr lang="en-GB" dirty="0"/>
          </a:p>
          <a:p>
            <a:pPr lvl="1"/>
            <a:r>
              <a:rPr lang="en-GB" i="1" dirty="0" smtClean="0"/>
              <a:t>P3</a:t>
            </a:r>
            <a:r>
              <a:rPr lang="tr-TR" i="1" dirty="0" smtClean="0"/>
              <a:t>		</a:t>
            </a:r>
            <a:r>
              <a:rPr lang="en-GB" i="1" dirty="0" smtClean="0"/>
              <a:t> </a:t>
            </a:r>
            <a:r>
              <a:rPr lang="tr-TR" i="1" dirty="0" smtClean="0"/>
              <a:t>      </a:t>
            </a:r>
            <a:r>
              <a:rPr lang="en-GB" dirty="0" smtClean="0"/>
              <a:t>3 </a:t>
            </a:r>
            <a:endParaRPr lang="en-GB" dirty="0"/>
          </a:p>
          <a:p>
            <a:r>
              <a:rPr lang="tr-TR" dirty="0" smtClean="0"/>
              <a:t>q= 3ms</a:t>
            </a:r>
          </a:p>
          <a:p>
            <a:r>
              <a:rPr lang="en-GB" dirty="0" smtClean="0"/>
              <a:t>The </a:t>
            </a:r>
            <a:r>
              <a:rPr lang="en-GB" dirty="0"/>
              <a:t>Gantt chart is</a:t>
            </a:r>
            <a:r>
              <a:rPr lang="en-GB" dirty="0" smtClean="0"/>
              <a:t>:</a:t>
            </a:r>
            <a:endParaRPr lang="tr-TR" dirty="0" smtClean="0"/>
          </a:p>
          <a:p>
            <a:endParaRPr lang="tr-TR" dirty="0"/>
          </a:p>
          <a:p>
            <a:endParaRPr lang="tr-TR" dirty="0" smtClean="0"/>
          </a:p>
          <a:p>
            <a:endParaRPr lang="tr-TR" dirty="0"/>
          </a:p>
          <a:p>
            <a:pPr>
              <a:lnSpc>
                <a:spcPct val="90000"/>
              </a:lnSpc>
              <a:tabLst>
                <a:tab pos="2222500" algn="ctr"/>
                <a:tab pos="3997325" algn="ctr"/>
              </a:tabLst>
            </a:pPr>
            <a:r>
              <a:rPr lang="tr-TR" dirty="0" err="1" smtClean="0"/>
              <a:t>Waiting</a:t>
            </a:r>
            <a:r>
              <a:rPr lang="tr-TR" dirty="0" smtClean="0"/>
              <a:t> </a:t>
            </a:r>
            <a:r>
              <a:rPr lang="tr-TR" dirty="0" err="1" smtClean="0"/>
              <a:t>times</a:t>
            </a:r>
            <a:r>
              <a:rPr lang="tr-TR" dirty="0" smtClean="0"/>
              <a:t>: P1= </a:t>
            </a:r>
            <a:r>
              <a:rPr lang="tr-TR" dirty="0" smtClean="0">
                <a:sym typeface="Wingdings" pitchFamily="2" charset="2"/>
              </a:rPr>
              <a:t>(10-4</a:t>
            </a:r>
            <a:r>
              <a:rPr lang="tr-TR" dirty="0">
                <a:sym typeface="Wingdings" pitchFamily="2" charset="2"/>
              </a:rPr>
              <a:t>)=6 , P2=4 , </a:t>
            </a:r>
            <a:r>
              <a:rPr lang="tr-TR" dirty="0" smtClean="0">
                <a:sym typeface="Wingdings" pitchFamily="2" charset="2"/>
              </a:rPr>
              <a:t>P3=7 </a:t>
            </a:r>
            <a:endParaRPr lang="tr-TR" dirty="0">
              <a:sym typeface="Wingdings" pitchFamily="2" charset="2"/>
            </a:endParaRPr>
          </a:p>
          <a:p>
            <a:pPr>
              <a:lnSpc>
                <a:spcPct val="90000"/>
              </a:lnSpc>
              <a:tabLst>
                <a:tab pos="2222500" algn="ctr"/>
                <a:tab pos="3997325" algn="ctr"/>
              </a:tabLst>
            </a:pPr>
            <a:r>
              <a:rPr lang="tr-TR" dirty="0" err="1" smtClean="0">
                <a:sym typeface="Wingdings" pitchFamily="2" charset="2"/>
              </a:rPr>
              <a:t>Average</a:t>
            </a:r>
            <a:r>
              <a:rPr lang="tr-TR" dirty="0" smtClean="0">
                <a:sym typeface="Wingdings" pitchFamily="2" charset="2"/>
              </a:rPr>
              <a:t> </a:t>
            </a:r>
            <a:r>
              <a:rPr lang="tr-TR" dirty="0" err="1" smtClean="0">
                <a:sym typeface="Wingdings" pitchFamily="2" charset="2"/>
              </a:rPr>
              <a:t>Waiting</a:t>
            </a:r>
            <a:r>
              <a:rPr lang="tr-TR" dirty="0" smtClean="0">
                <a:sym typeface="Wingdings" pitchFamily="2" charset="2"/>
              </a:rPr>
              <a:t> time= </a:t>
            </a:r>
            <a:r>
              <a:rPr lang="tr-TR" dirty="0">
                <a:sym typeface="Wingdings" pitchFamily="2" charset="2"/>
              </a:rPr>
              <a:t>17/3=5.66</a:t>
            </a:r>
            <a:r>
              <a:rPr lang="en-GB" dirty="0" smtClean="0"/>
              <a:t> </a:t>
            </a:r>
            <a:endParaRPr lang="en-GB" dirty="0"/>
          </a:p>
          <a:p>
            <a:endParaRPr lang="en-GB" dirty="0"/>
          </a:p>
        </p:txBody>
      </p:sp>
      <p:pic>
        <p:nvPicPr>
          <p:cNvPr id="4" name="Resim 3"/>
          <p:cNvPicPr>
            <a:picLocks noChangeAspect="1"/>
          </p:cNvPicPr>
          <p:nvPr/>
        </p:nvPicPr>
        <p:blipFill>
          <a:blip r:embed="rId2"/>
          <a:stretch>
            <a:fillRect/>
          </a:stretch>
        </p:blipFill>
        <p:spPr>
          <a:xfrm>
            <a:off x="2144389" y="3615397"/>
            <a:ext cx="6871316" cy="1292763"/>
          </a:xfrm>
          <a:prstGeom prst="rect">
            <a:avLst/>
          </a:prstGeom>
        </p:spPr>
      </p:pic>
    </p:spTree>
    <p:extLst>
      <p:ext uri="{BB962C8B-B14F-4D97-AF65-F5344CB8AC3E}">
        <p14:creationId xmlns:p14="http://schemas.microsoft.com/office/powerpoint/2010/main" val="158277101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717452" y="365760"/>
            <a:ext cx="10237060" cy="956603"/>
          </a:xfrm>
        </p:spPr>
        <p:txBody>
          <a:bodyPr/>
          <a:lstStyle/>
          <a:p>
            <a:r>
              <a:rPr lang="tr-TR" dirty="0" smtClean="0"/>
              <a:t>SRTF (</a:t>
            </a:r>
            <a:r>
              <a:rPr lang="tr-TR" dirty="0" err="1" smtClean="0"/>
              <a:t>Shortest</a:t>
            </a:r>
            <a:r>
              <a:rPr lang="tr-TR" dirty="0" smtClean="0"/>
              <a:t> </a:t>
            </a:r>
            <a:r>
              <a:rPr lang="tr-TR" dirty="0" err="1" smtClean="0"/>
              <a:t>Remaining</a:t>
            </a:r>
            <a:r>
              <a:rPr lang="tr-TR" dirty="0" smtClean="0"/>
              <a:t> Time First)</a:t>
            </a:r>
            <a:endParaRPr lang="en-GB" dirty="0"/>
          </a:p>
        </p:txBody>
      </p:sp>
      <p:graphicFrame>
        <p:nvGraphicFramePr>
          <p:cNvPr id="5" name="İçerik Yer Tutucusu 4"/>
          <p:cNvGraphicFramePr>
            <a:graphicFrameLocks noGrp="1"/>
          </p:cNvGraphicFramePr>
          <p:nvPr>
            <p:ph idx="1"/>
            <p:extLst>
              <p:ext uri="{D42A27DB-BD31-4B8C-83A1-F6EECF244321}">
                <p14:modId xmlns:p14="http://schemas.microsoft.com/office/powerpoint/2010/main" val="2397376912"/>
              </p:ext>
            </p:extLst>
          </p:nvPr>
        </p:nvGraphicFramePr>
        <p:xfrm>
          <a:off x="717451" y="4922335"/>
          <a:ext cx="6467118" cy="276405"/>
        </p:xfrm>
        <a:graphic>
          <a:graphicData uri="http://schemas.openxmlformats.org/drawingml/2006/table">
            <a:tbl>
              <a:tblPr firstRow="1" firstCol="1" bandRow="1">
                <a:tableStyleId>{5C22544A-7EE6-4342-B048-85BDC9FD1C3A}</a:tableStyleId>
              </a:tblPr>
              <a:tblGrid>
                <a:gridCol w="258342"/>
                <a:gridCol w="258342"/>
                <a:gridCol w="258342"/>
                <a:gridCol w="258342"/>
                <a:gridCol w="258342"/>
                <a:gridCol w="258342"/>
                <a:gridCol w="258342"/>
                <a:gridCol w="258342"/>
                <a:gridCol w="258342"/>
                <a:gridCol w="258342"/>
                <a:gridCol w="258342"/>
                <a:gridCol w="258342"/>
                <a:gridCol w="258342"/>
                <a:gridCol w="259056"/>
                <a:gridCol w="259056"/>
                <a:gridCol w="259056"/>
                <a:gridCol w="259056"/>
                <a:gridCol w="259056"/>
                <a:gridCol w="259056"/>
                <a:gridCol w="259056"/>
                <a:gridCol w="259056"/>
                <a:gridCol w="259056"/>
                <a:gridCol w="259056"/>
                <a:gridCol w="259056"/>
                <a:gridCol w="259056"/>
              </a:tblGrid>
              <a:tr h="276405">
                <a:tc>
                  <a:txBody>
                    <a:bodyPr/>
                    <a:lstStyle/>
                    <a:p>
                      <a:pPr>
                        <a:lnSpc>
                          <a:spcPct val="107000"/>
                        </a:lnSpc>
                        <a:spcAft>
                          <a:spcPts val="0"/>
                        </a:spcAft>
                      </a:pPr>
                      <a:r>
                        <a:rPr lang="tr-TR" sz="1100" dirty="0">
                          <a:effectLst/>
                        </a:rPr>
                        <a:t> </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tr-TR" sz="1100">
                          <a:effectLst/>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tr-TR" sz="1100">
                          <a:effectLst/>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tr-TR" sz="1100" dirty="0">
                          <a:effectLst/>
                        </a:rPr>
                        <a:t> </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tr-TR" sz="1100">
                          <a:effectLst/>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tr-TR" sz="1100">
                          <a:effectLst/>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tr-TR" sz="1100">
                          <a:effectLst/>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tr-TR" sz="1100">
                          <a:effectLst/>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tr-TR" sz="1100">
                          <a:effectLst/>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tr-TR" sz="1100">
                          <a:effectLst/>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tr-TR" sz="1100">
                          <a:effectLst/>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tr-TR" sz="1100">
                          <a:effectLst/>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tr-TR" sz="1100">
                          <a:effectLst/>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tr-TR" sz="1100">
                          <a:effectLst/>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tr-TR" sz="1100">
                          <a:effectLst/>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tr-TR" sz="1100">
                          <a:effectLst/>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tr-TR" sz="1100">
                          <a:effectLst/>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tr-TR" sz="1100">
                          <a:effectLst/>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tr-TR" sz="1100">
                          <a:effectLst/>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tr-TR" sz="1100">
                          <a:effectLst/>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tr-TR" sz="1100">
                          <a:effectLst/>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tr-TR" sz="1100">
                          <a:effectLst/>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tr-TR" sz="1100">
                          <a:effectLst/>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tr-TR" sz="1100">
                          <a:effectLst/>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tr-TR" sz="1100" dirty="0">
                          <a:effectLst/>
                        </a:rPr>
                        <a:t> </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p:sp>
        <p:nvSpPr>
          <p:cNvPr id="4" name="Dikdörtgen 3"/>
          <p:cNvSpPr/>
          <p:nvPr/>
        </p:nvSpPr>
        <p:spPr>
          <a:xfrm>
            <a:off x="717451" y="1322363"/>
            <a:ext cx="9467557" cy="3181384"/>
          </a:xfrm>
          <a:prstGeom prst="rect">
            <a:avLst/>
          </a:prstGeom>
        </p:spPr>
        <p:txBody>
          <a:bodyPr wrap="square">
            <a:spAutoFit/>
          </a:bodyPr>
          <a:lstStyle/>
          <a:p>
            <a:pPr>
              <a:lnSpc>
                <a:spcPct val="107000"/>
              </a:lnSpc>
              <a:spcAft>
                <a:spcPts val="800"/>
              </a:spcAft>
            </a:pPr>
            <a:r>
              <a:rPr lang="tr-TR" b="1" u="sng" dirty="0" err="1" smtClean="0">
                <a:latin typeface="Calibri" panose="020F0502020204030204" pitchFamily="34" charset="0"/>
                <a:ea typeface="Calibri" panose="020F0502020204030204" pitchFamily="34" charset="0"/>
                <a:cs typeface="Times New Roman" panose="02020603050405020304" pitchFamily="18" charset="0"/>
              </a:rPr>
              <a:t>Process</a:t>
            </a:r>
            <a:r>
              <a:rPr lang="tr-TR" b="1" dirty="0">
                <a:latin typeface="Calibri" panose="020F0502020204030204" pitchFamily="34" charset="0"/>
                <a:ea typeface="Calibri" panose="020F0502020204030204" pitchFamily="34" charset="0"/>
                <a:cs typeface="Times New Roman" panose="02020603050405020304" pitchFamily="18" charset="0"/>
              </a:rPr>
              <a:t>		</a:t>
            </a:r>
            <a:r>
              <a:rPr lang="tr-TR" b="1" dirty="0" smtClean="0">
                <a:latin typeface="Calibri" panose="020F0502020204030204" pitchFamily="34" charset="0"/>
                <a:ea typeface="Calibri" panose="020F0502020204030204" pitchFamily="34" charset="0"/>
                <a:cs typeface="Times New Roman" panose="02020603050405020304" pitchFamily="18" charset="0"/>
              </a:rPr>
              <a:t>    </a:t>
            </a:r>
            <a:r>
              <a:rPr lang="tr-TR" b="1" u="sng" dirty="0" smtClean="0">
                <a:latin typeface="Calibri" panose="020F0502020204030204" pitchFamily="34" charset="0"/>
                <a:ea typeface="Calibri" panose="020F0502020204030204" pitchFamily="34" charset="0"/>
                <a:cs typeface="Times New Roman" panose="02020603050405020304" pitchFamily="18" charset="0"/>
              </a:rPr>
              <a:t>Presentation Time</a:t>
            </a:r>
            <a:r>
              <a:rPr lang="tr-TR" b="1" dirty="0">
                <a:latin typeface="Calibri" panose="020F0502020204030204" pitchFamily="34" charset="0"/>
                <a:ea typeface="Calibri" panose="020F0502020204030204" pitchFamily="34" charset="0"/>
                <a:cs typeface="Times New Roman" panose="02020603050405020304" pitchFamily="18" charset="0"/>
              </a:rPr>
              <a:t>		</a:t>
            </a:r>
            <a:r>
              <a:rPr lang="tr-TR" b="1" dirty="0" smtClean="0">
                <a:latin typeface="Calibri" panose="020F0502020204030204" pitchFamily="34" charset="0"/>
                <a:ea typeface="Calibri" panose="020F0502020204030204" pitchFamily="34" charset="0"/>
                <a:cs typeface="Times New Roman" panose="02020603050405020304" pitchFamily="18" charset="0"/>
              </a:rPr>
              <a:t>  </a:t>
            </a:r>
            <a:r>
              <a:rPr lang="tr-TR" b="1" dirty="0">
                <a:latin typeface="Calibri" panose="020F0502020204030204" pitchFamily="34" charset="0"/>
                <a:ea typeface="Calibri" panose="020F0502020204030204" pitchFamily="34" charset="0"/>
                <a:cs typeface="Times New Roman" panose="02020603050405020304" pitchFamily="18" charset="0"/>
              </a:rPr>
              <a:t>	</a:t>
            </a:r>
            <a:r>
              <a:rPr lang="tr-TR" b="1" u="sng" dirty="0" err="1" smtClean="0">
                <a:latin typeface="Calibri" panose="020F0502020204030204" pitchFamily="34" charset="0"/>
                <a:ea typeface="Calibri" panose="020F0502020204030204" pitchFamily="34" charset="0"/>
                <a:cs typeface="Times New Roman" panose="02020603050405020304" pitchFamily="18" charset="0"/>
              </a:rPr>
              <a:t>Execution</a:t>
            </a:r>
            <a:r>
              <a:rPr lang="tr-TR" b="1" u="sng" dirty="0" smtClean="0">
                <a:latin typeface="Calibri" panose="020F0502020204030204" pitchFamily="34" charset="0"/>
                <a:ea typeface="Calibri" panose="020F0502020204030204" pitchFamily="34" charset="0"/>
                <a:cs typeface="Times New Roman" panose="02020603050405020304" pitchFamily="18" charset="0"/>
              </a:rPr>
              <a:t> Time</a:t>
            </a:r>
            <a:endParaRPr lang="en-GB" u="sng"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tr-TR" dirty="0">
                <a:latin typeface="Calibri" panose="020F0502020204030204" pitchFamily="34" charset="0"/>
                <a:ea typeface="Calibri" panose="020F0502020204030204" pitchFamily="34" charset="0"/>
                <a:cs typeface="Times New Roman" panose="02020603050405020304" pitchFamily="18" charset="0"/>
              </a:rPr>
              <a:t>P1			3					8</a:t>
            </a:r>
            <a:endParaRPr lang="en-GB"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tr-TR" dirty="0">
                <a:latin typeface="Calibri" panose="020F0502020204030204" pitchFamily="34" charset="0"/>
                <a:ea typeface="Calibri" panose="020F0502020204030204" pitchFamily="34" charset="0"/>
                <a:cs typeface="Times New Roman" panose="02020603050405020304" pitchFamily="18" charset="0"/>
              </a:rPr>
              <a:t>P2			1					3</a:t>
            </a:r>
            <a:endParaRPr lang="en-GB"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tr-TR" dirty="0">
                <a:latin typeface="Calibri" panose="020F0502020204030204" pitchFamily="34" charset="0"/>
                <a:ea typeface="Calibri" panose="020F0502020204030204" pitchFamily="34" charset="0"/>
                <a:cs typeface="Times New Roman" panose="02020603050405020304" pitchFamily="18" charset="0"/>
              </a:rPr>
              <a:t>P3			2					9</a:t>
            </a:r>
            <a:endParaRPr lang="en-GB"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tr-TR" dirty="0">
                <a:latin typeface="Calibri" panose="020F0502020204030204" pitchFamily="34" charset="0"/>
                <a:ea typeface="Calibri" panose="020F0502020204030204" pitchFamily="34" charset="0"/>
                <a:cs typeface="Times New Roman" panose="02020603050405020304" pitchFamily="18" charset="0"/>
              </a:rPr>
              <a:t>P4			0					5	</a:t>
            </a:r>
            <a:endParaRPr lang="en-GB"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tr-TR" dirty="0">
                <a:latin typeface="Calibri" panose="020F0502020204030204" pitchFamily="34" charset="0"/>
                <a:ea typeface="Calibri" panose="020F0502020204030204" pitchFamily="34" charset="0"/>
                <a:cs typeface="Times New Roman" panose="02020603050405020304" pitchFamily="18" charset="0"/>
              </a:rPr>
              <a:t> </a:t>
            </a:r>
            <a:endParaRPr lang="en-GB"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tr-TR" dirty="0" err="1" smtClean="0">
                <a:latin typeface="Calibri" panose="020F0502020204030204" pitchFamily="34" charset="0"/>
                <a:ea typeface="Calibri" panose="020F0502020204030204" pitchFamily="34" charset="0"/>
                <a:cs typeface="Times New Roman" panose="02020603050405020304" pitchFamily="18" charset="0"/>
              </a:rPr>
              <a:t>For</a:t>
            </a:r>
            <a:r>
              <a:rPr lang="tr-TR" dirty="0" smtClean="0">
                <a:latin typeface="Calibri" panose="020F0502020204030204" pitchFamily="34" charset="0"/>
                <a:ea typeface="Calibri" panose="020F0502020204030204" pitchFamily="34" charset="0"/>
                <a:cs typeface="Times New Roman" panose="02020603050405020304" pitchFamily="18" charset="0"/>
              </a:rPr>
              <a:t> </a:t>
            </a:r>
            <a:r>
              <a:rPr lang="tr-TR" dirty="0" err="1" smtClean="0">
                <a:latin typeface="Calibri" panose="020F0502020204030204" pitchFamily="34" charset="0"/>
                <a:ea typeface="Calibri" panose="020F0502020204030204" pitchFamily="34" charset="0"/>
                <a:cs typeface="Times New Roman" panose="02020603050405020304" pitchFamily="18" charset="0"/>
              </a:rPr>
              <a:t>Gantt</a:t>
            </a:r>
            <a:r>
              <a:rPr lang="tr-TR" dirty="0" smtClean="0">
                <a:latin typeface="Calibri" panose="020F0502020204030204" pitchFamily="34" charset="0"/>
                <a:ea typeface="Calibri" panose="020F0502020204030204" pitchFamily="34" charset="0"/>
                <a:cs typeface="Times New Roman" panose="02020603050405020304" pitchFamily="18" charset="0"/>
              </a:rPr>
              <a:t> </a:t>
            </a:r>
            <a:r>
              <a:rPr lang="tr-TR" dirty="0" err="1" smtClean="0">
                <a:latin typeface="Calibri" panose="020F0502020204030204" pitchFamily="34" charset="0"/>
                <a:ea typeface="Calibri" panose="020F0502020204030204" pitchFamily="34" charset="0"/>
                <a:cs typeface="Times New Roman" panose="02020603050405020304" pitchFamily="18" charset="0"/>
              </a:rPr>
              <a:t>chart</a:t>
            </a:r>
            <a:r>
              <a:rPr lang="tr-TR" dirty="0" smtClean="0">
                <a:latin typeface="Calibri" panose="020F0502020204030204" pitchFamily="34" charset="0"/>
                <a:ea typeface="Calibri" panose="020F0502020204030204" pitchFamily="34" charset="0"/>
                <a:cs typeface="Times New Roman" panose="02020603050405020304" pitchFamily="18" charset="0"/>
              </a:rPr>
              <a:t>:</a:t>
            </a:r>
            <a:endParaRPr lang="en-GB"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tr-TR" dirty="0">
                <a:latin typeface="Calibri" panose="020F0502020204030204" pitchFamily="34" charset="0"/>
                <a:ea typeface="Calibri" panose="020F0502020204030204" pitchFamily="34" charset="0"/>
                <a:cs typeface="Times New Roman" panose="02020603050405020304" pitchFamily="18" charset="0"/>
              </a:rPr>
              <a:t>8+3+9+5=25 </a:t>
            </a:r>
            <a:r>
              <a:rPr lang="tr-TR" dirty="0" err="1" smtClean="0">
                <a:latin typeface="Calibri" panose="020F0502020204030204" pitchFamily="34" charset="0"/>
                <a:ea typeface="Calibri" panose="020F0502020204030204" pitchFamily="34" charset="0"/>
                <a:cs typeface="Times New Roman" panose="02020603050405020304" pitchFamily="18" charset="0"/>
              </a:rPr>
              <a:t>units</a:t>
            </a:r>
            <a:endParaRPr lang="en-GB"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Rectangle 1"/>
          <p:cNvSpPr>
            <a:spLocks noChangeArrowheads="1"/>
          </p:cNvSpPr>
          <p:nvPr/>
        </p:nvSpPr>
        <p:spPr bwMode="auto">
          <a:xfrm>
            <a:off x="717451" y="5265006"/>
            <a:ext cx="13557244"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5649913" algn="l"/>
              </a:tabLst>
              <a:defRPr>
                <a:solidFill>
                  <a:schemeClr val="tx1"/>
                </a:solidFill>
                <a:latin typeface="Arial" panose="020B0604020202020204" pitchFamily="34" charset="0"/>
              </a:defRPr>
            </a:lvl1pPr>
            <a:lvl2pPr eaLnBrk="0" fontAlgn="base" hangingPunct="0">
              <a:spcBef>
                <a:spcPct val="0"/>
              </a:spcBef>
              <a:spcAft>
                <a:spcPct val="0"/>
              </a:spcAft>
              <a:tabLst>
                <a:tab pos="5649913" algn="l"/>
              </a:tabLst>
              <a:defRPr>
                <a:solidFill>
                  <a:schemeClr val="tx1"/>
                </a:solidFill>
                <a:latin typeface="Arial" panose="020B0604020202020204" pitchFamily="34" charset="0"/>
              </a:defRPr>
            </a:lvl2pPr>
            <a:lvl3pPr eaLnBrk="0" fontAlgn="base" hangingPunct="0">
              <a:spcBef>
                <a:spcPct val="0"/>
              </a:spcBef>
              <a:spcAft>
                <a:spcPct val="0"/>
              </a:spcAft>
              <a:tabLst>
                <a:tab pos="5649913" algn="l"/>
              </a:tabLst>
              <a:defRPr>
                <a:solidFill>
                  <a:schemeClr val="tx1"/>
                </a:solidFill>
                <a:latin typeface="Arial" panose="020B0604020202020204" pitchFamily="34" charset="0"/>
              </a:defRPr>
            </a:lvl3pPr>
            <a:lvl4pPr eaLnBrk="0" fontAlgn="base" hangingPunct="0">
              <a:spcBef>
                <a:spcPct val="0"/>
              </a:spcBef>
              <a:spcAft>
                <a:spcPct val="0"/>
              </a:spcAft>
              <a:tabLst>
                <a:tab pos="5649913" algn="l"/>
              </a:tabLst>
              <a:defRPr>
                <a:solidFill>
                  <a:schemeClr val="tx1"/>
                </a:solidFill>
                <a:latin typeface="Arial" panose="020B0604020202020204" pitchFamily="34" charset="0"/>
              </a:defRPr>
            </a:lvl4pPr>
            <a:lvl5pPr eaLnBrk="0" fontAlgn="base" hangingPunct="0">
              <a:spcBef>
                <a:spcPct val="0"/>
              </a:spcBef>
              <a:spcAft>
                <a:spcPct val="0"/>
              </a:spcAft>
              <a:tabLst>
                <a:tab pos="5649913" algn="l"/>
              </a:tabLst>
              <a:defRPr>
                <a:solidFill>
                  <a:schemeClr val="tx1"/>
                </a:solidFill>
                <a:latin typeface="Arial" panose="020B0604020202020204" pitchFamily="34" charset="0"/>
              </a:defRPr>
            </a:lvl5pPr>
            <a:lvl6pPr eaLnBrk="0" fontAlgn="base" hangingPunct="0">
              <a:spcBef>
                <a:spcPct val="0"/>
              </a:spcBef>
              <a:spcAft>
                <a:spcPct val="0"/>
              </a:spcAft>
              <a:tabLst>
                <a:tab pos="5649913" algn="l"/>
              </a:tabLst>
              <a:defRPr>
                <a:solidFill>
                  <a:schemeClr val="tx1"/>
                </a:solidFill>
                <a:latin typeface="Arial" panose="020B0604020202020204" pitchFamily="34" charset="0"/>
              </a:defRPr>
            </a:lvl6pPr>
            <a:lvl7pPr eaLnBrk="0" fontAlgn="base" hangingPunct="0">
              <a:spcBef>
                <a:spcPct val="0"/>
              </a:spcBef>
              <a:spcAft>
                <a:spcPct val="0"/>
              </a:spcAft>
              <a:tabLst>
                <a:tab pos="5649913" algn="l"/>
              </a:tabLst>
              <a:defRPr>
                <a:solidFill>
                  <a:schemeClr val="tx1"/>
                </a:solidFill>
                <a:latin typeface="Arial" panose="020B0604020202020204" pitchFamily="34" charset="0"/>
              </a:defRPr>
            </a:lvl7pPr>
            <a:lvl8pPr eaLnBrk="0" fontAlgn="base" hangingPunct="0">
              <a:spcBef>
                <a:spcPct val="0"/>
              </a:spcBef>
              <a:spcAft>
                <a:spcPct val="0"/>
              </a:spcAft>
              <a:tabLst>
                <a:tab pos="5649913" algn="l"/>
              </a:tabLst>
              <a:defRPr>
                <a:solidFill>
                  <a:schemeClr val="tx1"/>
                </a:solidFill>
                <a:latin typeface="Arial" panose="020B0604020202020204" pitchFamily="34" charset="0"/>
              </a:defRPr>
            </a:lvl8pPr>
            <a:lvl9pPr eaLnBrk="0" fontAlgn="base" hangingPunct="0">
              <a:spcBef>
                <a:spcPct val="0"/>
              </a:spcBef>
              <a:spcAft>
                <a:spcPct val="0"/>
              </a:spcAft>
              <a:tabLst>
                <a:tab pos="5649913"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5649913" algn="l"/>
              </a:tabLst>
            </a:pPr>
            <a:r>
              <a:rPr kumimoji="0" lang="tr-TR" altLang="en-US" sz="11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    1     2     3     4     5     6     7      8   9     10	                     25</a:t>
            </a:r>
            <a:endParaRPr kumimoji="0" lang="tr-TR"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531763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464234" y="351692"/>
            <a:ext cx="10757564" cy="661182"/>
          </a:xfrm>
        </p:spPr>
        <p:txBody>
          <a:bodyPr>
            <a:normAutofit fontScale="90000"/>
          </a:bodyPr>
          <a:lstStyle/>
          <a:p>
            <a:r>
              <a:rPr lang="tr-TR" dirty="0"/>
              <a:t>SRTF (</a:t>
            </a:r>
            <a:r>
              <a:rPr lang="tr-TR" dirty="0" err="1"/>
              <a:t>Shortest</a:t>
            </a:r>
            <a:r>
              <a:rPr lang="tr-TR" dirty="0"/>
              <a:t> </a:t>
            </a:r>
            <a:r>
              <a:rPr lang="tr-TR" dirty="0" err="1"/>
              <a:t>Remaining</a:t>
            </a:r>
            <a:r>
              <a:rPr lang="tr-TR" dirty="0"/>
              <a:t> Time First)</a:t>
            </a:r>
            <a:endParaRPr lang="en-GB" dirty="0"/>
          </a:p>
        </p:txBody>
      </p:sp>
      <p:graphicFrame>
        <p:nvGraphicFramePr>
          <p:cNvPr id="4" name="İçerik Yer Tutucusu 3"/>
          <p:cNvGraphicFramePr>
            <a:graphicFrameLocks noGrp="1"/>
          </p:cNvGraphicFramePr>
          <p:nvPr>
            <p:ph idx="1"/>
            <p:extLst>
              <p:ext uri="{D42A27DB-BD31-4B8C-83A1-F6EECF244321}">
                <p14:modId xmlns:p14="http://schemas.microsoft.com/office/powerpoint/2010/main" val="2729671380"/>
              </p:ext>
            </p:extLst>
          </p:nvPr>
        </p:nvGraphicFramePr>
        <p:xfrm>
          <a:off x="576775" y="1474232"/>
          <a:ext cx="6016968" cy="399647"/>
        </p:xfrm>
        <a:graphic>
          <a:graphicData uri="http://schemas.openxmlformats.org/drawingml/2006/table">
            <a:tbl>
              <a:tblPr firstRow="1" firstCol="1" bandRow="1">
                <a:tableStyleId>{5C22544A-7EE6-4342-B048-85BDC9FD1C3A}</a:tableStyleId>
              </a:tblPr>
              <a:tblGrid>
                <a:gridCol w="240360"/>
                <a:gridCol w="240360"/>
                <a:gridCol w="240360"/>
                <a:gridCol w="240360"/>
                <a:gridCol w="240360"/>
                <a:gridCol w="240360"/>
                <a:gridCol w="240360"/>
                <a:gridCol w="240360"/>
                <a:gridCol w="240360"/>
                <a:gridCol w="240360"/>
                <a:gridCol w="240360"/>
                <a:gridCol w="240360"/>
                <a:gridCol w="240360"/>
                <a:gridCol w="241024"/>
                <a:gridCol w="241024"/>
                <a:gridCol w="241024"/>
                <a:gridCol w="241024"/>
                <a:gridCol w="241024"/>
                <a:gridCol w="241024"/>
                <a:gridCol w="241024"/>
                <a:gridCol w="241024"/>
                <a:gridCol w="241024"/>
                <a:gridCol w="241024"/>
                <a:gridCol w="241024"/>
                <a:gridCol w="241024"/>
              </a:tblGrid>
              <a:tr h="399647">
                <a:tc>
                  <a:txBody>
                    <a:bodyPr/>
                    <a:lstStyle/>
                    <a:p>
                      <a:pPr>
                        <a:lnSpc>
                          <a:spcPct val="107000"/>
                        </a:lnSpc>
                        <a:spcAft>
                          <a:spcPts val="0"/>
                        </a:spcAft>
                      </a:pPr>
                      <a:r>
                        <a:rPr lang="tr-TR" sz="1100" dirty="0">
                          <a:effectLst/>
                        </a:rPr>
                        <a:t>P4</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tr-TR" sz="1100">
                          <a:effectLst/>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tr-TR" sz="1100">
                          <a:effectLst/>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tr-TR" sz="1100">
                          <a:effectLst/>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tr-TR" sz="1100">
                          <a:effectLst/>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tr-TR" sz="1100">
                          <a:effectLst/>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tr-TR" sz="1100">
                          <a:effectLst/>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tr-TR" sz="1100">
                          <a:effectLst/>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tr-TR" sz="1100">
                          <a:effectLst/>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tr-TR" sz="1100">
                          <a:effectLst/>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tr-TR" sz="1100">
                          <a:effectLst/>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tr-TR" sz="1100">
                          <a:effectLst/>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tr-TR" sz="1100">
                          <a:effectLst/>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tr-TR" sz="1100">
                          <a:effectLst/>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tr-TR" sz="1100">
                          <a:effectLst/>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tr-TR" sz="1100">
                          <a:effectLst/>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tr-TR" sz="1100">
                          <a:effectLst/>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tr-TR" sz="1100">
                          <a:effectLst/>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tr-TR" sz="1100">
                          <a:effectLst/>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tr-TR" sz="1100">
                          <a:effectLst/>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tr-TR" sz="1100">
                          <a:effectLst/>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tr-TR" sz="1100">
                          <a:effectLst/>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tr-TR" sz="1100">
                          <a:effectLst/>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tr-TR" sz="1100">
                          <a:effectLst/>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tr-TR" sz="1100" dirty="0">
                          <a:effectLst/>
                        </a:rPr>
                        <a:t> </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p:graphicFrame>
        <p:nvGraphicFramePr>
          <p:cNvPr id="5" name="Tablo 4"/>
          <p:cNvGraphicFramePr>
            <a:graphicFrameLocks noGrp="1"/>
          </p:cNvGraphicFramePr>
          <p:nvPr>
            <p:extLst>
              <p:ext uri="{D42A27DB-BD31-4B8C-83A1-F6EECF244321}">
                <p14:modId xmlns:p14="http://schemas.microsoft.com/office/powerpoint/2010/main" val="4163321896"/>
              </p:ext>
            </p:extLst>
          </p:nvPr>
        </p:nvGraphicFramePr>
        <p:xfrm>
          <a:off x="576775" y="3690530"/>
          <a:ext cx="5855970" cy="358775"/>
        </p:xfrm>
        <a:graphic>
          <a:graphicData uri="http://schemas.openxmlformats.org/drawingml/2006/table">
            <a:tbl>
              <a:tblPr firstRow="1" firstCol="1" bandRow="1">
                <a:tableStyleId>{5C22544A-7EE6-4342-B048-85BDC9FD1C3A}</a:tableStyleId>
              </a:tblPr>
              <a:tblGrid>
                <a:gridCol w="280670"/>
                <a:gridCol w="280670"/>
                <a:gridCol w="229870"/>
                <a:gridCol w="229870"/>
                <a:gridCol w="229870"/>
                <a:gridCol w="229870"/>
                <a:gridCol w="229870"/>
                <a:gridCol w="229870"/>
                <a:gridCol w="229870"/>
                <a:gridCol w="229870"/>
                <a:gridCol w="229870"/>
                <a:gridCol w="229870"/>
                <a:gridCol w="229870"/>
                <a:gridCol w="230505"/>
                <a:gridCol w="230505"/>
                <a:gridCol w="230505"/>
                <a:gridCol w="230505"/>
                <a:gridCol w="230505"/>
                <a:gridCol w="230505"/>
                <a:gridCol w="230505"/>
                <a:gridCol w="230505"/>
                <a:gridCol w="230505"/>
                <a:gridCol w="230505"/>
                <a:gridCol w="230505"/>
                <a:gridCol w="230505"/>
              </a:tblGrid>
              <a:tr h="0">
                <a:tc>
                  <a:txBody>
                    <a:bodyPr/>
                    <a:lstStyle/>
                    <a:p>
                      <a:pPr>
                        <a:lnSpc>
                          <a:spcPct val="107000"/>
                        </a:lnSpc>
                        <a:spcAft>
                          <a:spcPts val="0"/>
                        </a:spcAft>
                      </a:pPr>
                      <a:r>
                        <a:rPr lang="tr-TR" sz="1100" dirty="0">
                          <a:effectLst/>
                        </a:rPr>
                        <a:t>P4</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tr-TR" sz="1100">
                          <a:effectLst/>
                        </a:rPr>
                        <a:t>P2</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tr-TR" sz="1100">
                          <a:effectLst/>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tr-TR" sz="1100">
                          <a:effectLst/>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tr-TR" sz="1100">
                          <a:effectLst/>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tr-TR" sz="1100">
                          <a:effectLst/>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tr-TR" sz="1100">
                          <a:effectLst/>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tr-TR" sz="1100">
                          <a:effectLst/>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tr-TR" sz="1100">
                          <a:effectLst/>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tr-TR" sz="1100">
                          <a:effectLst/>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tr-TR" sz="1100">
                          <a:effectLst/>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tr-TR" sz="1100">
                          <a:effectLst/>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tr-TR" sz="1100">
                          <a:effectLst/>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tr-TR" sz="1100">
                          <a:effectLst/>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tr-TR" sz="1100">
                          <a:effectLst/>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tr-TR" sz="1100">
                          <a:effectLst/>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tr-TR" sz="1100">
                          <a:effectLst/>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tr-TR" sz="1100">
                          <a:effectLst/>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tr-TR" sz="1100">
                          <a:effectLst/>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tr-TR" sz="1100">
                          <a:effectLst/>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tr-TR" sz="1100">
                          <a:effectLst/>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tr-TR" sz="1100">
                          <a:effectLst/>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tr-TR" sz="1100">
                          <a:effectLst/>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tr-TR" sz="1100" dirty="0">
                          <a:effectLst/>
                        </a:rPr>
                        <a:t> </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tr-TR" sz="1100" dirty="0">
                          <a:effectLst/>
                        </a:rPr>
                        <a:t> </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p:sp>
        <p:nvSpPr>
          <p:cNvPr id="6" name="Rectangle 1"/>
          <p:cNvSpPr>
            <a:spLocks noChangeArrowheads="1"/>
          </p:cNvSpPr>
          <p:nvPr/>
        </p:nvSpPr>
        <p:spPr bwMode="auto">
          <a:xfrm>
            <a:off x="464234" y="1120596"/>
            <a:ext cx="12742055" cy="32008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en-US" b="1"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 </a:t>
            </a:r>
            <a:r>
              <a:rPr kumimoji="0" lang="tr-TR" altLang="en-US" b="1" i="0" u="none" strike="noStrike" cap="none" normalizeH="0" baseline="0" dirty="0" err="1"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ms</a:t>
            </a:r>
            <a:r>
              <a:rPr kumimoji="0" lang="tr-TR" altLang="en-US" b="1"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P4:</a:t>
            </a:r>
          </a:p>
          <a:p>
            <a:pPr marL="0" marR="0" lvl="0" indent="0" algn="l" defTabSz="914400" rtl="0" eaLnBrk="0" fontAlgn="base" latinLnBrk="0" hangingPunct="0">
              <a:lnSpc>
                <a:spcPct val="100000"/>
              </a:lnSpc>
              <a:spcBef>
                <a:spcPct val="0"/>
              </a:spcBef>
              <a:spcAft>
                <a:spcPct val="0"/>
              </a:spcAft>
              <a:buClrTx/>
              <a:buSzTx/>
              <a:buFontTx/>
              <a:buNone/>
              <a:tabLst/>
            </a:pPr>
            <a:endParaRPr lang="tr-TR" altLang="en-US" b="1" dirty="0" smtClean="0">
              <a:latin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tr-TR" altLang="en-US"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en-US"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kumimoji="0" lang="en-GB" altLang="en-US"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tr-TR" altLang="en-US" b="1"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en-US" b="1"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1st  </a:t>
            </a:r>
            <a:r>
              <a:rPr kumimoji="0" lang="tr-TR" altLang="en-US" b="1" i="0" u="none" strike="noStrike" cap="none" normalizeH="0" baseline="0" dirty="0" err="1"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ms</a:t>
            </a:r>
            <a:r>
              <a:rPr kumimoji="0" lang="tr-TR" altLang="en-US" b="1"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P2 </a:t>
            </a:r>
            <a:r>
              <a:rPr kumimoji="0" lang="tr-TR" altLang="en-US" b="1" i="0" u="none" strike="noStrike" cap="none" normalizeH="0" baseline="0" dirty="0" err="1"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comes</a:t>
            </a:r>
            <a:r>
              <a:rPr kumimoji="0" lang="tr-TR" altLang="en-US" b="1"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P4 </a:t>
            </a:r>
            <a:r>
              <a:rPr kumimoji="0" lang="tr-TR" altLang="en-US" b="1" i="0" u="none" strike="noStrike" cap="none" normalizeH="0" baseline="0" dirty="0" err="1"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or</a:t>
            </a:r>
            <a:r>
              <a:rPr kumimoji="0" lang="tr-TR" altLang="en-US" b="1"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P2?</a:t>
            </a:r>
            <a:endParaRPr kumimoji="0" lang="en-GB" altLang="en-US"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en-US"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P4=5-1=4ms</a:t>
            </a:r>
            <a:endParaRPr kumimoji="0" lang="en-GB" altLang="en-US"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en-US"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P2=1 </a:t>
            </a:r>
            <a:r>
              <a:rPr kumimoji="0" lang="tr-TR" altLang="en-US" b="0" i="0" u="none" strike="noStrike" cap="none" normalizeH="0" baseline="0" dirty="0" err="1"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ms</a:t>
            </a:r>
            <a:endParaRPr kumimoji="0" lang="en-GB" altLang="en-US"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en-US"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P2 has </a:t>
            </a:r>
            <a:r>
              <a:rPr kumimoji="0" lang="tr-TR" altLang="en-US" b="0" i="0" u="none" strike="noStrike" cap="none" normalizeH="0" baseline="0" dirty="0" err="1"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the</a:t>
            </a:r>
            <a:r>
              <a:rPr kumimoji="0" lang="tr-TR" altLang="en-US"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kumimoji="0" lang="tr-TR" altLang="en-US" b="0" i="0" u="none" strike="noStrike" cap="none" normalizeH="0" baseline="0" dirty="0" err="1"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shortest</a:t>
            </a:r>
            <a:r>
              <a:rPr kumimoji="0" lang="tr-TR" altLang="en-US"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kumimoji="0" lang="tr-TR" altLang="en-US" b="0" i="0" u="none" strike="noStrike" cap="none" normalizeH="0" baseline="0" dirty="0" err="1"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remaining</a:t>
            </a:r>
            <a:r>
              <a:rPr kumimoji="0" lang="tr-TR" altLang="en-US"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time, </a:t>
            </a:r>
            <a:r>
              <a:rPr kumimoji="0" lang="tr-TR" altLang="en-US" b="0" i="0" u="none" strike="noStrike" cap="none" normalizeH="0" baseline="0" dirty="0" err="1"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so</a:t>
            </a:r>
            <a:r>
              <a:rPr kumimoji="0" lang="tr-TR" altLang="en-US"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P2 is </a:t>
            </a:r>
            <a:r>
              <a:rPr kumimoji="0" lang="tr-TR" altLang="en-US" b="0" i="0" u="none" strike="noStrike" cap="none" normalizeH="0" baseline="0" dirty="0" err="1"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assigned</a:t>
            </a:r>
            <a:r>
              <a:rPr kumimoji="0" lang="tr-TR" altLang="en-US"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kumimoji="0" lang="tr-TR" altLang="en-US" b="0" i="0" u="none" strike="noStrike" cap="none" normalizeH="0" baseline="0" dirty="0" err="1"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to</a:t>
            </a:r>
            <a:r>
              <a:rPr kumimoji="0" lang="tr-TR" altLang="en-US"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kumimoji="0" lang="tr-TR" altLang="en-US" b="0" i="0" u="none" strike="noStrike" cap="none" normalizeH="0" baseline="0" dirty="0" err="1"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the</a:t>
            </a:r>
            <a:r>
              <a:rPr kumimoji="0" lang="tr-TR" altLang="en-US"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CPU.</a:t>
            </a:r>
            <a:endParaRPr kumimoji="0" lang="en-GB" altLang="en-US"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tr-TR" altLang="en-US"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tr-TR" altLang="en-US" sz="1100" dirty="0" smtClean="0">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en-US" sz="11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0     1       2</a:t>
            </a:r>
            <a:endParaRPr kumimoji="0" lang="tr-TR" altLang="en-US" sz="11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983809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253218" y="365760"/>
            <a:ext cx="10701294" cy="815926"/>
          </a:xfrm>
        </p:spPr>
        <p:txBody>
          <a:bodyPr/>
          <a:lstStyle/>
          <a:p>
            <a:r>
              <a:rPr lang="tr-TR" dirty="0"/>
              <a:t>SRTF (</a:t>
            </a:r>
            <a:r>
              <a:rPr lang="tr-TR" dirty="0" err="1"/>
              <a:t>Shortest</a:t>
            </a:r>
            <a:r>
              <a:rPr lang="tr-TR" dirty="0"/>
              <a:t> </a:t>
            </a:r>
            <a:r>
              <a:rPr lang="tr-TR" dirty="0" err="1"/>
              <a:t>Remaining</a:t>
            </a:r>
            <a:r>
              <a:rPr lang="tr-TR" dirty="0"/>
              <a:t> Time First)</a:t>
            </a:r>
            <a:endParaRPr lang="en-GB" dirty="0"/>
          </a:p>
        </p:txBody>
      </p:sp>
      <p:graphicFrame>
        <p:nvGraphicFramePr>
          <p:cNvPr id="4" name="İçerik Yer Tutucusu 3"/>
          <p:cNvGraphicFramePr>
            <a:graphicFrameLocks noGrp="1"/>
          </p:cNvGraphicFramePr>
          <p:nvPr>
            <p:ph idx="1"/>
            <p:extLst>
              <p:ext uri="{D42A27DB-BD31-4B8C-83A1-F6EECF244321}">
                <p14:modId xmlns:p14="http://schemas.microsoft.com/office/powerpoint/2010/main" val="3102839947"/>
              </p:ext>
            </p:extLst>
          </p:nvPr>
        </p:nvGraphicFramePr>
        <p:xfrm>
          <a:off x="532912" y="1593606"/>
          <a:ext cx="5754370" cy="358775"/>
        </p:xfrm>
        <a:graphic>
          <a:graphicData uri="http://schemas.openxmlformats.org/drawingml/2006/table">
            <a:tbl>
              <a:tblPr firstRow="1" firstCol="1" bandRow="1">
                <a:tableStyleId>{5C22544A-7EE6-4342-B048-85BDC9FD1C3A}</a:tableStyleId>
              </a:tblPr>
              <a:tblGrid>
                <a:gridCol w="281305"/>
                <a:gridCol w="280670"/>
                <a:gridCol w="225425"/>
                <a:gridCol w="225425"/>
                <a:gridCol w="225425"/>
                <a:gridCol w="225425"/>
                <a:gridCol w="225425"/>
                <a:gridCol w="225425"/>
                <a:gridCol w="225425"/>
                <a:gridCol w="225425"/>
                <a:gridCol w="225425"/>
                <a:gridCol w="225425"/>
                <a:gridCol w="225425"/>
                <a:gridCol w="226060"/>
                <a:gridCol w="226060"/>
                <a:gridCol w="226060"/>
                <a:gridCol w="226060"/>
                <a:gridCol w="226060"/>
                <a:gridCol w="226060"/>
                <a:gridCol w="226060"/>
                <a:gridCol w="226060"/>
                <a:gridCol w="226060"/>
                <a:gridCol w="226060"/>
                <a:gridCol w="226060"/>
                <a:gridCol w="226060"/>
              </a:tblGrid>
              <a:tr h="0">
                <a:tc>
                  <a:txBody>
                    <a:bodyPr/>
                    <a:lstStyle/>
                    <a:p>
                      <a:pPr>
                        <a:lnSpc>
                          <a:spcPct val="107000"/>
                        </a:lnSpc>
                        <a:spcAft>
                          <a:spcPts val="0"/>
                        </a:spcAft>
                      </a:pPr>
                      <a:r>
                        <a:rPr lang="tr-TR" sz="1100" dirty="0">
                          <a:effectLst/>
                        </a:rPr>
                        <a:t>P4</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tr-TR" sz="1100">
                          <a:effectLst/>
                        </a:rPr>
                        <a:t>P2</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tr-TR" sz="1100">
                          <a:effectLst/>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tr-TR" sz="1100">
                          <a:effectLst/>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tr-TR" sz="1100">
                          <a:effectLst/>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tr-TR" sz="1100">
                          <a:effectLst/>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tr-TR" sz="1100">
                          <a:effectLst/>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tr-TR" sz="1100">
                          <a:effectLst/>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tr-TR" sz="1100">
                          <a:effectLst/>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tr-TR" sz="1100">
                          <a:effectLst/>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tr-TR" sz="1100">
                          <a:effectLst/>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tr-TR" sz="1100">
                          <a:effectLst/>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tr-TR" sz="1100">
                          <a:effectLst/>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tr-TR" sz="1100">
                          <a:effectLst/>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tr-TR" sz="1100">
                          <a:effectLst/>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tr-TR" sz="1100">
                          <a:effectLst/>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tr-TR" sz="1100">
                          <a:effectLst/>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tr-TR" sz="1100">
                          <a:effectLst/>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tr-TR" sz="1100">
                          <a:effectLst/>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tr-TR" sz="1100">
                          <a:effectLst/>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tr-TR" sz="1100">
                          <a:effectLst/>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tr-TR" sz="1100">
                          <a:effectLst/>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tr-TR" sz="1100">
                          <a:effectLst/>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tr-TR" sz="1100">
                          <a:effectLst/>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tr-TR" sz="1100" dirty="0">
                          <a:effectLst/>
                        </a:rPr>
                        <a:t> </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p:graphicFrame>
        <p:nvGraphicFramePr>
          <p:cNvPr id="5" name="Tablo 4"/>
          <p:cNvGraphicFramePr>
            <a:graphicFrameLocks noGrp="1"/>
          </p:cNvGraphicFramePr>
          <p:nvPr>
            <p:extLst>
              <p:ext uri="{D42A27DB-BD31-4B8C-83A1-F6EECF244321}">
                <p14:modId xmlns:p14="http://schemas.microsoft.com/office/powerpoint/2010/main" val="2380859742"/>
              </p:ext>
            </p:extLst>
          </p:nvPr>
        </p:nvGraphicFramePr>
        <p:xfrm>
          <a:off x="532912" y="3587262"/>
          <a:ext cx="5744258" cy="358775"/>
        </p:xfrm>
        <a:graphic>
          <a:graphicData uri="http://schemas.openxmlformats.org/drawingml/2006/table">
            <a:tbl>
              <a:tblPr firstRow="1" firstCol="1" bandRow="1">
                <a:tableStyleId>{5C22544A-7EE6-4342-B048-85BDC9FD1C3A}</a:tableStyleId>
              </a:tblPr>
              <a:tblGrid>
                <a:gridCol w="281289"/>
                <a:gridCol w="280656"/>
                <a:gridCol w="280656"/>
                <a:gridCol w="223004"/>
                <a:gridCol w="223004"/>
                <a:gridCol w="223004"/>
                <a:gridCol w="222371"/>
                <a:gridCol w="222371"/>
                <a:gridCol w="222371"/>
                <a:gridCol w="222371"/>
                <a:gridCol w="222371"/>
                <a:gridCol w="222371"/>
                <a:gridCol w="222371"/>
                <a:gridCol w="223004"/>
                <a:gridCol w="223004"/>
                <a:gridCol w="223004"/>
                <a:gridCol w="223004"/>
                <a:gridCol w="223004"/>
                <a:gridCol w="223004"/>
                <a:gridCol w="223004"/>
                <a:gridCol w="223004"/>
                <a:gridCol w="223004"/>
                <a:gridCol w="223004"/>
                <a:gridCol w="223004"/>
                <a:gridCol w="223004"/>
              </a:tblGrid>
              <a:tr h="281354">
                <a:tc>
                  <a:txBody>
                    <a:bodyPr/>
                    <a:lstStyle/>
                    <a:p>
                      <a:pPr>
                        <a:lnSpc>
                          <a:spcPct val="107000"/>
                        </a:lnSpc>
                        <a:spcAft>
                          <a:spcPts val="0"/>
                        </a:spcAft>
                      </a:pPr>
                      <a:r>
                        <a:rPr lang="tr-TR" sz="1100" dirty="0">
                          <a:effectLst/>
                        </a:rPr>
                        <a:t>P4</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tr-TR" sz="1100" dirty="0">
                          <a:effectLst/>
                        </a:rPr>
                        <a:t>P2</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tr-TR" sz="1100">
                          <a:effectLst/>
                        </a:rPr>
                        <a:t>P2</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tr-TR" sz="1100">
                          <a:effectLst/>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tr-TR" sz="1100">
                          <a:effectLst/>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tr-TR" sz="1100">
                          <a:effectLst/>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tr-TR" sz="1100">
                          <a:effectLst/>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tr-TR" sz="1100">
                          <a:effectLst/>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tr-TR" sz="1100">
                          <a:effectLst/>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tr-TR" sz="1100">
                          <a:effectLst/>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tr-TR" sz="1100">
                          <a:effectLst/>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tr-TR" sz="1100" dirty="0">
                          <a:effectLst/>
                        </a:rPr>
                        <a:t> </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tr-TR" sz="1100">
                          <a:effectLst/>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tr-TR" sz="1100">
                          <a:effectLst/>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tr-TR" sz="1100">
                          <a:effectLst/>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tr-TR" sz="1100">
                          <a:effectLst/>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tr-TR" sz="1100">
                          <a:effectLst/>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tr-TR" sz="1100">
                          <a:effectLst/>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tr-TR" sz="1100">
                          <a:effectLst/>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tr-TR" sz="1100">
                          <a:effectLst/>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tr-TR" sz="1100">
                          <a:effectLst/>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tr-TR" sz="1100">
                          <a:effectLst/>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tr-TR" sz="1100">
                          <a:effectLst/>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tr-TR" sz="1100">
                          <a:effectLst/>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tr-TR" sz="1100" dirty="0">
                          <a:effectLst/>
                        </a:rPr>
                        <a:t> </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p:sp>
        <p:nvSpPr>
          <p:cNvPr id="6" name="Rectangle 1"/>
          <p:cNvSpPr>
            <a:spLocks noChangeArrowheads="1"/>
          </p:cNvSpPr>
          <p:nvPr/>
        </p:nvSpPr>
        <p:spPr bwMode="auto">
          <a:xfrm>
            <a:off x="420370" y="1181686"/>
            <a:ext cx="12121661" cy="29238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en-US" b="1"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2nd </a:t>
            </a:r>
            <a:r>
              <a:rPr kumimoji="0" lang="tr-TR" altLang="en-US" b="1" i="0" u="none" strike="noStrike" cap="none" normalizeH="0" baseline="0" dirty="0" err="1"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ms</a:t>
            </a:r>
            <a:r>
              <a:rPr kumimoji="0" lang="tr-TR" altLang="en-US" b="1"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P3 </a:t>
            </a:r>
            <a:r>
              <a:rPr kumimoji="0" lang="tr-TR" altLang="en-US" b="1" i="0" u="none" strike="noStrike" cap="none" normalizeH="0" baseline="0" dirty="0" err="1"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comes</a:t>
            </a:r>
            <a:r>
              <a:rPr kumimoji="0" lang="tr-TR" altLang="en-US" b="1"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P2, P4 </a:t>
            </a:r>
            <a:r>
              <a:rPr kumimoji="0" lang="tr-TR" altLang="en-US" b="1" i="0" u="none" strike="noStrike" cap="none" normalizeH="0" baseline="0" dirty="0" err="1"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or</a:t>
            </a:r>
            <a:r>
              <a:rPr kumimoji="0" lang="tr-TR" altLang="en-US" b="1"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P3?  </a:t>
            </a:r>
            <a:endParaRPr kumimoji="0" lang="en-GB" altLang="en-US"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tr-TR" altLang="en-US"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tr-TR" altLang="en-US" dirty="0">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en-US" sz="11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0     1     2</a:t>
            </a:r>
            <a:endParaRPr kumimoji="0" lang="en-GB" altLang="en-US" sz="11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en-US"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P4=5-1= 4 </a:t>
            </a:r>
            <a:r>
              <a:rPr kumimoji="0" lang="tr-TR" altLang="en-US" b="0" i="0" u="none" strike="noStrike" cap="none" normalizeH="0" baseline="0" dirty="0" err="1"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ms</a:t>
            </a:r>
            <a:endParaRPr kumimoji="0" lang="en-GB" altLang="en-US"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en-US"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P2=3 </a:t>
            </a:r>
            <a:r>
              <a:rPr kumimoji="0" lang="tr-TR" altLang="en-US" b="0" i="0" u="none" strike="noStrike" cap="none" normalizeH="0" baseline="0" dirty="0" err="1"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ms</a:t>
            </a:r>
            <a:endParaRPr kumimoji="0" lang="en-GB" altLang="en-US"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en-US"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P3=9 </a:t>
            </a:r>
            <a:r>
              <a:rPr kumimoji="0" lang="tr-TR" altLang="en-US" b="0" i="0" u="none" strike="noStrike" cap="none" normalizeH="0" baseline="0" dirty="0" err="1"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ms</a:t>
            </a:r>
            <a:endParaRPr kumimoji="0" lang="en-GB" altLang="en-US"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en-US"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P2 has </a:t>
            </a:r>
            <a:r>
              <a:rPr kumimoji="0" lang="tr-TR" altLang="en-US" b="0" i="0" u="none" strike="noStrike" cap="none" normalizeH="0" baseline="0" dirty="0" err="1"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the</a:t>
            </a:r>
            <a:r>
              <a:rPr kumimoji="0" lang="tr-TR" altLang="en-US"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kumimoji="0" lang="tr-TR" altLang="en-US" b="0" i="0" u="none" strike="noStrike" cap="none" normalizeH="0" baseline="0" dirty="0" err="1"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shortest</a:t>
            </a:r>
            <a:r>
              <a:rPr kumimoji="0" lang="tr-TR" altLang="en-US"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kumimoji="0" lang="tr-TR" altLang="en-US" b="0" i="0" u="none" strike="noStrike" cap="none" normalizeH="0" baseline="0" dirty="0" err="1"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remaining</a:t>
            </a:r>
            <a:r>
              <a:rPr kumimoji="0" lang="tr-TR" altLang="en-US"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time; 3 </a:t>
            </a:r>
            <a:r>
              <a:rPr kumimoji="0" lang="tr-TR" altLang="en-US" b="0" i="0" u="none" strike="noStrike" cap="none" normalizeH="0" baseline="0" dirty="0" err="1"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ms</a:t>
            </a:r>
            <a:r>
              <a:rPr kumimoji="0" lang="tr-TR" altLang="en-US"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P2 is </a:t>
            </a:r>
            <a:r>
              <a:rPr kumimoji="0" lang="tr-TR" altLang="en-US" b="0" i="0" u="none" strike="noStrike" cap="none" normalizeH="0" baseline="0" dirty="0" err="1"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assigned</a:t>
            </a:r>
            <a:r>
              <a:rPr kumimoji="0" lang="tr-TR" altLang="en-US"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kumimoji="0" lang="tr-TR" altLang="en-US" b="0" i="0" u="none" strike="noStrike" cap="none" normalizeH="0" baseline="0" dirty="0" err="1"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the</a:t>
            </a:r>
            <a:r>
              <a:rPr kumimoji="0" lang="tr-TR" altLang="en-US"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CPU.</a:t>
            </a:r>
            <a:endParaRPr kumimoji="0" lang="en-GB" altLang="en-US"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tr-TR" altLang="en-US"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tr-TR" altLang="en-US" dirty="0">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en-US" sz="11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0     1       2       3</a:t>
            </a:r>
            <a:endParaRPr kumimoji="0" lang="tr-TR" altLang="en-US" sz="11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790418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267286" y="365760"/>
            <a:ext cx="10687226" cy="844062"/>
          </a:xfrm>
        </p:spPr>
        <p:txBody>
          <a:bodyPr/>
          <a:lstStyle/>
          <a:p>
            <a:r>
              <a:rPr lang="tr-TR" dirty="0"/>
              <a:t>SRTF (</a:t>
            </a:r>
            <a:r>
              <a:rPr lang="tr-TR" dirty="0" err="1"/>
              <a:t>Shortest</a:t>
            </a:r>
            <a:r>
              <a:rPr lang="tr-TR" dirty="0"/>
              <a:t> </a:t>
            </a:r>
            <a:r>
              <a:rPr lang="tr-TR" dirty="0" err="1"/>
              <a:t>Remaining</a:t>
            </a:r>
            <a:r>
              <a:rPr lang="tr-TR" dirty="0"/>
              <a:t> Time First)</a:t>
            </a:r>
            <a:endParaRPr lang="en-GB" dirty="0"/>
          </a:p>
        </p:txBody>
      </p:sp>
      <p:sp>
        <p:nvSpPr>
          <p:cNvPr id="3" name="İçerik Yer Tutucusu 2"/>
          <p:cNvSpPr>
            <a:spLocks noGrp="1"/>
          </p:cNvSpPr>
          <p:nvPr>
            <p:ph idx="1"/>
          </p:nvPr>
        </p:nvSpPr>
        <p:spPr>
          <a:xfrm>
            <a:off x="389675" y="1505243"/>
            <a:ext cx="8595360" cy="4351337"/>
          </a:xfrm>
        </p:spPr>
        <p:txBody>
          <a:bodyPr/>
          <a:lstStyle/>
          <a:p>
            <a:pPr marL="0" indent="0">
              <a:buNone/>
            </a:pPr>
            <a:r>
              <a:rPr lang="tr-TR" b="1" dirty="0"/>
              <a:t>3rd </a:t>
            </a:r>
            <a:r>
              <a:rPr lang="tr-TR" b="1" dirty="0" err="1"/>
              <a:t>ms</a:t>
            </a:r>
            <a:r>
              <a:rPr lang="tr-TR" b="1" dirty="0"/>
              <a:t> P1 </a:t>
            </a:r>
            <a:r>
              <a:rPr lang="tr-TR" b="1" dirty="0" err="1"/>
              <a:t>comes</a:t>
            </a:r>
            <a:r>
              <a:rPr lang="tr-TR" b="1" dirty="0"/>
              <a:t>. P2, P4, P3, </a:t>
            </a:r>
            <a:r>
              <a:rPr lang="tr-TR" b="1" dirty="0" err="1"/>
              <a:t>or</a:t>
            </a:r>
            <a:r>
              <a:rPr lang="tr-TR" b="1" dirty="0"/>
              <a:t> P1?</a:t>
            </a:r>
            <a:endParaRPr lang="en-GB" dirty="0"/>
          </a:p>
          <a:p>
            <a:pPr marL="0" indent="0">
              <a:buNone/>
            </a:pPr>
            <a:r>
              <a:rPr lang="tr-TR" dirty="0"/>
              <a:t>P4=5-1=4 </a:t>
            </a:r>
            <a:r>
              <a:rPr lang="tr-TR" dirty="0" err="1"/>
              <a:t>ms</a:t>
            </a:r>
            <a:endParaRPr lang="en-GB" dirty="0"/>
          </a:p>
          <a:p>
            <a:pPr marL="0" indent="0">
              <a:buNone/>
            </a:pPr>
            <a:r>
              <a:rPr lang="tr-TR" dirty="0"/>
              <a:t>P2=3-2=1 </a:t>
            </a:r>
            <a:r>
              <a:rPr lang="tr-TR" dirty="0" err="1"/>
              <a:t>ms</a:t>
            </a:r>
            <a:endParaRPr lang="en-GB" dirty="0"/>
          </a:p>
          <a:p>
            <a:pPr marL="0" indent="0">
              <a:buNone/>
            </a:pPr>
            <a:r>
              <a:rPr lang="tr-TR" dirty="0"/>
              <a:t>P3=9 </a:t>
            </a:r>
            <a:r>
              <a:rPr lang="tr-TR" dirty="0" err="1"/>
              <a:t>ms</a:t>
            </a:r>
            <a:endParaRPr lang="en-GB" dirty="0"/>
          </a:p>
          <a:p>
            <a:pPr marL="0" indent="0">
              <a:buNone/>
            </a:pPr>
            <a:r>
              <a:rPr lang="tr-TR" dirty="0"/>
              <a:t>P1=8 </a:t>
            </a:r>
            <a:r>
              <a:rPr lang="tr-TR" dirty="0" err="1"/>
              <a:t>ms</a:t>
            </a:r>
            <a:endParaRPr lang="en-GB" dirty="0"/>
          </a:p>
          <a:p>
            <a:pPr marL="0" indent="0">
              <a:buNone/>
            </a:pPr>
            <a:r>
              <a:rPr lang="tr-TR" dirty="0"/>
              <a:t>P2 has </a:t>
            </a:r>
            <a:r>
              <a:rPr lang="tr-TR" dirty="0" err="1"/>
              <a:t>the</a:t>
            </a:r>
            <a:r>
              <a:rPr lang="tr-TR" dirty="0"/>
              <a:t> </a:t>
            </a:r>
            <a:r>
              <a:rPr lang="tr-TR" dirty="0" err="1"/>
              <a:t>shortest</a:t>
            </a:r>
            <a:r>
              <a:rPr lang="tr-TR" dirty="0"/>
              <a:t> </a:t>
            </a:r>
            <a:r>
              <a:rPr lang="tr-TR" dirty="0" err="1"/>
              <a:t>remining</a:t>
            </a:r>
            <a:r>
              <a:rPr lang="tr-TR" dirty="0"/>
              <a:t> time, </a:t>
            </a:r>
            <a:r>
              <a:rPr lang="tr-TR" dirty="0" err="1"/>
              <a:t>so</a:t>
            </a:r>
            <a:r>
              <a:rPr lang="tr-TR" dirty="0"/>
              <a:t> P2 is </a:t>
            </a:r>
            <a:r>
              <a:rPr lang="tr-TR" dirty="0" err="1"/>
              <a:t>assigned</a:t>
            </a:r>
            <a:r>
              <a:rPr lang="tr-TR" dirty="0"/>
              <a:t> </a:t>
            </a:r>
            <a:r>
              <a:rPr lang="tr-TR" dirty="0" err="1"/>
              <a:t>to</a:t>
            </a:r>
            <a:r>
              <a:rPr lang="tr-TR" dirty="0"/>
              <a:t> </a:t>
            </a:r>
            <a:r>
              <a:rPr lang="tr-TR" dirty="0" err="1"/>
              <a:t>the</a:t>
            </a:r>
            <a:r>
              <a:rPr lang="tr-TR" dirty="0"/>
              <a:t> CPU:</a:t>
            </a:r>
            <a:endParaRPr lang="en-GB" dirty="0"/>
          </a:p>
          <a:p>
            <a:endParaRPr lang="en-GB" dirty="0"/>
          </a:p>
        </p:txBody>
      </p:sp>
      <p:graphicFrame>
        <p:nvGraphicFramePr>
          <p:cNvPr id="4" name="Tablo 3"/>
          <p:cNvGraphicFramePr>
            <a:graphicFrameLocks noGrp="1"/>
          </p:cNvGraphicFramePr>
          <p:nvPr>
            <p:extLst>
              <p:ext uri="{D42A27DB-BD31-4B8C-83A1-F6EECF244321}">
                <p14:modId xmlns:p14="http://schemas.microsoft.com/office/powerpoint/2010/main" val="206106541"/>
              </p:ext>
            </p:extLst>
          </p:nvPr>
        </p:nvGraphicFramePr>
        <p:xfrm>
          <a:off x="612263" y="4274778"/>
          <a:ext cx="5814695" cy="358775"/>
        </p:xfrm>
        <a:graphic>
          <a:graphicData uri="http://schemas.openxmlformats.org/drawingml/2006/table">
            <a:tbl>
              <a:tblPr firstRow="1" firstCol="1" bandRow="1">
                <a:tableStyleId>{5C22544A-7EE6-4342-B048-85BDC9FD1C3A}</a:tableStyleId>
              </a:tblPr>
              <a:tblGrid>
                <a:gridCol w="281940"/>
                <a:gridCol w="281305"/>
                <a:gridCol w="281305"/>
                <a:gridCol w="280670"/>
                <a:gridCol w="223520"/>
                <a:gridCol w="223520"/>
                <a:gridCol w="222885"/>
                <a:gridCol w="222885"/>
                <a:gridCol w="222885"/>
                <a:gridCol w="222885"/>
                <a:gridCol w="222885"/>
                <a:gridCol w="222885"/>
                <a:gridCol w="222885"/>
                <a:gridCol w="223520"/>
                <a:gridCol w="223520"/>
                <a:gridCol w="223520"/>
                <a:gridCol w="223520"/>
                <a:gridCol w="223520"/>
                <a:gridCol w="223520"/>
                <a:gridCol w="223520"/>
                <a:gridCol w="223520"/>
                <a:gridCol w="223520"/>
                <a:gridCol w="223520"/>
                <a:gridCol w="223520"/>
                <a:gridCol w="223520"/>
              </a:tblGrid>
              <a:tr h="0">
                <a:tc>
                  <a:txBody>
                    <a:bodyPr/>
                    <a:lstStyle/>
                    <a:p>
                      <a:pPr>
                        <a:lnSpc>
                          <a:spcPct val="107000"/>
                        </a:lnSpc>
                        <a:spcAft>
                          <a:spcPts val="0"/>
                        </a:spcAft>
                      </a:pPr>
                      <a:r>
                        <a:rPr lang="tr-TR" sz="1100" dirty="0">
                          <a:effectLst/>
                        </a:rPr>
                        <a:t>P4</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tr-TR" sz="1100">
                          <a:effectLst/>
                        </a:rPr>
                        <a:t>P2</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tr-TR" sz="1100">
                          <a:effectLst/>
                        </a:rPr>
                        <a:t>P2</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tr-TR" sz="1100">
                          <a:effectLst/>
                        </a:rPr>
                        <a:t>P2</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tr-TR" sz="1100">
                          <a:effectLst/>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tr-TR" sz="1100" dirty="0">
                          <a:effectLst/>
                        </a:rPr>
                        <a:t> </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tr-TR" sz="1100">
                          <a:effectLst/>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tr-TR" sz="1100">
                          <a:effectLst/>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tr-TR" sz="1100">
                          <a:effectLst/>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tr-TR" sz="1100">
                          <a:effectLst/>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tr-TR" sz="1100">
                          <a:effectLst/>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tr-TR" sz="1100">
                          <a:effectLst/>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tr-TR" sz="1100">
                          <a:effectLst/>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tr-TR" sz="1100">
                          <a:effectLst/>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tr-TR" sz="1100">
                          <a:effectLst/>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tr-TR" sz="1100">
                          <a:effectLst/>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tr-TR" sz="1100">
                          <a:effectLst/>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tr-TR" sz="1100">
                          <a:effectLst/>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tr-TR" sz="1100">
                          <a:effectLst/>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tr-TR" sz="1100">
                          <a:effectLst/>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tr-TR" sz="1100">
                          <a:effectLst/>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tr-TR" sz="1100">
                          <a:effectLst/>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tr-TR" sz="1100">
                          <a:effectLst/>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tr-TR" sz="1100">
                          <a:effectLst/>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tr-TR" sz="1100" dirty="0">
                          <a:effectLst/>
                        </a:rPr>
                        <a:t> </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p:sp>
        <p:nvSpPr>
          <p:cNvPr id="5" name="Rectangle 1"/>
          <p:cNvSpPr>
            <a:spLocks noChangeArrowheads="1"/>
          </p:cNvSpPr>
          <p:nvPr/>
        </p:nvSpPr>
        <p:spPr bwMode="auto">
          <a:xfrm>
            <a:off x="500357" y="4449530"/>
            <a:ext cx="1319592"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GB" altLang="en-US" sz="11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en-US" sz="11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0     1       2       3     4</a:t>
            </a:r>
            <a:endParaRPr kumimoji="0" lang="tr-TR"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667653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097281" y="365760"/>
            <a:ext cx="9692640" cy="914400"/>
          </a:xfrm>
        </p:spPr>
        <p:txBody>
          <a:bodyPr/>
          <a:lstStyle/>
          <a:p>
            <a:r>
              <a:rPr lang="tr-TR" dirty="0" err="1" smtClean="0"/>
              <a:t>Scheduling</a:t>
            </a:r>
            <a:r>
              <a:rPr lang="tr-TR" dirty="0" smtClean="0"/>
              <a:t> </a:t>
            </a:r>
            <a:r>
              <a:rPr lang="tr-TR" dirty="0" err="1" smtClean="0"/>
              <a:t>Queues</a:t>
            </a:r>
            <a:endParaRPr lang="en-GB" dirty="0"/>
          </a:p>
        </p:txBody>
      </p:sp>
      <p:sp>
        <p:nvSpPr>
          <p:cNvPr id="3" name="İçerik Yer Tutucusu 2"/>
          <p:cNvSpPr>
            <a:spLocks noGrp="1"/>
          </p:cNvSpPr>
          <p:nvPr>
            <p:ph idx="1"/>
          </p:nvPr>
        </p:nvSpPr>
        <p:spPr>
          <a:xfrm>
            <a:off x="1097281" y="1280160"/>
            <a:ext cx="9674352" cy="5317588"/>
          </a:xfrm>
        </p:spPr>
        <p:txBody>
          <a:bodyPr>
            <a:normAutofit/>
          </a:bodyPr>
          <a:lstStyle/>
          <a:p>
            <a:pPr algn="just"/>
            <a:r>
              <a:rPr lang="tr-TR" sz="2000" dirty="0" smtClean="0"/>
              <a:t>Q</a:t>
            </a:r>
            <a:r>
              <a:rPr lang="en-GB" sz="2000" dirty="0" err="1" smtClean="0"/>
              <a:t>ueues</a:t>
            </a:r>
            <a:r>
              <a:rPr lang="en-GB" sz="2000" dirty="0" smtClean="0"/>
              <a:t> </a:t>
            </a:r>
            <a:r>
              <a:rPr lang="en-GB" sz="2000" dirty="0"/>
              <a:t>of processes or devices. </a:t>
            </a:r>
            <a:endParaRPr lang="tr-TR" sz="2000" dirty="0" smtClean="0"/>
          </a:p>
          <a:p>
            <a:pPr algn="just"/>
            <a:r>
              <a:rPr lang="tr-TR" sz="2000" dirty="0" err="1" smtClean="0"/>
              <a:t>Process</a:t>
            </a:r>
            <a:r>
              <a:rPr lang="tr-TR" sz="2000" dirty="0" smtClean="0"/>
              <a:t> </a:t>
            </a:r>
            <a:r>
              <a:rPr lang="tr-TR" sz="2000" dirty="0" err="1" smtClean="0"/>
              <a:t>scheduler</a:t>
            </a:r>
            <a:r>
              <a:rPr lang="tr-TR" sz="2000" dirty="0" smtClean="0"/>
              <a:t> m</a:t>
            </a:r>
            <a:r>
              <a:rPr lang="en-GB" sz="2000" dirty="0" err="1" smtClean="0"/>
              <a:t>aintains</a:t>
            </a:r>
            <a:r>
              <a:rPr lang="en-GB" sz="2000" dirty="0" smtClean="0"/>
              <a:t> </a:t>
            </a:r>
            <a:r>
              <a:rPr lang="en-GB" sz="2000" b="1" dirty="0"/>
              <a:t>scheduling queues </a:t>
            </a:r>
            <a:r>
              <a:rPr lang="en-GB" sz="2000" dirty="0"/>
              <a:t>of processes </a:t>
            </a:r>
            <a:endParaRPr lang="tr-TR" sz="2000" dirty="0" smtClean="0"/>
          </a:p>
          <a:p>
            <a:pPr lvl="2" algn="just"/>
            <a:r>
              <a:rPr lang="en-GB" sz="2000" b="1" dirty="0" smtClean="0"/>
              <a:t>Job </a:t>
            </a:r>
            <a:r>
              <a:rPr lang="en-GB" sz="2000" b="1" dirty="0"/>
              <a:t>queue </a:t>
            </a:r>
            <a:r>
              <a:rPr lang="en-GB" sz="2000" dirty="0"/>
              <a:t>– set of all processes in the system </a:t>
            </a:r>
            <a:endParaRPr lang="tr-TR" sz="2000" dirty="0" smtClean="0"/>
          </a:p>
          <a:p>
            <a:pPr lvl="2" algn="just"/>
            <a:r>
              <a:rPr lang="en-GB" sz="2000" b="1" dirty="0" smtClean="0"/>
              <a:t>Ready </a:t>
            </a:r>
            <a:r>
              <a:rPr lang="en-GB" sz="2000" b="1" dirty="0"/>
              <a:t>queue </a:t>
            </a:r>
            <a:r>
              <a:rPr lang="en-GB" sz="2000" dirty="0"/>
              <a:t>– set of all processes residing in main memory, ready and waiting to </a:t>
            </a:r>
            <a:r>
              <a:rPr lang="en-GB" sz="2000" dirty="0" smtClean="0"/>
              <a:t>execute</a:t>
            </a:r>
            <a:r>
              <a:rPr lang="tr-TR" sz="2000" dirty="0" smtClean="0"/>
              <a:t>- </a:t>
            </a:r>
            <a:r>
              <a:rPr lang="tr-TR" sz="2000" dirty="0" err="1" smtClean="0"/>
              <a:t>to</a:t>
            </a:r>
            <a:r>
              <a:rPr lang="tr-TR" sz="2000" dirty="0" smtClean="0"/>
              <a:t> be </a:t>
            </a:r>
            <a:r>
              <a:rPr lang="tr-TR" sz="2000" dirty="0" err="1" smtClean="0"/>
              <a:t>assigned</a:t>
            </a:r>
            <a:r>
              <a:rPr lang="tr-TR" sz="2000" dirty="0" smtClean="0"/>
              <a:t> </a:t>
            </a:r>
            <a:r>
              <a:rPr lang="tr-TR" sz="2000" dirty="0" err="1" smtClean="0"/>
              <a:t>to</a:t>
            </a:r>
            <a:r>
              <a:rPr lang="tr-TR" sz="2000" dirty="0" smtClean="0"/>
              <a:t> </a:t>
            </a:r>
            <a:r>
              <a:rPr lang="tr-TR" sz="2000" dirty="0" err="1" smtClean="0"/>
              <a:t>the</a:t>
            </a:r>
            <a:r>
              <a:rPr lang="tr-TR" sz="2000" dirty="0" smtClean="0"/>
              <a:t> CPU</a:t>
            </a:r>
          </a:p>
          <a:p>
            <a:pPr lvl="2" algn="just"/>
            <a:r>
              <a:rPr lang="en-GB" sz="2000" b="1" dirty="0" smtClean="0"/>
              <a:t>Device </a:t>
            </a:r>
            <a:r>
              <a:rPr lang="en-GB" sz="2000" b="1" dirty="0"/>
              <a:t>queues </a:t>
            </a:r>
            <a:r>
              <a:rPr lang="en-GB" sz="2000" dirty="0"/>
              <a:t>– set of processes waiting for an I/O device </a:t>
            </a:r>
            <a:endParaRPr lang="tr-TR" sz="2000" dirty="0" smtClean="0"/>
          </a:p>
          <a:p>
            <a:pPr algn="just"/>
            <a:r>
              <a:rPr lang="en-GB" sz="2000" dirty="0" smtClean="0"/>
              <a:t> Once </a:t>
            </a:r>
            <a:r>
              <a:rPr lang="en-GB" sz="2000" dirty="0"/>
              <a:t>the CPU is assigned to a process, then that process will execute. While executing the process, any one of the following events can occur</a:t>
            </a:r>
            <a:r>
              <a:rPr lang="en-GB" sz="2000" dirty="0" smtClean="0"/>
              <a:t>.</a:t>
            </a:r>
            <a:endParaRPr lang="en-GB" sz="2000" dirty="0"/>
          </a:p>
          <a:p>
            <a:pPr lvl="1" algn="just"/>
            <a:r>
              <a:rPr lang="en-GB" sz="2000" dirty="0" smtClean="0"/>
              <a:t>The </a:t>
            </a:r>
            <a:r>
              <a:rPr lang="en-GB" sz="2000" dirty="0"/>
              <a:t>process could issue an I/O request and then it would be placed in an I/O queue. </a:t>
            </a:r>
          </a:p>
          <a:p>
            <a:pPr lvl="1" algn="just"/>
            <a:r>
              <a:rPr lang="en-GB" sz="2000" dirty="0" smtClean="0"/>
              <a:t>The </a:t>
            </a:r>
            <a:r>
              <a:rPr lang="en-GB" sz="2000" dirty="0"/>
              <a:t>process could create new sub process and will wait for its termination. </a:t>
            </a:r>
          </a:p>
          <a:p>
            <a:pPr lvl="1" algn="just"/>
            <a:r>
              <a:rPr lang="en-GB" sz="2000" dirty="0" smtClean="0"/>
              <a:t>The </a:t>
            </a:r>
            <a:r>
              <a:rPr lang="en-GB" sz="2000" dirty="0"/>
              <a:t>process could be removed forcibly from the CPU, as a result of interrupt and put back in the ready queue. </a:t>
            </a:r>
          </a:p>
          <a:p>
            <a:endParaRPr lang="en-GB" dirty="0"/>
          </a:p>
        </p:txBody>
      </p:sp>
    </p:spTree>
    <p:extLst>
      <p:ext uri="{BB962C8B-B14F-4D97-AF65-F5344CB8AC3E}">
        <p14:creationId xmlns:p14="http://schemas.microsoft.com/office/powerpoint/2010/main" val="30305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295422" y="365760"/>
            <a:ext cx="10659090" cy="984738"/>
          </a:xfrm>
        </p:spPr>
        <p:txBody>
          <a:bodyPr/>
          <a:lstStyle/>
          <a:p>
            <a:r>
              <a:rPr lang="tr-TR" dirty="0"/>
              <a:t>SRTF (</a:t>
            </a:r>
            <a:r>
              <a:rPr lang="tr-TR" dirty="0" err="1"/>
              <a:t>Shortest</a:t>
            </a:r>
            <a:r>
              <a:rPr lang="tr-TR" dirty="0"/>
              <a:t> </a:t>
            </a:r>
            <a:r>
              <a:rPr lang="tr-TR" dirty="0" err="1"/>
              <a:t>Remaining</a:t>
            </a:r>
            <a:r>
              <a:rPr lang="tr-TR" dirty="0"/>
              <a:t> Time First)</a:t>
            </a:r>
            <a:endParaRPr lang="en-GB" dirty="0"/>
          </a:p>
        </p:txBody>
      </p:sp>
      <p:graphicFrame>
        <p:nvGraphicFramePr>
          <p:cNvPr id="4" name="İçerik Yer Tutucusu 3"/>
          <p:cNvGraphicFramePr>
            <a:graphicFrameLocks noGrp="1"/>
          </p:cNvGraphicFramePr>
          <p:nvPr>
            <p:ph idx="1"/>
            <p:extLst>
              <p:ext uri="{D42A27DB-BD31-4B8C-83A1-F6EECF244321}">
                <p14:modId xmlns:p14="http://schemas.microsoft.com/office/powerpoint/2010/main" val="559742411"/>
              </p:ext>
            </p:extLst>
          </p:nvPr>
        </p:nvGraphicFramePr>
        <p:xfrm>
          <a:off x="422020" y="3596517"/>
          <a:ext cx="6533254" cy="293497"/>
        </p:xfrm>
        <a:graphic>
          <a:graphicData uri="http://schemas.openxmlformats.org/drawingml/2006/table">
            <a:tbl>
              <a:tblPr firstRow="1" firstCol="1" bandRow="1">
                <a:tableStyleId>{5C22544A-7EE6-4342-B048-85BDC9FD1C3A}</a:tableStyleId>
              </a:tblPr>
              <a:tblGrid>
                <a:gridCol w="283150"/>
                <a:gridCol w="260421"/>
                <a:gridCol w="260421"/>
                <a:gridCol w="260421"/>
                <a:gridCol w="260421"/>
                <a:gridCol w="260421"/>
                <a:gridCol w="260421"/>
                <a:gridCol w="260421"/>
                <a:gridCol w="260421"/>
                <a:gridCol w="260421"/>
                <a:gridCol w="260421"/>
                <a:gridCol w="260421"/>
                <a:gridCol w="260421"/>
                <a:gridCol w="260421"/>
                <a:gridCol w="260421"/>
                <a:gridCol w="260421"/>
                <a:gridCol w="260421"/>
                <a:gridCol w="260421"/>
                <a:gridCol w="260421"/>
                <a:gridCol w="260421"/>
                <a:gridCol w="260421"/>
                <a:gridCol w="260421"/>
                <a:gridCol w="260421"/>
                <a:gridCol w="260421"/>
                <a:gridCol w="260421"/>
              </a:tblGrid>
              <a:tr h="0">
                <a:tc>
                  <a:txBody>
                    <a:bodyPr/>
                    <a:lstStyle/>
                    <a:p>
                      <a:pPr algn="l">
                        <a:lnSpc>
                          <a:spcPct val="107000"/>
                        </a:lnSpc>
                        <a:spcAft>
                          <a:spcPts val="0"/>
                        </a:spcAft>
                      </a:pPr>
                      <a:r>
                        <a:rPr lang="tr-TR" sz="900" dirty="0">
                          <a:effectLst/>
                        </a:rPr>
                        <a:t>P4</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0"/>
                        </a:spcAft>
                      </a:pPr>
                      <a:r>
                        <a:rPr lang="tr-TR" sz="900">
                          <a:effectLst/>
                        </a:rPr>
                        <a:t>P2</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0"/>
                        </a:spcAft>
                      </a:pPr>
                      <a:r>
                        <a:rPr lang="tr-TR" sz="900" dirty="0">
                          <a:effectLst/>
                        </a:rPr>
                        <a:t>P2</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0"/>
                        </a:spcAft>
                      </a:pPr>
                      <a:r>
                        <a:rPr lang="tr-TR" sz="900">
                          <a:effectLst/>
                        </a:rPr>
                        <a:t>P2</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0"/>
                        </a:spcAft>
                      </a:pPr>
                      <a:r>
                        <a:rPr lang="tr-TR" sz="900">
                          <a:effectLst/>
                        </a:rPr>
                        <a:t>P4</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0"/>
                        </a:spcAft>
                      </a:pPr>
                      <a:r>
                        <a:rPr lang="tr-TR" sz="900">
                          <a:effectLst/>
                        </a:rPr>
                        <a:t>P4</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0"/>
                        </a:spcAft>
                      </a:pPr>
                      <a:r>
                        <a:rPr lang="tr-TR" sz="900">
                          <a:effectLst/>
                        </a:rPr>
                        <a:t>P4</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0"/>
                        </a:spcAft>
                      </a:pPr>
                      <a:r>
                        <a:rPr lang="tr-TR" sz="900">
                          <a:effectLst/>
                        </a:rPr>
                        <a:t>P4</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0"/>
                        </a:spcAft>
                      </a:pPr>
                      <a:r>
                        <a:rPr lang="tr-TR" sz="900">
                          <a:effectLst/>
                        </a:rPr>
                        <a:t>P1</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0"/>
                        </a:spcAft>
                      </a:pPr>
                      <a:r>
                        <a:rPr lang="tr-TR" sz="900">
                          <a:effectLst/>
                        </a:rPr>
                        <a:t>P1</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0"/>
                        </a:spcAft>
                      </a:pPr>
                      <a:r>
                        <a:rPr lang="tr-TR" sz="900">
                          <a:effectLst/>
                        </a:rPr>
                        <a:t>P1</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0"/>
                        </a:spcAft>
                      </a:pPr>
                      <a:r>
                        <a:rPr lang="tr-TR" sz="900">
                          <a:effectLst/>
                        </a:rPr>
                        <a:t>P1</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0"/>
                        </a:spcAft>
                      </a:pPr>
                      <a:r>
                        <a:rPr lang="tr-TR" sz="900">
                          <a:effectLst/>
                        </a:rPr>
                        <a:t>P1</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0"/>
                        </a:spcAft>
                      </a:pPr>
                      <a:r>
                        <a:rPr lang="tr-TR" sz="900">
                          <a:effectLst/>
                        </a:rPr>
                        <a:t>P1</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0"/>
                        </a:spcAft>
                      </a:pPr>
                      <a:r>
                        <a:rPr lang="tr-TR" sz="900">
                          <a:effectLst/>
                        </a:rPr>
                        <a:t>P1</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0"/>
                        </a:spcAft>
                      </a:pPr>
                      <a:r>
                        <a:rPr lang="tr-TR" sz="900">
                          <a:effectLst/>
                        </a:rPr>
                        <a:t>P1</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0"/>
                        </a:spcAft>
                      </a:pPr>
                      <a:r>
                        <a:rPr lang="tr-TR" sz="900">
                          <a:effectLst/>
                        </a:rPr>
                        <a:t>P3</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0"/>
                        </a:spcAft>
                      </a:pPr>
                      <a:r>
                        <a:rPr lang="tr-TR" sz="900">
                          <a:effectLst/>
                        </a:rPr>
                        <a:t>P3</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0"/>
                        </a:spcAft>
                      </a:pPr>
                      <a:r>
                        <a:rPr lang="tr-TR" sz="900">
                          <a:effectLst/>
                        </a:rPr>
                        <a:t>P3</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0"/>
                        </a:spcAft>
                      </a:pPr>
                      <a:r>
                        <a:rPr lang="tr-TR" sz="900">
                          <a:effectLst/>
                        </a:rPr>
                        <a:t>P3</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0"/>
                        </a:spcAft>
                      </a:pPr>
                      <a:r>
                        <a:rPr lang="tr-TR" sz="900">
                          <a:effectLst/>
                        </a:rPr>
                        <a:t>P3</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0"/>
                        </a:spcAft>
                      </a:pPr>
                      <a:r>
                        <a:rPr lang="tr-TR" sz="900">
                          <a:effectLst/>
                        </a:rPr>
                        <a:t>P3</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0"/>
                        </a:spcAft>
                      </a:pPr>
                      <a:r>
                        <a:rPr lang="tr-TR" sz="900">
                          <a:effectLst/>
                        </a:rPr>
                        <a:t>P3</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0"/>
                        </a:spcAft>
                      </a:pPr>
                      <a:r>
                        <a:rPr lang="tr-TR" sz="900">
                          <a:effectLst/>
                        </a:rPr>
                        <a:t>P3</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0"/>
                        </a:spcAft>
                      </a:pPr>
                      <a:r>
                        <a:rPr lang="tr-TR" sz="900" dirty="0">
                          <a:effectLst/>
                        </a:rPr>
                        <a:t>P3</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p:sp>
        <p:nvSpPr>
          <p:cNvPr id="5" name="Rectangle 1"/>
          <p:cNvSpPr>
            <a:spLocks noChangeArrowheads="1"/>
          </p:cNvSpPr>
          <p:nvPr/>
        </p:nvSpPr>
        <p:spPr bwMode="auto">
          <a:xfrm>
            <a:off x="422031" y="1247138"/>
            <a:ext cx="12768775"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en-US" sz="2000" b="1"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P2 </a:t>
            </a:r>
            <a:r>
              <a:rPr kumimoji="0" lang="tr-TR" altLang="en-US" sz="2000" b="1" i="0" u="none" strike="noStrike" cap="none" normalizeH="0" baseline="0" dirty="0" err="1"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finished</a:t>
            </a:r>
            <a:r>
              <a:rPr kumimoji="0" lang="tr-TR" altLang="en-US" sz="2000" b="1"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kumimoji="0" lang="tr-TR" altLang="en-US" sz="2000" b="1" i="0" u="none" strike="noStrike" cap="none" normalizeH="0" baseline="0" dirty="0" err="1"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Which</a:t>
            </a:r>
            <a:r>
              <a:rPr kumimoji="0" lang="tr-TR" altLang="en-US" sz="2000" b="1"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kumimoji="0" lang="tr-TR" altLang="en-US" sz="2000" b="1" i="0" u="none" strike="noStrike" cap="none" normalizeH="0" baseline="0" dirty="0" err="1"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process</a:t>
            </a:r>
            <a:r>
              <a:rPr kumimoji="0" lang="tr-TR" altLang="en-US" sz="2000" b="1"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t>
            </a:r>
            <a:endParaRPr kumimoji="0" lang="en-GB" altLang="en-US" sz="2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en-US" sz="2000" b="0" i="0" u="none" strike="noStrike" cap="none" normalizeH="0" baseline="0" dirty="0" err="1"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The</a:t>
            </a:r>
            <a:r>
              <a:rPr kumimoji="0" lang="tr-TR" altLang="en-US" sz="20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kumimoji="0" lang="tr-TR" altLang="en-US" sz="2000" b="0" i="0" u="none" strike="noStrike" cap="none" normalizeH="0" baseline="0" dirty="0" err="1"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biggest</a:t>
            </a:r>
            <a:r>
              <a:rPr kumimoji="0" lang="tr-TR" altLang="en-US" sz="20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kumimoji="0" lang="tr-TR" altLang="en-US" sz="2000" b="0" i="0" u="none" strike="noStrike" cap="none" normalizeH="0" baseline="0" dirty="0" err="1"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Representaion</a:t>
            </a:r>
            <a:r>
              <a:rPr kumimoji="0" lang="tr-TR" altLang="en-US" sz="20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time has </a:t>
            </a:r>
            <a:r>
              <a:rPr kumimoji="0" lang="tr-TR" altLang="en-US" sz="2000" b="0" i="0" u="none" strike="noStrike" cap="none" normalizeH="0" baseline="0" dirty="0" err="1"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already</a:t>
            </a:r>
            <a:r>
              <a:rPr kumimoji="0" lang="tr-TR" altLang="en-US" sz="20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kumimoji="0" lang="tr-TR" altLang="en-US" sz="2000" b="0" i="0" u="none" strike="noStrike" cap="none" normalizeH="0" baseline="0" dirty="0" err="1"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been</a:t>
            </a:r>
            <a:r>
              <a:rPr kumimoji="0" lang="tr-TR" altLang="en-US" sz="20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kumimoji="0" lang="tr-TR" altLang="en-US" sz="2000" b="0" i="0" u="none" strike="noStrike" cap="none" normalizeH="0" baseline="0" dirty="0" err="1"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exceeded</a:t>
            </a:r>
            <a:r>
              <a:rPr kumimoji="0" lang="tr-TR" altLang="en-US" sz="20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(3</a:t>
            </a:r>
            <a:r>
              <a:rPr kumimoji="0" lang="tr-TR" altLang="en-US" sz="2000" b="0" i="0" u="none" strike="noStrike" cap="none" normalizeH="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kumimoji="0" lang="tr-TR" altLang="en-US" sz="2000" b="0" i="0" u="none" strike="noStrike" cap="none" normalizeH="0" dirty="0" err="1"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ms</a:t>
            </a:r>
            <a:r>
              <a:rPr kumimoji="0" lang="tr-TR" altLang="en-US" sz="20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tr-TR" altLang="en-US" sz="2000" dirty="0" err="1" smtClean="0">
                <a:latin typeface="Calibri" panose="020F0502020204030204" pitchFamily="34" charset="0"/>
                <a:ea typeface="Calibri" panose="020F0502020204030204" pitchFamily="34" charset="0"/>
                <a:cs typeface="Times New Roman" panose="02020603050405020304" pitchFamily="18" charset="0"/>
              </a:rPr>
              <a:t>Now</a:t>
            </a:r>
            <a:r>
              <a:rPr lang="tr-TR" altLang="en-US" sz="2000" dirty="0" smtClean="0">
                <a:latin typeface="Calibri" panose="020F0502020204030204" pitchFamily="34" charset="0"/>
                <a:ea typeface="Calibri" panose="020F0502020204030204" pitchFamily="34" charset="0"/>
                <a:cs typeface="Times New Roman" panose="02020603050405020304" pitchFamily="18" charset="0"/>
              </a:rPr>
              <a:t>, SJF:</a:t>
            </a:r>
            <a:endParaRPr kumimoji="0" lang="en-GB" altLang="en-US" sz="2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en-US" sz="20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P4=5-1=4 </a:t>
            </a:r>
            <a:r>
              <a:rPr kumimoji="0" lang="tr-TR" altLang="en-US" sz="2000" b="0" i="0" u="none" strike="noStrike" cap="none" normalizeH="0" baseline="0" dirty="0" err="1"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ms</a:t>
            </a:r>
            <a:endParaRPr kumimoji="0" lang="en-GB" altLang="en-US" sz="2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en-US" sz="20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P3=9 </a:t>
            </a:r>
            <a:r>
              <a:rPr kumimoji="0" lang="tr-TR" altLang="en-US" sz="2000" b="0" i="0" u="none" strike="noStrike" cap="none" normalizeH="0" baseline="0" dirty="0" err="1"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ms</a:t>
            </a:r>
            <a:endParaRPr kumimoji="0" lang="en-GB" altLang="en-US" sz="2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en-US" sz="20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P1=8 </a:t>
            </a:r>
            <a:r>
              <a:rPr kumimoji="0" lang="tr-TR" altLang="en-US" sz="2000" b="0" i="0" u="none" strike="noStrike" cap="none" normalizeH="0" baseline="0" dirty="0" err="1"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ms</a:t>
            </a:r>
            <a:r>
              <a:rPr kumimoji="0" lang="tr-TR" altLang="en-US" sz="2000" b="0" i="0" u="none" strike="noStrike" cap="none" normalizeH="0" baseline="0" dirty="0" smtClean="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tr-TR" altLang="en-US" dirty="0" err="1" smtClean="0">
                <a:latin typeface="Arial" panose="020B0604020202020204" pitchFamily="34" charset="0"/>
                <a:ea typeface="Calibri" panose="020F0502020204030204" pitchFamily="34" charset="0"/>
                <a:cs typeface="Times New Roman" panose="02020603050405020304" pitchFamily="18" charset="0"/>
              </a:rPr>
              <a:t>Gantt</a:t>
            </a:r>
            <a:r>
              <a:rPr lang="tr-TR" altLang="en-US" dirty="0" smtClean="0">
                <a:latin typeface="Arial" panose="020B0604020202020204" pitchFamily="34" charset="0"/>
                <a:ea typeface="Calibri" panose="020F0502020204030204" pitchFamily="34" charset="0"/>
                <a:cs typeface="Times New Roman" panose="02020603050405020304" pitchFamily="18" charset="0"/>
              </a:rPr>
              <a:t> Chart</a:t>
            </a:r>
            <a:r>
              <a:rPr lang="tr-TR" altLang="en-US" dirty="0">
                <a:latin typeface="Arial" panose="020B0604020202020204" pitchFamily="34" charset="0"/>
                <a:ea typeface="Calibri" panose="020F0502020204030204" pitchFamily="34" charset="0"/>
                <a:cs typeface="Times New Roman" panose="02020603050405020304" pitchFamily="18" charset="0"/>
              </a:rPr>
              <a:t>:</a:t>
            </a:r>
            <a:r>
              <a:rPr kumimoji="0" lang="tr-TR" altLang="en-US" b="0" i="0" u="none" strike="noStrike" cap="none" normalizeH="0" baseline="0" dirty="0" smtClean="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            </a:t>
            </a:r>
            <a:endParaRPr kumimoji="0" lang="tr-TR" altLang="en-US" b="0" i="0" u="none" strike="noStrike" cap="none" normalizeH="0" baseline="0" dirty="0" smtClean="0">
              <a:ln>
                <a:noFill/>
              </a:ln>
              <a:solidFill>
                <a:schemeClr val="tx1"/>
              </a:solidFill>
              <a:effectLst/>
              <a:latin typeface="Arial" panose="020B0604020202020204" pitchFamily="34" charset="0"/>
            </a:endParaRPr>
          </a:p>
        </p:txBody>
      </p:sp>
      <p:sp>
        <p:nvSpPr>
          <p:cNvPr id="6" name="Dikdörtgen 5"/>
          <p:cNvSpPr/>
          <p:nvPr/>
        </p:nvSpPr>
        <p:spPr>
          <a:xfrm>
            <a:off x="295422" y="3890014"/>
            <a:ext cx="9616485" cy="289951"/>
          </a:xfrm>
          <a:prstGeom prst="rect">
            <a:avLst/>
          </a:prstGeom>
        </p:spPr>
        <p:txBody>
          <a:bodyPr wrap="square">
            <a:spAutoFit/>
          </a:bodyPr>
          <a:lstStyle/>
          <a:p>
            <a:pPr>
              <a:lnSpc>
                <a:spcPct val="107000"/>
              </a:lnSpc>
              <a:spcAft>
                <a:spcPts val="800"/>
              </a:spcAft>
            </a:pPr>
            <a:r>
              <a:rPr lang="tr-TR" sz="1200" dirty="0" smtClean="0">
                <a:latin typeface="Calibri" panose="020F0502020204030204" pitchFamily="34" charset="0"/>
                <a:ea typeface="Calibri" panose="020F0502020204030204" pitchFamily="34" charset="0"/>
                <a:cs typeface="Times New Roman" panose="02020603050405020304" pitchFamily="18" charset="0"/>
              </a:rPr>
              <a:t>0     </a:t>
            </a:r>
            <a:r>
              <a:rPr lang="tr-TR" sz="1200" dirty="0">
                <a:latin typeface="Calibri" panose="020F0502020204030204" pitchFamily="34" charset="0"/>
                <a:ea typeface="Calibri" panose="020F0502020204030204" pitchFamily="34" charset="0"/>
                <a:cs typeface="Times New Roman" panose="02020603050405020304" pitchFamily="18" charset="0"/>
              </a:rPr>
              <a:t>1                     4                             </a:t>
            </a:r>
            <a:r>
              <a:rPr lang="tr-TR" sz="1200" dirty="0" smtClean="0">
                <a:latin typeface="Calibri" panose="020F0502020204030204" pitchFamily="34" charset="0"/>
                <a:ea typeface="Calibri" panose="020F0502020204030204" pitchFamily="34" charset="0"/>
                <a:cs typeface="Times New Roman" panose="02020603050405020304" pitchFamily="18" charset="0"/>
              </a:rPr>
              <a:t>8                                                          16                                                              25</a:t>
            </a:r>
            <a:endParaRPr lang="en-GB" sz="12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6220872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275771" y="365760"/>
            <a:ext cx="10678741" cy="809897"/>
          </a:xfrm>
        </p:spPr>
        <p:txBody>
          <a:bodyPr/>
          <a:lstStyle/>
          <a:p>
            <a:r>
              <a:rPr lang="tr-TR" dirty="0"/>
              <a:t>SRTF (</a:t>
            </a:r>
            <a:r>
              <a:rPr lang="tr-TR" dirty="0" err="1"/>
              <a:t>Shortest</a:t>
            </a:r>
            <a:r>
              <a:rPr lang="tr-TR" dirty="0"/>
              <a:t> </a:t>
            </a:r>
            <a:r>
              <a:rPr lang="tr-TR" dirty="0" err="1"/>
              <a:t>Remaining</a:t>
            </a:r>
            <a:r>
              <a:rPr lang="tr-TR" dirty="0"/>
              <a:t> Time First)</a:t>
            </a:r>
            <a:endParaRPr lang="en-GB" dirty="0"/>
          </a:p>
        </p:txBody>
      </p:sp>
      <p:sp>
        <p:nvSpPr>
          <p:cNvPr id="3" name="İçerik Yer Tutucusu 2"/>
          <p:cNvSpPr>
            <a:spLocks noGrp="1"/>
          </p:cNvSpPr>
          <p:nvPr>
            <p:ph idx="1"/>
          </p:nvPr>
        </p:nvSpPr>
        <p:spPr>
          <a:xfrm>
            <a:off x="595085" y="1190171"/>
            <a:ext cx="8595360" cy="4351337"/>
          </a:xfrm>
        </p:spPr>
        <p:txBody>
          <a:bodyPr/>
          <a:lstStyle/>
          <a:p>
            <a:pPr marL="0" indent="0">
              <a:buNone/>
            </a:pPr>
            <a:r>
              <a:rPr lang="tr-TR" b="1" dirty="0" err="1" smtClean="0"/>
              <a:t>Average</a:t>
            </a:r>
            <a:r>
              <a:rPr lang="tr-TR" b="1" dirty="0" smtClean="0"/>
              <a:t> </a:t>
            </a:r>
            <a:r>
              <a:rPr lang="tr-TR" b="1" dirty="0" err="1" smtClean="0"/>
              <a:t>Waiting</a:t>
            </a:r>
            <a:r>
              <a:rPr lang="tr-TR" b="1" dirty="0" smtClean="0"/>
              <a:t> Time:</a:t>
            </a:r>
          </a:p>
          <a:p>
            <a:pPr marL="0" indent="0">
              <a:buNone/>
            </a:pPr>
            <a:r>
              <a:rPr lang="tr-TR" b="1" dirty="0" err="1" smtClean="0"/>
              <a:t>Completion</a:t>
            </a:r>
            <a:r>
              <a:rPr lang="tr-TR" b="1" dirty="0" smtClean="0"/>
              <a:t> Time – </a:t>
            </a:r>
            <a:r>
              <a:rPr lang="tr-TR" b="1" dirty="0" err="1" smtClean="0"/>
              <a:t>Execution</a:t>
            </a:r>
            <a:r>
              <a:rPr lang="tr-TR" b="1" dirty="0" smtClean="0"/>
              <a:t> Time-</a:t>
            </a:r>
            <a:r>
              <a:rPr lang="tr-TR" b="1" dirty="0" err="1" smtClean="0"/>
              <a:t>Presentaion</a:t>
            </a:r>
            <a:r>
              <a:rPr lang="tr-TR" b="1" dirty="0" smtClean="0"/>
              <a:t> Time</a:t>
            </a:r>
            <a:r>
              <a:rPr lang="tr-TR" dirty="0" smtClean="0"/>
              <a:t>:</a:t>
            </a:r>
            <a:endParaRPr lang="en-GB" dirty="0"/>
          </a:p>
          <a:p>
            <a:r>
              <a:rPr lang="tr-TR" dirty="0" smtClean="0"/>
              <a:t>P1:16-8-3=5 </a:t>
            </a:r>
            <a:r>
              <a:rPr lang="tr-TR" dirty="0" err="1" smtClean="0"/>
              <a:t>ms</a:t>
            </a:r>
            <a:endParaRPr lang="en-GB" dirty="0"/>
          </a:p>
          <a:p>
            <a:r>
              <a:rPr lang="tr-TR" dirty="0" smtClean="0"/>
              <a:t>P2: </a:t>
            </a:r>
            <a:r>
              <a:rPr lang="tr-TR" dirty="0"/>
              <a:t>4-3-1=0 </a:t>
            </a:r>
            <a:r>
              <a:rPr lang="tr-TR" dirty="0" err="1" smtClean="0"/>
              <a:t>ms</a:t>
            </a:r>
            <a:endParaRPr lang="en-GB" dirty="0"/>
          </a:p>
          <a:p>
            <a:r>
              <a:rPr lang="tr-TR" dirty="0" smtClean="0"/>
              <a:t>P3: </a:t>
            </a:r>
            <a:r>
              <a:rPr lang="tr-TR" dirty="0"/>
              <a:t>25-9-2=14 </a:t>
            </a:r>
            <a:r>
              <a:rPr lang="tr-TR" dirty="0" err="1" smtClean="0"/>
              <a:t>ms</a:t>
            </a:r>
            <a:endParaRPr lang="en-GB" dirty="0"/>
          </a:p>
          <a:p>
            <a:r>
              <a:rPr lang="tr-TR" dirty="0" smtClean="0"/>
              <a:t>P4: </a:t>
            </a:r>
            <a:r>
              <a:rPr lang="tr-TR" dirty="0"/>
              <a:t>8-5-0=3 </a:t>
            </a:r>
            <a:endParaRPr lang="en-GB" dirty="0"/>
          </a:p>
          <a:p>
            <a:r>
              <a:rPr lang="tr-TR" dirty="0"/>
              <a:t>P4=3+0=3 </a:t>
            </a:r>
            <a:r>
              <a:rPr lang="tr-TR" dirty="0" err="1" smtClean="0"/>
              <a:t>ms</a:t>
            </a:r>
            <a:r>
              <a:rPr lang="tr-TR" dirty="0" smtClean="0"/>
              <a:t> </a:t>
            </a:r>
            <a:endParaRPr lang="en-GB" dirty="0"/>
          </a:p>
          <a:p>
            <a:r>
              <a:rPr lang="tr-TR" dirty="0"/>
              <a:t>(5+0+14+3)/4= 5.5 </a:t>
            </a:r>
            <a:r>
              <a:rPr lang="tr-TR" dirty="0" err="1" smtClean="0"/>
              <a:t>ms</a:t>
            </a:r>
            <a:endParaRPr lang="en-GB" dirty="0"/>
          </a:p>
          <a:p>
            <a:endParaRPr lang="en-GB" dirty="0"/>
          </a:p>
        </p:txBody>
      </p:sp>
    </p:spTree>
    <p:extLst>
      <p:ext uri="{BB962C8B-B14F-4D97-AF65-F5344CB8AC3E}">
        <p14:creationId xmlns:p14="http://schemas.microsoft.com/office/powerpoint/2010/main" val="54899151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499749" y="380721"/>
            <a:ext cx="9692640" cy="745588"/>
          </a:xfrm>
        </p:spPr>
        <p:txBody>
          <a:bodyPr/>
          <a:lstStyle/>
          <a:p>
            <a:r>
              <a:rPr lang="en-GB" dirty="0"/>
              <a:t>Multilevel Queue</a:t>
            </a:r>
          </a:p>
        </p:txBody>
      </p:sp>
      <p:sp>
        <p:nvSpPr>
          <p:cNvPr id="3" name="İçerik Yer Tutucusu 2"/>
          <p:cNvSpPr>
            <a:spLocks noGrp="1"/>
          </p:cNvSpPr>
          <p:nvPr>
            <p:ph idx="1"/>
          </p:nvPr>
        </p:nvSpPr>
        <p:spPr>
          <a:xfrm>
            <a:off x="499749" y="1126309"/>
            <a:ext cx="10269638" cy="3906129"/>
          </a:xfrm>
        </p:spPr>
        <p:txBody>
          <a:bodyPr>
            <a:normAutofit/>
          </a:bodyPr>
          <a:lstStyle/>
          <a:p>
            <a:r>
              <a:rPr lang="en-GB" dirty="0" smtClean="0"/>
              <a:t>Ready </a:t>
            </a:r>
            <a:r>
              <a:rPr lang="en-GB" dirty="0"/>
              <a:t>queue is partitioned into separate queues, </a:t>
            </a:r>
            <a:r>
              <a:rPr lang="en-GB" dirty="0" err="1"/>
              <a:t>eg</a:t>
            </a:r>
            <a:r>
              <a:rPr lang="en-GB" dirty="0"/>
              <a:t>: </a:t>
            </a:r>
            <a:endParaRPr lang="tr-TR" dirty="0" smtClean="0"/>
          </a:p>
          <a:p>
            <a:pPr lvl="1"/>
            <a:r>
              <a:rPr lang="en-GB" dirty="0" smtClean="0"/>
              <a:t>foreground </a:t>
            </a:r>
            <a:r>
              <a:rPr lang="en-GB" dirty="0"/>
              <a:t>(interactive) </a:t>
            </a:r>
          </a:p>
          <a:p>
            <a:pPr lvl="1"/>
            <a:r>
              <a:rPr lang="en-GB" dirty="0"/>
              <a:t>background (batch) </a:t>
            </a:r>
          </a:p>
          <a:p>
            <a:r>
              <a:rPr lang="en-GB" dirty="0" smtClean="0"/>
              <a:t>Process </a:t>
            </a:r>
            <a:r>
              <a:rPr lang="en-GB" dirty="0"/>
              <a:t>permanently in a given queue </a:t>
            </a:r>
          </a:p>
          <a:p>
            <a:r>
              <a:rPr lang="en-GB" dirty="0" smtClean="0"/>
              <a:t>Each </a:t>
            </a:r>
            <a:r>
              <a:rPr lang="en-GB" dirty="0"/>
              <a:t>queue has its own scheduling algorithm: </a:t>
            </a:r>
            <a:endParaRPr lang="tr-TR" dirty="0" smtClean="0"/>
          </a:p>
          <a:p>
            <a:pPr lvl="1"/>
            <a:r>
              <a:rPr lang="en-GB" dirty="0" smtClean="0"/>
              <a:t>foreground </a:t>
            </a:r>
            <a:r>
              <a:rPr lang="en-GB" dirty="0"/>
              <a:t>– RR </a:t>
            </a:r>
          </a:p>
          <a:p>
            <a:pPr lvl="1"/>
            <a:r>
              <a:rPr lang="en-GB" dirty="0"/>
              <a:t>background – FCFS </a:t>
            </a:r>
          </a:p>
          <a:p>
            <a:r>
              <a:rPr lang="en-GB" dirty="0" smtClean="0"/>
              <a:t>Scheduling </a:t>
            </a:r>
            <a:r>
              <a:rPr lang="en-GB" dirty="0"/>
              <a:t>must be done between </a:t>
            </a:r>
            <a:r>
              <a:rPr lang="en-GB" dirty="0" smtClean="0"/>
              <a:t>the queues</a:t>
            </a:r>
            <a:r>
              <a:rPr lang="tr-TR" dirty="0" smtClean="0"/>
              <a:t> </a:t>
            </a:r>
            <a:r>
              <a:rPr lang="tr-TR" dirty="0" err="1" smtClean="0"/>
              <a:t>and</a:t>
            </a:r>
            <a:r>
              <a:rPr lang="tr-TR" dirty="0" smtClean="0"/>
              <a:t> p</a:t>
            </a:r>
            <a:r>
              <a:rPr lang="en-GB" dirty="0" err="1" smtClean="0"/>
              <a:t>riorities</a:t>
            </a:r>
            <a:r>
              <a:rPr lang="en-GB" dirty="0" smtClean="0"/>
              <a:t> </a:t>
            </a:r>
            <a:r>
              <a:rPr lang="en-GB" dirty="0"/>
              <a:t>are assigned </a:t>
            </a:r>
            <a:r>
              <a:rPr lang="en-GB" dirty="0" smtClean="0"/>
              <a:t>to </a:t>
            </a:r>
            <a:r>
              <a:rPr lang="en-GB" dirty="0"/>
              <a:t>each queue. </a:t>
            </a:r>
          </a:p>
          <a:p>
            <a:endParaRPr lang="en-GB" dirty="0"/>
          </a:p>
          <a:p>
            <a:endParaRPr lang="en-GB" dirty="0"/>
          </a:p>
        </p:txBody>
      </p:sp>
    </p:spTree>
    <p:extLst>
      <p:ext uri="{BB962C8B-B14F-4D97-AF65-F5344CB8AC3E}">
        <p14:creationId xmlns:p14="http://schemas.microsoft.com/office/powerpoint/2010/main" val="48072598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713232" y="496389"/>
            <a:ext cx="9692640" cy="795383"/>
          </a:xfrm>
        </p:spPr>
        <p:txBody>
          <a:bodyPr/>
          <a:lstStyle/>
          <a:p>
            <a:r>
              <a:rPr lang="en-GB" dirty="0"/>
              <a:t>Multilevel Queue</a:t>
            </a:r>
          </a:p>
        </p:txBody>
      </p:sp>
      <p:pic>
        <p:nvPicPr>
          <p:cNvPr id="4" name="İçerik Yer Tutucusu 3"/>
          <p:cNvPicPr>
            <a:picLocks noGrp="1" noChangeAspect="1"/>
          </p:cNvPicPr>
          <p:nvPr>
            <p:ph idx="1"/>
          </p:nvPr>
        </p:nvPicPr>
        <p:blipFill>
          <a:blip r:embed="rId2"/>
          <a:stretch>
            <a:fillRect/>
          </a:stretch>
        </p:blipFill>
        <p:spPr>
          <a:xfrm>
            <a:off x="713232" y="1482369"/>
            <a:ext cx="6622254" cy="4014564"/>
          </a:xfrm>
          <a:prstGeom prst="rect">
            <a:avLst/>
          </a:prstGeom>
        </p:spPr>
      </p:pic>
    </p:spTree>
    <p:extLst>
      <p:ext uri="{BB962C8B-B14F-4D97-AF65-F5344CB8AC3E}">
        <p14:creationId xmlns:p14="http://schemas.microsoft.com/office/powerpoint/2010/main" val="16962084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en-GB"/>
          </a:p>
        </p:txBody>
      </p:sp>
      <p:sp>
        <p:nvSpPr>
          <p:cNvPr id="3" name="İçerik Yer Tutucusu 2"/>
          <p:cNvSpPr>
            <a:spLocks noGrp="1"/>
          </p:cNvSpPr>
          <p:nvPr>
            <p:ph idx="1"/>
          </p:nvPr>
        </p:nvSpPr>
        <p:spPr/>
        <p:txBody>
          <a:bodyPr/>
          <a:lstStyle/>
          <a:p>
            <a:endParaRPr lang="en-GB"/>
          </a:p>
        </p:txBody>
      </p:sp>
      <p:pic>
        <p:nvPicPr>
          <p:cNvPr id="4" name="Resim 3"/>
          <p:cNvPicPr>
            <a:picLocks noChangeAspect="1"/>
          </p:cNvPicPr>
          <p:nvPr/>
        </p:nvPicPr>
        <p:blipFill>
          <a:blip r:embed="rId2"/>
          <a:stretch>
            <a:fillRect/>
          </a:stretch>
        </p:blipFill>
        <p:spPr>
          <a:xfrm>
            <a:off x="1603717" y="456002"/>
            <a:ext cx="8548661" cy="6099585"/>
          </a:xfrm>
          <a:prstGeom prst="rect">
            <a:avLst/>
          </a:prstGeom>
        </p:spPr>
      </p:pic>
    </p:spTree>
    <p:extLst>
      <p:ext uri="{BB962C8B-B14F-4D97-AF65-F5344CB8AC3E}">
        <p14:creationId xmlns:p14="http://schemas.microsoft.com/office/powerpoint/2010/main" val="304235656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0" y="-42203"/>
            <a:ext cx="9692640" cy="1325562"/>
          </a:xfrm>
        </p:spPr>
        <p:txBody>
          <a:bodyPr>
            <a:normAutofit/>
          </a:bodyPr>
          <a:lstStyle/>
          <a:p>
            <a:pPr algn="r"/>
            <a:r>
              <a:rPr lang="en-GB" sz="4000" dirty="0"/>
              <a:t>Ready Queue And Various I/O Device Queues </a:t>
            </a:r>
          </a:p>
        </p:txBody>
      </p:sp>
      <p:sp>
        <p:nvSpPr>
          <p:cNvPr id="3" name="İçerik Yer Tutucusu 2"/>
          <p:cNvSpPr>
            <a:spLocks noGrp="1"/>
          </p:cNvSpPr>
          <p:nvPr>
            <p:ph idx="1"/>
          </p:nvPr>
        </p:nvSpPr>
        <p:spPr/>
        <p:txBody>
          <a:bodyPr/>
          <a:lstStyle/>
          <a:p>
            <a:endParaRPr lang="en-GB" dirty="0"/>
          </a:p>
        </p:txBody>
      </p:sp>
      <p:pic>
        <p:nvPicPr>
          <p:cNvPr id="4" name="Resim 3"/>
          <p:cNvPicPr>
            <a:picLocks noChangeAspect="1"/>
          </p:cNvPicPr>
          <p:nvPr/>
        </p:nvPicPr>
        <p:blipFill>
          <a:blip r:embed="rId2"/>
          <a:stretch>
            <a:fillRect/>
          </a:stretch>
        </p:blipFill>
        <p:spPr>
          <a:xfrm>
            <a:off x="604911" y="847301"/>
            <a:ext cx="6935372" cy="5926294"/>
          </a:xfrm>
          <a:prstGeom prst="rect">
            <a:avLst/>
          </a:prstGeom>
        </p:spPr>
      </p:pic>
    </p:spTree>
    <p:extLst>
      <p:ext uri="{BB962C8B-B14F-4D97-AF65-F5344CB8AC3E}">
        <p14:creationId xmlns:p14="http://schemas.microsoft.com/office/powerpoint/2010/main" val="49660080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261872" y="365760"/>
            <a:ext cx="9692640" cy="787791"/>
          </a:xfrm>
        </p:spPr>
        <p:txBody>
          <a:bodyPr/>
          <a:lstStyle/>
          <a:p>
            <a:r>
              <a:rPr lang="en-GB" dirty="0"/>
              <a:t>Schedulers </a:t>
            </a:r>
          </a:p>
        </p:txBody>
      </p:sp>
      <p:sp>
        <p:nvSpPr>
          <p:cNvPr id="3" name="İçerik Yer Tutucusu 2"/>
          <p:cNvSpPr>
            <a:spLocks noGrp="1"/>
          </p:cNvSpPr>
          <p:nvPr>
            <p:ph idx="1"/>
          </p:nvPr>
        </p:nvSpPr>
        <p:spPr>
          <a:xfrm>
            <a:off x="1055077" y="1153552"/>
            <a:ext cx="9899435" cy="5026586"/>
          </a:xfrm>
        </p:spPr>
        <p:txBody>
          <a:bodyPr/>
          <a:lstStyle/>
          <a:p>
            <a:pPr algn="just"/>
            <a:r>
              <a:rPr lang="en-GB" b="1" dirty="0" smtClean="0"/>
              <a:t>Long </a:t>
            </a:r>
            <a:r>
              <a:rPr lang="en-GB" b="1" dirty="0"/>
              <a:t>term scheduler </a:t>
            </a:r>
            <a:r>
              <a:rPr lang="tr-TR" b="1" dirty="0" smtClean="0"/>
              <a:t>– </a:t>
            </a:r>
            <a:r>
              <a:rPr lang="tr-TR" b="1" dirty="0" err="1" smtClean="0"/>
              <a:t>Job</a:t>
            </a:r>
            <a:r>
              <a:rPr lang="tr-TR" b="1" dirty="0" smtClean="0"/>
              <a:t> </a:t>
            </a:r>
            <a:r>
              <a:rPr lang="tr-TR" b="1" dirty="0" err="1" smtClean="0"/>
              <a:t>Scheduler</a:t>
            </a:r>
            <a:endParaRPr lang="tr-TR" b="1" dirty="0"/>
          </a:p>
          <a:p>
            <a:pPr algn="just"/>
            <a:r>
              <a:rPr lang="tr-TR" dirty="0" smtClean="0"/>
              <a:t>D</a:t>
            </a:r>
            <a:r>
              <a:rPr lang="en-GB" dirty="0" err="1" smtClean="0"/>
              <a:t>etermines</a:t>
            </a:r>
            <a:r>
              <a:rPr lang="en-GB" dirty="0" smtClean="0"/>
              <a:t> </a:t>
            </a:r>
            <a:r>
              <a:rPr lang="en-GB" dirty="0"/>
              <a:t>which programs are admitted to the system for processing</a:t>
            </a:r>
            <a:r>
              <a:rPr lang="en-GB" dirty="0" smtClean="0"/>
              <a:t>.</a:t>
            </a:r>
            <a:endParaRPr lang="tr-TR" dirty="0" smtClean="0"/>
          </a:p>
          <a:p>
            <a:pPr algn="just"/>
            <a:r>
              <a:rPr lang="en-GB" dirty="0" smtClean="0"/>
              <a:t>Job </a:t>
            </a:r>
            <a:r>
              <a:rPr lang="en-GB" dirty="0"/>
              <a:t>scheduler selects processes from the queue and loads them into memory for execution. </a:t>
            </a:r>
            <a:endParaRPr lang="tr-TR" dirty="0" smtClean="0"/>
          </a:p>
          <a:p>
            <a:pPr algn="just"/>
            <a:r>
              <a:rPr lang="en-GB" dirty="0" smtClean="0"/>
              <a:t>When process changes the state from new to ready, then there is use of long term scheduler. </a:t>
            </a:r>
            <a:endParaRPr lang="tr-TR" dirty="0" smtClean="0"/>
          </a:p>
          <a:p>
            <a:pPr algn="just"/>
            <a:r>
              <a:rPr lang="en-GB" dirty="0" smtClean="0"/>
              <a:t>The </a:t>
            </a:r>
            <a:r>
              <a:rPr lang="en-GB" dirty="0"/>
              <a:t>primary objective of the job scheduler is to provide a balanced mix of jobs, such as I/O bound and processor bound. </a:t>
            </a:r>
            <a:endParaRPr lang="tr-TR" dirty="0" smtClean="0"/>
          </a:p>
          <a:p>
            <a:pPr algn="just"/>
            <a:r>
              <a:rPr lang="en-GB" dirty="0" smtClean="0"/>
              <a:t>It </a:t>
            </a:r>
            <a:r>
              <a:rPr lang="en-GB" dirty="0"/>
              <a:t>also controls the degree of multiprogramming. </a:t>
            </a:r>
            <a:endParaRPr lang="tr-TR" dirty="0" smtClean="0"/>
          </a:p>
          <a:p>
            <a:pPr algn="just"/>
            <a:r>
              <a:rPr lang="en-GB" dirty="0" smtClean="0"/>
              <a:t>If </a:t>
            </a:r>
            <a:r>
              <a:rPr lang="en-GB" dirty="0"/>
              <a:t>the degree of multiprogramming is stable, then the average rate of process creation must be equal to the average departure rate of processes leaving the system. </a:t>
            </a:r>
            <a:endParaRPr lang="tr-TR" dirty="0" smtClean="0"/>
          </a:p>
        </p:txBody>
      </p:sp>
    </p:spTree>
    <p:extLst>
      <p:ext uri="{BB962C8B-B14F-4D97-AF65-F5344CB8AC3E}">
        <p14:creationId xmlns:p14="http://schemas.microsoft.com/office/powerpoint/2010/main" val="114717148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261872" y="365760"/>
            <a:ext cx="9692640" cy="1026942"/>
          </a:xfrm>
        </p:spPr>
        <p:txBody>
          <a:bodyPr/>
          <a:lstStyle/>
          <a:p>
            <a:r>
              <a:rPr lang="tr-TR" dirty="0" err="1" smtClean="0"/>
              <a:t>Schedulers</a:t>
            </a:r>
            <a:endParaRPr lang="en-GB" dirty="0"/>
          </a:p>
        </p:txBody>
      </p:sp>
      <p:sp>
        <p:nvSpPr>
          <p:cNvPr id="3" name="İçerik Yer Tutucusu 2"/>
          <p:cNvSpPr>
            <a:spLocks noGrp="1"/>
          </p:cNvSpPr>
          <p:nvPr>
            <p:ph idx="1"/>
          </p:nvPr>
        </p:nvSpPr>
        <p:spPr>
          <a:xfrm>
            <a:off x="1261872" y="1505244"/>
            <a:ext cx="9823470" cy="5176910"/>
          </a:xfrm>
        </p:spPr>
        <p:txBody>
          <a:bodyPr/>
          <a:lstStyle/>
          <a:p>
            <a:pPr algn="just"/>
            <a:r>
              <a:rPr lang="tr-TR" b="1" dirty="0" err="1"/>
              <a:t>Short</a:t>
            </a:r>
            <a:r>
              <a:rPr lang="tr-TR" b="1" dirty="0"/>
              <a:t> </a:t>
            </a:r>
            <a:r>
              <a:rPr lang="en-GB" b="1" dirty="0"/>
              <a:t>term </a:t>
            </a:r>
            <a:r>
              <a:rPr lang="en-GB" b="1" dirty="0" smtClean="0"/>
              <a:t>scheduler</a:t>
            </a:r>
            <a:r>
              <a:rPr lang="tr-TR" b="1" dirty="0" smtClean="0"/>
              <a:t>-</a:t>
            </a:r>
            <a:r>
              <a:rPr lang="en-GB" b="1" dirty="0" smtClean="0"/>
              <a:t>CPU scheduler</a:t>
            </a:r>
            <a:endParaRPr lang="tr-TR" b="1" dirty="0" smtClean="0"/>
          </a:p>
          <a:p>
            <a:pPr algn="just"/>
            <a:r>
              <a:rPr lang="tr-TR" dirty="0" smtClean="0"/>
              <a:t>M</a:t>
            </a:r>
            <a:r>
              <a:rPr lang="en-GB" dirty="0" smtClean="0"/>
              <a:t>ain </a:t>
            </a:r>
            <a:r>
              <a:rPr lang="en-GB" dirty="0"/>
              <a:t>objective is increasing system performance in accordance with the chosen set of criteria. </a:t>
            </a:r>
            <a:endParaRPr lang="tr-TR" dirty="0" smtClean="0"/>
          </a:p>
          <a:p>
            <a:pPr algn="just"/>
            <a:r>
              <a:rPr lang="en-GB" dirty="0" smtClean="0"/>
              <a:t>It is</a:t>
            </a:r>
            <a:r>
              <a:rPr lang="tr-TR" dirty="0" smtClean="0"/>
              <a:t> </a:t>
            </a:r>
            <a:r>
              <a:rPr lang="tr-TR" dirty="0" err="1" smtClean="0"/>
              <a:t>used</a:t>
            </a:r>
            <a:r>
              <a:rPr lang="en-GB" dirty="0" smtClean="0"/>
              <a:t> </a:t>
            </a:r>
            <a:r>
              <a:rPr lang="tr-TR" dirty="0" err="1" smtClean="0"/>
              <a:t>while</a:t>
            </a:r>
            <a:r>
              <a:rPr lang="en-GB" dirty="0" smtClean="0"/>
              <a:t> </a:t>
            </a:r>
            <a:r>
              <a:rPr lang="en-GB" dirty="0" err="1" smtClean="0"/>
              <a:t>chang</a:t>
            </a:r>
            <a:r>
              <a:rPr lang="tr-TR" dirty="0" err="1" smtClean="0"/>
              <a:t>ing</a:t>
            </a:r>
            <a:r>
              <a:rPr lang="en-GB" dirty="0" smtClean="0"/>
              <a:t> </a:t>
            </a:r>
            <a:r>
              <a:rPr lang="en-GB" dirty="0"/>
              <a:t>of ready state to running </a:t>
            </a:r>
            <a:r>
              <a:rPr lang="en-GB" dirty="0" smtClean="0"/>
              <a:t>state</a:t>
            </a:r>
            <a:r>
              <a:rPr lang="tr-TR" dirty="0" smtClean="0"/>
              <a:t>.</a:t>
            </a:r>
          </a:p>
          <a:p>
            <a:pPr algn="just"/>
            <a:r>
              <a:rPr lang="tr-TR" dirty="0" err="1" smtClean="0"/>
              <a:t>It</a:t>
            </a:r>
            <a:r>
              <a:rPr lang="en-GB" dirty="0" smtClean="0"/>
              <a:t> </a:t>
            </a:r>
            <a:r>
              <a:rPr lang="en-GB" dirty="0"/>
              <a:t>selects process among the processes that are ready to execute and allocates CPU to one of them. </a:t>
            </a:r>
            <a:endParaRPr lang="tr-TR" dirty="0" smtClean="0"/>
          </a:p>
          <a:p>
            <a:pPr algn="just"/>
            <a:r>
              <a:rPr lang="tr-TR" dirty="0" err="1" smtClean="0"/>
              <a:t>It</a:t>
            </a:r>
            <a:r>
              <a:rPr lang="tr-TR" dirty="0" smtClean="0"/>
              <a:t> </a:t>
            </a:r>
            <a:r>
              <a:rPr lang="tr-TR" dirty="0" err="1" smtClean="0"/>
              <a:t>decides</a:t>
            </a:r>
            <a:r>
              <a:rPr lang="tr-TR" dirty="0" smtClean="0"/>
              <a:t> </a:t>
            </a:r>
            <a:r>
              <a:rPr lang="tr-TR" dirty="0" err="1"/>
              <a:t>the</a:t>
            </a:r>
            <a:r>
              <a:rPr lang="tr-TR" dirty="0"/>
              <a:t> </a:t>
            </a:r>
            <a:r>
              <a:rPr lang="tr-TR" dirty="0" err="1" smtClean="0"/>
              <a:t>next</a:t>
            </a:r>
            <a:r>
              <a:rPr lang="tr-TR" dirty="0" smtClean="0"/>
              <a:t> </a:t>
            </a:r>
            <a:r>
              <a:rPr lang="tr-TR" dirty="0" err="1"/>
              <a:t>process</a:t>
            </a:r>
            <a:r>
              <a:rPr lang="tr-TR" dirty="0"/>
              <a:t> </a:t>
            </a:r>
            <a:r>
              <a:rPr lang="tr-TR" dirty="0" err="1"/>
              <a:t>to</a:t>
            </a:r>
            <a:r>
              <a:rPr lang="tr-TR" dirty="0"/>
              <a:t> be </a:t>
            </a:r>
            <a:r>
              <a:rPr lang="tr-TR" dirty="0" err="1"/>
              <a:t>executed</a:t>
            </a:r>
            <a:r>
              <a:rPr lang="tr-TR" dirty="0"/>
              <a:t>. </a:t>
            </a:r>
            <a:endParaRPr lang="tr-TR" dirty="0" smtClean="0">
              <a:solidFill>
                <a:srgbClr val="FF0000"/>
              </a:solidFill>
            </a:endParaRPr>
          </a:p>
          <a:p>
            <a:pPr algn="just"/>
            <a:r>
              <a:rPr lang="en-GB" dirty="0" smtClean="0">
                <a:solidFill>
                  <a:srgbClr val="FF0000"/>
                </a:solidFill>
              </a:rPr>
              <a:t>Faster</a:t>
            </a:r>
            <a:r>
              <a:rPr lang="tr-TR" dirty="0">
                <a:solidFill>
                  <a:srgbClr val="FF0000"/>
                </a:solidFill>
              </a:rPr>
              <a:t> </a:t>
            </a:r>
            <a:r>
              <a:rPr lang="tr-TR" dirty="0" err="1" smtClean="0">
                <a:solidFill>
                  <a:srgbClr val="FF0000"/>
                </a:solidFill>
              </a:rPr>
              <a:t>than</a:t>
            </a:r>
            <a:r>
              <a:rPr lang="tr-TR" dirty="0" smtClean="0">
                <a:solidFill>
                  <a:srgbClr val="FF0000"/>
                </a:solidFill>
              </a:rPr>
              <a:t> </a:t>
            </a:r>
            <a:r>
              <a:rPr lang="en-GB" dirty="0" smtClean="0">
                <a:solidFill>
                  <a:srgbClr val="FF0000"/>
                </a:solidFill>
              </a:rPr>
              <a:t>long </a:t>
            </a:r>
            <a:r>
              <a:rPr lang="en-GB" dirty="0">
                <a:solidFill>
                  <a:srgbClr val="FF0000"/>
                </a:solidFill>
              </a:rPr>
              <a:t>term </a:t>
            </a:r>
            <a:r>
              <a:rPr lang="en-GB" dirty="0" smtClean="0">
                <a:solidFill>
                  <a:srgbClr val="FF0000"/>
                </a:solidFill>
              </a:rPr>
              <a:t>scheduler</a:t>
            </a:r>
            <a:r>
              <a:rPr lang="tr-TR" dirty="0" smtClean="0">
                <a:solidFill>
                  <a:srgbClr val="FF0000"/>
                </a:solidFill>
              </a:rPr>
              <a:t>???</a:t>
            </a:r>
            <a:endParaRPr lang="tr-TR" dirty="0">
              <a:solidFill>
                <a:srgbClr val="FF0000"/>
              </a:solidFill>
            </a:endParaRPr>
          </a:p>
          <a:p>
            <a:pPr algn="just"/>
            <a:r>
              <a:rPr lang="en-GB" b="1" dirty="0"/>
              <a:t>Medium term scheduling </a:t>
            </a:r>
            <a:r>
              <a:rPr lang="en-GB" dirty="0"/>
              <a:t>is part of the swapping. It removes the processes from the memory. It reduces the degree of multiprogramming. </a:t>
            </a:r>
          </a:p>
          <a:p>
            <a:endParaRPr lang="en-GB" dirty="0"/>
          </a:p>
        </p:txBody>
      </p:sp>
    </p:spTree>
    <p:extLst>
      <p:ext uri="{BB962C8B-B14F-4D97-AF65-F5344CB8AC3E}">
        <p14:creationId xmlns:p14="http://schemas.microsoft.com/office/powerpoint/2010/main" val="263911764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261872" y="365760"/>
            <a:ext cx="9692640" cy="942535"/>
          </a:xfrm>
        </p:spPr>
        <p:txBody>
          <a:bodyPr/>
          <a:lstStyle/>
          <a:p>
            <a:r>
              <a:rPr lang="tr-TR" dirty="0" err="1" smtClean="0"/>
              <a:t>Schedulers-Swapping</a:t>
            </a:r>
            <a:endParaRPr lang="en-GB" dirty="0"/>
          </a:p>
        </p:txBody>
      </p:sp>
      <p:sp>
        <p:nvSpPr>
          <p:cNvPr id="3" name="İçerik Yer Tutucusu 2"/>
          <p:cNvSpPr>
            <a:spLocks noGrp="1"/>
          </p:cNvSpPr>
          <p:nvPr>
            <p:ph idx="1"/>
          </p:nvPr>
        </p:nvSpPr>
        <p:spPr>
          <a:xfrm>
            <a:off x="1153551" y="1308296"/>
            <a:ext cx="9903655" cy="4871842"/>
          </a:xfrm>
        </p:spPr>
        <p:txBody>
          <a:bodyPr/>
          <a:lstStyle/>
          <a:p>
            <a:pPr algn="just"/>
            <a:r>
              <a:rPr lang="en-GB" dirty="0"/>
              <a:t>Running process may become suspended if it makes an I/O request. Suspended processes cannot make any progress towards completion. In this condition, to remove the process from memory and make space for other process, the suspended process is moved to the secondary storage. This process is called swapping, and the process is said to be swapped out or rolled out. Swapping may be necessary to improve the process mix.</a:t>
            </a:r>
          </a:p>
        </p:txBody>
      </p:sp>
      <p:pic>
        <p:nvPicPr>
          <p:cNvPr id="4" name="Resim 3"/>
          <p:cNvPicPr>
            <a:picLocks noChangeAspect="1"/>
          </p:cNvPicPr>
          <p:nvPr/>
        </p:nvPicPr>
        <p:blipFill>
          <a:blip r:embed="rId2"/>
          <a:stretch>
            <a:fillRect/>
          </a:stretch>
        </p:blipFill>
        <p:spPr>
          <a:xfrm>
            <a:off x="1899140" y="2908513"/>
            <a:ext cx="8211036" cy="3468574"/>
          </a:xfrm>
          <a:prstGeom prst="rect">
            <a:avLst/>
          </a:prstGeom>
        </p:spPr>
      </p:pic>
    </p:spTree>
    <p:extLst>
      <p:ext uri="{BB962C8B-B14F-4D97-AF65-F5344CB8AC3E}">
        <p14:creationId xmlns:p14="http://schemas.microsoft.com/office/powerpoint/2010/main" val="82940028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261872" y="365760"/>
            <a:ext cx="9692640" cy="928468"/>
          </a:xfrm>
        </p:spPr>
        <p:txBody>
          <a:bodyPr/>
          <a:lstStyle/>
          <a:p>
            <a:r>
              <a:rPr lang="en-GB" dirty="0"/>
              <a:t>Comparison between Scheduler</a:t>
            </a:r>
          </a:p>
        </p:txBody>
      </p:sp>
      <p:sp>
        <p:nvSpPr>
          <p:cNvPr id="3" name="İçerik Yer Tutucusu 2"/>
          <p:cNvSpPr>
            <a:spLocks noGrp="1"/>
          </p:cNvSpPr>
          <p:nvPr>
            <p:ph idx="1"/>
          </p:nvPr>
        </p:nvSpPr>
        <p:spPr/>
        <p:txBody>
          <a:bodyPr/>
          <a:lstStyle/>
          <a:p>
            <a:endParaRPr lang="en-GB"/>
          </a:p>
        </p:txBody>
      </p:sp>
      <p:pic>
        <p:nvPicPr>
          <p:cNvPr id="4" name="Resim 3"/>
          <p:cNvPicPr>
            <a:picLocks noChangeAspect="1"/>
          </p:cNvPicPr>
          <p:nvPr/>
        </p:nvPicPr>
        <p:blipFill>
          <a:blip r:embed="rId2"/>
          <a:stretch>
            <a:fillRect/>
          </a:stretch>
        </p:blipFill>
        <p:spPr>
          <a:xfrm>
            <a:off x="1360346" y="1308296"/>
            <a:ext cx="8125067" cy="5331655"/>
          </a:xfrm>
          <a:prstGeom prst="rect">
            <a:avLst/>
          </a:prstGeom>
        </p:spPr>
      </p:pic>
    </p:spTree>
    <p:extLst>
      <p:ext uri="{BB962C8B-B14F-4D97-AF65-F5344CB8AC3E}">
        <p14:creationId xmlns:p14="http://schemas.microsoft.com/office/powerpoint/2010/main" val="2374470154"/>
      </p:ext>
    </p:extLst>
  </p:cSld>
  <p:clrMapOvr>
    <a:masterClrMapping/>
  </p:clrMapOvr>
  <p:timing>
    <p:tnLst>
      <p:par>
        <p:cTn id="1" dur="indefinite" restart="never" nodeType="tmRoot"/>
      </p:par>
    </p:tnLst>
  </p:timing>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
  <TotalTime>4569</TotalTime>
  <Words>1528</Words>
  <Application>Microsoft Office PowerPoint</Application>
  <PresentationFormat>Geniş ekran</PresentationFormat>
  <Paragraphs>410</Paragraphs>
  <Slides>33</Slides>
  <Notes>0</Notes>
  <HiddenSlides>0</HiddenSlides>
  <MMClips>0</MMClips>
  <ScaleCrop>false</ScaleCrop>
  <HeadingPairs>
    <vt:vector size="6" baseType="variant">
      <vt:variant>
        <vt:lpstr>Kullanılan Yazı Tipleri</vt:lpstr>
      </vt:variant>
      <vt:variant>
        <vt:i4>6</vt:i4>
      </vt:variant>
      <vt:variant>
        <vt:lpstr>Tema</vt:lpstr>
      </vt:variant>
      <vt:variant>
        <vt:i4>1</vt:i4>
      </vt:variant>
      <vt:variant>
        <vt:lpstr>Slayt Başlıkları</vt:lpstr>
      </vt:variant>
      <vt:variant>
        <vt:i4>33</vt:i4>
      </vt:variant>
    </vt:vector>
  </HeadingPairs>
  <TitlesOfParts>
    <vt:vector size="40" baseType="lpstr">
      <vt:lpstr>Arial</vt:lpstr>
      <vt:lpstr>Calibri</vt:lpstr>
      <vt:lpstr>Century Schoolbook</vt:lpstr>
      <vt:lpstr>Times New Roman</vt:lpstr>
      <vt:lpstr>Wingdings</vt:lpstr>
      <vt:lpstr>Wingdings 2</vt:lpstr>
      <vt:lpstr>View</vt:lpstr>
      <vt:lpstr>OPERATING SYSTEMS</vt:lpstr>
      <vt:lpstr>What is Process Scheduling?</vt:lpstr>
      <vt:lpstr>Scheduling Queues</vt:lpstr>
      <vt:lpstr>PowerPoint Sunusu</vt:lpstr>
      <vt:lpstr>Ready Queue And Various I/O Device Queues </vt:lpstr>
      <vt:lpstr>Schedulers </vt:lpstr>
      <vt:lpstr>Schedulers</vt:lpstr>
      <vt:lpstr>Schedulers-Swapping</vt:lpstr>
      <vt:lpstr>Comparison between Scheduler</vt:lpstr>
      <vt:lpstr>Context Switch</vt:lpstr>
      <vt:lpstr>Context Switching</vt:lpstr>
      <vt:lpstr>Interprocess Communication (IPC)</vt:lpstr>
      <vt:lpstr>IPC Models </vt:lpstr>
      <vt:lpstr>Scheduling Criteria </vt:lpstr>
      <vt:lpstr>Non Preemptive Algorithms</vt:lpstr>
      <vt:lpstr>First Come First Serve (FCFS) </vt:lpstr>
      <vt:lpstr>FCFS</vt:lpstr>
      <vt:lpstr>Shortest Job First (SJF) </vt:lpstr>
      <vt:lpstr>Determining Length of Next CPU Burst </vt:lpstr>
      <vt:lpstr>Determining Length of Next CPU Burst </vt:lpstr>
      <vt:lpstr>Priority Based Scheduling </vt:lpstr>
      <vt:lpstr>Priority Based Scheduling </vt:lpstr>
      <vt:lpstr>Preemptive Algorithms</vt:lpstr>
      <vt:lpstr>Round Robin (RR) </vt:lpstr>
      <vt:lpstr>Round Robin (RR) </vt:lpstr>
      <vt:lpstr>SRTF (Shortest Remaining Time First)</vt:lpstr>
      <vt:lpstr>SRTF (Shortest Remaining Time First)</vt:lpstr>
      <vt:lpstr>SRTF (Shortest Remaining Time First)</vt:lpstr>
      <vt:lpstr>SRTF (Shortest Remaining Time First)</vt:lpstr>
      <vt:lpstr>SRTF (Shortest Remaining Time First)</vt:lpstr>
      <vt:lpstr>SRTF (Shortest Remaining Time First)</vt:lpstr>
      <vt:lpstr>Multilevel Queue</vt:lpstr>
      <vt:lpstr>Multilevel Queue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OPERATING SYSTEMS</dc:title>
  <dc:creator>Esra Şatır</dc:creator>
  <cp:lastModifiedBy>Esra Şatır</cp:lastModifiedBy>
  <cp:revision>75</cp:revision>
  <dcterms:created xsi:type="dcterms:W3CDTF">2014-10-22T14:20:44Z</dcterms:created>
  <dcterms:modified xsi:type="dcterms:W3CDTF">2018-11-01T11:44:14Z</dcterms:modified>
</cp:coreProperties>
</file>