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29LT Baseet Ultra-Bold" charset="1" panose="00000900000000000000"/>
      <p:regular r:id="rId16"/>
    </p:embeddedFont>
    <p:embeddedFont>
      <p:font typeface="Open Sans Bold" charset="1" panose="020B0806030504020204"/>
      <p:regular r:id="rId17"/>
    </p:embeddedFont>
    <p:embeddedFont>
      <p:font typeface="Open Sans" charset="1" panose="020B0606030504020204"/>
      <p:regular r:id="rId18"/>
    </p:embeddedFont>
    <p:embeddedFont>
      <p:font typeface="29LT Baseet Bold" charset="1" panose="00000800000000000000"/>
      <p:regular r:id="rId19"/>
    </p:embeddedFont>
    <p:embeddedFont>
      <p:font typeface="29LT Baseet" charset="1" panose="000005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image10.jpeg" Type="http://schemas.openxmlformats.org/officeDocument/2006/relationships/image"/><Relationship Id="rId4" Target="../media/image11.jpeg" Type="http://schemas.openxmlformats.org/officeDocument/2006/relationships/image"/><Relationship Id="rId5" Target="../media/image12.jpeg" Type="http://schemas.openxmlformats.org/officeDocument/2006/relationships/image"/><Relationship Id="rId6" Target="../media/image13.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5.jpe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 Id="rId6" Target="../media/image1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jpeg" Type="http://schemas.openxmlformats.org/officeDocument/2006/relationships/image"/><Relationship Id="rId3" Target="../media/image20.jpeg" Type="http://schemas.openxmlformats.org/officeDocument/2006/relationships/image"/><Relationship Id="rId4" Target="../media/image2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3F1"/>
        </a:solidFill>
      </p:bgPr>
    </p:bg>
    <p:spTree>
      <p:nvGrpSpPr>
        <p:cNvPr id="1" name=""/>
        <p:cNvGrpSpPr/>
        <p:nvPr/>
      </p:nvGrpSpPr>
      <p:grpSpPr>
        <a:xfrm>
          <a:off x="0" y="0"/>
          <a:ext cx="0" cy="0"/>
          <a:chOff x="0" y="0"/>
          <a:chExt cx="0" cy="0"/>
        </a:xfrm>
      </p:grpSpPr>
      <p:grpSp>
        <p:nvGrpSpPr>
          <p:cNvPr name="Group 2" id="2"/>
          <p:cNvGrpSpPr/>
          <p:nvPr/>
        </p:nvGrpSpPr>
        <p:grpSpPr>
          <a:xfrm rot="0">
            <a:off x="1028700" y="1915404"/>
            <a:ext cx="9695001" cy="4496796"/>
            <a:chOff x="0" y="0"/>
            <a:chExt cx="12926668" cy="5995728"/>
          </a:xfrm>
        </p:grpSpPr>
        <p:sp>
          <p:nvSpPr>
            <p:cNvPr name="TextBox 3" id="3"/>
            <p:cNvSpPr txBox="true"/>
            <p:nvPr/>
          </p:nvSpPr>
          <p:spPr>
            <a:xfrm rot="0">
              <a:off x="0" y="104775"/>
              <a:ext cx="12926668" cy="4757595"/>
            </a:xfrm>
            <a:prstGeom prst="rect">
              <a:avLst/>
            </a:prstGeom>
          </p:spPr>
          <p:txBody>
            <a:bodyPr anchor="t" rtlCol="false" tIns="0" lIns="0" bIns="0" rIns="0">
              <a:spAutoFit/>
            </a:bodyPr>
            <a:lstStyle/>
            <a:p>
              <a:pPr algn="l" marL="0" indent="0" lvl="0">
                <a:lnSpc>
                  <a:spcPts val="8727"/>
                </a:lnSpc>
                <a:spcBef>
                  <a:spcPct val="0"/>
                </a:spcBef>
              </a:pPr>
              <a:r>
                <a:rPr lang="en-US" b="true" sz="9383">
                  <a:solidFill>
                    <a:srgbClr val="394157"/>
                  </a:solidFill>
                  <a:latin typeface="29LT Baseet Ultra-Bold"/>
                  <a:ea typeface="29LT Baseet Ultra-Bold"/>
                  <a:cs typeface="29LT Baseet Ultra-Bold"/>
                  <a:sym typeface="29LT Baseet Ultra-Bold"/>
                </a:rPr>
                <a:t>Medical Store Management System</a:t>
              </a:r>
            </a:p>
          </p:txBody>
        </p:sp>
        <p:sp>
          <p:nvSpPr>
            <p:cNvPr name="TextBox 4" id="4"/>
            <p:cNvSpPr txBox="true"/>
            <p:nvPr/>
          </p:nvSpPr>
          <p:spPr>
            <a:xfrm rot="0">
              <a:off x="0" y="5105528"/>
              <a:ext cx="12926668" cy="890200"/>
            </a:xfrm>
            <a:prstGeom prst="rect">
              <a:avLst/>
            </a:prstGeom>
          </p:spPr>
          <p:txBody>
            <a:bodyPr anchor="t" rtlCol="false" tIns="0" lIns="0" bIns="0" rIns="0">
              <a:spAutoFit/>
            </a:bodyPr>
            <a:lstStyle/>
            <a:p>
              <a:pPr algn="l">
                <a:lnSpc>
                  <a:spcPts val="5672"/>
                </a:lnSpc>
              </a:pPr>
              <a:r>
                <a:rPr lang="en-US" b="true" sz="4052" spc="-81">
                  <a:solidFill>
                    <a:srgbClr val="394157"/>
                  </a:solidFill>
                  <a:latin typeface="Open Sans Bold"/>
                  <a:ea typeface="Open Sans Bold"/>
                  <a:cs typeface="Open Sans Bold"/>
                  <a:sym typeface="Open Sans Bold"/>
                </a:rPr>
                <a:t>CAPSTONE PROJECT </a:t>
              </a:r>
            </a:p>
          </p:txBody>
        </p:sp>
      </p:grpSp>
      <p:sp>
        <p:nvSpPr>
          <p:cNvPr name="Freeform 5" id="5"/>
          <p:cNvSpPr/>
          <p:nvPr/>
        </p:nvSpPr>
        <p:spPr>
          <a:xfrm flipH="false" flipV="false" rot="0">
            <a:off x="9489014" y="1028700"/>
            <a:ext cx="8548082" cy="8964427"/>
          </a:xfrm>
          <a:custGeom>
            <a:avLst/>
            <a:gdLst/>
            <a:ahLst/>
            <a:cxnLst/>
            <a:rect r="r" b="b" t="t" l="l"/>
            <a:pathLst>
              <a:path h="8964427" w="8548082">
                <a:moveTo>
                  <a:pt x="0" y="0"/>
                </a:moveTo>
                <a:lnTo>
                  <a:pt x="8548082" y="0"/>
                </a:lnTo>
                <a:lnTo>
                  <a:pt x="8548082" y="8964427"/>
                </a:lnTo>
                <a:lnTo>
                  <a:pt x="0" y="8964427"/>
                </a:lnTo>
                <a:lnTo>
                  <a:pt x="0" y="0"/>
                </a:lnTo>
                <a:close/>
              </a:path>
            </a:pathLst>
          </a:custGeom>
          <a:blipFill>
            <a:blip r:embed="rId2"/>
            <a:stretch>
              <a:fillRect l="-3285" t="-4225" r="-36621" b="0"/>
            </a:stretch>
          </a:blipFill>
        </p:spPr>
      </p:sp>
      <p:sp>
        <p:nvSpPr>
          <p:cNvPr name="TextBox 6" id="6"/>
          <p:cNvSpPr txBox="true"/>
          <p:nvPr/>
        </p:nvSpPr>
        <p:spPr>
          <a:xfrm rot="0">
            <a:off x="1179150" y="7942061"/>
            <a:ext cx="7038549" cy="1316239"/>
          </a:xfrm>
          <a:prstGeom prst="rect">
            <a:avLst/>
          </a:prstGeom>
        </p:spPr>
        <p:txBody>
          <a:bodyPr anchor="t" rtlCol="false" tIns="0" lIns="0" bIns="0" rIns="0">
            <a:spAutoFit/>
          </a:bodyPr>
          <a:lstStyle/>
          <a:p>
            <a:pPr algn="l">
              <a:lnSpc>
                <a:spcPts val="3370"/>
              </a:lnSpc>
            </a:pPr>
            <a:r>
              <a:rPr lang="en-US" sz="2856" b="true">
                <a:solidFill>
                  <a:srgbClr val="394157"/>
                </a:solidFill>
                <a:latin typeface="29LT Baseet Ultra-Bold"/>
                <a:ea typeface="29LT Baseet Ultra-Bold"/>
                <a:cs typeface="29LT Baseet Ultra-Bold"/>
                <a:sym typeface="29LT Baseet Ultra-Bold"/>
              </a:rPr>
              <a:t>Md. Sameul Hasan            232-35-334</a:t>
            </a:r>
          </a:p>
          <a:p>
            <a:pPr algn="l">
              <a:lnSpc>
                <a:spcPts val="3370"/>
              </a:lnSpc>
            </a:pPr>
            <a:r>
              <a:rPr lang="en-US" sz="2856" b="true">
                <a:solidFill>
                  <a:srgbClr val="394157"/>
                </a:solidFill>
                <a:latin typeface="29LT Baseet Ultra-Bold"/>
                <a:ea typeface="29LT Baseet Ultra-Bold"/>
                <a:cs typeface="29LT Baseet Ultra-Bold"/>
                <a:sym typeface="29LT Baseet Ultra-Bold"/>
              </a:rPr>
              <a:t>Roktim Saha                    232-35-558</a:t>
            </a:r>
          </a:p>
          <a:p>
            <a:pPr algn="l">
              <a:lnSpc>
                <a:spcPts val="3370"/>
              </a:lnSpc>
              <a:spcBef>
                <a:spcPct val="0"/>
              </a:spcBef>
            </a:pPr>
            <a:r>
              <a:rPr lang="en-US" b="true" sz="2856">
                <a:solidFill>
                  <a:srgbClr val="394157"/>
                </a:solidFill>
                <a:latin typeface="29LT Baseet Ultra-Bold"/>
                <a:ea typeface="29LT Baseet Ultra-Bold"/>
                <a:cs typeface="29LT Baseet Ultra-Bold"/>
                <a:sym typeface="29LT Baseet Ultra-Bold"/>
              </a:rPr>
              <a:t>Md Shahriar Anas Khan   232-35-208</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7F7F1"/>
        </a:solidFill>
      </p:bgPr>
    </p:bg>
    <p:spTree>
      <p:nvGrpSpPr>
        <p:cNvPr id="1" name=""/>
        <p:cNvGrpSpPr/>
        <p:nvPr/>
      </p:nvGrpSpPr>
      <p:grpSpPr>
        <a:xfrm>
          <a:off x="0" y="0"/>
          <a:ext cx="0" cy="0"/>
          <a:chOff x="0" y="0"/>
          <a:chExt cx="0" cy="0"/>
        </a:xfrm>
      </p:grpSpPr>
      <p:sp>
        <p:nvSpPr>
          <p:cNvPr name="Freeform 2" id="2"/>
          <p:cNvSpPr/>
          <p:nvPr/>
        </p:nvSpPr>
        <p:spPr>
          <a:xfrm flipH="false" flipV="false" rot="0">
            <a:off x="11876782" y="1614314"/>
            <a:ext cx="5752947" cy="9041959"/>
          </a:xfrm>
          <a:custGeom>
            <a:avLst/>
            <a:gdLst/>
            <a:ahLst/>
            <a:cxnLst/>
            <a:rect r="r" b="b" t="t" l="l"/>
            <a:pathLst>
              <a:path h="9041959" w="5752947">
                <a:moveTo>
                  <a:pt x="0" y="0"/>
                </a:moveTo>
                <a:lnTo>
                  <a:pt x="5752946" y="0"/>
                </a:lnTo>
                <a:lnTo>
                  <a:pt x="5752946" y="9041959"/>
                </a:lnTo>
                <a:lnTo>
                  <a:pt x="0" y="9041959"/>
                </a:lnTo>
                <a:lnTo>
                  <a:pt x="0" y="0"/>
                </a:lnTo>
                <a:close/>
              </a:path>
            </a:pathLst>
          </a:custGeom>
          <a:blipFill>
            <a:blip r:embed="rId2"/>
            <a:stretch>
              <a:fillRect l="0" t="0" r="0" b="0"/>
            </a:stretch>
          </a:blipFill>
        </p:spPr>
      </p:sp>
      <p:sp>
        <p:nvSpPr>
          <p:cNvPr name="TextBox 3" id="3"/>
          <p:cNvSpPr txBox="true"/>
          <p:nvPr/>
        </p:nvSpPr>
        <p:spPr>
          <a:xfrm rot="0">
            <a:off x="1863520" y="2312661"/>
            <a:ext cx="9618565" cy="5057231"/>
          </a:xfrm>
          <a:prstGeom prst="rect">
            <a:avLst/>
          </a:prstGeom>
        </p:spPr>
        <p:txBody>
          <a:bodyPr anchor="t" rtlCol="false" tIns="0" lIns="0" bIns="0" rIns="0">
            <a:spAutoFit/>
          </a:bodyPr>
          <a:lstStyle/>
          <a:p>
            <a:pPr algn="l" marL="0" indent="0" lvl="0">
              <a:lnSpc>
                <a:spcPts val="12497"/>
              </a:lnSpc>
              <a:spcBef>
                <a:spcPct val="0"/>
              </a:spcBef>
            </a:pPr>
            <a:r>
              <a:rPr lang="en-US" b="true" sz="13438">
                <a:solidFill>
                  <a:srgbClr val="394157"/>
                </a:solidFill>
                <a:latin typeface="29LT Baseet Ultra-Bold"/>
                <a:ea typeface="29LT Baseet Ultra-Bold"/>
                <a:cs typeface="29LT Baseet Ultra-Bold"/>
                <a:sym typeface="29LT Baseet Ultra-Bold"/>
              </a:rPr>
              <a:t>Thanks for your attention!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7F7F1"/>
        </a:solidFill>
      </p:bgPr>
    </p:bg>
    <p:spTree>
      <p:nvGrpSpPr>
        <p:cNvPr id="1" name=""/>
        <p:cNvGrpSpPr/>
        <p:nvPr/>
      </p:nvGrpSpPr>
      <p:grpSpPr>
        <a:xfrm>
          <a:off x="0" y="0"/>
          <a:ext cx="0" cy="0"/>
          <a:chOff x="0" y="0"/>
          <a:chExt cx="0" cy="0"/>
        </a:xfrm>
      </p:grpSpPr>
      <p:sp>
        <p:nvSpPr>
          <p:cNvPr name="Freeform 2" id="2"/>
          <p:cNvSpPr/>
          <p:nvPr/>
        </p:nvSpPr>
        <p:spPr>
          <a:xfrm flipH="false" flipV="false" rot="0">
            <a:off x="479568" y="2858072"/>
            <a:ext cx="5323373" cy="5170326"/>
          </a:xfrm>
          <a:custGeom>
            <a:avLst/>
            <a:gdLst/>
            <a:ahLst/>
            <a:cxnLst/>
            <a:rect r="r" b="b" t="t" l="l"/>
            <a:pathLst>
              <a:path h="5170326" w="5323373">
                <a:moveTo>
                  <a:pt x="0" y="0"/>
                </a:moveTo>
                <a:lnTo>
                  <a:pt x="5323373" y="0"/>
                </a:lnTo>
                <a:lnTo>
                  <a:pt x="5323373" y="5170326"/>
                </a:lnTo>
                <a:lnTo>
                  <a:pt x="0" y="51703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253795" y="1195354"/>
            <a:ext cx="7885661" cy="1239158"/>
          </a:xfrm>
          <a:prstGeom prst="rect">
            <a:avLst/>
          </a:prstGeom>
        </p:spPr>
        <p:txBody>
          <a:bodyPr anchor="t" rtlCol="false" tIns="0" lIns="0" bIns="0" rIns="0">
            <a:spAutoFit/>
          </a:bodyPr>
          <a:lstStyle/>
          <a:p>
            <a:pPr algn="l" marL="0" indent="0" lvl="0">
              <a:lnSpc>
                <a:spcPts val="8276"/>
              </a:lnSpc>
              <a:spcBef>
                <a:spcPct val="0"/>
              </a:spcBef>
            </a:pPr>
            <a:r>
              <a:rPr lang="en-US" b="true" sz="8899">
                <a:solidFill>
                  <a:srgbClr val="394157"/>
                </a:solidFill>
                <a:latin typeface="29LT Baseet Ultra-Bold"/>
                <a:ea typeface="29LT Baseet Ultra-Bold"/>
                <a:cs typeface="29LT Baseet Ultra-Bold"/>
                <a:sym typeface="29LT Baseet Ultra-Bold"/>
              </a:rPr>
              <a:t>Introduction</a:t>
            </a:r>
          </a:p>
        </p:txBody>
      </p:sp>
      <p:sp>
        <p:nvSpPr>
          <p:cNvPr name="TextBox 4" id="4"/>
          <p:cNvSpPr txBox="true"/>
          <p:nvPr/>
        </p:nvSpPr>
        <p:spPr>
          <a:xfrm rot="0">
            <a:off x="6022594" y="2548812"/>
            <a:ext cx="11702634" cy="6271251"/>
          </a:xfrm>
          <a:prstGeom prst="rect">
            <a:avLst/>
          </a:prstGeom>
        </p:spPr>
        <p:txBody>
          <a:bodyPr anchor="t" rtlCol="false" tIns="0" lIns="0" bIns="0" rIns="0">
            <a:spAutoFit/>
          </a:bodyPr>
          <a:lstStyle/>
          <a:p>
            <a:pPr algn="just">
              <a:lnSpc>
                <a:spcPts val="4515"/>
              </a:lnSpc>
            </a:pPr>
            <a:r>
              <a:rPr lang="en-US" sz="3225">
                <a:solidFill>
                  <a:srgbClr val="394157"/>
                </a:solidFill>
                <a:latin typeface="Open Sans"/>
                <a:ea typeface="Open Sans"/>
                <a:cs typeface="Open Sans"/>
                <a:sym typeface="Open Sans"/>
              </a:rPr>
              <a:t>The Medical Store Management System is a comprehensive solution designed to manage pharmacy operations efficiently. It allows users to add, update, and browse medicines, while also tracking stock and handling sales transactions. The system generates detailed bills with tax calculations, medicine details, and expiry checks. It ensures data integrity with proper file management and error handling. With its user-friendly interface, the system simplifies pharmacy management, ensuring accurate billing and inventory control.</a:t>
            </a:r>
          </a:p>
          <a:p>
            <a:pPr algn="just">
              <a:lnSpc>
                <a:spcPts val="4515"/>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7F7F1"/>
        </a:solidFill>
      </p:bgPr>
    </p:bg>
    <p:spTree>
      <p:nvGrpSpPr>
        <p:cNvPr id="1" name=""/>
        <p:cNvGrpSpPr/>
        <p:nvPr/>
      </p:nvGrpSpPr>
      <p:grpSpPr>
        <a:xfrm>
          <a:off x="0" y="0"/>
          <a:ext cx="0" cy="0"/>
          <a:chOff x="0" y="0"/>
          <a:chExt cx="0" cy="0"/>
        </a:xfrm>
      </p:grpSpPr>
      <p:sp>
        <p:nvSpPr>
          <p:cNvPr name="TextBox 2" id="2"/>
          <p:cNvSpPr txBox="true"/>
          <p:nvPr/>
        </p:nvSpPr>
        <p:spPr>
          <a:xfrm rot="0">
            <a:off x="589394" y="1651983"/>
            <a:ext cx="14593217" cy="9176593"/>
          </a:xfrm>
          <a:prstGeom prst="rect">
            <a:avLst/>
          </a:prstGeom>
        </p:spPr>
        <p:txBody>
          <a:bodyPr anchor="t" rtlCol="false" tIns="0" lIns="0" bIns="0" rIns="0">
            <a:spAutoFit/>
          </a:bodyPr>
          <a:lstStyle/>
          <a:p>
            <a:pPr algn="l" marL="532583" indent="-266291" lvl="1">
              <a:lnSpc>
                <a:spcPts val="3453"/>
              </a:lnSpc>
              <a:buFont typeface="Arial"/>
              <a:buChar char="•"/>
            </a:pPr>
            <a:r>
              <a:rPr lang="en-US" b="true" sz="2466">
                <a:solidFill>
                  <a:srgbClr val="000000"/>
                </a:solidFill>
                <a:latin typeface="Open Sans Bold"/>
                <a:ea typeface="Open Sans Bold"/>
                <a:cs typeface="Open Sans Bold"/>
                <a:sym typeface="Open Sans Bold"/>
              </a:rPr>
              <a:t>Inventory Management: </a:t>
            </a:r>
            <a:r>
              <a:rPr lang="en-US" sz="2466">
                <a:solidFill>
                  <a:srgbClr val="000000"/>
                </a:solidFill>
                <a:latin typeface="Open Sans"/>
                <a:ea typeface="Open Sans"/>
                <a:cs typeface="Open Sans"/>
                <a:sym typeface="Open Sans"/>
              </a:rPr>
              <a:t>Add, update, delete, and manage med</a:t>
            </a:r>
            <a:r>
              <a:rPr lang="en-US" sz="2466">
                <a:solidFill>
                  <a:srgbClr val="000000"/>
                </a:solidFill>
                <a:latin typeface="Open Sans"/>
                <a:ea typeface="Open Sans"/>
                <a:cs typeface="Open Sans"/>
                <a:sym typeface="Open Sans"/>
              </a:rPr>
              <a:t>i</a:t>
            </a:r>
            <a:r>
              <a:rPr lang="en-US" sz="2466">
                <a:solidFill>
                  <a:srgbClr val="000000"/>
                </a:solidFill>
                <a:latin typeface="Open Sans"/>
                <a:ea typeface="Open Sans"/>
                <a:cs typeface="Open Sans"/>
                <a:sym typeface="Open Sans"/>
              </a:rPr>
              <a:t>cine</a:t>
            </a:r>
            <a:r>
              <a:rPr lang="en-US" sz="2466">
                <a:solidFill>
                  <a:srgbClr val="000000"/>
                </a:solidFill>
                <a:latin typeface="Open Sans"/>
                <a:ea typeface="Open Sans"/>
                <a:cs typeface="Open Sans"/>
                <a:sym typeface="Open Sans"/>
              </a:rPr>
              <a:t>s </a:t>
            </a:r>
            <a:r>
              <a:rPr lang="en-US" sz="2466">
                <a:solidFill>
                  <a:srgbClr val="000000"/>
                </a:solidFill>
                <a:latin typeface="Open Sans"/>
                <a:ea typeface="Open Sans"/>
                <a:cs typeface="Open Sans"/>
                <a:sym typeface="Open Sans"/>
              </a:rPr>
              <a:t>w</a:t>
            </a:r>
            <a:r>
              <a:rPr lang="en-US" sz="2466">
                <a:solidFill>
                  <a:srgbClr val="000000"/>
                </a:solidFill>
                <a:latin typeface="Open Sans"/>
                <a:ea typeface="Open Sans"/>
                <a:cs typeface="Open Sans"/>
                <a:sym typeface="Open Sans"/>
              </a:rPr>
              <a:t>i</a:t>
            </a:r>
            <a:r>
              <a:rPr lang="en-US" sz="2466">
                <a:solidFill>
                  <a:srgbClr val="000000"/>
                </a:solidFill>
                <a:latin typeface="Open Sans"/>
                <a:ea typeface="Open Sans"/>
                <a:cs typeface="Open Sans"/>
                <a:sym typeface="Open Sans"/>
              </a:rPr>
              <a:t>th unique ID</a:t>
            </a:r>
            <a:r>
              <a:rPr lang="en-US" sz="2466">
                <a:solidFill>
                  <a:srgbClr val="000000"/>
                </a:solidFill>
                <a:latin typeface="Open Sans"/>
                <a:ea typeface="Open Sans"/>
                <a:cs typeface="Open Sans"/>
                <a:sym typeface="Open Sans"/>
              </a:rPr>
              <a:t>s</a:t>
            </a:r>
            <a:r>
              <a:rPr lang="en-US" sz="2466">
                <a:solidFill>
                  <a:srgbClr val="000000"/>
                </a:solidFill>
                <a:latin typeface="Open Sans"/>
                <a:ea typeface="Open Sans"/>
                <a:cs typeface="Open Sans"/>
                <a:sym typeface="Open Sans"/>
              </a:rPr>
              <a:t>,</a:t>
            </a:r>
            <a:r>
              <a:rPr lang="en-US" sz="2466">
                <a:solidFill>
                  <a:srgbClr val="000000"/>
                </a:solidFill>
                <a:latin typeface="Open Sans"/>
                <a:ea typeface="Open Sans"/>
                <a:cs typeface="Open Sans"/>
                <a:sym typeface="Open Sans"/>
              </a:rPr>
              <a:t> </a:t>
            </a:r>
            <a:r>
              <a:rPr lang="en-US" sz="2466">
                <a:solidFill>
                  <a:srgbClr val="000000"/>
                </a:solidFill>
                <a:latin typeface="Open Sans"/>
                <a:ea typeface="Open Sans"/>
                <a:cs typeface="Open Sans"/>
                <a:sym typeface="Open Sans"/>
              </a:rPr>
              <a:t>n</a:t>
            </a:r>
            <a:r>
              <a:rPr lang="en-US" sz="2466">
                <a:solidFill>
                  <a:srgbClr val="000000"/>
                </a:solidFill>
                <a:latin typeface="Open Sans"/>
                <a:ea typeface="Open Sans"/>
                <a:cs typeface="Open Sans"/>
                <a:sym typeface="Open Sans"/>
              </a:rPr>
              <a:t>a</a:t>
            </a:r>
            <a:r>
              <a:rPr lang="en-US" sz="2466">
                <a:solidFill>
                  <a:srgbClr val="000000"/>
                </a:solidFill>
                <a:latin typeface="Open Sans"/>
                <a:ea typeface="Open Sans"/>
                <a:cs typeface="Open Sans"/>
                <a:sym typeface="Open Sans"/>
              </a:rPr>
              <a:t>mes,</a:t>
            </a:r>
            <a:r>
              <a:rPr lang="en-US" sz="2466">
                <a:solidFill>
                  <a:srgbClr val="000000"/>
                </a:solidFill>
                <a:latin typeface="Open Sans"/>
                <a:ea typeface="Open Sans"/>
                <a:cs typeface="Open Sans"/>
                <a:sym typeface="Open Sans"/>
              </a:rPr>
              <a:t> </a:t>
            </a:r>
            <a:r>
              <a:rPr lang="en-US" sz="2466">
                <a:solidFill>
                  <a:srgbClr val="000000"/>
                </a:solidFill>
                <a:latin typeface="Open Sans"/>
                <a:ea typeface="Open Sans"/>
                <a:cs typeface="Open Sans"/>
                <a:sym typeface="Open Sans"/>
              </a:rPr>
              <a:t>q</a:t>
            </a:r>
            <a:r>
              <a:rPr lang="en-US" sz="2466">
                <a:solidFill>
                  <a:srgbClr val="000000"/>
                </a:solidFill>
                <a:latin typeface="Open Sans"/>
                <a:ea typeface="Open Sans"/>
                <a:cs typeface="Open Sans"/>
                <a:sym typeface="Open Sans"/>
              </a:rPr>
              <a:t>u</a:t>
            </a:r>
            <a:r>
              <a:rPr lang="en-US" sz="2466">
                <a:solidFill>
                  <a:srgbClr val="000000"/>
                </a:solidFill>
                <a:latin typeface="Open Sans"/>
                <a:ea typeface="Open Sans"/>
                <a:cs typeface="Open Sans"/>
                <a:sym typeface="Open Sans"/>
              </a:rPr>
              <a:t>antitie</a:t>
            </a:r>
            <a:r>
              <a:rPr lang="en-US" sz="2466">
                <a:solidFill>
                  <a:srgbClr val="000000"/>
                </a:solidFill>
                <a:latin typeface="Open Sans"/>
                <a:ea typeface="Open Sans"/>
                <a:cs typeface="Open Sans"/>
                <a:sym typeface="Open Sans"/>
              </a:rPr>
              <a:t>s</a:t>
            </a:r>
            <a:r>
              <a:rPr lang="en-US" sz="2466">
                <a:solidFill>
                  <a:srgbClr val="000000"/>
                </a:solidFill>
                <a:latin typeface="Open Sans"/>
                <a:ea typeface="Open Sans"/>
                <a:cs typeface="Open Sans"/>
                <a:sym typeface="Open Sans"/>
              </a:rPr>
              <a:t>,</a:t>
            </a:r>
            <a:r>
              <a:rPr lang="en-US" sz="2466">
                <a:solidFill>
                  <a:srgbClr val="000000"/>
                </a:solidFill>
                <a:latin typeface="Open Sans"/>
                <a:ea typeface="Open Sans"/>
                <a:cs typeface="Open Sans"/>
                <a:sym typeface="Open Sans"/>
              </a:rPr>
              <a:t> </a:t>
            </a:r>
            <a:r>
              <a:rPr lang="en-US" sz="2466">
                <a:solidFill>
                  <a:srgbClr val="000000"/>
                </a:solidFill>
                <a:latin typeface="Open Sans"/>
                <a:ea typeface="Open Sans"/>
                <a:cs typeface="Open Sans"/>
                <a:sym typeface="Open Sans"/>
              </a:rPr>
              <a:t>p</a:t>
            </a:r>
            <a:r>
              <a:rPr lang="en-US" sz="2466">
                <a:solidFill>
                  <a:srgbClr val="000000"/>
                </a:solidFill>
                <a:latin typeface="Open Sans"/>
                <a:ea typeface="Open Sans"/>
                <a:cs typeface="Open Sans"/>
                <a:sym typeface="Open Sans"/>
              </a:rPr>
              <a:t>ri</a:t>
            </a:r>
            <a:r>
              <a:rPr lang="en-US" sz="2466">
                <a:solidFill>
                  <a:srgbClr val="000000"/>
                </a:solidFill>
                <a:latin typeface="Open Sans"/>
                <a:ea typeface="Open Sans"/>
                <a:cs typeface="Open Sans"/>
                <a:sym typeface="Open Sans"/>
              </a:rPr>
              <a:t>c</a:t>
            </a:r>
            <a:r>
              <a:rPr lang="en-US" sz="2466">
                <a:solidFill>
                  <a:srgbClr val="000000"/>
                </a:solidFill>
                <a:latin typeface="Open Sans"/>
                <a:ea typeface="Open Sans"/>
                <a:cs typeface="Open Sans"/>
                <a:sym typeface="Open Sans"/>
              </a:rPr>
              <a:t>e</a:t>
            </a:r>
            <a:r>
              <a:rPr lang="en-US" sz="2466">
                <a:solidFill>
                  <a:srgbClr val="000000"/>
                </a:solidFill>
                <a:latin typeface="Open Sans"/>
                <a:ea typeface="Open Sans"/>
                <a:cs typeface="Open Sans"/>
                <a:sym typeface="Open Sans"/>
              </a:rPr>
              <a:t>s, a</a:t>
            </a:r>
            <a:r>
              <a:rPr lang="en-US" sz="2466">
                <a:solidFill>
                  <a:srgbClr val="000000"/>
                </a:solidFill>
                <a:latin typeface="Open Sans"/>
                <a:ea typeface="Open Sans"/>
                <a:cs typeface="Open Sans"/>
                <a:sym typeface="Open Sans"/>
              </a:rPr>
              <a:t>nd</a:t>
            </a:r>
            <a:r>
              <a:rPr lang="en-US" sz="2466">
                <a:solidFill>
                  <a:srgbClr val="000000"/>
                </a:solidFill>
                <a:latin typeface="Open Sans"/>
                <a:ea typeface="Open Sans"/>
                <a:cs typeface="Open Sans"/>
                <a:sym typeface="Open Sans"/>
              </a:rPr>
              <a:t> expir</a:t>
            </a:r>
            <a:r>
              <a:rPr lang="en-US" sz="2466">
                <a:solidFill>
                  <a:srgbClr val="000000"/>
                </a:solidFill>
                <a:latin typeface="Open Sans"/>
                <a:ea typeface="Open Sans"/>
                <a:cs typeface="Open Sans"/>
                <a:sym typeface="Open Sans"/>
              </a:rPr>
              <a:t>y </a:t>
            </a:r>
            <a:r>
              <a:rPr lang="en-US" sz="2466">
                <a:solidFill>
                  <a:srgbClr val="000000"/>
                </a:solidFill>
                <a:latin typeface="Open Sans"/>
                <a:ea typeface="Open Sans"/>
                <a:cs typeface="Open Sans"/>
                <a:sym typeface="Open Sans"/>
              </a:rPr>
              <a:t>date</a:t>
            </a:r>
            <a:r>
              <a:rPr lang="en-US" sz="2466">
                <a:solidFill>
                  <a:srgbClr val="000000"/>
                </a:solidFill>
                <a:latin typeface="Open Sans"/>
                <a:ea typeface="Open Sans"/>
                <a:cs typeface="Open Sans"/>
                <a:sym typeface="Open Sans"/>
              </a:rPr>
              <a:t>s</a:t>
            </a:r>
            <a:r>
              <a:rPr lang="en-US" sz="2466">
                <a:solidFill>
                  <a:srgbClr val="000000"/>
                </a:solidFill>
                <a:latin typeface="Open Sans"/>
                <a:ea typeface="Open Sans"/>
                <a:cs typeface="Open Sans"/>
                <a:sym typeface="Open Sans"/>
              </a:rPr>
              <a:t> whi</a:t>
            </a:r>
            <a:r>
              <a:rPr lang="en-US" sz="2466">
                <a:solidFill>
                  <a:srgbClr val="000000"/>
                </a:solidFill>
                <a:latin typeface="Open Sans"/>
                <a:ea typeface="Open Sans"/>
                <a:cs typeface="Open Sans"/>
                <a:sym typeface="Open Sans"/>
              </a:rPr>
              <a:t>le p</a:t>
            </a:r>
            <a:r>
              <a:rPr lang="en-US" sz="2466">
                <a:solidFill>
                  <a:srgbClr val="000000"/>
                </a:solidFill>
                <a:latin typeface="Open Sans"/>
                <a:ea typeface="Open Sans"/>
                <a:cs typeface="Open Sans"/>
                <a:sym typeface="Open Sans"/>
              </a:rPr>
              <a:t>reventing du</a:t>
            </a:r>
            <a:r>
              <a:rPr lang="en-US" sz="2466">
                <a:solidFill>
                  <a:srgbClr val="000000"/>
                </a:solidFill>
                <a:latin typeface="Open Sans"/>
                <a:ea typeface="Open Sans"/>
                <a:cs typeface="Open Sans"/>
                <a:sym typeface="Open Sans"/>
              </a:rPr>
              <a:t>plicat</a:t>
            </a:r>
            <a:r>
              <a:rPr lang="en-US" sz="2466">
                <a:solidFill>
                  <a:srgbClr val="000000"/>
                </a:solidFill>
                <a:latin typeface="Open Sans"/>
                <a:ea typeface="Open Sans"/>
                <a:cs typeface="Open Sans"/>
                <a:sym typeface="Open Sans"/>
              </a:rPr>
              <a:t>es.</a:t>
            </a:r>
          </a:p>
          <a:p>
            <a:pPr algn="l" marL="532583" indent="-266291" lvl="1">
              <a:lnSpc>
                <a:spcPts val="3453"/>
              </a:lnSpc>
              <a:buFont typeface="Arial"/>
              <a:buChar char="•"/>
            </a:pPr>
            <a:r>
              <a:rPr lang="en-US" b="true" sz="2466">
                <a:solidFill>
                  <a:srgbClr val="000000"/>
                </a:solidFill>
                <a:latin typeface="Open Sans Bold"/>
                <a:ea typeface="Open Sans Bold"/>
                <a:cs typeface="Open Sans Bold"/>
                <a:sym typeface="Open Sans Bold"/>
              </a:rPr>
              <a:t>Search a</a:t>
            </a:r>
            <a:r>
              <a:rPr lang="en-US" b="true" sz="2466">
                <a:solidFill>
                  <a:srgbClr val="000000"/>
                </a:solidFill>
                <a:latin typeface="Open Sans Bold"/>
                <a:ea typeface="Open Sans Bold"/>
                <a:cs typeface="Open Sans Bold"/>
                <a:sym typeface="Open Sans Bold"/>
              </a:rPr>
              <a:t>n</a:t>
            </a:r>
            <a:r>
              <a:rPr lang="en-US" b="true" sz="2466">
                <a:solidFill>
                  <a:srgbClr val="000000"/>
                </a:solidFill>
                <a:latin typeface="Open Sans Bold"/>
                <a:ea typeface="Open Sans Bold"/>
                <a:cs typeface="Open Sans Bold"/>
                <a:sym typeface="Open Sans Bold"/>
              </a:rPr>
              <a:t>d</a:t>
            </a:r>
            <a:r>
              <a:rPr lang="en-US" b="true" sz="2466">
                <a:solidFill>
                  <a:srgbClr val="000000"/>
                </a:solidFill>
                <a:latin typeface="Open Sans Bold"/>
                <a:ea typeface="Open Sans Bold"/>
                <a:cs typeface="Open Sans Bold"/>
                <a:sym typeface="Open Sans Bold"/>
              </a:rPr>
              <a:t> </a:t>
            </a:r>
            <a:r>
              <a:rPr lang="en-US" b="true" sz="2466">
                <a:solidFill>
                  <a:srgbClr val="000000"/>
                </a:solidFill>
                <a:latin typeface="Open Sans Bold"/>
                <a:ea typeface="Open Sans Bold"/>
                <a:cs typeface="Open Sans Bold"/>
                <a:sym typeface="Open Sans Bold"/>
              </a:rPr>
              <a:t>Bro</a:t>
            </a:r>
            <a:r>
              <a:rPr lang="en-US" b="true" sz="2466">
                <a:solidFill>
                  <a:srgbClr val="000000"/>
                </a:solidFill>
                <a:latin typeface="Open Sans Bold"/>
                <a:ea typeface="Open Sans Bold"/>
                <a:cs typeface="Open Sans Bold"/>
                <a:sym typeface="Open Sans Bold"/>
              </a:rPr>
              <a:t>w</a:t>
            </a:r>
            <a:r>
              <a:rPr lang="en-US" b="true" sz="2466">
                <a:solidFill>
                  <a:srgbClr val="000000"/>
                </a:solidFill>
                <a:latin typeface="Open Sans Bold"/>
                <a:ea typeface="Open Sans Bold"/>
                <a:cs typeface="Open Sans Bold"/>
                <a:sym typeface="Open Sans Bold"/>
              </a:rPr>
              <a:t>se</a:t>
            </a:r>
            <a:r>
              <a:rPr lang="en-US" sz="2466">
                <a:solidFill>
                  <a:srgbClr val="000000"/>
                </a:solidFill>
                <a:latin typeface="Open Sans"/>
                <a:ea typeface="Open Sans"/>
                <a:cs typeface="Open Sans"/>
                <a:sym typeface="Open Sans"/>
              </a:rPr>
              <a:t>: F</a:t>
            </a:r>
            <a:r>
              <a:rPr lang="en-US" sz="2466">
                <a:solidFill>
                  <a:srgbClr val="000000"/>
                </a:solidFill>
                <a:latin typeface="Open Sans"/>
                <a:ea typeface="Open Sans"/>
                <a:cs typeface="Open Sans"/>
                <a:sym typeface="Open Sans"/>
              </a:rPr>
              <a:t>i</a:t>
            </a:r>
            <a:r>
              <a:rPr lang="en-US" sz="2466">
                <a:solidFill>
                  <a:srgbClr val="000000"/>
                </a:solidFill>
                <a:latin typeface="Open Sans"/>
                <a:ea typeface="Open Sans"/>
                <a:cs typeface="Open Sans"/>
                <a:sym typeface="Open Sans"/>
              </a:rPr>
              <a:t>nd m</a:t>
            </a:r>
            <a:r>
              <a:rPr lang="en-US" sz="2466">
                <a:solidFill>
                  <a:srgbClr val="000000"/>
                </a:solidFill>
                <a:latin typeface="Open Sans"/>
                <a:ea typeface="Open Sans"/>
                <a:cs typeface="Open Sans"/>
                <a:sym typeface="Open Sans"/>
              </a:rPr>
              <a:t>e</a:t>
            </a:r>
            <a:r>
              <a:rPr lang="en-US" sz="2466">
                <a:solidFill>
                  <a:srgbClr val="000000"/>
                </a:solidFill>
                <a:latin typeface="Open Sans"/>
                <a:ea typeface="Open Sans"/>
                <a:cs typeface="Open Sans"/>
                <a:sym typeface="Open Sans"/>
              </a:rPr>
              <a:t>dici</a:t>
            </a:r>
            <a:r>
              <a:rPr lang="en-US" sz="2466">
                <a:solidFill>
                  <a:srgbClr val="000000"/>
                </a:solidFill>
                <a:latin typeface="Open Sans"/>
                <a:ea typeface="Open Sans"/>
                <a:cs typeface="Open Sans"/>
                <a:sym typeface="Open Sans"/>
              </a:rPr>
              <a:t>n</a:t>
            </a:r>
            <a:r>
              <a:rPr lang="en-US" sz="2466">
                <a:solidFill>
                  <a:srgbClr val="000000"/>
                </a:solidFill>
                <a:latin typeface="Open Sans"/>
                <a:ea typeface="Open Sans"/>
                <a:cs typeface="Open Sans"/>
                <a:sym typeface="Open Sans"/>
              </a:rPr>
              <a:t>es</a:t>
            </a:r>
            <a:r>
              <a:rPr lang="en-US" sz="2466">
                <a:solidFill>
                  <a:srgbClr val="000000"/>
                </a:solidFill>
                <a:latin typeface="Open Sans"/>
                <a:ea typeface="Open Sans"/>
                <a:cs typeface="Open Sans"/>
                <a:sym typeface="Open Sans"/>
              </a:rPr>
              <a:t> </a:t>
            </a:r>
            <a:r>
              <a:rPr lang="en-US" sz="2466">
                <a:solidFill>
                  <a:srgbClr val="000000"/>
                </a:solidFill>
                <a:latin typeface="Open Sans"/>
                <a:ea typeface="Open Sans"/>
                <a:cs typeface="Open Sans"/>
                <a:sym typeface="Open Sans"/>
              </a:rPr>
              <a:t>us</a:t>
            </a:r>
            <a:r>
              <a:rPr lang="en-US" sz="2466">
                <a:solidFill>
                  <a:srgbClr val="000000"/>
                </a:solidFill>
                <a:latin typeface="Open Sans"/>
                <a:ea typeface="Open Sans"/>
                <a:cs typeface="Open Sans"/>
                <a:sym typeface="Open Sans"/>
              </a:rPr>
              <a:t>in</a:t>
            </a:r>
            <a:r>
              <a:rPr lang="en-US" sz="2466">
                <a:solidFill>
                  <a:srgbClr val="000000"/>
                </a:solidFill>
                <a:latin typeface="Open Sans"/>
                <a:ea typeface="Open Sans"/>
                <a:cs typeface="Open Sans"/>
                <a:sym typeface="Open Sans"/>
              </a:rPr>
              <a:t>g</a:t>
            </a:r>
            <a:r>
              <a:rPr lang="en-US" sz="2466">
                <a:solidFill>
                  <a:srgbClr val="000000"/>
                </a:solidFill>
                <a:latin typeface="Open Sans"/>
                <a:ea typeface="Open Sans"/>
                <a:cs typeface="Open Sans"/>
                <a:sym typeface="Open Sans"/>
              </a:rPr>
              <a:t> c</a:t>
            </a:r>
            <a:r>
              <a:rPr lang="en-US" sz="2466">
                <a:solidFill>
                  <a:srgbClr val="000000"/>
                </a:solidFill>
                <a:latin typeface="Open Sans"/>
                <a:ea typeface="Open Sans"/>
                <a:cs typeface="Open Sans"/>
                <a:sym typeface="Open Sans"/>
              </a:rPr>
              <a:t>ase-insensitive and partial/fuzzy searc</a:t>
            </a:r>
            <a:r>
              <a:rPr lang="en-US" sz="2466">
                <a:solidFill>
                  <a:srgbClr val="000000"/>
                </a:solidFill>
                <a:latin typeface="Open Sans"/>
                <a:ea typeface="Open Sans"/>
                <a:cs typeface="Open Sans"/>
                <a:sym typeface="Open Sans"/>
              </a:rPr>
              <a:t>h</a:t>
            </a:r>
            <a:r>
              <a:rPr lang="en-US" sz="2466">
                <a:solidFill>
                  <a:srgbClr val="000000"/>
                </a:solidFill>
                <a:latin typeface="Open Sans"/>
                <a:ea typeface="Open Sans"/>
                <a:cs typeface="Open Sans"/>
                <a:sym typeface="Open Sans"/>
              </a:rPr>
              <a:t>, w</a:t>
            </a:r>
            <a:r>
              <a:rPr lang="en-US" sz="2466">
                <a:solidFill>
                  <a:srgbClr val="000000"/>
                </a:solidFill>
                <a:latin typeface="Open Sans"/>
                <a:ea typeface="Open Sans"/>
                <a:cs typeface="Open Sans"/>
                <a:sym typeface="Open Sans"/>
              </a:rPr>
              <a:t>i</a:t>
            </a:r>
            <a:r>
              <a:rPr lang="en-US" sz="2466">
                <a:solidFill>
                  <a:srgbClr val="000000"/>
                </a:solidFill>
                <a:latin typeface="Open Sans"/>
                <a:ea typeface="Open Sans"/>
                <a:cs typeface="Open Sans"/>
                <a:sym typeface="Open Sans"/>
              </a:rPr>
              <a:t>th result</a:t>
            </a:r>
            <a:r>
              <a:rPr lang="en-US" sz="2466">
                <a:solidFill>
                  <a:srgbClr val="000000"/>
                </a:solidFill>
                <a:latin typeface="Open Sans"/>
                <a:ea typeface="Open Sans"/>
                <a:cs typeface="Open Sans"/>
                <a:sym typeface="Open Sans"/>
              </a:rPr>
              <a:t>s </a:t>
            </a:r>
            <a:r>
              <a:rPr lang="en-US" sz="2466">
                <a:solidFill>
                  <a:srgbClr val="000000"/>
                </a:solidFill>
                <a:latin typeface="Open Sans"/>
                <a:ea typeface="Open Sans"/>
                <a:cs typeface="Open Sans"/>
                <a:sym typeface="Open Sans"/>
              </a:rPr>
              <a:t>showing det</a:t>
            </a:r>
            <a:r>
              <a:rPr lang="en-US" sz="2466">
                <a:solidFill>
                  <a:srgbClr val="000000"/>
                </a:solidFill>
                <a:latin typeface="Open Sans"/>
                <a:ea typeface="Open Sans"/>
                <a:cs typeface="Open Sans"/>
                <a:sym typeface="Open Sans"/>
              </a:rPr>
              <a:t>a</a:t>
            </a:r>
            <a:r>
              <a:rPr lang="en-US" sz="2466">
                <a:solidFill>
                  <a:srgbClr val="000000"/>
                </a:solidFill>
                <a:latin typeface="Open Sans"/>
                <a:ea typeface="Open Sans"/>
                <a:cs typeface="Open Sans"/>
                <a:sym typeface="Open Sans"/>
              </a:rPr>
              <a:t>i</a:t>
            </a:r>
            <a:r>
              <a:rPr lang="en-US" sz="2466">
                <a:solidFill>
                  <a:srgbClr val="000000"/>
                </a:solidFill>
                <a:latin typeface="Open Sans"/>
                <a:ea typeface="Open Sans"/>
                <a:cs typeface="Open Sans"/>
                <a:sym typeface="Open Sans"/>
              </a:rPr>
              <a:t>l</a:t>
            </a:r>
            <a:r>
              <a:rPr lang="en-US" sz="2466">
                <a:solidFill>
                  <a:srgbClr val="000000"/>
                </a:solidFill>
                <a:latin typeface="Open Sans"/>
                <a:ea typeface="Open Sans"/>
                <a:cs typeface="Open Sans"/>
                <a:sym typeface="Open Sans"/>
              </a:rPr>
              <a:t>ed </a:t>
            </a:r>
            <a:r>
              <a:rPr lang="en-US" sz="2466">
                <a:solidFill>
                  <a:srgbClr val="000000"/>
                </a:solidFill>
                <a:latin typeface="Open Sans"/>
                <a:ea typeface="Open Sans"/>
                <a:cs typeface="Open Sans"/>
                <a:sym typeface="Open Sans"/>
              </a:rPr>
              <a:t>i</a:t>
            </a:r>
            <a:r>
              <a:rPr lang="en-US" sz="2466">
                <a:solidFill>
                  <a:srgbClr val="000000"/>
                </a:solidFill>
                <a:latin typeface="Open Sans"/>
                <a:ea typeface="Open Sans"/>
                <a:cs typeface="Open Sans"/>
                <a:sym typeface="Open Sans"/>
              </a:rPr>
              <a:t>nform</a:t>
            </a:r>
            <a:r>
              <a:rPr lang="en-US" sz="2466">
                <a:solidFill>
                  <a:srgbClr val="000000"/>
                </a:solidFill>
                <a:latin typeface="Open Sans"/>
                <a:ea typeface="Open Sans"/>
                <a:cs typeface="Open Sans"/>
                <a:sym typeface="Open Sans"/>
              </a:rPr>
              <a:t>ation i</a:t>
            </a:r>
            <a:r>
              <a:rPr lang="en-US" sz="2466">
                <a:solidFill>
                  <a:srgbClr val="000000"/>
                </a:solidFill>
                <a:latin typeface="Open Sans"/>
                <a:ea typeface="Open Sans"/>
                <a:cs typeface="Open Sans"/>
                <a:sym typeface="Open Sans"/>
              </a:rPr>
              <a:t>n a user-</a:t>
            </a:r>
            <a:r>
              <a:rPr lang="en-US" sz="2466">
                <a:solidFill>
                  <a:srgbClr val="000000"/>
                </a:solidFill>
                <a:latin typeface="Open Sans"/>
                <a:ea typeface="Open Sans"/>
                <a:cs typeface="Open Sans"/>
                <a:sym typeface="Open Sans"/>
              </a:rPr>
              <a:t>f</a:t>
            </a:r>
            <a:r>
              <a:rPr lang="en-US" sz="2466">
                <a:solidFill>
                  <a:srgbClr val="000000"/>
                </a:solidFill>
                <a:latin typeface="Open Sans"/>
                <a:ea typeface="Open Sans"/>
                <a:cs typeface="Open Sans"/>
                <a:sym typeface="Open Sans"/>
              </a:rPr>
              <a:t>riendly</a:t>
            </a:r>
            <a:r>
              <a:rPr lang="en-US" sz="2466">
                <a:solidFill>
                  <a:srgbClr val="000000"/>
                </a:solidFill>
                <a:latin typeface="Open Sans"/>
                <a:ea typeface="Open Sans"/>
                <a:cs typeface="Open Sans"/>
                <a:sym typeface="Open Sans"/>
              </a:rPr>
              <a:t> </a:t>
            </a:r>
            <a:r>
              <a:rPr lang="en-US" sz="2466">
                <a:solidFill>
                  <a:srgbClr val="000000"/>
                </a:solidFill>
                <a:latin typeface="Open Sans"/>
                <a:ea typeface="Open Sans"/>
                <a:cs typeface="Open Sans"/>
                <a:sym typeface="Open Sans"/>
              </a:rPr>
              <a:t>form</a:t>
            </a:r>
            <a:r>
              <a:rPr lang="en-US" sz="2466">
                <a:solidFill>
                  <a:srgbClr val="000000"/>
                </a:solidFill>
                <a:latin typeface="Open Sans"/>
                <a:ea typeface="Open Sans"/>
                <a:cs typeface="Open Sans"/>
                <a:sym typeface="Open Sans"/>
              </a:rPr>
              <a:t>a</a:t>
            </a:r>
            <a:r>
              <a:rPr lang="en-US" sz="2466">
                <a:solidFill>
                  <a:srgbClr val="000000"/>
                </a:solidFill>
                <a:latin typeface="Open Sans"/>
                <a:ea typeface="Open Sans"/>
                <a:cs typeface="Open Sans"/>
                <a:sym typeface="Open Sans"/>
              </a:rPr>
              <a:t>t.</a:t>
            </a:r>
          </a:p>
          <a:p>
            <a:pPr algn="l" marL="532583" indent="-266291" lvl="1">
              <a:lnSpc>
                <a:spcPts val="3453"/>
              </a:lnSpc>
              <a:buFont typeface="Arial"/>
              <a:buChar char="•"/>
            </a:pPr>
            <a:r>
              <a:rPr lang="en-US" b="true" sz="2466">
                <a:solidFill>
                  <a:srgbClr val="000000"/>
                </a:solidFill>
                <a:latin typeface="Open Sans Bold"/>
                <a:ea typeface="Open Sans Bold"/>
                <a:cs typeface="Open Sans Bold"/>
                <a:sym typeface="Open Sans Bold"/>
              </a:rPr>
              <a:t>Add to Cart:</a:t>
            </a:r>
            <a:r>
              <a:rPr lang="en-US" sz="2466">
                <a:solidFill>
                  <a:srgbClr val="000000"/>
                </a:solidFill>
                <a:latin typeface="Open Sans"/>
                <a:ea typeface="Open Sans"/>
                <a:cs typeface="Open Sans"/>
                <a:sym typeface="Open Sans"/>
              </a:rPr>
              <a:t> </a:t>
            </a:r>
            <a:r>
              <a:rPr lang="en-US" sz="2466">
                <a:solidFill>
                  <a:srgbClr val="000000"/>
                </a:solidFill>
                <a:latin typeface="Open Sans"/>
                <a:ea typeface="Open Sans"/>
                <a:cs typeface="Open Sans"/>
                <a:sym typeface="Open Sans"/>
              </a:rPr>
              <a:t>Seamle</a:t>
            </a:r>
            <a:r>
              <a:rPr lang="en-US" sz="2466">
                <a:solidFill>
                  <a:srgbClr val="000000"/>
                </a:solidFill>
                <a:latin typeface="Open Sans"/>
                <a:ea typeface="Open Sans"/>
                <a:cs typeface="Open Sans"/>
                <a:sym typeface="Open Sans"/>
              </a:rPr>
              <a:t>s</a:t>
            </a:r>
            <a:r>
              <a:rPr lang="en-US" sz="2466">
                <a:solidFill>
                  <a:srgbClr val="000000"/>
                </a:solidFill>
                <a:latin typeface="Open Sans"/>
                <a:ea typeface="Open Sans"/>
                <a:cs typeface="Open Sans"/>
                <a:sym typeface="Open Sans"/>
              </a:rPr>
              <a:t>sly add m</a:t>
            </a:r>
            <a:r>
              <a:rPr lang="en-US" sz="2466">
                <a:solidFill>
                  <a:srgbClr val="000000"/>
                </a:solidFill>
                <a:latin typeface="Open Sans"/>
                <a:ea typeface="Open Sans"/>
                <a:cs typeface="Open Sans"/>
                <a:sym typeface="Open Sans"/>
              </a:rPr>
              <a:t>e</a:t>
            </a:r>
            <a:r>
              <a:rPr lang="en-US" sz="2466">
                <a:solidFill>
                  <a:srgbClr val="000000"/>
                </a:solidFill>
                <a:latin typeface="Open Sans"/>
                <a:ea typeface="Open Sans"/>
                <a:cs typeface="Open Sans"/>
                <a:sym typeface="Open Sans"/>
              </a:rPr>
              <a:t>di</a:t>
            </a:r>
            <a:r>
              <a:rPr lang="en-US" sz="2466">
                <a:solidFill>
                  <a:srgbClr val="000000"/>
                </a:solidFill>
                <a:latin typeface="Open Sans"/>
                <a:ea typeface="Open Sans"/>
                <a:cs typeface="Open Sans"/>
                <a:sym typeface="Open Sans"/>
              </a:rPr>
              <a:t>ci</a:t>
            </a:r>
            <a:r>
              <a:rPr lang="en-US" sz="2466">
                <a:solidFill>
                  <a:srgbClr val="000000"/>
                </a:solidFill>
                <a:latin typeface="Open Sans"/>
                <a:ea typeface="Open Sans"/>
                <a:cs typeface="Open Sans"/>
                <a:sym typeface="Open Sans"/>
              </a:rPr>
              <a:t>nes to </a:t>
            </a:r>
            <a:r>
              <a:rPr lang="en-US" sz="2466">
                <a:solidFill>
                  <a:srgbClr val="000000"/>
                </a:solidFill>
                <a:latin typeface="Open Sans"/>
                <a:ea typeface="Open Sans"/>
                <a:cs typeface="Open Sans"/>
                <a:sym typeface="Open Sans"/>
              </a:rPr>
              <a:t>a </a:t>
            </a:r>
            <a:r>
              <a:rPr lang="en-US" sz="2466">
                <a:solidFill>
                  <a:srgbClr val="000000"/>
                </a:solidFill>
                <a:latin typeface="Open Sans"/>
                <a:ea typeface="Open Sans"/>
                <a:cs typeface="Open Sans"/>
                <a:sym typeface="Open Sans"/>
              </a:rPr>
              <a:t>ca</a:t>
            </a:r>
            <a:r>
              <a:rPr lang="en-US" sz="2466">
                <a:solidFill>
                  <a:srgbClr val="000000"/>
                </a:solidFill>
                <a:latin typeface="Open Sans"/>
                <a:ea typeface="Open Sans"/>
                <a:cs typeface="Open Sans"/>
                <a:sym typeface="Open Sans"/>
              </a:rPr>
              <a:t>r</a:t>
            </a:r>
            <a:r>
              <a:rPr lang="en-US" sz="2466">
                <a:solidFill>
                  <a:srgbClr val="000000"/>
                </a:solidFill>
                <a:latin typeface="Open Sans"/>
                <a:ea typeface="Open Sans"/>
                <a:cs typeface="Open Sans"/>
                <a:sym typeface="Open Sans"/>
              </a:rPr>
              <a:t>t</a:t>
            </a:r>
            <a:r>
              <a:rPr lang="en-US" sz="2466">
                <a:solidFill>
                  <a:srgbClr val="000000"/>
                </a:solidFill>
                <a:latin typeface="Open Sans"/>
                <a:ea typeface="Open Sans"/>
                <a:cs typeface="Open Sans"/>
                <a:sym typeface="Open Sans"/>
              </a:rPr>
              <a:t> w</a:t>
            </a:r>
            <a:r>
              <a:rPr lang="en-US" sz="2466">
                <a:solidFill>
                  <a:srgbClr val="000000"/>
                </a:solidFill>
                <a:latin typeface="Open Sans"/>
                <a:ea typeface="Open Sans"/>
                <a:cs typeface="Open Sans"/>
                <a:sym typeface="Open Sans"/>
              </a:rPr>
              <a:t>i</a:t>
            </a:r>
            <a:r>
              <a:rPr lang="en-US" sz="2466">
                <a:solidFill>
                  <a:srgbClr val="000000"/>
                </a:solidFill>
                <a:latin typeface="Open Sans"/>
                <a:ea typeface="Open Sans"/>
                <a:cs typeface="Open Sans"/>
                <a:sym typeface="Open Sans"/>
              </a:rPr>
              <a:t>t</a:t>
            </a:r>
            <a:r>
              <a:rPr lang="en-US" sz="2466">
                <a:solidFill>
                  <a:srgbClr val="000000"/>
                </a:solidFill>
                <a:latin typeface="Open Sans"/>
                <a:ea typeface="Open Sans"/>
                <a:cs typeface="Open Sans"/>
                <a:sym typeface="Open Sans"/>
              </a:rPr>
              <a:t>h </a:t>
            </a:r>
            <a:r>
              <a:rPr lang="en-US" sz="2466">
                <a:solidFill>
                  <a:srgbClr val="000000"/>
                </a:solidFill>
                <a:latin typeface="Open Sans"/>
                <a:ea typeface="Open Sans"/>
                <a:cs typeface="Open Sans"/>
                <a:sym typeface="Open Sans"/>
              </a:rPr>
              <a:t>sto</a:t>
            </a:r>
            <a:r>
              <a:rPr lang="en-US" sz="2466">
                <a:solidFill>
                  <a:srgbClr val="000000"/>
                </a:solidFill>
                <a:latin typeface="Open Sans"/>
                <a:ea typeface="Open Sans"/>
                <a:cs typeface="Open Sans"/>
                <a:sym typeface="Open Sans"/>
              </a:rPr>
              <a:t>ck</a:t>
            </a:r>
            <a:r>
              <a:rPr lang="en-US" sz="2466">
                <a:solidFill>
                  <a:srgbClr val="000000"/>
                </a:solidFill>
                <a:latin typeface="Open Sans"/>
                <a:ea typeface="Open Sans"/>
                <a:cs typeface="Open Sans"/>
                <a:sym typeface="Open Sans"/>
              </a:rPr>
              <a:t> </a:t>
            </a:r>
            <a:r>
              <a:rPr lang="en-US" sz="2466">
                <a:solidFill>
                  <a:srgbClr val="000000"/>
                </a:solidFill>
                <a:latin typeface="Open Sans"/>
                <a:ea typeface="Open Sans"/>
                <a:cs typeface="Open Sans"/>
                <a:sym typeface="Open Sans"/>
              </a:rPr>
              <a:t>va</a:t>
            </a:r>
            <a:r>
              <a:rPr lang="en-US" sz="2466">
                <a:solidFill>
                  <a:srgbClr val="000000"/>
                </a:solidFill>
                <a:latin typeface="Open Sans"/>
                <a:ea typeface="Open Sans"/>
                <a:cs typeface="Open Sans"/>
                <a:sym typeface="Open Sans"/>
              </a:rPr>
              <a:t>li</a:t>
            </a:r>
            <a:r>
              <a:rPr lang="en-US" sz="2466">
                <a:solidFill>
                  <a:srgbClr val="000000"/>
                </a:solidFill>
                <a:latin typeface="Open Sans"/>
                <a:ea typeface="Open Sans"/>
                <a:cs typeface="Open Sans"/>
                <a:sym typeface="Open Sans"/>
              </a:rPr>
              <a:t>datio</a:t>
            </a:r>
            <a:r>
              <a:rPr lang="en-US" sz="2466">
                <a:solidFill>
                  <a:srgbClr val="000000"/>
                </a:solidFill>
                <a:latin typeface="Open Sans"/>
                <a:ea typeface="Open Sans"/>
                <a:cs typeface="Open Sans"/>
                <a:sym typeface="Open Sans"/>
              </a:rPr>
              <a:t>n, </a:t>
            </a:r>
            <a:r>
              <a:rPr lang="en-US" sz="2466">
                <a:solidFill>
                  <a:srgbClr val="000000"/>
                </a:solidFill>
                <a:latin typeface="Open Sans"/>
                <a:ea typeface="Open Sans"/>
                <a:cs typeface="Open Sans"/>
                <a:sym typeface="Open Sans"/>
              </a:rPr>
              <a:t>r</a:t>
            </a:r>
            <a:r>
              <a:rPr lang="en-US" sz="2466">
                <a:solidFill>
                  <a:srgbClr val="000000"/>
                </a:solidFill>
                <a:latin typeface="Open Sans"/>
                <a:ea typeface="Open Sans"/>
                <a:cs typeface="Open Sans"/>
                <a:sym typeface="Open Sans"/>
              </a:rPr>
              <a:t>e</a:t>
            </a:r>
            <a:r>
              <a:rPr lang="en-US" sz="2466">
                <a:solidFill>
                  <a:srgbClr val="000000"/>
                </a:solidFill>
                <a:latin typeface="Open Sans"/>
                <a:ea typeface="Open Sans"/>
                <a:cs typeface="Open Sans"/>
                <a:sym typeface="Open Sans"/>
              </a:rPr>
              <a:t>al-tim</a:t>
            </a:r>
            <a:r>
              <a:rPr lang="en-US" sz="2466">
                <a:solidFill>
                  <a:srgbClr val="000000"/>
                </a:solidFill>
                <a:latin typeface="Open Sans"/>
                <a:ea typeface="Open Sans"/>
                <a:cs typeface="Open Sans"/>
                <a:sym typeface="Open Sans"/>
              </a:rPr>
              <a:t>e u</a:t>
            </a:r>
            <a:r>
              <a:rPr lang="en-US" sz="2466">
                <a:solidFill>
                  <a:srgbClr val="000000"/>
                </a:solidFill>
                <a:latin typeface="Open Sans"/>
                <a:ea typeface="Open Sans"/>
                <a:cs typeface="Open Sans"/>
                <a:sym typeface="Open Sans"/>
              </a:rPr>
              <a:t>pdate</a:t>
            </a:r>
            <a:r>
              <a:rPr lang="en-US" sz="2466">
                <a:solidFill>
                  <a:srgbClr val="000000"/>
                </a:solidFill>
                <a:latin typeface="Open Sans"/>
                <a:ea typeface="Open Sans"/>
                <a:cs typeface="Open Sans"/>
                <a:sym typeface="Open Sans"/>
              </a:rPr>
              <a:t>s</a:t>
            </a:r>
            <a:r>
              <a:rPr lang="en-US" sz="2466">
                <a:solidFill>
                  <a:srgbClr val="000000"/>
                </a:solidFill>
                <a:latin typeface="Open Sans"/>
                <a:ea typeface="Open Sans"/>
                <a:cs typeface="Open Sans"/>
                <a:sym typeface="Open Sans"/>
              </a:rPr>
              <a:t>, and dynamic </a:t>
            </a:r>
            <a:r>
              <a:rPr lang="en-US" sz="2466">
                <a:solidFill>
                  <a:srgbClr val="000000"/>
                </a:solidFill>
                <a:latin typeface="Open Sans"/>
                <a:ea typeface="Open Sans"/>
                <a:cs typeface="Open Sans"/>
                <a:sym typeface="Open Sans"/>
              </a:rPr>
              <a:t>t</a:t>
            </a:r>
            <a:r>
              <a:rPr lang="en-US" sz="2466">
                <a:solidFill>
                  <a:srgbClr val="000000"/>
                </a:solidFill>
                <a:latin typeface="Open Sans"/>
                <a:ea typeface="Open Sans"/>
                <a:cs typeface="Open Sans"/>
                <a:sym typeface="Open Sans"/>
              </a:rPr>
              <a:t>racking</a:t>
            </a:r>
            <a:r>
              <a:rPr lang="en-US" sz="2466">
                <a:solidFill>
                  <a:srgbClr val="000000"/>
                </a:solidFill>
                <a:latin typeface="Open Sans"/>
                <a:ea typeface="Open Sans"/>
                <a:cs typeface="Open Sans"/>
                <a:sym typeface="Open Sans"/>
              </a:rPr>
              <a:t> </a:t>
            </a:r>
            <a:r>
              <a:rPr lang="en-US" sz="2466">
                <a:solidFill>
                  <a:srgbClr val="000000"/>
                </a:solidFill>
                <a:latin typeface="Open Sans"/>
                <a:ea typeface="Open Sans"/>
                <a:cs typeface="Open Sans"/>
                <a:sym typeface="Open Sans"/>
              </a:rPr>
              <a:t>o</a:t>
            </a:r>
            <a:r>
              <a:rPr lang="en-US" sz="2466">
                <a:solidFill>
                  <a:srgbClr val="000000"/>
                </a:solidFill>
                <a:latin typeface="Open Sans"/>
                <a:ea typeface="Open Sans"/>
                <a:cs typeface="Open Sans"/>
                <a:sym typeface="Open Sans"/>
              </a:rPr>
              <a:t>f</a:t>
            </a:r>
            <a:r>
              <a:rPr lang="en-US" sz="2466">
                <a:solidFill>
                  <a:srgbClr val="000000"/>
                </a:solidFill>
                <a:latin typeface="Open Sans"/>
                <a:ea typeface="Open Sans"/>
                <a:cs typeface="Open Sans"/>
                <a:sym typeface="Open Sans"/>
              </a:rPr>
              <a:t> </a:t>
            </a:r>
            <a:r>
              <a:rPr lang="en-US" sz="2466">
                <a:solidFill>
                  <a:srgbClr val="000000"/>
                </a:solidFill>
                <a:latin typeface="Open Sans"/>
                <a:ea typeface="Open Sans"/>
                <a:cs typeface="Open Sans"/>
                <a:sym typeface="Open Sans"/>
              </a:rPr>
              <a:t>i</a:t>
            </a:r>
            <a:r>
              <a:rPr lang="en-US" sz="2466">
                <a:solidFill>
                  <a:srgbClr val="000000"/>
                </a:solidFill>
                <a:latin typeface="Open Sans"/>
                <a:ea typeface="Open Sans"/>
                <a:cs typeface="Open Sans"/>
                <a:sym typeface="Open Sans"/>
              </a:rPr>
              <a:t>tems.</a:t>
            </a:r>
          </a:p>
          <a:p>
            <a:pPr algn="l" marL="532583" indent="-266291" lvl="1">
              <a:lnSpc>
                <a:spcPts val="3453"/>
              </a:lnSpc>
              <a:buFont typeface="Arial"/>
              <a:buChar char="•"/>
            </a:pPr>
            <a:r>
              <a:rPr lang="en-US" b="true" sz="2466">
                <a:solidFill>
                  <a:srgbClr val="000000"/>
                </a:solidFill>
                <a:latin typeface="Open Sans Bold"/>
                <a:ea typeface="Open Sans Bold"/>
                <a:cs typeface="Open Sans Bold"/>
                <a:sym typeface="Open Sans Bold"/>
              </a:rPr>
              <a:t>Checkout P</a:t>
            </a:r>
            <a:r>
              <a:rPr lang="en-US" b="true" sz="2466">
                <a:solidFill>
                  <a:srgbClr val="000000"/>
                </a:solidFill>
                <a:latin typeface="Open Sans Bold"/>
                <a:ea typeface="Open Sans Bold"/>
                <a:cs typeface="Open Sans Bold"/>
                <a:sym typeface="Open Sans Bold"/>
              </a:rPr>
              <a:t>r</a:t>
            </a:r>
            <a:r>
              <a:rPr lang="en-US" b="true" sz="2466">
                <a:solidFill>
                  <a:srgbClr val="000000"/>
                </a:solidFill>
                <a:latin typeface="Open Sans Bold"/>
                <a:ea typeface="Open Sans Bold"/>
                <a:cs typeface="Open Sans Bold"/>
                <a:sym typeface="Open Sans Bold"/>
              </a:rPr>
              <a:t>oce</a:t>
            </a:r>
            <a:r>
              <a:rPr lang="en-US" b="true" sz="2466">
                <a:solidFill>
                  <a:srgbClr val="000000"/>
                </a:solidFill>
                <a:latin typeface="Open Sans Bold"/>
                <a:ea typeface="Open Sans Bold"/>
                <a:cs typeface="Open Sans Bold"/>
                <a:sym typeface="Open Sans Bold"/>
              </a:rPr>
              <a:t>s</a:t>
            </a:r>
            <a:r>
              <a:rPr lang="en-US" b="true" sz="2466">
                <a:solidFill>
                  <a:srgbClr val="000000"/>
                </a:solidFill>
                <a:latin typeface="Open Sans Bold"/>
                <a:ea typeface="Open Sans Bold"/>
                <a:cs typeface="Open Sans Bold"/>
                <a:sym typeface="Open Sans Bold"/>
              </a:rPr>
              <a:t>s: </a:t>
            </a:r>
            <a:r>
              <a:rPr lang="en-US" sz="2466">
                <a:solidFill>
                  <a:srgbClr val="000000"/>
                </a:solidFill>
                <a:latin typeface="Open Sans"/>
                <a:ea typeface="Open Sans"/>
                <a:cs typeface="Open Sans"/>
                <a:sym typeface="Open Sans"/>
              </a:rPr>
              <a:t>Genera</a:t>
            </a:r>
            <a:r>
              <a:rPr lang="en-US" sz="2466">
                <a:solidFill>
                  <a:srgbClr val="000000"/>
                </a:solidFill>
                <a:latin typeface="Open Sans"/>
                <a:ea typeface="Open Sans"/>
                <a:cs typeface="Open Sans"/>
                <a:sym typeface="Open Sans"/>
              </a:rPr>
              <a:t>t</a:t>
            </a:r>
            <a:r>
              <a:rPr lang="en-US" sz="2466">
                <a:solidFill>
                  <a:srgbClr val="000000"/>
                </a:solidFill>
                <a:latin typeface="Open Sans"/>
                <a:ea typeface="Open Sans"/>
                <a:cs typeface="Open Sans"/>
                <a:sym typeface="Open Sans"/>
              </a:rPr>
              <a:t>e</a:t>
            </a:r>
            <a:r>
              <a:rPr lang="en-US" sz="2466">
                <a:solidFill>
                  <a:srgbClr val="000000"/>
                </a:solidFill>
                <a:latin typeface="Open Sans"/>
                <a:ea typeface="Open Sans"/>
                <a:cs typeface="Open Sans"/>
                <a:sym typeface="Open Sans"/>
              </a:rPr>
              <a:t> </a:t>
            </a:r>
            <a:r>
              <a:rPr lang="en-US" sz="2466">
                <a:solidFill>
                  <a:srgbClr val="000000"/>
                </a:solidFill>
                <a:latin typeface="Open Sans"/>
                <a:ea typeface="Open Sans"/>
                <a:cs typeface="Open Sans"/>
                <a:sym typeface="Open Sans"/>
              </a:rPr>
              <a:t>a d</a:t>
            </a:r>
            <a:r>
              <a:rPr lang="en-US" sz="2466">
                <a:solidFill>
                  <a:srgbClr val="000000"/>
                </a:solidFill>
                <a:latin typeface="Open Sans"/>
                <a:ea typeface="Open Sans"/>
                <a:cs typeface="Open Sans"/>
                <a:sym typeface="Open Sans"/>
              </a:rPr>
              <a:t>et</a:t>
            </a:r>
            <a:r>
              <a:rPr lang="en-US" sz="2466">
                <a:solidFill>
                  <a:srgbClr val="000000"/>
                </a:solidFill>
                <a:latin typeface="Open Sans"/>
                <a:ea typeface="Open Sans"/>
                <a:cs typeface="Open Sans"/>
                <a:sym typeface="Open Sans"/>
              </a:rPr>
              <a:t>ail</a:t>
            </a:r>
            <a:r>
              <a:rPr lang="en-US" sz="2466">
                <a:solidFill>
                  <a:srgbClr val="000000"/>
                </a:solidFill>
                <a:latin typeface="Open Sans"/>
                <a:ea typeface="Open Sans"/>
                <a:cs typeface="Open Sans"/>
                <a:sym typeface="Open Sans"/>
              </a:rPr>
              <a:t>e</a:t>
            </a:r>
            <a:r>
              <a:rPr lang="en-US" sz="2466">
                <a:solidFill>
                  <a:srgbClr val="000000"/>
                </a:solidFill>
                <a:latin typeface="Open Sans"/>
                <a:ea typeface="Open Sans"/>
                <a:cs typeface="Open Sans"/>
                <a:sym typeface="Open Sans"/>
              </a:rPr>
              <a:t>d ca</a:t>
            </a:r>
            <a:r>
              <a:rPr lang="en-US" sz="2466">
                <a:solidFill>
                  <a:srgbClr val="000000"/>
                </a:solidFill>
                <a:latin typeface="Open Sans"/>
                <a:ea typeface="Open Sans"/>
                <a:cs typeface="Open Sans"/>
                <a:sym typeface="Open Sans"/>
              </a:rPr>
              <a:t>r</a:t>
            </a:r>
            <a:r>
              <a:rPr lang="en-US" sz="2466">
                <a:solidFill>
                  <a:srgbClr val="000000"/>
                </a:solidFill>
                <a:latin typeface="Open Sans"/>
                <a:ea typeface="Open Sans"/>
                <a:cs typeface="Open Sans"/>
                <a:sym typeface="Open Sans"/>
              </a:rPr>
              <a:t>t</a:t>
            </a:r>
            <a:r>
              <a:rPr lang="en-US" sz="2466">
                <a:solidFill>
                  <a:srgbClr val="000000"/>
                </a:solidFill>
                <a:latin typeface="Open Sans"/>
                <a:ea typeface="Open Sans"/>
                <a:cs typeface="Open Sans"/>
                <a:sym typeface="Open Sans"/>
              </a:rPr>
              <a:t> </a:t>
            </a:r>
            <a:r>
              <a:rPr lang="en-US" sz="2466">
                <a:solidFill>
                  <a:srgbClr val="000000"/>
                </a:solidFill>
                <a:latin typeface="Open Sans"/>
                <a:ea typeface="Open Sans"/>
                <a:cs typeface="Open Sans"/>
                <a:sym typeface="Open Sans"/>
              </a:rPr>
              <a:t>summary wit</a:t>
            </a:r>
            <a:r>
              <a:rPr lang="en-US" sz="2466">
                <a:solidFill>
                  <a:srgbClr val="000000"/>
                </a:solidFill>
                <a:latin typeface="Open Sans"/>
                <a:ea typeface="Open Sans"/>
                <a:cs typeface="Open Sans"/>
                <a:sym typeface="Open Sans"/>
              </a:rPr>
              <a:t>h </a:t>
            </a:r>
            <a:r>
              <a:rPr lang="en-US" sz="2466">
                <a:solidFill>
                  <a:srgbClr val="000000"/>
                </a:solidFill>
                <a:latin typeface="Open Sans"/>
                <a:ea typeface="Open Sans"/>
                <a:cs typeface="Open Sans"/>
                <a:sym typeface="Open Sans"/>
              </a:rPr>
              <a:t>subtot</a:t>
            </a:r>
            <a:r>
              <a:rPr lang="en-US" sz="2466">
                <a:solidFill>
                  <a:srgbClr val="000000"/>
                </a:solidFill>
                <a:latin typeface="Open Sans"/>
                <a:ea typeface="Open Sans"/>
                <a:cs typeface="Open Sans"/>
                <a:sym typeface="Open Sans"/>
              </a:rPr>
              <a:t>a</a:t>
            </a:r>
            <a:r>
              <a:rPr lang="en-US" sz="2466">
                <a:solidFill>
                  <a:srgbClr val="000000"/>
                </a:solidFill>
                <a:latin typeface="Open Sans"/>
                <a:ea typeface="Open Sans"/>
                <a:cs typeface="Open Sans"/>
                <a:sym typeface="Open Sans"/>
              </a:rPr>
              <a:t>ls, </a:t>
            </a:r>
            <a:r>
              <a:rPr lang="en-US" sz="2466">
                <a:solidFill>
                  <a:srgbClr val="000000"/>
                </a:solidFill>
                <a:latin typeface="Open Sans"/>
                <a:ea typeface="Open Sans"/>
                <a:cs typeface="Open Sans"/>
                <a:sym typeface="Open Sans"/>
              </a:rPr>
              <a:t>ta</a:t>
            </a:r>
            <a:r>
              <a:rPr lang="en-US" sz="2466">
                <a:solidFill>
                  <a:srgbClr val="000000"/>
                </a:solidFill>
                <a:latin typeface="Open Sans"/>
                <a:ea typeface="Open Sans"/>
                <a:cs typeface="Open Sans"/>
                <a:sym typeface="Open Sans"/>
              </a:rPr>
              <a:t>x</a:t>
            </a:r>
            <a:r>
              <a:rPr lang="en-US" sz="2466">
                <a:solidFill>
                  <a:srgbClr val="000000"/>
                </a:solidFill>
                <a:latin typeface="Open Sans"/>
                <a:ea typeface="Open Sans"/>
                <a:cs typeface="Open Sans"/>
                <a:sym typeface="Open Sans"/>
              </a:rPr>
              <a:t> </a:t>
            </a:r>
            <a:r>
              <a:rPr lang="en-US" sz="2466">
                <a:solidFill>
                  <a:srgbClr val="000000"/>
                </a:solidFill>
                <a:latin typeface="Open Sans"/>
                <a:ea typeface="Open Sans"/>
                <a:cs typeface="Open Sans"/>
                <a:sym typeface="Open Sans"/>
              </a:rPr>
              <a:t>calculati</a:t>
            </a:r>
            <a:r>
              <a:rPr lang="en-US" sz="2466">
                <a:solidFill>
                  <a:srgbClr val="000000"/>
                </a:solidFill>
                <a:latin typeface="Open Sans"/>
                <a:ea typeface="Open Sans"/>
                <a:cs typeface="Open Sans"/>
                <a:sym typeface="Open Sans"/>
              </a:rPr>
              <a:t>on</a:t>
            </a:r>
            <a:r>
              <a:rPr lang="en-US" sz="2466">
                <a:solidFill>
                  <a:srgbClr val="000000"/>
                </a:solidFill>
                <a:latin typeface="Open Sans"/>
                <a:ea typeface="Open Sans"/>
                <a:cs typeface="Open Sans"/>
                <a:sym typeface="Open Sans"/>
              </a:rPr>
              <a:t>, and a grand</a:t>
            </a:r>
            <a:r>
              <a:rPr lang="en-US" sz="2466">
                <a:solidFill>
                  <a:srgbClr val="000000"/>
                </a:solidFill>
                <a:latin typeface="Open Sans"/>
                <a:ea typeface="Open Sans"/>
                <a:cs typeface="Open Sans"/>
                <a:sym typeface="Open Sans"/>
              </a:rPr>
              <a:t> t</a:t>
            </a:r>
            <a:r>
              <a:rPr lang="en-US" sz="2466">
                <a:solidFill>
                  <a:srgbClr val="000000"/>
                </a:solidFill>
                <a:latin typeface="Open Sans"/>
                <a:ea typeface="Open Sans"/>
                <a:cs typeface="Open Sans"/>
                <a:sym typeface="Open Sans"/>
              </a:rPr>
              <a:t>otal, updating inv</a:t>
            </a:r>
            <a:r>
              <a:rPr lang="en-US" sz="2466">
                <a:solidFill>
                  <a:srgbClr val="000000"/>
                </a:solidFill>
                <a:latin typeface="Open Sans"/>
                <a:ea typeface="Open Sans"/>
                <a:cs typeface="Open Sans"/>
                <a:sym typeface="Open Sans"/>
              </a:rPr>
              <a:t>e</a:t>
            </a:r>
            <a:r>
              <a:rPr lang="en-US" sz="2466">
                <a:solidFill>
                  <a:srgbClr val="000000"/>
                </a:solidFill>
                <a:latin typeface="Open Sans"/>
                <a:ea typeface="Open Sans"/>
                <a:cs typeface="Open Sans"/>
                <a:sym typeface="Open Sans"/>
              </a:rPr>
              <a:t>ntory</a:t>
            </a:r>
            <a:r>
              <a:rPr lang="en-US" sz="2466">
                <a:solidFill>
                  <a:srgbClr val="000000"/>
                </a:solidFill>
                <a:latin typeface="Open Sans"/>
                <a:ea typeface="Open Sans"/>
                <a:cs typeface="Open Sans"/>
                <a:sym typeface="Open Sans"/>
              </a:rPr>
              <a:t> a</a:t>
            </a:r>
            <a:r>
              <a:rPr lang="en-US" sz="2466">
                <a:solidFill>
                  <a:srgbClr val="000000"/>
                </a:solidFill>
                <a:latin typeface="Open Sans"/>
                <a:ea typeface="Open Sans"/>
                <a:cs typeface="Open Sans"/>
                <a:sym typeface="Open Sans"/>
              </a:rPr>
              <a:t>uto</a:t>
            </a:r>
            <a:r>
              <a:rPr lang="en-US" sz="2466">
                <a:solidFill>
                  <a:srgbClr val="000000"/>
                </a:solidFill>
                <a:latin typeface="Open Sans"/>
                <a:ea typeface="Open Sans"/>
                <a:cs typeface="Open Sans"/>
                <a:sym typeface="Open Sans"/>
              </a:rPr>
              <a:t>m</a:t>
            </a:r>
            <a:r>
              <a:rPr lang="en-US" sz="2466">
                <a:solidFill>
                  <a:srgbClr val="000000"/>
                </a:solidFill>
                <a:latin typeface="Open Sans"/>
                <a:ea typeface="Open Sans"/>
                <a:cs typeface="Open Sans"/>
                <a:sym typeface="Open Sans"/>
              </a:rPr>
              <a:t>at</a:t>
            </a:r>
            <a:r>
              <a:rPr lang="en-US" sz="2466">
                <a:solidFill>
                  <a:srgbClr val="000000"/>
                </a:solidFill>
                <a:latin typeface="Open Sans"/>
                <a:ea typeface="Open Sans"/>
                <a:cs typeface="Open Sans"/>
                <a:sym typeface="Open Sans"/>
              </a:rPr>
              <a:t>i</a:t>
            </a:r>
            <a:r>
              <a:rPr lang="en-US" sz="2466">
                <a:solidFill>
                  <a:srgbClr val="000000"/>
                </a:solidFill>
                <a:latin typeface="Open Sans"/>
                <a:ea typeface="Open Sans"/>
                <a:cs typeface="Open Sans"/>
                <a:sym typeface="Open Sans"/>
              </a:rPr>
              <a:t>cally after</a:t>
            </a:r>
            <a:r>
              <a:rPr lang="en-US" sz="2466">
                <a:solidFill>
                  <a:srgbClr val="000000"/>
                </a:solidFill>
                <a:latin typeface="Open Sans"/>
                <a:ea typeface="Open Sans"/>
                <a:cs typeface="Open Sans"/>
                <a:sym typeface="Open Sans"/>
              </a:rPr>
              <a:t> p</a:t>
            </a:r>
            <a:r>
              <a:rPr lang="en-US" sz="2466">
                <a:solidFill>
                  <a:srgbClr val="000000"/>
                </a:solidFill>
                <a:latin typeface="Open Sans"/>
                <a:ea typeface="Open Sans"/>
                <a:cs typeface="Open Sans"/>
                <a:sym typeface="Open Sans"/>
              </a:rPr>
              <a:t>urch</a:t>
            </a:r>
            <a:r>
              <a:rPr lang="en-US" sz="2466">
                <a:solidFill>
                  <a:srgbClr val="000000"/>
                </a:solidFill>
                <a:latin typeface="Open Sans"/>
                <a:ea typeface="Open Sans"/>
                <a:cs typeface="Open Sans"/>
                <a:sym typeface="Open Sans"/>
              </a:rPr>
              <a:t>a</a:t>
            </a:r>
            <a:r>
              <a:rPr lang="en-US" sz="2466">
                <a:solidFill>
                  <a:srgbClr val="000000"/>
                </a:solidFill>
                <a:latin typeface="Open Sans"/>
                <a:ea typeface="Open Sans"/>
                <a:cs typeface="Open Sans"/>
                <a:sym typeface="Open Sans"/>
              </a:rPr>
              <a:t>s</a:t>
            </a:r>
            <a:r>
              <a:rPr lang="en-US" sz="2466">
                <a:solidFill>
                  <a:srgbClr val="000000"/>
                </a:solidFill>
                <a:latin typeface="Open Sans"/>
                <a:ea typeface="Open Sans"/>
                <a:cs typeface="Open Sans"/>
                <a:sym typeface="Open Sans"/>
              </a:rPr>
              <a:t>e.</a:t>
            </a:r>
          </a:p>
          <a:p>
            <a:pPr algn="l" marL="532583" indent="-266291" lvl="1">
              <a:lnSpc>
                <a:spcPts val="3453"/>
              </a:lnSpc>
              <a:buFont typeface="Arial"/>
              <a:buChar char="•"/>
            </a:pPr>
            <a:r>
              <a:rPr lang="en-US" b="true" sz="2466">
                <a:solidFill>
                  <a:srgbClr val="000000"/>
                </a:solidFill>
                <a:latin typeface="Open Sans Bold"/>
                <a:ea typeface="Open Sans Bold"/>
                <a:cs typeface="Open Sans Bold"/>
                <a:sym typeface="Open Sans Bold"/>
              </a:rPr>
              <a:t>Generate B</a:t>
            </a:r>
            <a:r>
              <a:rPr lang="en-US" b="true" sz="2466">
                <a:solidFill>
                  <a:srgbClr val="000000"/>
                </a:solidFill>
                <a:latin typeface="Open Sans Bold"/>
                <a:ea typeface="Open Sans Bold"/>
                <a:cs typeface="Open Sans Bold"/>
                <a:sym typeface="Open Sans Bold"/>
              </a:rPr>
              <a:t>i</a:t>
            </a:r>
            <a:r>
              <a:rPr lang="en-US" b="true" sz="2466">
                <a:solidFill>
                  <a:srgbClr val="000000"/>
                </a:solidFill>
                <a:latin typeface="Open Sans Bold"/>
                <a:ea typeface="Open Sans Bold"/>
                <a:cs typeface="Open Sans Bold"/>
                <a:sym typeface="Open Sans Bold"/>
              </a:rPr>
              <a:t>ll</a:t>
            </a:r>
            <a:r>
              <a:rPr lang="en-US" b="true" sz="2466">
                <a:solidFill>
                  <a:srgbClr val="000000"/>
                </a:solidFill>
                <a:latin typeface="Open Sans Bold"/>
                <a:ea typeface="Open Sans Bold"/>
                <a:cs typeface="Open Sans Bold"/>
                <a:sym typeface="Open Sans Bold"/>
              </a:rPr>
              <a:t>s</a:t>
            </a:r>
            <a:r>
              <a:rPr lang="en-US" b="true" sz="2466">
                <a:solidFill>
                  <a:srgbClr val="000000"/>
                </a:solidFill>
                <a:latin typeface="Open Sans Bold"/>
                <a:ea typeface="Open Sans Bold"/>
                <a:cs typeface="Open Sans Bold"/>
                <a:sym typeface="Open Sans Bold"/>
              </a:rPr>
              <a:t>:</a:t>
            </a:r>
            <a:r>
              <a:rPr lang="en-US" b="true" sz="2466">
                <a:solidFill>
                  <a:srgbClr val="000000"/>
                </a:solidFill>
                <a:latin typeface="Open Sans Bold"/>
                <a:ea typeface="Open Sans Bold"/>
                <a:cs typeface="Open Sans Bold"/>
                <a:sym typeface="Open Sans Bold"/>
              </a:rPr>
              <a:t> </a:t>
            </a:r>
            <a:r>
              <a:rPr lang="en-US" sz="2466">
                <a:solidFill>
                  <a:srgbClr val="000000"/>
                </a:solidFill>
                <a:latin typeface="Open Sans"/>
                <a:ea typeface="Open Sans"/>
                <a:cs typeface="Open Sans"/>
                <a:sym typeface="Open Sans"/>
              </a:rPr>
              <a:t>Cre</a:t>
            </a:r>
            <a:r>
              <a:rPr lang="en-US" sz="2466">
                <a:solidFill>
                  <a:srgbClr val="000000"/>
                </a:solidFill>
                <a:latin typeface="Open Sans"/>
                <a:ea typeface="Open Sans"/>
                <a:cs typeface="Open Sans"/>
                <a:sym typeface="Open Sans"/>
              </a:rPr>
              <a:t>a</a:t>
            </a:r>
            <a:r>
              <a:rPr lang="en-US" sz="2466">
                <a:solidFill>
                  <a:srgbClr val="000000"/>
                </a:solidFill>
                <a:latin typeface="Open Sans"/>
                <a:ea typeface="Open Sans"/>
                <a:cs typeface="Open Sans"/>
                <a:sym typeface="Open Sans"/>
              </a:rPr>
              <a:t>te and </a:t>
            </a:r>
            <a:r>
              <a:rPr lang="en-US" sz="2466">
                <a:solidFill>
                  <a:srgbClr val="000000"/>
                </a:solidFill>
                <a:latin typeface="Open Sans"/>
                <a:ea typeface="Open Sans"/>
                <a:cs typeface="Open Sans"/>
                <a:sym typeface="Open Sans"/>
              </a:rPr>
              <a:t>l</a:t>
            </a:r>
            <a:r>
              <a:rPr lang="en-US" sz="2466">
                <a:solidFill>
                  <a:srgbClr val="000000"/>
                </a:solidFill>
                <a:latin typeface="Open Sans"/>
                <a:ea typeface="Open Sans"/>
                <a:cs typeface="Open Sans"/>
                <a:sym typeface="Open Sans"/>
              </a:rPr>
              <a:t>og b</a:t>
            </a:r>
            <a:r>
              <a:rPr lang="en-US" sz="2466">
                <a:solidFill>
                  <a:srgbClr val="000000"/>
                </a:solidFill>
                <a:latin typeface="Open Sans"/>
                <a:ea typeface="Open Sans"/>
                <a:cs typeface="Open Sans"/>
                <a:sym typeface="Open Sans"/>
              </a:rPr>
              <a:t>i</a:t>
            </a:r>
            <a:r>
              <a:rPr lang="en-US" sz="2466">
                <a:solidFill>
                  <a:srgbClr val="000000"/>
                </a:solidFill>
                <a:latin typeface="Open Sans"/>
                <a:ea typeface="Open Sans"/>
                <a:cs typeface="Open Sans"/>
                <a:sym typeface="Open Sans"/>
              </a:rPr>
              <a:t>lls wi</a:t>
            </a:r>
            <a:r>
              <a:rPr lang="en-US" sz="2466">
                <a:solidFill>
                  <a:srgbClr val="000000"/>
                </a:solidFill>
                <a:latin typeface="Open Sans"/>
                <a:ea typeface="Open Sans"/>
                <a:cs typeface="Open Sans"/>
                <a:sym typeface="Open Sans"/>
              </a:rPr>
              <a:t>t</a:t>
            </a:r>
            <a:r>
              <a:rPr lang="en-US" sz="2466">
                <a:solidFill>
                  <a:srgbClr val="000000"/>
                </a:solidFill>
                <a:latin typeface="Open Sans"/>
                <a:ea typeface="Open Sans"/>
                <a:cs typeface="Open Sans"/>
                <a:sym typeface="Open Sans"/>
              </a:rPr>
              <a:t>h un</a:t>
            </a:r>
            <a:r>
              <a:rPr lang="en-US" sz="2466">
                <a:solidFill>
                  <a:srgbClr val="000000"/>
                </a:solidFill>
                <a:latin typeface="Open Sans"/>
                <a:ea typeface="Open Sans"/>
                <a:cs typeface="Open Sans"/>
                <a:sym typeface="Open Sans"/>
              </a:rPr>
              <a:t>i</a:t>
            </a:r>
            <a:r>
              <a:rPr lang="en-US" sz="2466">
                <a:solidFill>
                  <a:srgbClr val="000000"/>
                </a:solidFill>
                <a:latin typeface="Open Sans"/>
                <a:ea typeface="Open Sans"/>
                <a:cs typeface="Open Sans"/>
                <a:sym typeface="Open Sans"/>
              </a:rPr>
              <a:t>que</a:t>
            </a:r>
            <a:r>
              <a:rPr lang="en-US" sz="2466">
                <a:solidFill>
                  <a:srgbClr val="000000"/>
                </a:solidFill>
                <a:latin typeface="Open Sans"/>
                <a:ea typeface="Open Sans"/>
                <a:cs typeface="Open Sans"/>
                <a:sym typeface="Open Sans"/>
              </a:rPr>
              <a:t> </a:t>
            </a:r>
            <a:r>
              <a:rPr lang="en-US" sz="2466">
                <a:solidFill>
                  <a:srgbClr val="000000"/>
                </a:solidFill>
                <a:latin typeface="Open Sans"/>
                <a:ea typeface="Open Sans"/>
                <a:cs typeface="Open Sans"/>
                <a:sym typeface="Open Sans"/>
              </a:rPr>
              <a:t>ser</a:t>
            </a:r>
            <a:r>
              <a:rPr lang="en-US" sz="2466">
                <a:solidFill>
                  <a:srgbClr val="000000"/>
                </a:solidFill>
                <a:latin typeface="Open Sans"/>
                <a:ea typeface="Open Sans"/>
                <a:cs typeface="Open Sans"/>
                <a:sym typeface="Open Sans"/>
              </a:rPr>
              <a:t>i</a:t>
            </a:r>
            <a:r>
              <a:rPr lang="en-US" sz="2466">
                <a:solidFill>
                  <a:srgbClr val="000000"/>
                </a:solidFill>
                <a:latin typeface="Open Sans"/>
                <a:ea typeface="Open Sans"/>
                <a:cs typeface="Open Sans"/>
                <a:sym typeface="Open Sans"/>
              </a:rPr>
              <a:t>a</a:t>
            </a:r>
            <a:r>
              <a:rPr lang="en-US" sz="2466">
                <a:solidFill>
                  <a:srgbClr val="000000"/>
                </a:solidFill>
                <a:latin typeface="Open Sans"/>
                <a:ea typeface="Open Sans"/>
                <a:cs typeface="Open Sans"/>
                <a:sym typeface="Open Sans"/>
              </a:rPr>
              <a:t>l</a:t>
            </a:r>
            <a:r>
              <a:rPr lang="en-US" sz="2466">
                <a:solidFill>
                  <a:srgbClr val="000000"/>
                </a:solidFill>
                <a:latin typeface="Open Sans"/>
                <a:ea typeface="Open Sans"/>
                <a:cs typeface="Open Sans"/>
                <a:sym typeface="Open Sans"/>
              </a:rPr>
              <a:t> numbers,</a:t>
            </a:r>
            <a:r>
              <a:rPr lang="en-US" sz="2466">
                <a:solidFill>
                  <a:srgbClr val="000000"/>
                </a:solidFill>
                <a:latin typeface="Open Sans"/>
                <a:ea typeface="Open Sans"/>
                <a:cs typeface="Open Sans"/>
                <a:sym typeface="Open Sans"/>
              </a:rPr>
              <a:t> </a:t>
            </a:r>
            <a:r>
              <a:rPr lang="en-US" sz="2466">
                <a:solidFill>
                  <a:srgbClr val="000000"/>
                </a:solidFill>
                <a:latin typeface="Open Sans"/>
                <a:ea typeface="Open Sans"/>
                <a:cs typeface="Open Sans"/>
                <a:sym typeface="Open Sans"/>
              </a:rPr>
              <a:t>cu</a:t>
            </a:r>
            <a:r>
              <a:rPr lang="en-US" sz="2466">
                <a:solidFill>
                  <a:srgbClr val="000000"/>
                </a:solidFill>
                <a:latin typeface="Open Sans"/>
                <a:ea typeface="Open Sans"/>
                <a:cs typeface="Open Sans"/>
                <a:sym typeface="Open Sans"/>
              </a:rPr>
              <a:t>sto</a:t>
            </a:r>
            <a:r>
              <a:rPr lang="en-US" sz="2466">
                <a:solidFill>
                  <a:srgbClr val="000000"/>
                </a:solidFill>
                <a:latin typeface="Open Sans"/>
                <a:ea typeface="Open Sans"/>
                <a:cs typeface="Open Sans"/>
                <a:sym typeface="Open Sans"/>
              </a:rPr>
              <a:t>me</a:t>
            </a:r>
            <a:r>
              <a:rPr lang="en-US" sz="2466">
                <a:solidFill>
                  <a:srgbClr val="000000"/>
                </a:solidFill>
                <a:latin typeface="Open Sans"/>
                <a:ea typeface="Open Sans"/>
                <a:cs typeface="Open Sans"/>
                <a:sym typeface="Open Sans"/>
              </a:rPr>
              <a:t>r</a:t>
            </a:r>
            <a:r>
              <a:rPr lang="en-US" sz="2466">
                <a:solidFill>
                  <a:srgbClr val="000000"/>
                </a:solidFill>
                <a:latin typeface="Open Sans"/>
                <a:ea typeface="Open Sans"/>
                <a:cs typeface="Open Sans"/>
                <a:sym typeface="Open Sans"/>
              </a:rPr>
              <a:t> d</a:t>
            </a:r>
            <a:r>
              <a:rPr lang="en-US" sz="2466">
                <a:solidFill>
                  <a:srgbClr val="000000"/>
                </a:solidFill>
                <a:latin typeface="Open Sans"/>
                <a:ea typeface="Open Sans"/>
                <a:cs typeface="Open Sans"/>
                <a:sym typeface="Open Sans"/>
              </a:rPr>
              <a:t>e</a:t>
            </a:r>
            <a:r>
              <a:rPr lang="en-US" sz="2466">
                <a:solidFill>
                  <a:srgbClr val="000000"/>
                </a:solidFill>
                <a:latin typeface="Open Sans"/>
                <a:ea typeface="Open Sans"/>
                <a:cs typeface="Open Sans"/>
                <a:sym typeface="Open Sans"/>
              </a:rPr>
              <a:t>t</a:t>
            </a:r>
            <a:r>
              <a:rPr lang="en-US" sz="2466">
                <a:solidFill>
                  <a:srgbClr val="000000"/>
                </a:solidFill>
                <a:latin typeface="Open Sans"/>
                <a:ea typeface="Open Sans"/>
                <a:cs typeface="Open Sans"/>
                <a:sym typeface="Open Sans"/>
              </a:rPr>
              <a:t>a</a:t>
            </a:r>
            <a:r>
              <a:rPr lang="en-US" sz="2466">
                <a:solidFill>
                  <a:srgbClr val="000000"/>
                </a:solidFill>
                <a:latin typeface="Open Sans"/>
                <a:ea typeface="Open Sans"/>
                <a:cs typeface="Open Sans"/>
                <a:sym typeface="Open Sans"/>
              </a:rPr>
              <a:t>ils,</a:t>
            </a:r>
            <a:r>
              <a:rPr lang="en-US" sz="2466">
                <a:solidFill>
                  <a:srgbClr val="000000"/>
                </a:solidFill>
                <a:latin typeface="Open Sans"/>
                <a:ea typeface="Open Sans"/>
                <a:cs typeface="Open Sans"/>
                <a:sym typeface="Open Sans"/>
              </a:rPr>
              <a:t> </a:t>
            </a:r>
            <a:r>
              <a:rPr lang="en-US" sz="2466">
                <a:solidFill>
                  <a:srgbClr val="000000"/>
                </a:solidFill>
                <a:latin typeface="Open Sans"/>
                <a:ea typeface="Open Sans"/>
                <a:cs typeface="Open Sans"/>
                <a:sym typeface="Open Sans"/>
              </a:rPr>
              <a:t>date-ti</a:t>
            </a:r>
            <a:r>
              <a:rPr lang="en-US" sz="2466">
                <a:solidFill>
                  <a:srgbClr val="000000"/>
                </a:solidFill>
                <a:latin typeface="Open Sans"/>
                <a:ea typeface="Open Sans"/>
                <a:cs typeface="Open Sans"/>
                <a:sym typeface="Open Sans"/>
              </a:rPr>
              <a:t>me</a:t>
            </a:r>
            <a:r>
              <a:rPr lang="en-US" sz="2466">
                <a:solidFill>
                  <a:srgbClr val="000000"/>
                </a:solidFill>
                <a:latin typeface="Open Sans"/>
                <a:ea typeface="Open Sans"/>
                <a:cs typeface="Open Sans"/>
                <a:sym typeface="Open Sans"/>
              </a:rPr>
              <a:t>, an</a:t>
            </a:r>
            <a:r>
              <a:rPr lang="en-US" sz="2466">
                <a:solidFill>
                  <a:srgbClr val="000000"/>
                </a:solidFill>
                <a:latin typeface="Open Sans"/>
                <a:ea typeface="Open Sans"/>
                <a:cs typeface="Open Sans"/>
                <a:sym typeface="Open Sans"/>
              </a:rPr>
              <a:t>d</a:t>
            </a:r>
            <a:r>
              <a:rPr lang="en-US" sz="2466">
                <a:solidFill>
                  <a:srgbClr val="000000"/>
                </a:solidFill>
                <a:latin typeface="Open Sans"/>
                <a:ea typeface="Open Sans"/>
                <a:cs typeface="Open Sans"/>
                <a:sym typeface="Open Sans"/>
              </a:rPr>
              <a:t> a color-</a:t>
            </a:r>
            <a:r>
              <a:rPr lang="en-US" sz="2466">
                <a:solidFill>
                  <a:srgbClr val="000000"/>
                </a:solidFill>
                <a:latin typeface="Open Sans"/>
                <a:ea typeface="Open Sans"/>
                <a:cs typeface="Open Sans"/>
                <a:sym typeface="Open Sans"/>
              </a:rPr>
              <a:t>c</a:t>
            </a:r>
            <a:r>
              <a:rPr lang="en-US" sz="2466">
                <a:solidFill>
                  <a:srgbClr val="000000"/>
                </a:solidFill>
                <a:latin typeface="Open Sans"/>
                <a:ea typeface="Open Sans"/>
                <a:cs typeface="Open Sans"/>
                <a:sym typeface="Open Sans"/>
              </a:rPr>
              <a:t>oded summary.</a:t>
            </a:r>
          </a:p>
          <a:p>
            <a:pPr algn="l" marL="532583" indent="-266291" lvl="1">
              <a:lnSpc>
                <a:spcPts val="3453"/>
              </a:lnSpc>
              <a:buFont typeface="Arial"/>
              <a:buChar char="•"/>
            </a:pPr>
            <a:r>
              <a:rPr lang="en-US" b="true" sz="2466">
                <a:solidFill>
                  <a:srgbClr val="000000"/>
                </a:solidFill>
                <a:latin typeface="Open Sans Bold"/>
                <a:ea typeface="Open Sans Bold"/>
                <a:cs typeface="Open Sans Bold"/>
                <a:sym typeface="Open Sans Bold"/>
              </a:rPr>
              <a:t>F</a:t>
            </a:r>
            <a:r>
              <a:rPr lang="en-US" b="true" sz="2466">
                <a:solidFill>
                  <a:srgbClr val="000000"/>
                </a:solidFill>
                <a:latin typeface="Open Sans Bold"/>
                <a:ea typeface="Open Sans Bold"/>
                <a:cs typeface="Open Sans Bold"/>
                <a:sym typeface="Open Sans Bold"/>
              </a:rPr>
              <a:t>i</a:t>
            </a:r>
            <a:r>
              <a:rPr lang="en-US" b="true" sz="2466">
                <a:solidFill>
                  <a:srgbClr val="000000"/>
                </a:solidFill>
                <a:latin typeface="Open Sans Bold"/>
                <a:ea typeface="Open Sans Bold"/>
                <a:cs typeface="Open Sans Bold"/>
                <a:sym typeface="Open Sans Bold"/>
              </a:rPr>
              <a:t>l</a:t>
            </a:r>
            <a:r>
              <a:rPr lang="en-US" b="true" sz="2466">
                <a:solidFill>
                  <a:srgbClr val="000000"/>
                </a:solidFill>
                <a:latin typeface="Open Sans Bold"/>
                <a:ea typeface="Open Sans Bold"/>
                <a:cs typeface="Open Sans Bold"/>
                <a:sym typeface="Open Sans Bold"/>
              </a:rPr>
              <a:t>e </a:t>
            </a:r>
            <a:r>
              <a:rPr lang="en-US" b="true" sz="2466">
                <a:solidFill>
                  <a:srgbClr val="000000"/>
                </a:solidFill>
                <a:latin typeface="Open Sans Bold"/>
                <a:ea typeface="Open Sans Bold"/>
                <a:cs typeface="Open Sans Bold"/>
                <a:sym typeface="Open Sans Bold"/>
              </a:rPr>
              <a:t>Ma</a:t>
            </a:r>
            <a:r>
              <a:rPr lang="en-US" b="true" sz="2466">
                <a:solidFill>
                  <a:srgbClr val="000000"/>
                </a:solidFill>
                <a:latin typeface="Open Sans Bold"/>
                <a:ea typeface="Open Sans Bold"/>
                <a:cs typeface="Open Sans Bold"/>
                <a:sym typeface="Open Sans Bold"/>
              </a:rPr>
              <a:t>na</a:t>
            </a:r>
            <a:r>
              <a:rPr lang="en-US" b="true" sz="2466">
                <a:solidFill>
                  <a:srgbClr val="000000"/>
                </a:solidFill>
                <a:latin typeface="Open Sans Bold"/>
                <a:ea typeface="Open Sans Bold"/>
                <a:cs typeface="Open Sans Bold"/>
                <a:sym typeface="Open Sans Bold"/>
              </a:rPr>
              <a:t>ge</a:t>
            </a:r>
            <a:r>
              <a:rPr lang="en-US" b="true" sz="2466">
                <a:solidFill>
                  <a:srgbClr val="000000"/>
                </a:solidFill>
                <a:latin typeface="Open Sans Bold"/>
                <a:ea typeface="Open Sans Bold"/>
                <a:cs typeface="Open Sans Bold"/>
                <a:sym typeface="Open Sans Bold"/>
              </a:rPr>
              <a:t>me</a:t>
            </a:r>
            <a:r>
              <a:rPr lang="en-US" b="true" sz="2466">
                <a:solidFill>
                  <a:srgbClr val="000000"/>
                </a:solidFill>
                <a:latin typeface="Open Sans Bold"/>
                <a:ea typeface="Open Sans Bold"/>
                <a:cs typeface="Open Sans Bold"/>
                <a:sym typeface="Open Sans Bold"/>
              </a:rPr>
              <a:t>nt:</a:t>
            </a:r>
            <a:r>
              <a:rPr lang="en-US" b="true" sz="2466">
                <a:solidFill>
                  <a:srgbClr val="000000"/>
                </a:solidFill>
                <a:latin typeface="Open Sans Bold"/>
                <a:ea typeface="Open Sans Bold"/>
                <a:cs typeface="Open Sans Bold"/>
                <a:sym typeface="Open Sans Bold"/>
              </a:rPr>
              <a:t> </a:t>
            </a:r>
            <a:r>
              <a:rPr lang="en-US" sz="2466">
                <a:solidFill>
                  <a:srgbClr val="000000"/>
                </a:solidFill>
                <a:latin typeface="Open Sans"/>
                <a:ea typeface="Open Sans"/>
                <a:cs typeface="Open Sans"/>
                <a:sym typeface="Open Sans"/>
              </a:rPr>
              <a:t>Persistent storage for inventory</a:t>
            </a:r>
            <a:r>
              <a:rPr lang="en-US" sz="2466">
                <a:solidFill>
                  <a:srgbClr val="000000"/>
                </a:solidFill>
                <a:latin typeface="Open Sans"/>
                <a:ea typeface="Open Sans"/>
                <a:cs typeface="Open Sans"/>
                <a:sym typeface="Open Sans"/>
              </a:rPr>
              <a:t>, </a:t>
            </a:r>
            <a:r>
              <a:rPr lang="en-US" sz="2466">
                <a:solidFill>
                  <a:srgbClr val="000000"/>
                </a:solidFill>
                <a:latin typeface="Open Sans"/>
                <a:ea typeface="Open Sans"/>
                <a:cs typeface="Open Sans"/>
                <a:sym typeface="Open Sans"/>
              </a:rPr>
              <a:t>t</a:t>
            </a:r>
            <a:r>
              <a:rPr lang="en-US" sz="2466">
                <a:solidFill>
                  <a:srgbClr val="000000"/>
                </a:solidFill>
                <a:latin typeface="Open Sans"/>
                <a:ea typeface="Open Sans"/>
                <a:cs typeface="Open Sans"/>
                <a:sym typeface="Open Sans"/>
              </a:rPr>
              <a:t>e</a:t>
            </a:r>
            <a:r>
              <a:rPr lang="en-US" sz="2466">
                <a:solidFill>
                  <a:srgbClr val="000000"/>
                </a:solidFill>
                <a:latin typeface="Open Sans"/>
                <a:ea typeface="Open Sans"/>
                <a:cs typeface="Open Sans"/>
                <a:sym typeface="Open Sans"/>
              </a:rPr>
              <a:t>m</a:t>
            </a:r>
            <a:r>
              <a:rPr lang="en-US" sz="2466">
                <a:solidFill>
                  <a:srgbClr val="000000"/>
                </a:solidFill>
                <a:latin typeface="Open Sans"/>
                <a:ea typeface="Open Sans"/>
                <a:cs typeface="Open Sans"/>
                <a:sym typeface="Open Sans"/>
              </a:rPr>
              <a:t>p</a:t>
            </a:r>
            <a:r>
              <a:rPr lang="en-US" sz="2466">
                <a:solidFill>
                  <a:srgbClr val="000000"/>
                </a:solidFill>
                <a:latin typeface="Open Sans"/>
                <a:ea typeface="Open Sans"/>
                <a:cs typeface="Open Sans"/>
                <a:sym typeface="Open Sans"/>
              </a:rPr>
              <a:t>orary f</a:t>
            </a:r>
            <a:r>
              <a:rPr lang="en-US" sz="2466">
                <a:solidFill>
                  <a:srgbClr val="000000"/>
                </a:solidFill>
                <a:latin typeface="Open Sans"/>
                <a:ea typeface="Open Sans"/>
                <a:cs typeface="Open Sans"/>
                <a:sym typeface="Open Sans"/>
              </a:rPr>
              <a:t>i</a:t>
            </a:r>
            <a:r>
              <a:rPr lang="en-US" sz="2466">
                <a:solidFill>
                  <a:srgbClr val="000000"/>
                </a:solidFill>
                <a:latin typeface="Open Sans"/>
                <a:ea typeface="Open Sans"/>
                <a:cs typeface="Open Sans"/>
                <a:sym typeface="Open Sans"/>
              </a:rPr>
              <a:t>les fo</a:t>
            </a:r>
            <a:r>
              <a:rPr lang="en-US" sz="2466">
                <a:solidFill>
                  <a:srgbClr val="000000"/>
                </a:solidFill>
                <a:latin typeface="Open Sans"/>
                <a:ea typeface="Open Sans"/>
                <a:cs typeface="Open Sans"/>
                <a:sym typeface="Open Sans"/>
              </a:rPr>
              <a:t>r </a:t>
            </a:r>
            <a:r>
              <a:rPr lang="en-US" sz="2466">
                <a:solidFill>
                  <a:srgbClr val="000000"/>
                </a:solidFill>
                <a:latin typeface="Open Sans"/>
                <a:ea typeface="Open Sans"/>
                <a:cs typeface="Open Sans"/>
                <a:sym typeface="Open Sans"/>
              </a:rPr>
              <a:t>safe up</a:t>
            </a:r>
            <a:r>
              <a:rPr lang="en-US" sz="2466">
                <a:solidFill>
                  <a:srgbClr val="000000"/>
                </a:solidFill>
                <a:latin typeface="Open Sans"/>
                <a:ea typeface="Open Sans"/>
                <a:cs typeface="Open Sans"/>
                <a:sym typeface="Open Sans"/>
              </a:rPr>
              <a:t>date</a:t>
            </a:r>
            <a:r>
              <a:rPr lang="en-US" sz="2466">
                <a:solidFill>
                  <a:srgbClr val="000000"/>
                </a:solidFill>
                <a:latin typeface="Open Sans"/>
                <a:ea typeface="Open Sans"/>
                <a:cs typeface="Open Sans"/>
                <a:sym typeface="Open Sans"/>
              </a:rPr>
              <a:t>s,</a:t>
            </a:r>
            <a:r>
              <a:rPr lang="en-US" sz="2466">
                <a:solidFill>
                  <a:srgbClr val="000000"/>
                </a:solidFill>
                <a:latin typeface="Open Sans"/>
                <a:ea typeface="Open Sans"/>
                <a:cs typeface="Open Sans"/>
                <a:sym typeface="Open Sans"/>
              </a:rPr>
              <a:t> and </a:t>
            </a:r>
            <a:r>
              <a:rPr lang="en-US" sz="2466">
                <a:solidFill>
                  <a:srgbClr val="000000"/>
                </a:solidFill>
                <a:latin typeface="Open Sans"/>
                <a:ea typeface="Open Sans"/>
                <a:cs typeface="Open Sans"/>
                <a:sym typeface="Open Sans"/>
              </a:rPr>
              <a:t>rob</a:t>
            </a:r>
            <a:r>
              <a:rPr lang="en-US" sz="2466">
                <a:solidFill>
                  <a:srgbClr val="000000"/>
                </a:solidFill>
                <a:latin typeface="Open Sans"/>
                <a:ea typeface="Open Sans"/>
                <a:cs typeface="Open Sans"/>
                <a:sym typeface="Open Sans"/>
              </a:rPr>
              <a:t>u</a:t>
            </a:r>
            <a:r>
              <a:rPr lang="en-US" sz="2466">
                <a:solidFill>
                  <a:srgbClr val="000000"/>
                </a:solidFill>
                <a:latin typeface="Open Sans"/>
                <a:ea typeface="Open Sans"/>
                <a:cs typeface="Open Sans"/>
                <a:sym typeface="Open Sans"/>
              </a:rPr>
              <a:t>st error h</a:t>
            </a:r>
            <a:r>
              <a:rPr lang="en-US" sz="2466">
                <a:solidFill>
                  <a:srgbClr val="000000"/>
                </a:solidFill>
                <a:latin typeface="Open Sans"/>
                <a:ea typeface="Open Sans"/>
                <a:cs typeface="Open Sans"/>
                <a:sym typeface="Open Sans"/>
              </a:rPr>
              <a:t>an</a:t>
            </a:r>
            <a:r>
              <a:rPr lang="en-US" sz="2466">
                <a:solidFill>
                  <a:srgbClr val="000000"/>
                </a:solidFill>
                <a:latin typeface="Open Sans"/>
                <a:ea typeface="Open Sans"/>
                <a:cs typeface="Open Sans"/>
                <a:sym typeface="Open Sans"/>
              </a:rPr>
              <a:t>dling for file opera</a:t>
            </a:r>
            <a:r>
              <a:rPr lang="en-US" sz="2466">
                <a:solidFill>
                  <a:srgbClr val="000000"/>
                </a:solidFill>
                <a:latin typeface="Open Sans"/>
                <a:ea typeface="Open Sans"/>
                <a:cs typeface="Open Sans"/>
                <a:sym typeface="Open Sans"/>
              </a:rPr>
              <a:t>ti</a:t>
            </a:r>
            <a:r>
              <a:rPr lang="en-US" sz="2466">
                <a:solidFill>
                  <a:srgbClr val="000000"/>
                </a:solidFill>
                <a:latin typeface="Open Sans"/>
                <a:ea typeface="Open Sans"/>
                <a:cs typeface="Open Sans"/>
                <a:sym typeface="Open Sans"/>
              </a:rPr>
              <a:t>ons</a:t>
            </a:r>
            <a:r>
              <a:rPr lang="en-US" sz="2466">
                <a:solidFill>
                  <a:srgbClr val="000000"/>
                </a:solidFill>
                <a:latin typeface="Open Sans"/>
                <a:ea typeface="Open Sans"/>
                <a:cs typeface="Open Sans"/>
                <a:sym typeface="Open Sans"/>
              </a:rPr>
              <a:t>.</a:t>
            </a:r>
          </a:p>
          <a:p>
            <a:pPr algn="l" marL="532583" indent="-266291" lvl="1">
              <a:lnSpc>
                <a:spcPts val="3453"/>
              </a:lnSpc>
              <a:buFont typeface="Arial"/>
              <a:buChar char="•"/>
            </a:pPr>
            <a:r>
              <a:rPr lang="en-US" b="true" sz="2466">
                <a:solidFill>
                  <a:srgbClr val="000000"/>
                </a:solidFill>
                <a:latin typeface="Open Sans Bold"/>
                <a:ea typeface="Open Sans Bold"/>
                <a:cs typeface="Open Sans Bold"/>
                <a:sym typeface="Open Sans Bold"/>
              </a:rPr>
              <a:t>Data</a:t>
            </a:r>
            <a:r>
              <a:rPr lang="en-US" b="true" sz="2466">
                <a:solidFill>
                  <a:srgbClr val="000000"/>
                </a:solidFill>
                <a:latin typeface="Open Sans Bold"/>
                <a:ea typeface="Open Sans Bold"/>
                <a:cs typeface="Open Sans Bold"/>
                <a:sym typeface="Open Sans Bold"/>
              </a:rPr>
              <a:t> </a:t>
            </a:r>
            <a:r>
              <a:rPr lang="en-US" b="true" sz="2466">
                <a:solidFill>
                  <a:srgbClr val="000000"/>
                </a:solidFill>
                <a:latin typeface="Open Sans Bold"/>
                <a:ea typeface="Open Sans Bold"/>
                <a:cs typeface="Open Sans Bold"/>
                <a:sym typeface="Open Sans Bold"/>
              </a:rPr>
              <a:t>V</a:t>
            </a:r>
            <a:r>
              <a:rPr lang="en-US" b="true" sz="2466">
                <a:solidFill>
                  <a:srgbClr val="000000"/>
                </a:solidFill>
                <a:latin typeface="Open Sans Bold"/>
                <a:ea typeface="Open Sans Bold"/>
                <a:cs typeface="Open Sans Bold"/>
                <a:sym typeface="Open Sans Bold"/>
              </a:rPr>
              <a:t>ali</a:t>
            </a:r>
            <a:r>
              <a:rPr lang="en-US" b="true" sz="2466">
                <a:solidFill>
                  <a:srgbClr val="000000"/>
                </a:solidFill>
                <a:latin typeface="Open Sans Bold"/>
                <a:ea typeface="Open Sans Bold"/>
                <a:cs typeface="Open Sans Bold"/>
                <a:sym typeface="Open Sans Bold"/>
              </a:rPr>
              <a:t>d</a:t>
            </a:r>
            <a:r>
              <a:rPr lang="en-US" b="true" sz="2466">
                <a:solidFill>
                  <a:srgbClr val="000000"/>
                </a:solidFill>
                <a:latin typeface="Open Sans Bold"/>
                <a:ea typeface="Open Sans Bold"/>
                <a:cs typeface="Open Sans Bold"/>
                <a:sym typeface="Open Sans Bold"/>
              </a:rPr>
              <a:t>ation</a:t>
            </a:r>
            <a:r>
              <a:rPr lang="en-US" b="true" sz="2466">
                <a:solidFill>
                  <a:srgbClr val="000000"/>
                </a:solidFill>
                <a:latin typeface="Open Sans Bold"/>
                <a:ea typeface="Open Sans Bold"/>
                <a:cs typeface="Open Sans Bold"/>
                <a:sym typeface="Open Sans Bold"/>
              </a:rPr>
              <a:t>:</a:t>
            </a:r>
            <a:r>
              <a:rPr lang="en-US" b="true" sz="2466">
                <a:solidFill>
                  <a:srgbClr val="000000"/>
                </a:solidFill>
                <a:latin typeface="Open Sans Bold"/>
                <a:ea typeface="Open Sans Bold"/>
                <a:cs typeface="Open Sans Bold"/>
                <a:sym typeface="Open Sans Bold"/>
              </a:rPr>
              <a:t> </a:t>
            </a:r>
            <a:r>
              <a:rPr lang="en-US" sz="2466">
                <a:solidFill>
                  <a:srgbClr val="000000"/>
                </a:solidFill>
                <a:latin typeface="Open Sans"/>
                <a:ea typeface="Open Sans"/>
                <a:cs typeface="Open Sans"/>
                <a:sym typeface="Open Sans"/>
              </a:rPr>
              <a:t>Prevents inv</a:t>
            </a:r>
            <a:r>
              <a:rPr lang="en-US" sz="2466">
                <a:solidFill>
                  <a:srgbClr val="000000"/>
                </a:solidFill>
                <a:latin typeface="Open Sans"/>
                <a:ea typeface="Open Sans"/>
                <a:cs typeface="Open Sans"/>
                <a:sym typeface="Open Sans"/>
              </a:rPr>
              <a:t>a</a:t>
            </a:r>
            <a:r>
              <a:rPr lang="en-US" sz="2466">
                <a:solidFill>
                  <a:srgbClr val="000000"/>
                </a:solidFill>
                <a:latin typeface="Open Sans"/>
                <a:ea typeface="Open Sans"/>
                <a:cs typeface="Open Sans"/>
                <a:sym typeface="Open Sans"/>
              </a:rPr>
              <a:t>li</a:t>
            </a:r>
            <a:r>
              <a:rPr lang="en-US" sz="2466">
                <a:solidFill>
                  <a:srgbClr val="000000"/>
                </a:solidFill>
                <a:latin typeface="Open Sans"/>
                <a:ea typeface="Open Sans"/>
                <a:cs typeface="Open Sans"/>
                <a:sym typeface="Open Sans"/>
              </a:rPr>
              <a:t>d</a:t>
            </a:r>
            <a:r>
              <a:rPr lang="en-US" sz="2466">
                <a:solidFill>
                  <a:srgbClr val="000000"/>
                </a:solidFill>
                <a:latin typeface="Open Sans"/>
                <a:ea typeface="Open Sans"/>
                <a:cs typeface="Open Sans"/>
                <a:sym typeface="Open Sans"/>
              </a:rPr>
              <a:t> </a:t>
            </a:r>
            <a:r>
              <a:rPr lang="en-US" sz="2466">
                <a:solidFill>
                  <a:srgbClr val="000000"/>
                </a:solidFill>
                <a:latin typeface="Open Sans"/>
                <a:ea typeface="Open Sans"/>
                <a:cs typeface="Open Sans"/>
                <a:sym typeface="Open Sans"/>
              </a:rPr>
              <a:t>in</a:t>
            </a:r>
            <a:r>
              <a:rPr lang="en-US" sz="2466">
                <a:solidFill>
                  <a:srgbClr val="000000"/>
                </a:solidFill>
                <a:latin typeface="Open Sans"/>
                <a:ea typeface="Open Sans"/>
                <a:cs typeface="Open Sans"/>
                <a:sym typeface="Open Sans"/>
              </a:rPr>
              <a:t>puts,</a:t>
            </a:r>
            <a:r>
              <a:rPr lang="en-US" sz="2466">
                <a:solidFill>
                  <a:srgbClr val="000000"/>
                </a:solidFill>
                <a:latin typeface="Open Sans"/>
                <a:ea typeface="Open Sans"/>
                <a:cs typeface="Open Sans"/>
                <a:sym typeface="Open Sans"/>
              </a:rPr>
              <a:t> </a:t>
            </a:r>
            <a:r>
              <a:rPr lang="en-US" sz="2466">
                <a:solidFill>
                  <a:srgbClr val="000000"/>
                </a:solidFill>
                <a:latin typeface="Open Sans"/>
                <a:ea typeface="Open Sans"/>
                <a:cs typeface="Open Sans"/>
                <a:sym typeface="Open Sans"/>
              </a:rPr>
              <a:t>checks for ex</a:t>
            </a:r>
            <a:r>
              <a:rPr lang="en-US" sz="2466">
                <a:solidFill>
                  <a:srgbClr val="000000"/>
                </a:solidFill>
                <a:latin typeface="Open Sans"/>
                <a:ea typeface="Open Sans"/>
                <a:cs typeface="Open Sans"/>
                <a:sym typeface="Open Sans"/>
              </a:rPr>
              <a:t>p</a:t>
            </a:r>
            <a:r>
              <a:rPr lang="en-US" sz="2466">
                <a:solidFill>
                  <a:srgbClr val="000000"/>
                </a:solidFill>
                <a:latin typeface="Open Sans"/>
                <a:ea typeface="Open Sans"/>
                <a:cs typeface="Open Sans"/>
                <a:sym typeface="Open Sans"/>
              </a:rPr>
              <a:t>ired medici</a:t>
            </a:r>
            <a:r>
              <a:rPr lang="en-US" sz="2466">
                <a:solidFill>
                  <a:srgbClr val="000000"/>
                </a:solidFill>
                <a:latin typeface="Open Sans"/>
                <a:ea typeface="Open Sans"/>
                <a:cs typeface="Open Sans"/>
                <a:sym typeface="Open Sans"/>
              </a:rPr>
              <a:t>ne</a:t>
            </a:r>
            <a:r>
              <a:rPr lang="en-US" sz="2466">
                <a:solidFill>
                  <a:srgbClr val="000000"/>
                </a:solidFill>
                <a:latin typeface="Open Sans"/>
                <a:ea typeface="Open Sans"/>
                <a:cs typeface="Open Sans"/>
                <a:sym typeface="Open Sans"/>
              </a:rPr>
              <a:t>s,</a:t>
            </a:r>
            <a:r>
              <a:rPr lang="en-US" sz="2466">
                <a:solidFill>
                  <a:srgbClr val="000000"/>
                </a:solidFill>
                <a:latin typeface="Open Sans"/>
                <a:ea typeface="Open Sans"/>
                <a:cs typeface="Open Sans"/>
                <a:sym typeface="Open Sans"/>
              </a:rPr>
              <a:t> and </a:t>
            </a:r>
            <a:r>
              <a:rPr lang="en-US" sz="2466">
                <a:solidFill>
                  <a:srgbClr val="000000"/>
                </a:solidFill>
                <a:latin typeface="Open Sans"/>
                <a:ea typeface="Open Sans"/>
                <a:cs typeface="Open Sans"/>
                <a:sym typeface="Open Sans"/>
              </a:rPr>
              <a:t>en</a:t>
            </a:r>
            <a:r>
              <a:rPr lang="en-US" sz="2466">
                <a:solidFill>
                  <a:srgbClr val="000000"/>
                </a:solidFill>
                <a:latin typeface="Open Sans"/>
                <a:ea typeface="Open Sans"/>
                <a:cs typeface="Open Sans"/>
                <a:sym typeface="Open Sans"/>
              </a:rPr>
              <a:t>s</a:t>
            </a:r>
            <a:r>
              <a:rPr lang="en-US" sz="2466">
                <a:solidFill>
                  <a:srgbClr val="000000"/>
                </a:solidFill>
                <a:latin typeface="Open Sans"/>
                <a:ea typeface="Open Sans"/>
                <a:cs typeface="Open Sans"/>
                <a:sym typeface="Open Sans"/>
              </a:rPr>
              <a:t>ur</a:t>
            </a:r>
            <a:r>
              <a:rPr lang="en-US" sz="2466">
                <a:solidFill>
                  <a:srgbClr val="000000"/>
                </a:solidFill>
                <a:latin typeface="Open Sans"/>
                <a:ea typeface="Open Sans"/>
                <a:cs typeface="Open Sans"/>
                <a:sym typeface="Open Sans"/>
              </a:rPr>
              <a:t>e</a:t>
            </a:r>
            <a:r>
              <a:rPr lang="en-US" sz="2466">
                <a:solidFill>
                  <a:srgbClr val="000000"/>
                </a:solidFill>
                <a:latin typeface="Open Sans"/>
                <a:ea typeface="Open Sans"/>
                <a:cs typeface="Open Sans"/>
                <a:sym typeface="Open Sans"/>
              </a:rPr>
              <a:t>s data </a:t>
            </a:r>
            <a:r>
              <a:rPr lang="en-US" sz="2466">
                <a:solidFill>
                  <a:srgbClr val="000000"/>
                </a:solidFill>
                <a:latin typeface="Open Sans"/>
                <a:ea typeface="Open Sans"/>
                <a:cs typeface="Open Sans"/>
                <a:sym typeface="Open Sans"/>
              </a:rPr>
              <a:t>c</a:t>
            </a:r>
            <a:r>
              <a:rPr lang="en-US" sz="2466">
                <a:solidFill>
                  <a:srgbClr val="000000"/>
                </a:solidFill>
                <a:latin typeface="Open Sans"/>
                <a:ea typeface="Open Sans"/>
                <a:cs typeface="Open Sans"/>
                <a:sym typeface="Open Sans"/>
              </a:rPr>
              <a:t>ons</a:t>
            </a:r>
            <a:r>
              <a:rPr lang="en-US" sz="2466">
                <a:solidFill>
                  <a:srgbClr val="000000"/>
                </a:solidFill>
                <a:latin typeface="Open Sans"/>
                <a:ea typeface="Open Sans"/>
                <a:cs typeface="Open Sans"/>
                <a:sym typeface="Open Sans"/>
              </a:rPr>
              <a:t>i</a:t>
            </a:r>
            <a:r>
              <a:rPr lang="en-US" sz="2466">
                <a:solidFill>
                  <a:srgbClr val="000000"/>
                </a:solidFill>
                <a:latin typeface="Open Sans"/>
                <a:ea typeface="Open Sans"/>
                <a:cs typeface="Open Sans"/>
                <a:sym typeface="Open Sans"/>
              </a:rPr>
              <a:t>stency </a:t>
            </a:r>
            <a:r>
              <a:rPr lang="en-US" sz="2466">
                <a:solidFill>
                  <a:srgbClr val="000000"/>
                </a:solidFill>
                <a:latin typeface="Open Sans"/>
                <a:ea typeface="Open Sans"/>
                <a:cs typeface="Open Sans"/>
                <a:sym typeface="Open Sans"/>
              </a:rPr>
              <a:t>a</a:t>
            </a:r>
            <a:r>
              <a:rPr lang="en-US" sz="2466">
                <a:solidFill>
                  <a:srgbClr val="000000"/>
                </a:solidFill>
                <a:latin typeface="Open Sans"/>
                <a:ea typeface="Open Sans"/>
                <a:cs typeface="Open Sans"/>
                <a:sym typeface="Open Sans"/>
              </a:rPr>
              <a:t>cross al</a:t>
            </a:r>
            <a:r>
              <a:rPr lang="en-US" sz="2466">
                <a:solidFill>
                  <a:srgbClr val="000000"/>
                </a:solidFill>
                <a:latin typeface="Open Sans"/>
                <a:ea typeface="Open Sans"/>
                <a:cs typeface="Open Sans"/>
                <a:sym typeface="Open Sans"/>
              </a:rPr>
              <a:t>l </a:t>
            </a:r>
            <a:r>
              <a:rPr lang="en-US" sz="2466">
                <a:solidFill>
                  <a:srgbClr val="000000"/>
                </a:solidFill>
                <a:latin typeface="Open Sans"/>
                <a:ea typeface="Open Sans"/>
                <a:cs typeface="Open Sans"/>
                <a:sym typeface="Open Sans"/>
              </a:rPr>
              <a:t>operation</a:t>
            </a:r>
            <a:r>
              <a:rPr lang="en-US" sz="2466">
                <a:solidFill>
                  <a:srgbClr val="000000"/>
                </a:solidFill>
                <a:latin typeface="Open Sans"/>
                <a:ea typeface="Open Sans"/>
                <a:cs typeface="Open Sans"/>
                <a:sym typeface="Open Sans"/>
              </a:rPr>
              <a:t>s</a:t>
            </a:r>
            <a:r>
              <a:rPr lang="en-US" sz="2466">
                <a:solidFill>
                  <a:srgbClr val="000000"/>
                </a:solidFill>
                <a:latin typeface="Open Sans"/>
                <a:ea typeface="Open Sans"/>
                <a:cs typeface="Open Sans"/>
                <a:sym typeface="Open Sans"/>
              </a:rPr>
              <a:t>.</a:t>
            </a:r>
          </a:p>
          <a:p>
            <a:pPr algn="l" marL="532583" indent="-266291" lvl="1">
              <a:lnSpc>
                <a:spcPts val="3453"/>
              </a:lnSpc>
              <a:buFont typeface="Arial"/>
              <a:buChar char="•"/>
            </a:pPr>
            <a:r>
              <a:rPr lang="en-US" b="true" sz="2466">
                <a:solidFill>
                  <a:srgbClr val="000000"/>
                </a:solidFill>
                <a:latin typeface="Open Sans Bold"/>
                <a:ea typeface="Open Sans Bold"/>
                <a:cs typeface="Open Sans Bold"/>
                <a:sym typeface="Open Sans Bold"/>
              </a:rPr>
              <a:t>T</a:t>
            </a:r>
            <a:r>
              <a:rPr lang="en-US" b="true" sz="2466">
                <a:solidFill>
                  <a:srgbClr val="000000"/>
                </a:solidFill>
                <a:latin typeface="Open Sans Bold"/>
                <a:ea typeface="Open Sans Bold"/>
                <a:cs typeface="Open Sans Bold"/>
                <a:sym typeface="Open Sans Bold"/>
              </a:rPr>
              <a:t>e</a:t>
            </a:r>
            <a:r>
              <a:rPr lang="en-US" b="true" sz="2466">
                <a:solidFill>
                  <a:srgbClr val="000000"/>
                </a:solidFill>
                <a:latin typeface="Open Sans Bold"/>
                <a:ea typeface="Open Sans Bold"/>
                <a:cs typeface="Open Sans Bold"/>
                <a:sym typeface="Open Sans Bold"/>
              </a:rPr>
              <a:t>st</a:t>
            </a:r>
            <a:r>
              <a:rPr lang="en-US" b="true" sz="2466">
                <a:solidFill>
                  <a:srgbClr val="000000"/>
                </a:solidFill>
                <a:latin typeface="Open Sans Bold"/>
                <a:ea typeface="Open Sans Bold"/>
                <a:cs typeface="Open Sans Bold"/>
                <a:sym typeface="Open Sans Bold"/>
              </a:rPr>
              <a:t> </a:t>
            </a:r>
            <a:r>
              <a:rPr lang="en-US" b="true" sz="2466">
                <a:solidFill>
                  <a:srgbClr val="000000"/>
                </a:solidFill>
                <a:latin typeface="Open Sans Bold"/>
                <a:ea typeface="Open Sans Bold"/>
                <a:cs typeface="Open Sans Bold"/>
                <a:sym typeface="Open Sans Bold"/>
              </a:rPr>
              <a:t>Data Supp</a:t>
            </a:r>
            <a:r>
              <a:rPr lang="en-US" b="true" sz="2466">
                <a:solidFill>
                  <a:srgbClr val="000000"/>
                </a:solidFill>
                <a:latin typeface="Open Sans Bold"/>
                <a:ea typeface="Open Sans Bold"/>
                <a:cs typeface="Open Sans Bold"/>
                <a:sym typeface="Open Sans Bold"/>
              </a:rPr>
              <a:t>o</a:t>
            </a:r>
            <a:r>
              <a:rPr lang="en-US" b="true" sz="2466">
                <a:solidFill>
                  <a:srgbClr val="000000"/>
                </a:solidFill>
                <a:latin typeface="Open Sans Bold"/>
                <a:ea typeface="Open Sans Bold"/>
                <a:cs typeface="Open Sans Bold"/>
                <a:sym typeface="Open Sans Bold"/>
              </a:rPr>
              <a:t>r</a:t>
            </a:r>
            <a:r>
              <a:rPr lang="en-US" b="true" sz="2466">
                <a:solidFill>
                  <a:srgbClr val="000000"/>
                </a:solidFill>
                <a:latin typeface="Open Sans Bold"/>
                <a:ea typeface="Open Sans Bold"/>
                <a:cs typeface="Open Sans Bold"/>
                <a:sym typeface="Open Sans Bold"/>
              </a:rPr>
              <a:t>t</a:t>
            </a:r>
            <a:r>
              <a:rPr lang="en-US" sz="2466">
                <a:solidFill>
                  <a:srgbClr val="000000"/>
                </a:solidFill>
                <a:latin typeface="Open Sans"/>
                <a:ea typeface="Open Sans"/>
                <a:cs typeface="Open Sans"/>
                <a:sym typeface="Open Sans"/>
              </a:rPr>
              <a:t>:</a:t>
            </a:r>
            <a:r>
              <a:rPr lang="en-US" sz="2466">
                <a:solidFill>
                  <a:srgbClr val="000000"/>
                </a:solidFill>
                <a:latin typeface="Open Sans"/>
                <a:ea typeface="Open Sans"/>
                <a:cs typeface="Open Sans"/>
                <a:sym typeface="Open Sans"/>
              </a:rPr>
              <a:t> </a:t>
            </a:r>
            <a:r>
              <a:rPr lang="en-US" sz="2466">
                <a:solidFill>
                  <a:srgbClr val="000000"/>
                </a:solidFill>
                <a:latin typeface="Open Sans"/>
                <a:ea typeface="Open Sans"/>
                <a:cs typeface="Open Sans"/>
                <a:sym typeface="Open Sans"/>
              </a:rPr>
              <a:t>Eas</a:t>
            </a:r>
            <a:r>
              <a:rPr lang="en-US" sz="2466">
                <a:solidFill>
                  <a:srgbClr val="000000"/>
                </a:solidFill>
                <a:latin typeface="Open Sans"/>
                <a:ea typeface="Open Sans"/>
                <a:cs typeface="Open Sans"/>
                <a:sym typeface="Open Sans"/>
              </a:rPr>
              <a:t>il</a:t>
            </a:r>
            <a:r>
              <a:rPr lang="en-US" sz="2466">
                <a:solidFill>
                  <a:srgbClr val="000000"/>
                </a:solidFill>
                <a:latin typeface="Open Sans"/>
                <a:ea typeface="Open Sans"/>
                <a:cs typeface="Open Sans"/>
                <a:sym typeface="Open Sans"/>
              </a:rPr>
              <a:t>y </a:t>
            </a:r>
            <a:r>
              <a:rPr lang="en-US" sz="2466">
                <a:solidFill>
                  <a:srgbClr val="000000"/>
                </a:solidFill>
                <a:latin typeface="Open Sans"/>
                <a:ea typeface="Open Sans"/>
                <a:cs typeface="Open Sans"/>
                <a:sym typeface="Open Sans"/>
              </a:rPr>
              <a:t>l</a:t>
            </a:r>
            <a:r>
              <a:rPr lang="en-US" sz="2466">
                <a:solidFill>
                  <a:srgbClr val="000000"/>
                </a:solidFill>
                <a:latin typeface="Open Sans"/>
                <a:ea typeface="Open Sans"/>
                <a:cs typeface="Open Sans"/>
                <a:sym typeface="Open Sans"/>
              </a:rPr>
              <a:t>oads</a:t>
            </a:r>
            <a:r>
              <a:rPr lang="en-US" sz="2466">
                <a:solidFill>
                  <a:srgbClr val="000000"/>
                </a:solidFill>
                <a:latin typeface="Open Sans"/>
                <a:ea typeface="Open Sans"/>
                <a:cs typeface="Open Sans"/>
                <a:sym typeface="Open Sans"/>
              </a:rPr>
              <a:t> </a:t>
            </a:r>
            <a:r>
              <a:rPr lang="en-US" sz="2466">
                <a:solidFill>
                  <a:srgbClr val="000000"/>
                </a:solidFill>
                <a:latin typeface="Open Sans"/>
                <a:ea typeface="Open Sans"/>
                <a:cs typeface="Open Sans"/>
                <a:sym typeface="Open Sans"/>
              </a:rPr>
              <a:t>large test datasets, compl</a:t>
            </a:r>
            <a:r>
              <a:rPr lang="en-US" sz="2466">
                <a:solidFill>
                  <a:srgbClr val="000000"/>
                </a:solidFill>
                <a:latin typeface="Open Sans"/>
                <a:ea typeface="Open Sans"/>
                <a:cs typeface="Open Sans"/>
                <a:sym typeface="Open Sans"/>
              </a:rPr>
              <a:t>i</a:t>
            </a:r>
            <a:r>
              <a:rPr lang="en-US" sz="2466">
                <a:solidFill>
                  <a:srgbClr val="000000"/>
                </a:solidFill>
                <a:latin typeface="Open Sans"/>
                <a:ea typeface="Open Sans"/>
                <a:cs typeface="Open Sans"/>
                <a:sym typeface="Open Sans"/>
              </a:rPr>
              <a:t>ant </a:t>
            </a:r>
            <a:r>
              <a:rPr lang="en-US" sz="2466">
                <a:solidFill>
                  <a:srgbClr val="000000"/>
                </a:solidFill>
                <a:latin typeface="Open Sans"/>
                <a:ea typeface="Open Sans"/>
                <a:cs typeface="Open Sans"/>
                <a:sym typeface="Open Sans"/>
              </a:rPr>
              <a:t>w</a:t>
            </a:r>
            <a:r>
              <a:rPr lang="en-US" sz="2466">
                <a:solidFill>
                  <a:srgbClr val="000000"/>
                </a:solidFill>
                <a:latin typeface="Open Sans"/>
                <a:ea typeface="Open Sans"/>
                <a:cs typeface="Open Sans"/>
                <a:sym typeface="Open Sans"/>
              </a:rPr>
              <a:t>ith</a:t>
            </a:r>
            <a:r>
              <a:rPr lang="en-US" sz="2466">
                <a:solidFill>
                  <a:srgbClr val="000000"/>
                </a:solidFill>
                <a:latin typeface="Open Sans"/>
                <a:ea typeface="Open Sans"/>
                <a:cs typeface="Open Sans"/>
                <a:sym typeface="Open Sans"/>
              </a:rPr>
              <a:t> </a:t>
            </a:r>
            <a:r>
              <a:rPr lang="en-US" sz="2466">
                <a:solidFill>
                  <a:srgbClr val="000000"/>
                </a:solidFill>
                <a:latin typeface="Open Sans"/>
                <a:ea typeface="Open Sans"/>
                <a:cs typeface="Open Sans"/>
                <a:sym typeface="Open Sans"/>
              </a:rPr>
              <a:t>dd-mm-yyyy expiry date format.</a:t>
            </a:r>
          </a:p>
          <a:p>
            <a:pPr algn="l" marL="532583" indent="-266291" lvl="1">
              <a:lnSpc>
                <a:spcPts val="3453"/>
              </a:lnSpc>
              <a:buFont typeface="Arial"/>
              <a:buChar char="•"/>
            </a:pPr>
            <a:r>
              <a:rPr lang="en-US" b="true" sz="2466">
                <a:solidFill>
                  <a:srgbClr val="000000"/>
                </a:solidFill>
                <a:latin typeface="Open Sans Bold"/>
                <a:ea typeface="Open Sans Bold"/>
                <a:cs typeface="Open Sans Bold"/>
                <a:sym typeface="Open Sans Bold"/>
              </a:rPr>
              <a:t>User-Friendly</a:t>
            </a:r>
            <a:r>
              <a:rPr lang="en-US" b="true" sz="2466">
                <a:solidFill>
                  <a:srgbClr val="000000"/>
                </a:solidFill>
                <a:latin typeface="Open Sans Bold"/>
                <a:ea typeface="Open Sans Bold"/>
                <a:cs typeface="Open Sans Bold"/>
                <a:sym typeface="Open Sans Bold"/>
              </a:rPr>
              <a:t> In</a:t>
            </a:r>
            <a:r>
              <a:rPr lang="en-US" b="true" sz="2466">
                <a:solidFill>
                  <a:srgbClr val="000000"/>
                </a:solidFill>
                <a:latin typeface="Open Sans Bold"/>
                <a:ea typeface="Open Sans Bold"/>
                <a:cs typeface="Open Sans Bold"/>
                <a:sym typeface="Open Sans Bold"/>
              </a:rPr>
              <a:t>terfac</a:t>
            </a:r>
            <a:r>
              <a:rPr lang="en-US" b="true" sz="2466">
                <a:solidFill>
                  <a:srgbClr val="000000"/>
                </a:solidFill>
                <a:latin typeface="Open Sans Bold"/>
                <a:ea typeface="Open Sans Bold"/>
                <a:cs typeface="Open Sans Bold"/>
                <a:sym typeface="Open Sans Bold"/>
              </a:rPr>
              <a:t>e</a:t>
            </a:r>
            <a:r>
              <a:rPr lang="en-US" b="true" sz="2466">
                <a:solidFill>
                  <a:srgbClr val="000000"/>
                </a:solidFill>
                <a:latin typeface="Open Sans Bold"/>
                <a:ea typeface="Open Sans Bold"/>
                <a:cs typeface="Open Sans Bold"/>
                <a:sym typeface="Open Sans Bold"/>
              </a:rPr>
              <a:t>: </a:t>
            </a:r>
            <a:r>
              <a:rPr lang="en-US" sz="2466">
                <a:solidFill>
                  <a:srgbClr val="000000"/>
                </a:solidFill>
                <a:latin typeface="Open Sans"/>
                <a:ea typeface="Open Sans"/>
                <a:cs typeface="Open Sans"/>
                <a:sym typeface="Open Sans"/>
              </a:rPr>
              <a:t>Fea</a:t>
            </a:r>
            <a:r>
              <a:rPr lang="en-US" sz="2466">
                <a:solidFill>
                  <a:srgbClr val="000000"/>
                </a:solidFill>
                <a:latin typeface="Open Sans"/>
                <a:ea typeface="Open Sans"/>
                <a:cs typeface="Open Sans"/>
                <a:sym typeface="Open Sans"/>
              </a:rPr>
              <a:t>t</a:t>
            </a:r>
            <a:r>
              <a:rPr lang="en-US" sz="2466">
                <a:solidFill>
                  <a:srgbClr val="000000"/>
                </a:solidFill>
                <a:latin typeface="Open Sans"/>
                <a:ea typeface="Open Sans"/>
                <a:cs typeface="Open Sans"/>
                <a:sym typeface="Open Sans"/>
              </a:rPr>
              <a:t>ures a col</a:t>
            </a:r>
            <a:r>
              <a:rPr lang="en-US" sz="2466">
                <a:solidFill>
                  <a:srgbClr val="000000"/>
                </a:solidFill>
                <a:latin typeface="Open Sans"/>
                <a:ea typeface="Open Sans"/>
                <a:cs typeface="Open Sans"/>
                <a:sym typeface="Open Sans"/>
              </a:rPr>
              <a:t>or</a:t>
            </a:r>
            <a:r>
              <a:rPr lang="en-US" sz="2466">
                <a:solidFill>
                  <a:srgbClr val="000000"/>
                </a:solidFill>
                <a:latin typeface="Open Sans"/>
                <a:ea typeface="Open Sans"/>
                <a:cs typeface="Open Sans"/>
                <a:sym typeface="Open Sans"/>
              </a:rPr>
              <a:t>ful</a:t>
            </a:r>
            <a:r>
              <a:rPr lang="en-US" sz="2466">
                <a:solidFill>
                  <a:srgbClr val="000000"/>
                </a:solidFill>
                <a:latin typeface="Open Sans"/>
                <a:ea typeface="Open Sans"/>
                <a:cs typeface="Open Sans"/>
                <a:sym typeface="Open Sans"/>
              </a:rPr>
              <a:t>, </a:t>
            </a:r>
            <a:r>
              <a:rPr lang="en-US" sz="2466">
                <a:solidFill>
                  <a:srgbClr val="000000"/>
                </a:solidFill>
                <a:latin typeface="Open Sans"/>
                <a:ea typeface="Open Sans"/>
                <a:cs typeface="Open Sans"/>
                <a:sym typeface="Open Sans"/>
              </a:rPr>
              <a:t>text-</a:t>
            </a:r>
            <a:r>
              <a:rPr lang="en-US" sz="2466">
                <a:solidFill>
                  <a:srgbClr val="000000"/>
                </a:solidFill>
                <a:latin typeface="Open Sans"/>
                <a:ea typeface="Open Sans"/>
                <a:cs typeface="Open Sans"/>
                <a:sym typeface="Open Sans"/>
              </a:rPr>
              <a:t>b</a:t>
            </a:r>
            <a:r>
              <a:rPr lang="en-US" sz="2466">
                <a:solidFill>
                  <a:srgbClr val="000000"/>
                </a:solidFill>
                <a:latin typeface="Open Sans"/>
                <a:ea typeface="Open Sans"/>
                <a:cs typeface="Open Sans"/>
                <a:sym typeface="Open Sans"/>
              </a:rPr>
              <a:t>a</a:t>
            </a:r>
            <a:r>
              <a:rPr lang="en-US" sz="2466">
                <a:solidFill>
                  <a:srgbClr val="000000"/>
                </a:solidFill>
                <a:latin typeface="Open Sans"/>
                <a:ea typeface="Open Sans"/>
                <a:cs typeface="Open Sans"/>
                <a:sym typeface="Open Sans"/>
              </a:rPr>
              <a:t>se</a:t>
            </a:r>
            <a:r>
              <a:rPr lang="en-US" sz="2466">
                <a:solidFill>
                  <a:srgbClr val="000000"/>
                </a:solidFill>
                <a:latin typeface="Open Sans"/>
                <a:ea typeface="Open Sans"/>
                <a:cs typeface="Open Sans"/>
                <a:sym typeface="Open Sans"/>
              </a:rPr>
              <a:t>d</a:t>
            </a:r>
            <a:r>
              <a:rPr lang="en-US" sz="2466">
                <a:solidFill>
                  <a:srgbClr val="000000"/>
                </a:solidFill>
                <a:latin typeface="Open Sans"/>
                <a:ea typeface="Open Sans"/>
                <a:cs typeface="Open Sans"/>
                <a:sym typeface="Open Sans"/>
              </a:rPr>
              <a:t> </a:t>
            </a:r>
            <a:r>
              <a:rPr lang="en-US" sz="2466">
                <a:solidFill>
                  <a:srgbClr val="000000"/>
                </a:solidFill>
                <a:latin typeface="Open Sans"/>
                <a:ea typeface="Open Sans"/>
                <a:cs typeface="Open Sans"/>
                <a:sym typeface="Open Sans"/>
              </a:rPr>
              <a:t>UI, intuitiv</a:t>
            </a:r>
            <a:r>
              <a:rPr lang="en-US" sz="2466">
                <a:solidFill>
                  <a:srgbClr val="000000"/>
                </a:solidFill>
                <a:latin typeface="Open Sans"/>
                <a:ea typeface="Open Sans"/>
                <a:cs typeface="Open Sans"/>
                <a:sym typeface="Open Sans"/>
              </a:rPr>
              <a:t>e</a:t>
            </a:r>
            <a:r>
              <a:rPr lang="en-US" sz="2466">
                <a:solidFill>
                  <a:srgbClr val="000000"/>
                </a:solidFill>
                <a:latin typeface="Open Sans"/>
                <a:ea typeface="Open Sans"/>
                <a:cs typeface="Open Sans"/>
                <a:sym typeface="Open Sans"/>
              </a:rPr>
              <a:t> nav</a:t>
            </a:r>
            <a:r>
              <a:rPr lang="en-US" sz="2466">
                <a:solidFill>
                  <a:srgbClr val="000000"/>
                </a:solidFill>
                <a:latin typeface="Open Sans"/>
                <a:ea typeface="Open Sans"/>
                <a:cs typeface="Open Sans"/>
                <a:sym typeface="Open Sans"/>
              </a:rPr>
              <a:t>i</a:t>
            </a:r>
            <a:r>
              <a:rPr lang="en-US" sz="2466">
                <a:solidFill>
                  <a:srgbClr val="000000"/>
                </a:solidFill>
                <a:latin typeface="Open Sans"/>
                <a:ea typeface="Open Sans"/>
                <a:cs typeface="Open Sans"/>
                <a:sym typeface="Open Sans"/>
              </a:rPr>
              <a:t>gat</a:t>
            </a:r>
            <a:r>
              <a:rPr lang="en-US" sz="2466">
                <a:solidFill>
                  <a:srgbClr val="000000"/>
                </a:solidFill>
                <a:latin typeface="Open Sans"/>
                <a:ea typeface="Open Sans"/>
                <a:cs typeface="Open Sans"/>
                <a:sym typeface="Open Sans"/>
              </a:rPr>
              <a:t>i</a:t>
            </a:r>
            <a:r>
              <a:rPr lang="en-US" sz="2466">
                <a:solidFill>
                  <a:srgbClr val="000000"/>
                </a:solidFill>
                <a:latin typeface="Open Sans"/>
                <a:ea typeface="Open Sans"/>
                <a:cs typeface="Open Sans"/>
                <a:sym typeface="Open Sans"/>
              </a:rPr>
              <a:t>on, a</a:t>
            </a:r>
            <a:r>
              <a:rPr lang="en-US" sz="2466">
                <a:solidFill>
                  <a:srgbClr val="000000"/>
                </a:solidFill>
                <a:latin typeface="Open Sans"/>
                <a:ea typeface="Open Sans"/>
                <a:cs typeface="Open Sans"/>
                <a:sym typeface="Open Sans"/>
              </a:rPr>
              <a:t>n</a:t>
            </a:r>
            <a:r>
              <a:rPr lang="en-US" sz="2466">
                <a:solidFill>
                  <a:srgbClr val="000000"/>
                </a:solidFill>
                <a:latin typeface="Open Sans"/>
                <a:ea typeface="Open Sans"/>
                <a:cs typeface="Open Sans"/>
                <a:sym typeface="Open Sans"/>
              </a:rPr>
              <a:t>d h</a:t>
            </a:r>
            <a:r>
              <a:rPr lang="en-US" sz="2466">
                <a:solidFill>
                  <a:srgbClr val="000000"/>
                </a:solidFill>
                <a:latin typeface="Open Sans"/>
                <a:ea typeface="Open Sans"/>
                <a:cs typeface="Open Sans"/>
                <a:sym typeface="Open Sans"/>
              </a:rPr>
              <a:t>e</a:t>
            </a:r>
            <a:r>
              <a:rPr lang="en-US" sz="2466">
                <a:solidFill>
                  <a:srgbClr val="000000"/>
                </a:solidFill>
                <a:latin typeface="Open Sans"/>
                <a:ea typeface="Open Sans"/>
                <a:cs typeface="Open Sans"/>
                <a:sym typeface="Open Sans"/>
              </a:rPr>
              <a:t>lpful</a:t>
            </a:r>
            <a:r>
              <a:rPr lang="en-US" sz="2466">
                <a:solidFill>
                  <a:srgbClr val="000000"/>
                </a:solidFill>
                <a:latin typeface="Open Sans"/>
                <a:ea typeface="Open Sans"/>
                <a:cs typeface="Open Sans"/>
                <a:sym typeface="Open Sans"/>
              </a:rPr>
              <a:t> </a:t>
            </a:r>
            <a:r>
              <a:rPr lang="en-US" sz="2466">
                <a:solidFill>
                  <a:srgbClr val="000000"/>
                </a:solidFill>
                <a:latin typeface="Open Sans"/>
                <a:ea typeface="Open Sans"/>
                <a:cs typeface="Open Sans"/>
                <a:sym typeface="Open Sans"/>
              </a:rPr>
              <a:t>promp</a:t>
            </a:r>
            <a:r>
              <a:rPr lang="en-US" sz="2466">
                <a:solidFill>
                  <a:srgbClr val="000000"/>
                </a:solidFill>
                <a:latin typeface="Open Sans"/>
                <a:ea typeface="Open Sans"/>
                <a:cs typeface="Open Sans"/>
                <a:sym typeface="Open Sans"/>
              </a:rPr>
              <a:t>t</a:t>
            </a:r>
            <a:r>
              <a:rPr lang="en-US" sz="2466">
                <a:solidFill>
                  <a:srgbClr val="000000"/>
                </a:solidFill>
                <a:latin typeface="Open Sans"/>
                <a:ea typeface="Open Sans"/>
                <a:cs typeface="Open Sans"/>
                <a:sym typeface="Open Sans"/>
              </a:rPr>
              <a:t>s f</a:t>
            </a:r>
            <a:r>
              <a:rPr lang="en-US" sz="2466">
                <a:solidFill>
                  <a:srgbClr val="000000"/>
                </a:solidFill>
                <a:latin typeface="Open Sans"/>
                <a:ea typeface="Open Sans"/>
                <a:cs typeface="Open Sans"/>
                <a:sym typeface="Open Sans"/>
              </a:rPr>
              <a:t>o</a:t>
            </a:r>
            <a:r>
              <a:rPr lang="en-US" sz="2466">
                <a:solidFill>
                  <a:srgbClr val="000000"/>
                </a:solidFill>
                <a:latin typeface="Open Sans"/>
                <a:ea typeface="Open Sans"/>
                <a:cs typeface="Open Sans"/>
                <a:sym typeface="Open Sans"/>
              </a:rPr>
              <a:t>r </a:t>
            </a:r>
            <a:r>
              <a:rPr lang="en-US" sz="2466">
                <a:solidFill>
                  <a:srgbClr val="000000"/>
                </a:solidFill>
                <a:latin typeface="Open Sans"/>
                <a:ea typeface="Open Sans"/>
                <a:cs typeface="Open Sans"/>
                <a:sym typeface="Open Sans"/>
              </a:rPr>
              <a:t>a </a:t>
            </a:r>
            <a:r>
              <a:rPr lang="en-US" sz="2466">
                <a:solidFill>
                  <a:srgbClr val="000000"/>
                </a:solidFill>
                <a:latin typeface="Open Sans"/>
                <a:ea typeface="Open Sans"/>
                <a:cs typeface="Open Sans"/>
                <a:sym typeface="Open Sans"/>
              </a:rPr>
              <a:t>s</a:t>
            </a:r>
            <a:r>
              <a:rPr lang="en-US" sz="2466">
                <a:solidFill>
                  <a:srgbClr val="000000"/>
                </a:solidFill>
                <a:latin typeface="Open Sans"/>
                <a:ea typeface="Open Sans"/>
                <a:cs typeface="Open Sans"/>
                <a:sym typeface="Open Sans"/>
              </a:rPr>
              <a:t>mo</a:t>
            </a:r>
            <a:r>
              <a:rPr lang="en-US" sz="2466">
                <a:solidFill>
                  <a:srgbClr val="000000"/>
                </a:solidFill>
                <a:latin typeface="Open Sans"/>
                <a:ea typeface="Open Sans"/>
                <a:cs typeface="Open Sans"/>
                <a:sym typeface="Open Sans"/>
              </a:rPr>
              <a:t>oth experience.</a:t>
            </a:r>
          </a:p>
          <a:p>
            <a:pPr algn="l" marL="532583" indent="-266291" lvl="1">
              <a:lnSpc>
                <a:spcPts val="3453"/>
              </a:lnSpc>
              <a:buFont typeface="Arial"/>
              <a:buChar char="•"/>
            </a:pPr>
            <a:r>
              <a:rPr lang="en-US" b="true" sz="2466">
                <a:solidFill>
                  <a:srgbClr val="000000"/>
                </a:solidFill>
                <a:latin typeface="Open Sans Bold"/>
                <a:ea typeface="Open Sans Bold"/>
                <a:cs typeface="Open Sans Bold"/>
                <a:sym typeface="Open Sans Bold"/>
              </a:rPr>
              <a:t>C</a:t>
            </a:r>
            <a:r>
              <a:rPr lang="en-US" b="true" sz="2466">
                <a:solidFill>
                  <a:srgbClr val="000000"/>
                </a:solidFill>
                <a:latin typeface="Open Sans Bold"/>
                <a:ea typeface="Open Sans Bold"/>
                <a:cs typeface="Open Sans Bold"/>
                <a:sym typeface="Open Sans Bold"/>
              </a:rPr>
              <a:t>u</a:t>
            </a:r>
            <a:r>
              <a:rPr lang="en-US" b="true" sz="2466">
                <a:solidFill>
                  <a:srgbClr val="000000"/>
                </a:solidFill>
                <a:latin typeface="Open Sans Bold"/>
                <a:ea typeface="Open Sans Bold"/>
                <a:cs typeface="Open Sans Bold"/>
                <a:sym typeface="Open Sans Bold"/>
              </a:rPr>
              <a:t>s</a:t>
            </a:r>
            <a:r>
              <a:rPr lang="en-US" b="true" sz="2466">
                <a:solidFill>
                  <a:srgbClr val="000000"/>
                </a:solidFill>
                <a:latin typeface="Open Sans Bold"/>
                <a:ea typeface="Open Sans Bold"/>
                <a:cs typeface="Open Sans Bold"/>
                <a:sym typeface="Open Sans Bold"/>
              </a:rPr>
              <a:t>to</a:t>
            </a:r>
            <a:r>
              <a:rPr lang="en-US" b="true" sz="2466">
                <a:solidFill>
                  <a:srgbClr val="000000"/>
                </a:solidFill>
                <a:latin typeface="Open Sans Bold"/>
                <a:ea typeface="Open Sans Bold"/>
                <a:cs typeface="Open Sans Bold"/>
                <a:sym typeface="Open Sans Bold"/>
              </a:rPr>
              <a:t>mizable</a:t>
            </a:r>
            <a:r>
              <a:rPr lang="en-US" b="true" sz="2466">
                <a:solidFill>
                  <a:srgbClr val="000000"/>
                </a:solidFill>
                <a:latin typeface="Open Sans Bold"/>
                <a:ea typeface="Open Sans Bold"/>
                <a:cs typeface="Open Sans Bold"/>
                <a:sym typeface="Open Sans Bold"/>
              </a:rPr>
              <a:t> </a:t>
            </a:r>
            <a:r>
              <a:rPr lang="en-US" b="true" sz="2466">
                <a:solidFill>
                  <a:srgbClr val="000000"/>
                </a:solidFill>
                <a:latin typeface="Open Sans Bold"/>
                <a:ea typeface="Open Sans Bold"/>
                <a:cs typeface="Open Sans Bold"/>
                <a:sym typeface="Open Sans Bold"/>
              </a:rPr>
              <a:t>Option</a:t>
            </a:r>
            <a:r>
              <a:rPr lang="en-US" b="true" sz="2466">
                <a:solidFill>
                  <a:srgbClr val="000000"/>
                </a:solidFill>
                <a:latin typeface="Open Sans Bold"/>
                <a:ea typeface="Open Sans Bold"/>
                <a:cs typeface="Open Sans Bold"/>
                <a:sym typeface="Open Sans Bold"/>
              </a:rPr>
              <a:t>s</a:t>
            </a:r>
            <a:r>
              <a:rPr lang="en-US" b="true" sz="2466">
                <a:solidFill>
                  <a:srgbClr val="000000"/>
                </a:solidFill>
                <a:latin typeface="Open Sans Bold"/>
                <a:ea typeface="Open Sans Bold"/>
                <a:cs typeface="Open Sans Bold"/>
                <a:sym typeface="Open Sans Bold"/>
              </a:rPr>
              <a:t>: </a:t>
            </a:r>
            <a:r>
              <a:rPr lang="en-US" sz="2466">
                <a:solidFill>
                  <a:srgbClr val="000000"/>
                </a:solidFill>
                <a:latin typeface="Open Sans"/>
                <a:ea typeface="Open Sans"/>
                <a:cs typeface="Open Sans"/>
                <a:sym typeface="Open Sans"/>
              </a:rPr>
              <a:t>Configur</a:t>
            </a:r>
            <a:r>
              <a:rPr lang="en-US" sz="2466">
                <a:solidFill>
                  <a:srgbClr val="000000"/>
                </a:solidFill>
                <a:latin typeface="Open Sans"/>
                <a:ea typeface="Open Sans"/>
                <a:cs typeface="Open Sans"/>
                <a:sym typeface="Open Sans"/>
              </a:rPr>
              <a:t>a</a:t>
            </a:r>
            <a:r>
              <a:rPr lang="en-US" sz="2466">
                <a:solidFill>
                  <a:srgbClr val="000000"/>
                </a:solidFill>
                <a:latin typeface="Open Sans"/>
                <a:ea typeface="Open Sans"/>
                <a:cs typeface="Open Sans"/>
                <a:sym typeface="Open Sans"/>
              </a:rPr>
              <a:t>b</a:t>
            </a:r>
            <a:r>
              <a:rPr lang="en-US" sz="2466">
                <a:solidFill>
                  <a:srgbClr val="000000"/>
                </a:solidFill>
                <a:latin typeface="Open Sans"/>
                <a:ea typeface="Open Sans"/>
                <a:cs typeface="Open Sans"/>
                <a:sym typeface="Open Sans"/>
              </a:rPr>
              <a:t>le </a:t>
            </a:r>
            <a:r>
              <a:rPr lang="en-US" sz="2466">
                <a:solidFill>
                  <a:srgbClr val="000000"/>
                </a:solidFill>
                <a:latin typeface="Open Sans"/>
                <a:ea typeface="Open Sans"/>
                <a:cs typeface="Open Sans"/>
                <a:sym typeface="Open Sans"/>
              </a:rPr>
              <a:t>t</a:t>
            </a:r>
            <a:r>
              <a:rPr lang="en-US" sz="2466">
                <a:solidFill>
                  <a:srgbClr val="000000"/>
                </a:solidFill>
                <a:latin typeface="Open Sans"/>
                <a:ea typeface="Open Sans"/>
                <a:cs typeface="Open Sans"/>
                <a:sym typeface="Open Sans"/>
              </a:rPr>
              <a:t>a</a:t>
            </a:r>
            <a:r>
              <a:rPr lang="en-US" sz="2466">
                <a:solidFill>
                  <a:srgbClr val="000000"/>
                </a:solidFill>
                <a:latin typeface="Open Sans"/>
                <a:ea typeface="Open Sans"/>
                <a:cs typeface="Open Sans"/>
                <a:sym typeface="Open Sans"/>
              </a:rPr>
              <a:t>x</a:t>
            </a:r>
            <a:r>
              <a:rPr lang="en-US" sz="2466">
                <a:solidFill>
                  <a:srgbClr val="000000"/>
                </a:solidFill>
                <a:latin typeface="Open Sans"/>
                <a:ea typeface="Open Sans"/>
                <a:cs typeface="Open Sans"/>
                <a:sym typeface="Open Sans"/>
              </a:rPr>
              <a:t> </a:t>
            </a:r>
            <a:r>
              <a:rPr lang="en-US" sz="2466">
                <a:solidFill>
                  <a:srgbClr val="000000"/>
                </a:solidFill>
                <a:latin typeface="Open Sans"/>
                <a:ea typeface="Open Sans"/>
                <a:cs typeface="Open Sans"/>
                <a:sym typeface="Open Sans"/>
              </a:rPr>
              <a:t>r</a:t>
            </a:r>
            <a:r>
              <a:rPr lang="en-US" sz="2466">
                <a:solidFill>
                  <a:srgbClr val="000000"/>
                </a:solidFill>
                <a:latin typeface="Open Sans"/>
                <a:ea typeface="Open Sans"/>
                <a:cs typeface="Open Sans"/>
                <a:sym typeface="Open Sans"/>
              </a:rPr>
              <a:t>a</a:t>
            </a:r>
            <a:r>
              <a:rPr lang="en-US" sz="2466">
                <a:solidFill>
                  <a:srgbClr val="000000"/>
                </a:solidFill>
                <a:latin typeface="Open Sans"/>
                <a:ea typeface="Open Sans"/>
                <a:cs typeface="Open Sans"/>
                <a:sym typeface="Open Sans"/>
              </a:rPr>
              <a:t>te</a:t>
            </a:r>
            <a:r>
              <a:rPr lang="en-US" sz="2466">
                <a:solidFill>
                  <a:srgbClr val="000000"/>
                </a:solidFill>
                <a:latin typeface="Open Sans"/>
                <a:ea typeface="Open Sans"/>
                <a:cs typeface="Open Sans"/>
                <a:sym typeface="Open Sans"/>
              </a:rPr>
              <a:t>s an</a:t>
            </a:r>
            <a:r>
              <a:rPr lang="en-US" sz="2466">
                <a:solidFill>
                  <a:srgbClr val="000000"/>
                </a:solidFill>
                <a:latin typeface="Open Sans"/>
                <a:ea typeface="Open Sans"/>
                <a:cs typeface="Open Sans"/>
                <a:sym typeface="Open Sans"/>
              </a:rPr>
              <a:t>d</a:t>
            </a:r>
            <a:r>
              <a:rPr lang="en-US" sz="2466">
                <a:solidFill>
                  <a:srgbClr val="000000"/>
                </a:solidFill>
                <a:latin typeface="Open Sans"/>
                <a:ea typeface="Open Sans"/>
                <a:cs typeface="Open Sans"/>
                <a:sym typeface="Open Sans"/>
              </a:rPr>
              <a:t> search </a:t>
            </a:r>
            <a:r>
              <a:rPr lang="en-US" sz="2466">
                <a:solidFill>
                  <a:srgbClr val="000000"/>
                </a:solidFill>
                <a:latin typeface="Open Sans"/>
                <a:ea typeface="Open Sans"/>
                <a:cs typeface="Open Sans"/>
                <a:sym typeface="Open Sans"/>
              </a:rPr>
              <a:t>sensitivity for ta</a:t>
            </a:r>
            <a:r>
              <a:rPr lang="en-US" sz="2466">
                <a:solidFill>
                  <a:srgbClr val="000000"/>
                </a:solidFill>
                <a:latin typeface="Open Sans"/>
                <a:ea typeface="Open Sans"/>
                <a:cs typeface="Open Sans"/>
                <a:sym typeface="Open Sans"/>
              </a:rPr>
              <a:t>il</a:t>
            </a:r>
            <a:r>
              <a:rPr lang="en-US" sz="2466">
                <a:solidFill>
                  <a:srgbClr val="000000"/>
                </a:solidFill>
                <a:latin typeface="Open Sans"/>
                <a:ea typeface="Open Sans"/>
                <a:cs typeface="Open Sans"/>
                <a:sym typeface="Open Sans"/>
              </a:rPr>
              <a:t>ored use cases</a:t>
            </a:r>
            <a:r>
              <a:rPr lang="en-US" sz="2466">
                <a:solidFill>
                  <a:srgbClr val="000000"/>
                </a:solidFill>
                <a:latin typeface="Open Sans"/>
                <a:ea typeface="Open Sans"/>
                <a:cs typeface="Open Sans"/>
                <a:sym typeface="Open Sans"/>
              </a:rPr>
              <a:t>.</a:t>
            </a:r>
          </a:p>
          <a:p>
            <a:pPr algn="l">
              <a:lnSpc>
                <a:spcPts val="3453"/>
              </a:lnSpc>
            </a:pPr>
          </a:p>
          <a:p>
            <a:pPr algn="l">
              <a:lnSpc>
                <a:spcPts val="3453"/>
              </a:lnSpc>
            </a:pPr>
          </a:p>
        </p:txBody>
      </p:sp>
      <p:sp>
        <p:nvSpPr>
          <p:cNvPr name="Freeform 3" id="3"/>
          <p:cNvSpPr/>
          <p:nvPr/>
        </p:nvSpPr>
        <p:spPr>
          <a:xfrm flipH="false" flipV="false" rot="0">
            <a:off x="15579921" y="6494026"/>
            <a:ext cx="2465917" cy="4114800"/>
          </a:xfrm>
          <a:custGeom>
            <a:avLst/>
            <a:gdLst/>
            <a:ahLst/>
            <a:cxnLst/>
            <a:rect r="r" b="b" t="t" l="l"/>
            <a:pathLst>
              <a:path h="4114800" w="2465917">
                <a:moveTo>
                  <a:pt x="0" y="0"/>
                </a:moveTo>
                <a:lnTo>
                  <a:pt x="2465917" y="0"/>
                </a:lnTo>
                <a:lnTo>
                  <a:pt x="246591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101956" t="0" r="0" b="0"/>
            </a:stretch>
          </a:blipFill>
        </p:spPr>
      </p:sp>
      <p:sp>
        <p:nvSpPr>
          <p:cNvPr name="Freeform 4" id="4"/>
          <p:cNvSpPr/>
          <p:nvPr/>
        </p:nvSpPr>
        <p:spPr>
          <a:xfrm flipH="false" flipV="false" rot="0">
            <a:off x="15182612" y="1189200"/>
            <a:ext cx="2731881" cy="4524854"/>
          </a:xfrm>
          <a:custGeom>
            <a:avLst/>
            <a:gdLst/>
            <a:ahLst/>
            <a:cxnLst/>
            <a:rect r="r" b="b" t="t" l="l"/>
            <a:pathLst>
              <a:path h="4524854" w="2731881">
                <a:moveTo>
                  <a:pt x="0" y="0"/>
                </a:moveTo>
                <a:lnTo>
                  <a:pt x="2731881" y="0"/>
                </a:lnTo>
                <a:lnTo>
                  <a:pt x="2731881" y="4524855"/>
                </a:lnTo>
                <a:lnTo>
                  <a:pt x="0" y="4524855"/>
                </a:lnTo>
                <a:lnTo>
                  <a:pt x="0" y="0"/>
                </a:lnTo>
                <a:close/>
              </a:path>
            </a:pathLst>
          </a:custGeom>
          <a:blipFill>
            <a:blip r:embed="rId4"/>
            <a:stretch>
              <a:fillRect l="0" t="0" r="0" b="0"/>
            </a:stretch>
          </a:blipFill>
        </p:spPr>
      </p:sp>
      <p:sp>
        <p:nvSpPr>
          <p:cNvPr name="TextBox 5" id="5"/>
          <p:cNvSpPr txBox="true"/>
          <p:nvPr/>
        </p:nvSpPr>
        <p:spPr>
          <a:xfrm rot="0">
            <a:off x="1028700" y="612118"/>
            <a:ext cx="9693144" cy="1077965"/>
          </a:xfrm>
          <a:prstGeom prst="rect">
            <a:avLst/>
          </a:prstGeom>
        </p:spPr>
        <p:txBody>
          <a:bodyPr anchor="t" rtlCol="false" tIns="0" lIns="0" bIns="0" rIns="0">
            <a:spAutoFit/>
          </a:bodyPr>
          <a:lstStyle/>
          <a:p>
            <a:pPr algn="l" marL="0" indent="0" lvl="0">
              <a:lnSpc>
                <a:spcPts val="7781"/>
              </a:lnSpc>
            </a:pPr>
            <a:r>
              <a:rPr lang="en-US" b="true" sz="6594">
                <a:solidFill>
                  <a:srgbClr val="5E8DD1"/>
                </a:solidFill>
                <a:latin typeface="29LT Baseet Ultra-Bold"/>
                <a:ea typeface="29LT Baseet Ultra-Bold"/>
                <a:cs typeface="29LT Baseet Ultra-Bold"/>
                <a:sym typeface="29LT Baseet Ultra-Bold"/>
              </a:rPr>
              <a:t>Feature of this system:</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7F7F1"/>
        </a:solidFill>
      </p:bgPr>
    </p:bg>
    <p:spTree>
      <p:nvGrpSpPr>
        <p:cNvPr id="1" name=""/>
        <p:cNvGrpSpPr/>
        <p:nvPr/>
      </p:nvGrpSpPr>
      <p:grpSpPr>
        <a:xfrm>
          <a:off x="0" y="0"/>
          <a:ext cx="0" cy="0"/>
          <a:chOff x="0" y="0"/>
          <a:chExt cx="0" cy="0"/>
        </a:xfrm>
      </p:grpSpPr>
      <p:sp>
        <p:nvSpPr>
          <p:cNvPr name="TextBox 2" id="2"/>
          <p:cNvSpPr txBox="true"/>
          <p:nvPr/>
        </p:nvSpPr>
        <p:spPr>
          <a:xfrm rot="0">
            <a:off x="1028700" y="923925"/>
            <a:ext cx="9687952" cy="1441577"/>
          </a:xfrm>
          <a:prstGeom prst="rect">
            <a:avLst/>
          </a:prstGeom>
        </p:spPr>
        <p:txBody>
          <a:bodyPr anchor="t" rtlCol="false" tIns="0" lIns="0" bIns="0" rIns="0">
            <a:spAutoFit/>
          </a:bodyPr>
          <a:lstStyle/>
          <a:p>
            <a:pPr algn="l" marL="0" indent="0" lvl="0">
              <a:lnSpc>
                <a:spcPts val="10383"/>
              </a:lnSpc>
            </a:pPr>
            <a:r>
              <a:rPr lang="en-US" b="true" sz="8799">
                <a:solidFill>
                  <a:srgbClr val="5E8DD1"/>
                </a:solidFill>
                <a:latin typeface="29LT Baseet Ultra-Bold"/>
                <a:ea typeface="29LT Baseet Ultra-Bold"/>
                <a:cs typeface="29LT Baseet Ultra-Bold"/>
                <a:sym typeface="29LT Baseet Ultra-Bold"/>
              </a:rPr>
              <a:t>Implementation :</a:t>
            </a:r>
          </a:p>
        </p:txBody>
      </p:sp>
      <p:sp>
        <p:nvSpPr>
          <p:cNvPr name="TextBox 3" id="3"/>
          <p:cNvSpPr txBox="true"/>
          <p:nvPr/>
        </p:nvSpPr>
        <p:spPr>
          <a:xfrm rot="0">
            <a:off x="1028700" y="1864537"/>
            <a:ext cx="15850263" cy="7662528"/>
          </a:xfrm>
          <a:prstGeom prst="rect">
            <a:avLst/>
          </a:prstGeom>
        </p:spPr>
        <p:txBody>
          <a:bodyPr anchor="t" rtlCol="false" tIns="0" lIns="0" bIns="0" rIns="0">
            <a:spAutoFit/>
          </a:bodyPr>
          <a:lstStyle/>
          <a:p>
            <a:pPr algn="l">
              <a:lnSpc>
                <a:spcPts val="3955"/>
              </a:lnSpc>
            </a:pPr>
          </a:p>
          <a:p>
            <a:pPr algn="l" marL="610065" indent="-305033" lvl="1">
              <a:lnSpc>
                <a:spcPts val="3955"/>
              </a:lnSpc>
              <a:buFont typeface="Arial"/>
              <a:buChar char="•"/>
            </a:pPr>
            <a:r>
              <a:rPr lang="en-US" sz="2825">
                <a:solidFill>
                  <a:srgbClr val="000000"/>
                </a:solidFill>
                <a:latin typeface="Open Sans"/>
                <a:ea typeface="Open Sans"/>
                <a:cs typeface="Open Sans"/>
                <a:sym typeface="Open Sans"/>
              </a:rPr>
              <a:t>WE USED THE C PROGRAMMING LANGUAGE.</a:t>
            </a:r>
          </a:p>
          <a:p>
            <a:pPr algn="l" marL="610065" indent="-305033" lvl="1">
              <a:lnSpc>
                <a:spcPts val="3955"/>
              </a:lnSpc>
              <a:buFont typeface="Arial"/>
              <a:buChar char="•"/>
            </a:pPr>
            <a:r>
              <a:rPr lang="en-US" sz="2825">
                <a:solidFill>
                  <a:srgbClr val="000000"/>
                </a:solidFill>
                <a:latin typeface="Open Sans"/>
                <a:ea typeface="Open Sans"/>
                <a:cs typeface="Open Sans"/>
                <a:sym typeface="Open Sans"/>
              </a:rPr>
              <a:t>WE USED LIBRARIES LIKE </a:t>
            </a:r>
          </a:p>
          <a:p>
            <a:pPr algn="just" marL="1922115" indent="-384423" lvl="4">
              <a:lnSpc>
                <a:spcPts val="3115"/>
              </a:lnSpc>
              <a:buFont typeface="Arial"/>
              <a:buChar char="•"/>
            </a:pPr>
            <a:r>
              <a:rPr lang="en-US" sz="2225">
                <a:solidFill>
                  <a:srgbClr val="000000"/>
                </a:solidFill>
                <a:latin typeface="Open Sans"/>
                <a:ea typeface="Open Sans"/>
                <a:cs typeface="Open Sans"/>
                <a:sym typeface="Open Sans"/>
              </a:rPr>
              <a:t>STDIO.H - FOR STANDARD INPUT AND OUTPUT OPERATIONS.</a:t>
            </a:r>
          </a:p>
          <a:p>
            <a:pPr algn="just" marL="1922115" indent="-384423" lvl="4">
              <a:lnSpc>
                <a:spcPts val="3115"/>
              </a:lnSpc>
              <a:buFont typeface="Arial"/>
              <a:buChar char="•"/>
            </a:pPr>
            <a:r>
              <a:rPr lang="en-US" sz="2225">
                <a:solidFill>
                  <a:srgbClr val="000000"/>
                </a:solidFill>
                <a:latin typeface="Open Sans"/>
                <a:ea typeface="Open Sans"/>
                <a:cs typeface="Open Sans"/>
                <a:sym typeface="Open Sans"/>
              </a:rPr>
              <a:t>STDLIB.H - FOR MEMORY ALLOCATION, RANDOM NUMBER GENERATION, AND PROGRAM TERMINATION.</a:t>
            </a:r>
          </a:p>
          <a:p>
            <a:pPr algn="just" marL="1922115" indent="-384423" lvl="4">
              <a:lnSpc>
                <a:spcPts val="3115"/>
              </a:lnSpc>
              <a:buFont typeface="Arial"/>
              <a:buChar char="•"/>
            </a:pPr>
            <a:r>
              <a:rPr lang="en-US" sz="2225">
                <a:solidFill>
                  <a:srgbClr val="000000"/>
                </a:solidFill>
                <a:latin typeface="Open Sans"/>
                <a:ea typeface="Open Sans"/>
                <a:cs typeface="Open Sans"/>
                <a:sym typeface="Open Sans"/>
              </a:rPr>
              <a:t>STRING.H - FOR STRING MANIPULATION FUNCTIONS LIKE STRCPY, STRSTR, ETC.</a:t>
            </a:r>
          </a:p>
          <a:p>
            <a:pPr algn="just" marL="1922115" indent="-384423" lvl="4">
              <a:lnSpc>
                <a:spcPts val="3115"/>
              </a:lnSpc>
              <a:buFont typeface="Arial"/>
              <a:buChar char="•"/>
            </a:pPr>
            <a:r>
              <a:rPr lang="en-US" sz="2225">
                <a:solidFill>
                  <a:srgbClr val="000000"/>
                </a:solidFill>
                <a:latin typeface="Open Sans"/>
                <a:ea typeface="Open Sans"/>
                <a:cs typeface="Open Sans"/>
                <a:sym typeface="Open Sans"/>
              </a:rPr>
              <a:t>CTYPE.H - FOR CHARACTER HANDLING FUNCTIONS LIKE TOLOWER.</a:t>
            </a:r>
          </a:p>
          <a:p>
            <a:pPr algn="just" marL="1922115" indent="-384423" lvl="4">
              <a:lnSpc>
                <a:spcPts val="3115"/>
              </a:lnSpc>
              <a:buFont typeface="Arial"/>
              <a:buChar char="•"/>
            </a:pPr>
            <a:r>
              <a:rPr lang="en-US" sz="2225">
                <a:solidFill>
                  <a:srgbClr val="000000"/>
                </a:solidFill>
                <a:latin typeface="Open Sans"/>
                <a:ea typeface="Open Sans"/>
                <a:cs typeface="Open Sans"/>
                <a:sym typeface="Open Sans"/>
              </a:rPr>
              <a:t>TIME.H - FOR WORKING WITH DATE AND TIME FUNCTIONS.</a:t>
            </a:r>
          </a:p>
          <a:p>
            <a:pPr algn="l" marL="610065" indent="-305033" lvl="1">
              <a:lnSpc>
                <a:spcPts val="3955"/>
              </a:lnSpc>
              <a:buFont typeface="Arial"/>
              <a:buChar char="•"/>
            </a:pPr>
            <a:r>
              <a:rPr lang="en-US" sz="2825">
                <a:solidFill>
                  <a:srgbClr val="000000"/>
                </a:solidFill>
                <a:latin typeface="Open Sans"/>
                <a:ea typeface="Open Sans"/>
                <a:cs typeface="Open Sans"/>
                <a:sym typeface="Open Sans"/>
              </a:rPr>
              <a:t>WE HAVE TO USE DIFFERENT TYPES OF VARIABLES, MULTIDIMENSIONAL ARRAYS, AND STRUCTURES, TO STORE INFORMATION.</a:t>
            </a:r>
          </a:p>
          <a:p>
            <a:pPr algn="l" marL="610065" indent="-305033" lvl="1">
              <a:lnSpc>
                <a:spcPts val="3955"/>
              </a:lnSpc>
              <a:buFont typeface="Arial"/>
              <a:buChar char="•"/>
            </a:pPr>
            <a:r>
              <a:rPr lang="en-US" sz="2825">
                <a:solidFill>
                  <a:srgbClr val="000000"/>
                </a:solidFill>
                <a:latin typeface="Open Sans"/>
                <a:ea typeface="Open Sans"/>
                <a:cs typeface="Open Sans"/>
                <a:sym typeface="Open Sans"/>
              </a:rPr>
              <a:t>WE WILL USE LOOPS, AND CONDITIONS, TO TRAVERSE DATA, PROCESS IT, COMPARE DATA, ETC.</a:t>
            </a:r>
          </a:p>
          <a:p>
            <a:pPr algn="l" marL="610065" indent="-305033" lvl="1">
              <a:lnSpc>
                <a:spcPts val="3955"/>
              </a:lnSpc>
              <a:buFont typeface="Arial"/>
              <a:buChar char="•"/>
            </a:pPr>
            <a:r>
              <a:rPr lang="en-US" sz="2825">
                <a:solidFill>
                  <a:srgbClr val="000000"/>
                </a:solidFill>
                <a:latin typeface="Open Sans"/>
                <a:ea typeface="Open Sans"/>
                <a:cs typeface="Open Sans"/>
                <a:sym typeface="Open Sans"/>
              </a:rPr>
              <a:t>WE USED USER-DEFINED FUNCTIONS TO DIVIDE THE LARGE PROJECT INTO SMALL OPERATIONS, LIKE INSERTION, DELETION,  ETC. SOME ARE GIVEN BELOW :</a:t>
            </a:r>
          </a:p>
          <a:p>
            <a:pPr algn="l">
              <a:lnSpc>
                <a:spcPts val="3115"/>
              </a:lnSpc>
            </a:pPr>
            <a:r>
              <a:rPr lang="en-US" b="true" sz="2225">
                <a:solidFill>
                  <a:srgbClr val="000000"/>
                </a:solidFill>
                <a:latin typeface="Open Sans Bold"/>
                <a:ea typeface="Open Sans Bold"/>
                <a:cs typeface="Open Sans Bold"/>
                <a:sym typeface="Open Sans Bold"/>
              </a:rPr>
              <a:t>addMedicine() , updateInventory() , browseMedicine(), checkExpiry(), generateBill(), addToCart(), checkout(), removeMedicine()</a:t>
            </a:r>
          </a:p>
          <a:p>
            <a:pPr algn="l" marL="610065" indent="-305033" lvl="1">
              <a:lnSpc>
                <a:spcPts val="3955"/>
              </a:lnSpc>
              <a:buFont typeface="Arial"/>
              <a:buChar char="•"/>
            </a:pPr>
            <a:r>
              <a:rPr lang="en-US" sz="2825">
                <a:solidFill>
                  <a:srgbClr val="000000"/>
                </a:solidFill>
                <a:latin typeface="Open Sans"/>
                <a:ea typeface="Open Sans"/>
                <a:cs typeface="Open Sans"/>
                <a:sym typeface="Open Sans"/>
              </a:rPr>
              <a:t>WE USED FILE HANDLING TO STORE DATA LOCALLY OR EXPORT IT</a:t>
            </a:r>
          </a:p>
          <a:p>
            <a:pPr algn="l">
              <a:lnSpc>
                <a:spcPts val="3955"/>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7F7F1"/>
        </a:solidFill>
      </p:bgPr>
    </p:bg>
    <p:spTree>
      <p:nvGrpSpPr>
        <p:cNvPr id="1" name=""/>
        <p:cNvGrpSpPr/>
        <p:nvPr/>
      </p:nvGrpSpPr>
      <p:grpSpPr>
        <a:xfrm>
          <a:off x="0" y="0"/>
          <a:ext cx="0" cy="0"/>
          <a:chOff x="0" y="0"/>
          <a:chExt cx="0" cy="0"/>
        </a:xfrm>
      </p:grpSpPr>
      <p:grpSp>
        <p:nvGrpSpPr>
          <p:cNvPr name="Group 2" id="2"/>
          <p:cNvGrpSpPr/>
          <p:nvPr/>
        </p:nvGrpSpPr>
        <p:grpSpPr>
          <a:xfrm rot="0">
            <a:off x="8045736" y="1390244"/>
            <a:ext cx="9567561" cy="7506512"/>
            <a:chOff x="0" y="0"/>
            <a:chExt cx="12756748" cy="10008682"/>
          </a:xfrm>
        </p:grpSpPr>
        <p:sp>
          <p:nvSpPr>
            <p:cNvPr name="TextBox 3" id="3"/>
            <p:cNvSpPr txBox="true"/>
            <p:nvPr/>
          </p:nvSpPr>
          <p:spPr>
            <a:xfrm rot="0">
              <a:off x="0" y="-123825"/>
              <a:ext cx="12756748" cy="3735707"/>
            </a:xfrm>
            <a:prstGeom prst="rect">
              <a:avLst/>
            </a:prstGeom>
          </p:spPr>
          <p:txBody>
            <a:bodyPr anchor="t" rtlCol="false" tIns="0" lIns="0" bIns="0" rIns="0">
              <a:spAutoFit/>
            </a:bodyPr>
            <a:lstStyle/>
            <a:p>
              <a:pPr algn="l" marL="0" indent="0" lvl="0">
                <a:lnSpc>
                  <a:spcPts val="10620"/>
                </a:lnSpc>
                <a:spcBef>
                  <a:spcPct val="0"/>
                </a:spcBef>
              </a:pPr>
              <a:r>
                <a:rPr lang="en-US" b="true" sz="9000">
                  <a:solidFill>
                    <a:srgbClr val="5E8DD1"/>
                  </a:solidFill>
                  <a:latin typeface="29LT Baseet Ultra-Bold"/>
                  <a:ea typeface="29LT Baseet Ultra-Bold"/>
                  <a:cs typeface="29LT Baseet Ultra-Bold"/>
                  <a:sym typeface="29LT Baseet Ultra-Bold"/>
                </a:rPr>
                <a:t>How does the project work?</a:t>
              </a:r>
            </a:p>
          </p:txBody>
        </p:sp>
        <p:sp>
          <p:nvSpPr>
            <p:cNvPr name="TextBox 4" id="4"/>
            <p:cNvSpPr txBox="true"/>
            <p:nvPr/>
          </p:nvSpPr>
          <p:spPr>
            <a:xfrm rot="0">
              <a:off x="0" y="3979798"/>
              <a:ext cx="12756748" cy="498094"/>
            </a:xfrm>
            <a:prstGeom prst="rect">
              <a:avLst/>
            </a:prstGeom>
          </p:spPr>
          <p:txBody>
            <a:bodyPr anchor="t" rtlCol="false" tIns="0" lIns="0" bIns="0" rIns="0">
              <a:spAutoFit/>
            </a:bodyPr>
            <a:lstStyle/>
            <a:p>
              <a:pPr algn="l">
                <a:lnSpc>
                  <a:spcPts val="3126"/>
                </a:lnSpc>
              </a:pPr>
              <a:r>
                <a:rPr lang="en-US" b="true" sz="2232">
                  <a:solidFill>
                    <a:srgbClr val="F14544"/>
                  </a:solidFill>
                  <a:latin typeface="Open Sans Bold"/>
                  <a:ea typeface="Open Sans Bold"/>
                  <a:cs typeface="Open Sans Bold"/>
                  <a:sym typeface="Open Sans Bold"/>
                </a:rPr>
                <a:t>OUR VISION OF THE PROJECT</a:t>
              </a:r>
            </a:p>
          </p:txBody>
        </p:sp>
        <p:sp>
          <p:nvSpPr>
            <p:cNvPr name="TextBox 5" id="5"/>
            <p:cNvSpPr txBox="true"/>
            <p:nvPr/>
          </p:nvSpPr>
          <p:spPr>
            <a:xfrm rot="0">
              <a:off x="0" y="4561547"/>
              <a:ext cx="12756748" cy="5447136"/>
            </a:xfrm>
            <a:prstGeom prst="rect">
              <a:avLst/>
            </a:prstGeom>
          </p:spPr>
          <p:txBody>
            <a:bodyPr anchor="t" rtlCol="false" tIns="0" lIns="0" bIns="0" rIns="0">
              <a:spAutoFit/>
            </a:bodyPr>
            <a:lstStyle/>
            <a:p>
              <a:pPr algn="just">
                <a:lnSpc>
                  <a:spcPts val="3269"/>
                </a:lnSpc>
              </a:pPr>
              <a:r>
                <a:rPr lang="en-US" sz="2209">
                  <a:solidFill>
                    <a:srgbClr val="000000"/>
                  </a:solidFill>
                  <a:latin typeface="Open Sans"/>
                  <a:ea typeface="Open Sans"/>
                  <a:cs typeface="Open Sans"/>
                  <a:sym typeface="Open Sans"/>
                </a:rPr>
                <a:t>The pharmacy management system efficiently handles inventory and billing operations. Users can manage medicines by adding, updating, or deleting entries. A browse feature allows searching by name, while the cart and checkout system enables streamlined purchasing with stock validation. The program generates detailed bills with itemized summaries, unique serial numbers, and tax calculations. Inventory updates automatically after transactions, ensuring data integrity. It features error handling for expired medicines, low stock, and duplicate IDs, offering a user-friendly and reliable interface.</a:t>
              </a:r>
            </a:p>
            <a:p>
              <a:pPr algn="just" marL="0" indent="0" lvl="0">
                <a:lnSpc>
                  <a:spcPts val="3269"/>
                </a:lnSpc>
                <a:spcBef>
                  <a:spcPct val="0"/>
                </a:spcBef>
              </a:pPr>
            </a:p>
          </p:txBody>
        </p:sp>
      </p:grpSp>
      <p:sp>
        <p:nvSpPr>
          <p:cNvPr name="Freeform 6" id="6"/>
          <p:cNvSpPr/>
          <p:nvPr/>
        </p:nvSpPr>
        <p:spPr>
          <a:xfrm flipH="false" flipV="false" rot="1381114">
            <a:off x="1583682" y="2325751"/>
            <a:ext cx="4252024" cy="6681752"/>
          </a:xfrm>
          <a:custGeom>
            <a:avLst/>
            <a:gdLst/>
            <a:ahLst/>
            <a:cxnLst/>
            <a:rect r="r" b="b" t="t" l="l"/>
            <a:pathLst>
              <a:path h="6681752" w="4252024">
                <a:moveTo>
                  <a:pt x="0" y="0"/>
                </a:moveTo>
                <a:lnTo>
                  <a:pt x="4252024" y="0"/>
                </a:lnTo>
                <a:lnTo>
                  <a:pt x="4252024" y="6681753"/>
                </a:lnTo>
                <a:lnTo>
                  <a:pt x="0" y="66817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7F7F1"/>
        </a:solidFill>
      </p:bgPr>
    </p:bg>
    <p:spTree>
      <p:nvGrpSpPr>
        <p:cNvPr id="1" name=""/>
        <p:cNvGrpSpPr/>
        <p:nvPr/>
      </p:nvGrpSpPr>
      <p:grpSpPr>
        <a:xfrm>
          <a:off x="0" y="0"/>
          <a:ext cx="0" cy="0"/>
          <a:chOff x="0" y="0"/>
          <a:chExt cx="0" cy="0"/>
        </a:xfrm>
      </p:grpSpPr>
      <p:sp>
        <p:nvSpPr>
          <p:cNvPr name="Freeform 2" id="2"/>
          <p:cNvSpPr/>
          <p:nvPr/>
        </p:nvSpPr>
        <p:spPr>
          <a:xfrm flipH="false" flipV="false" rot="0">
            <a:off x="418232" y="823919"/>
            <a:ext cx="5642692" cy="2619651"/>
          </a:xfrm>
          <a:custGeom>
            <a:avLst/>
            <a:gdLst/>
            <a:ahLst/>
            <a:cxnLst/>
            <a:rect r="r" b="b" t="t" l="l"/>
            <a:pathLst>
              <a:path h="2619651" w="5642692">
                <a:moveTo>
                  <a:pt x="0" y="0"/>
                </a:moveTo>
                <a:lnTo>
                  <a:pt x="5642692" y="0"/>
                </a:lnTo>
                <a:lnTo>
                  <a:pt x="5642692" y="2619651"/>
                </a:lnTo>
                <a:lnTo>
                  <a:pt x="0" y="2619651"/>
                </a:lnTo>
                <a:lnTo>
                  <a:pt x="0" y="0"/>
                </a:lnTo>
                <a:close/>
              </a:path>
            </a:pathLst>
          </a:custGeom>
          <a:blipFill>
            <a:blip r:embed="rId2"/>
            <a:stretch>
              <a:fillRect l="0" t="0" r="-72746" b="-100000"/>
            </a:stretch>
          </a:blipFill>
          <a:ln w="95250" cap="sq">
            <a:solidFill>
              <a:srgbClr val="5E8DD1"/>
            </a:solidFill>
            <a:prstDash val="solid"/>
            <a:miter/>
          </a:ln>
        </p:spPr>
      </p:sp>
      <p:sp>
        <p:nvSpPr>
          <p:cNvPr name="Freeform 3" id="3"/>
          <p:cNvSpPr/>
          <p:nvPr/>
        </p:nvSpPr>
        <p:spPr>
          <a:xfrm flipH="false" flipV="false" rot="0">
            <a:off x="456332" y="4146872"/>
            <a:ext cx="4690865" cy="5722855"/>
          </a:xfrm>
          <a:custGeom>
            <a:avLst/>
            <a:gdLst/>
            <a:ahLst/>
            <a:cxnLst/>
            <a:rect r="r" b="b" t="t" l="l"/>
            <a:pathLst>
              <a:path h="5722855" w="4690865">
                <a:moveTo>
                  <a:pt x="0" y="0"/>
                </a:moveTo>
                <a:lnTo>
                  <a:pt x="4690865" y="0"/>
                </a:lnTo>
                <a:lnTo>
                  <a:pt x="4690865" y="5722855"/>
                </a:lnTo>
                <a:lnTo>
                  <a:pt x="0" y="5722855"/>
                </a:lnTo>
                <a:lnTo>
                  <a:pt x="0" y="0"/>
                </a:lnTo>
                <a:close/>
              </a:path>
            </a:pathLst>
          </a:custGeom>
          <a:blipFill>
            <a:blip r:embed="rId3"/>
            <a:stretch>
              <a:fillRect l="0" t="0" r="-99999" b="0"/>
            </a:stretch>
          </a:blipFill>
          <a:ln w="95250" cap="sq">
            <a:solidFill>
              <a:srgbClr val="5E8DD1"/>
            </a:solidFill>
            <a:prstDash val="solid"/>
            <a:miter/>
          </a:ln>
        </p:spPr>
      </p:sp>
      <p:sp>
        <p:nvSpPr>
          <p:cNvPr name="Freeform 4" id="4"/>
          <p:cNvSpPr/>
          <p:nvPr/>
        </p:nvSpPr>
        <p:spPr>
          <a:xfrm flipH="false" flipV="false" rot="0">
            <a:off x="9144000" y="1256371"/>
            <a:ext cx="7420946" cy="2890501"/>
          </a:xfrm>
          <a:custGeom>
            <a:avLst/>
            <a:gdLst/>
            <a:ahLst/>
            <a:cxnLst/>
            <a:rect r="r" b="b" t="t" l="l"/>
            <a:pathLst>
              <a:path h="2890501" w="7420946">
                <a:moveTo>
                  <a:pt x="0" y="0"/>
                </a:moveTo>
                <a:lnTo>
                  <a:pt x="7420946" y="0"/>
                </a:lnTo>
                <a:lnTo>
                  <a:pt x="7420946" y="2890501"/>
                </a:lnTo>
                <a:lnTo>
                  <a:pt x="0" y="2890501"/>
                </a:lnTo>
                <a:lnTo>
                  <a:pt x="0" y="0"/>
                </a:lnTo>
                <a:close/>
              </a:path>
            </a:pathLst>
          </a:custGeom>
          <a:blipFill>
            <a:blip r:embed="rId4"/>
            <a:stretch>
              <a:fillRect l="0" t="0" r="-143642" b="-212758"/>
            </a:stretch>
          </a:blipFill>
          <a:ln w="95250" cap="sq">
            <a:solidFill>
              <a:srgbClr val="5E8DD1"/>
            </a:solidFill>
            <a:prstDash val="solid"/>
            <a:miter/>
          </a:ln>
        </p:spPr>
      </p:sp>
      <p:sp>
        <p:nvSpPr>
          <p:cNvPr name="Freeform 5" id="5"/>
          <p:cNvSpPr/>
          <p:nvPr/>
        </p:nvSpPr>
        <p:spPr>
          <a:xfrm flipH="false" flipV="false" rot="0">
            <a:off x="6624044" y="5275294"/>
            <a:ext cx="4610551" cy="4786301"/>
          </a:xfrm>
          <a:custGeom>
            <a:avLst/>
            <a:gdLst/>
            <a:ahLst/>
            <a:cxnLst/>
            <a:rect r="r" b="b" t="t" l="l"/>
            <a:pathLst>
              <a:path h="4786301" w="4610551">
                <a:moveTo>
                  <a:pt x="0" y="0"/>
                </a:moveTo>
                <a:lnTo>
                  <a:pt x="4610551" y="0"/>
                </a:lnTo>
                <a:lnTo>
                  <a:pt x="4610551" y="4786301"/>
                </a:lnTo>
                <a:lnTo>
                  <a:pt x="0" y="4786301"/>
                </a:lnTo>
                <a:lnTo>
                  <a:pt x="0" y="0"/>
                </a:lnTo>
                <a:close/>
              </a:path>
            </a:pathLst>
          </a:custGeom>
          <a:blipFill>
            <a:blip r:embed="rId5"/>
            <a:stretch>
              <a:fillRect l="0" t="0" r="-168527" b="-28040"/>
            </a:stretch>
          </a:blipFill>
          <a:ln w="95250" cap="sq">
            <a:solidFill>
              <a:srgbClr val="5E8DD1"/>
            </a:solidFill>
            <a:prstDash val="solid"/>
            <a:miter/>
          </a:ln>
        </p:spPr>
      </p:sp>
      <p:sp>
        <p:nvSpPr>
          <p:cNvPr name="Freeform 6" id="6"/>
          <p:cNvSpPr/>
          <p:nvPr/>
        </p:nvSpPr>
        <p:spPr>
          <a:xfrm flipH="false" flipV="false" rot="0">
            <a:off x="12442317" y="5916563"/>
            <a:ext cx="4496369" cy="3821400"/>
          </a:xfrm>
          <a:custGeom>
            <a:avLst/>
            <a:gdLst/>
            <a:ahLst/>
            <a:cxnLst/>
            <a:rect r="r" b="b" t="t" l="l"/>
            <a:pathLst>
              <a:path h="3821400" w="4496369">
                <a:moveTo>
                  <a:pt x="0" y="0"/>
                </a:moveTo>
                <a:lnTo>
                  <a:pt x="4496369" y="0"/>
                </a:lnTo>
                <a:lnTo>
                  <a:pt x="4496369" y="3821400"/>
                </a:lnTo>
                <a:lnTo>
                  <a:pt x="0" y="3821400"/>
                </a:lnTo>
                <a:lnTo>
                  <a:pt x="0" y="0"/>
                </a:lnTo>
                <a:close/>
              </a:path>
            </a:pathLst>
          </a:custGeom>
          <a:blipFill>
            <a:blip r:embed="rId6"/>
            <a:stretch>
              <a:fillRect l="0" t="0" r="-174127" b="-56434"/>
            </a:stretch>
          </a:blipFill>
          <a:ln w="66675" cap="sq">
            <a:solidFill>
              <a:srgbClr val="5E8DD1"/>
            </a:solidFill>
            <a:prstDash val="solid"/>
            <a:miter/>
          </a:ln>
        </p:spPr>
      </p:sp>
      <p:sp>
        <p:nvSpPr>
          <p:cNvPr name="TextBox 7" id="7"/>
          <p:cNvSpPr txBox="true"/>
          <p:nvPr/>
        </p:nvSpPr>
        <p:spPr>
          <a:xfrm rot="0">
            <a:off x="1349919" y="330477"/>
            <a:ext cx="4339530" cy="493442"/>
          </a:xfrm>
          <a:prstGeom prst="rect">
            <a:avLst/>
          </a:prstGeom>
        </p:spPr>
        <p:txBody>
          <a:bodyPr anchor="t" rtlCol="false" tIns="0" lIns="0" bIns="0" rIns="0">
            <a:spAutoFit/>
          </a:bodyPr>
          <a:lstStyle/>
          <a:p>
            <a:pPr algn="ctr">
              <a:lnSpc>
                <a:spcPts val="3561"/>
              </a:lnSpc>
              <a:spcBef>
                <a:spcPct val="0"/>
              </a:spcBef>
            </a:pPr>
            <a:r>
              <a:rPr lang="en-US" b="true" sz="3018">
                <a:solidFill>
                  <a:srgbClr val="5E8DD1"/>
                </a:solidFill>
                <a:latin typeface="29LT Baseet Ultra-Bold"/>
                <a:ea typeface="29LT Baseet Ultra-Bold"/>
                <a:cs typeface="29LT Baseet Ultra-Bold"/>
                <a:sym typeface="29LT Baseet Ultra-Bold"/>
              </a:rPr>
              <a:t>Homepage of this system</a:t>
            </a:r>
          </a:p>
        </p:txBody>
      </p:sp>
      <p:sp>
        <p:nvSpPr>
          <p:cNvPr name="TextBox 8" id="8"/>
          <p:cNvSpPr txBox="true"/>
          <p:nvPr/>
        </p:nvSpPr>
        <p:spPr>
          <a:xfrm rot="0">
            <a:off x="0" y="3491195"/>
            <a:ext cx="7348759" cy="493442"/>
          </a:xfrm>
          <a:prstGeom prst="rect">
            <a:avLst/>
          </a:prstGeom>
        </p:spPr>
        <p:txBody>
          <a:bodyPr anchor="t" rtlCol="false" tIns="0" lIns="0" bIns="0" rIns="0">
            <a:spAutoFit/>
          </a:bodyPr>
          <a:lstStyle/>
          <a:p>
            <a:pPr algn="ctr">
              <a:lnSpc>
                <a:spcPts val="3561"/>
              </a:lnSpc>
              <a:spcBef>
                <a:spcPct val="0"/>
              </a:spcBef>
            </a:pPr>
            <a:r>
              <a:rPr lang="en-US" b="true" sz="3018">
                <a:solidFill>
                  <a:srgbClr val="5E8DD1"/>
                </a:solidFill>
                <a:latin typeface="29LT Baseet Ultra-Bold"/>
                <a:ea typeface="29LT Baseet Ultra-Bold"/>
                <a:cs typeface="29LT Baseet Ultra-Bold"/>
                <a:sym typeface="29LT Baseet Ultra-Bold"/>
              </a:rPr>
              <a:t>Admin Log in and  panel </a:t>
            </a:r>
            <a:r>
              <a:rPr lang="en-US" b="true" sz="3018">
                <a:solidFill>
                  <a:srgbClr val="5E8DD1"/>
                </a:solidFill>
                <a:latin typeface="29LT Baseet Ultra-Bold"/>
                <a:ea typeface="29LT Baseet Ultra-Bold"/>
                <a:cs typeface="29LT Baseet Ultra-Bold"/>
                <a:sym typeface="29LT Baseet Ultra-Bold"/>
              </a:rPr>
              <a:t>of this system</a:t>
            </a:r>
          </a:p>
        </p:txBody>
      </p:sp>
      <p:sp>
        <p:nvSpPr>
          <p:cNvPr name="TextBox 9" id="9"/>
          <p:cNvSpPr txBox="true"/>
          <p:nvPr/>
        </p:nvSpPr>
        <p:spPr>
          <a:xfrm rot="0">
            <a:off x="8050948" y="247130"/>
            <a:ext cx="9398852" cy="941117"/>
          </a:xfrm>
          <a:prstGeom prst="rect">
            <a:avLst/>
          </a:prstGeom>
        </p:spPr>
        <p:txBody>
          <a:bodyPr anchor="t" rtlCol="false" tIns="0" lIns="0" bIns="0" rIns="0">
            <a:spAutoFit/>
          </a:bodyPr>
          <a:lstStyle/>
          <a:p>
            <a:pPr algn="ctr">
              <a:lnSpc>
                <a:spcPts val="3561"/>
              </a:lnSpc>
              <a:spcBef>
                <a:spcPct val="0"/>
              </a:spcBef>
            </a:pPr>
            <a:r>
              <a:rPr lang="en-US" b="true" sz="3018">
                <a:solidFill>
                  <a:srgbClr val="5E8DD1"/>
                </a:solidFill>
                <a:latin typeface="29LT Baseet Ultra-Bold"/>
                <a:ea typeface="29LT Baseet Ultra-Bold"/>
                <a:cs typeface="29LT Baseet Ultra-Bold"/>
                <a:sym typeface="29LT Baseet Ultra-Bold"/>
              </a:rPr>
              <a:t>If a special user wants to log in, he must first enter the data through the admin.</a:t>
            </a:r>
          </a:p>
        </p:txBody>
      </p:sp>
      <p:sp>
        <p:nvSpPr>
          <p:cNvPr name="TextBox 10" id="10"/>
          <p:cNvSpPr txBox="true"/>
          <p:nvPr/>
        </p:nvSpPr>
        <p:spPr>
          <a:xfrm rot="0">
            <a:off x="6342484" y="4269480"/>
            <a:ext cx="5173671" cy="845105"/>
          </a:xfrm>
          <a:prstGeom prst="rect">
            <a:avLst/>
          </a:prstGeom>
        </p:spPr>
        <p:txBody>
          <a:bodyPr anchor="t" rtlCol="false" tIns="0" lIns="0" bIns="0" rIns="0">
            <a:spAutoFit/>
          </a:bodyPr>
          <a:lstStyle/>
          <a:p>
            <a:pPr algn="ctr">
              <a:lnSpc>
                <a:spcPts val="3207"/>
              </a:lnSpc>
              <a:spcBef>
                <a:spcPct val="0"/>
              </a:spcBef>
            </a:pPr>
            <a:r>
              <a:rPr lang="en-US" b="true" sz="2718">
                <a:solidFill>
                  <a:srgbClr val="5E8DD1"/>
                </a:solidFill>
                <a:latin typeface="29LT Baseet Ultra-Bold"/>
                <a:ea typeface="29LT Baseet Ultra-Bold"/>
                <a:cs typeface="29LT Baseet Ultra-Bold"/>
                <a:sym typeface="29LT Baseet Ultra-Bold"/>
              </a:rPr>
              <a:t>Special User Log in and  panel </a:t>
            </a:r>
            <a:r>
              <a:rPr lang="en-US" b="true" sz="2718">
                <a:solidFill>
                  <a:srgbClr val="5E8DD1"/>
                </a:solidFill>
                <a:latin typeface="29LT Baseet Ultra-Bold"/>
                <a:ea typeface="29LT Baseet Ultra-Bold"/>
                <a:cs typeface="29LT Baseet Ultra-Bold"/>
                <a:sym typeface="29LT Baseet Ultra-Bold"/>
              </a:rPr>
              <a:t>of this system</a:t>
            </a:r>
          </a:p>
        </p:txBody>
      </p:sp>
      <p:sp>
        <p:nvSpPr>
          <p:cNvPr name="TextBox 11" id="11"/>
          <p:cNvSpPr txBox="true"/>
          <p:nvPr/>
        </p:nvSpPr>
        <p:spPr>
          <a:xfrm rot="0">
            <a:off x="12305406" y="5246719"/>
            <a:ext cx="4736375" cy="401133"/>
          </a:xfrm>
          <a:prstGeom prst="rect">
            <a:avLst/>
          </a:prstGeom>
        </p:spPr>
        <p:txBody>
          <a:bodyPr anchor="t" rtlCol="false" tIns="0" lIns="0" bIns="0" rIns="0">
            <a:spAutoFit/>
          </a:bodyPr>
          <a:lstStyle/>
          <a:p>
            <a:pPr algn="ctr">
              <a:lnSpc>
                <a:spcPts val="2936"/>
              </a:lnSpc>
              <a:spcBef>
                <a:spcPct val="0"/>
              </a:spcBef>
            </a:pPr>
            <a:r>
              <a:rPr lang="en-US" b="true" sz="2488">
                <a:solidFill>
                  <a:srgbClr val="5E8DD1"/>
                </a:solidFill>
                <a:latin typeface="29LT Baseet Ultra-Bold"/>
                <a:ea typeface="29LT Baseet Ultra-Bold"/>
                <a:cs typeface="29LT Baseet Ultra-Bold"/>
                <a:sym typeface="29LT Baseet Ultra-Bold"/>
              </a:rPr>
              <a:t>Costumer panel </a:t>
            </a:r>
            <a:r>
              <a:rPr lang="en-US" b="true" sz="2488">
                <a:solidFill>
                  <a:srgbClr val="5E8DD1"/>
                </a:solidFill>
                <a:latin typeface="29LT Baseet Ultra-Bold"/>
                <a:ea typeface="29LT Baseet Ultra-Bold"/>
                <a:cs typeface="29LT Baseet Ultra-Bold"/>
                <a:sym typeface="29LT Baseet Ultra-Bold"/>
              </a:rPr>
              <a:t>of this system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7F7F1"/>
        </a:solidFill>
      </p:bgPr>
    </p:bg>
    <p:spTree>
      <p:nvGrpSpPr>
        <p:cNvPr id="1" name=""/>
        <p:cNvGrpSpPr/>
        <p:nvPr/>
      </p:nvGrpSpPr>
      <p:grpSpPr>
        <a:xfrm>
          <a:off x="0" y="0"/>
          <a:ext cx="0" cy="0"/>
          <a:chOff x="0" y="0"/>
          <a:chExt cx="0" cy="0"/>
        </a:xfrm>
      </p:grpSpPr>
      <p:sp>
        <p:nvSpPr>
          <p:cNvPr name="Freeform 2" id="2"/>
          <p:cNvSpPr/>
          <p:nvPr/>
        </p:nvSpPr>
        <p:spPr>
          <a:xfrm flipH="false" flipV="false" rot="0">
            <a:off x="263834" y="1122112"/>
            <a:ext cx="6267179" cy="5380923"/>
          </a:xfrm>
          <a:custGeom>
            <a:avLst/>
            <a:gdLst/>
            <a:ahLst/>
            <a:cxnLst/>
            <a:rect r="r" b="b" t="t" l="l"/>
            <a:pathLst>
              <a:path h="5380923" w="6267179">
                <a:moveTo>
                  <a:pt x="0" y="0"/>
                </a:moveTo>
                <a:lnTo>
                  <a:pt x="6267178" y="0"/>
                </a:lnTo>
                <a:lnTo>
                  <a:pt x="6267178" y="5380923"/>
                </a:lnTo>
                <a:lnTo>
                  <a:pt x="0" y="5380923"/>
                </a:lnTo>
                <a:lnTo>
                  <a:pt x="0" y="0"/>
                </a:lnTo>
                <a:close/>
              </a:path>
            </a:pathLst>
          </a:custGeom>
          <a:blipFill>
            <a:blip r:embed="rId2"/>
            <a:stretch>
              <a:fillRect l="0" t="-51748" r="-156727" b="0"/>
            </a:stretch>
          </a:blipFill>
        </p:spPr>
      </p:sp>
      <p:sp>
        <p:nvSpPr>
          <p:cNvPr name="AutoShape 3" id="3"/>
          <p:cNvSpPr/>
          <p:nvPr/>
        </p:nvSpPr>
        <p:spPr>
          <a:xfrm>
            <a:off x="2886925" y="1595179"/>
            <a:ext cx="2885811" cy="0"/>
          </a:xfrm>
          <a:prstGeom prst="line">
            <a:avLst/>
          </a:prstGeom>
          <a:ln cap="flat" w="57150">
            <a:solidFill>
              <a:srgbClr val="F14544"/>
            </a:solidFill>
            <a:prstDash val="solid"/>
            <a:headEnd type="triangle" len="med" w="lg"/>
            <a:tailEnd type="none" len="sm" w="sm"/>
          </a:ln>
        </p:spPr>
      </p:sp>
      <p:sp>
        <p:nvSpPr>
          <p:cNvPr name="Freeform 4" id="4"/>
          <p:cNvSpPr/>
          <p:nvPr/>
        </p:nvSpPr>
        <p:spPr>
          <a:xfrm flipH="false" flipV="false" rot="0">
            <a:off x="263762" y="7185388"/>
            <a:ext cx="5810122" cy="1155759"/>
          </a:xfrm>
          <a:custGeom>
            <a:avLst/>
            <a:gdLst/>
            <a:ahLst/>
            <a:cxnLst/>
            <a:rect r="r" b="b" t="t" l="l"/>
            <a:pathLst>
              <a:path h="1155759" w="5810122">
                <a:moveTo>
                  <a:pt x="0" y="0"/>
                </a:moveTo>
                <a:lnTo>
                  <a:pt x="5810122" y="0"/>
                </a:lnTo>
                <a:lnTo>
                  <a:pt x="5810122" y="1155758"/>
                </a:lnTo>
                <a:lnTo>
                  <a:pt x="0" y="1155758"/>
                </a:lnTo>
                <a:lnTo>
                  <a:pt x="0" y="0"/>
                </a:lnTo>
                <a:close/>
              </a:path>
            </a:pathLst>
          </a:custGeom>
          <a:blipFill>
            <a:blip r:embed="rId3"/>
            <a:stretch>
              <a:fillRect l="0" t="0" r="-43663" b="-51909"/>
            </a:stretch>
          </a:blipFill>
        </p:spPr>
      </p:sp>
      <p:sp>
        <p:nvSpPr>
          <p:cNvPr name="Freeform 5" id="5"/>
          <p:cNvSpPr/>
          <p:nvPr/>
        </p:nvSpPr>
        <p:spPr>
          <a:xfrm flipH="false" flipV="false" rot="0">
            <a:off x="6756256" y="1122112"/>
            <a:ext cx="6143850" cy="1285358"/>
          </a:xfrm>
          <a:custGeom>
            <a:avLst/>
            <a:gdLst/>
            <a:ahLst/>
            <a:cxnLst/>
            <a:rect r="r" b="b" t="t" l="l"/>
            <a:pathLst>
              <a:path h="1285358" w="6143850">
                <a:moveTo>
                  <a:pt x="0" y="0"/>
                </a:moveTo>
                <a:lnTo>
                  <a:pt x="6143850" y="0"/>
                </a:lnTo>
                <a:lnTo>
                  <a:pt x="6143850" y="1285358"/>
                </a:lnTo>
                <a:lnTo>
                  <a:pt x="0" y="1285358"/>
                </a:lnTo>
                <a:lnTo>
                  <a:pt x="0" y="0"/>
                </a:lnTo>
                <a:close/>
              </a:path>
            </a:pathLst>
          </a:custGeom>
          <a:blipFill>
            <a:blip r:embed="rId4"/>
            <a:stretch>
              <a:fillRect l="0" t="0" r="0" b="0"/>
            </a:stretch>
          </a:blipFill>
        </p:spPr>
      </p:sp>
      <p:sp>
        <p:nvSpPr>
          <p:cNvPr name="AutoShape 6" id="6"/>
          <p:cNvSpPr/>
          <p:nvPr/>
        </p:nvSpPr>
        <p:spPr>
          <a:xfrm>
            <a:off x="2886925" y="1793366"/>
            <a:ext cx="2885811" cy="0"/>
          </a:xfrm>
          <a:prstGeom prst="line">
            <a:avLst/>
          </a:prstGeom>
          <a:ln cap="flat" w="57150">
            <a:solidFill>
              <a:srgbClr val="5E8DD1"/>
            </a:solidFill>
            <a:prstDash val="solid"/>
            <a:headEnd type="triangle" len="med" w="lg"/>
            <a:tailEnd type="none" len="sm" w="sm"/>
          </a:ln>
        </p:spPr>
      </p:sp>
      <p:sp>
        <p:nvSpPr>
          <p:cNvPr name="Freeform 7" id="7"/>
          <p:cNvSpPr/>
          <p:nvPr/>
        </p:nvSpPr>
        <p:spPr>
          <a:xfrm flipH="false" flipV="false" rot="0">
            <a:off x="6756256" y="3154196"/>
            <a:ext cx="5463193" cy="3348839"/>
          </a:xfrm>
          <a:custGeom>
            <a:avLst/>
            <a:gdLst/>
            <a:ahLst/>
            <a:cxnLst/>
            <a:rect r="r" b="b" t="t" l="l"/>
            <a:pathLst>
              <a:path h="3348839" w="5463193">
                <a:moveTo>
                  <a:pt x="0" y="0"/>
                </a:moveTo>
                <a:lnTo>
                  <a:pt x="5463192" y="0"/>
                </a:lnTo>
                <a:lnTo>
                  <a:pt x="5463192" y="3348839"/>
                </a:lnTo>
                <a:lnTo>
                  <a:pt x="0" y="3348839"/>
                </a:lnTo>
                <a:lnTo>
                  <a:pt x="0" y="0"/>
                </a:lnTo>
                <a:close/>
              </a:path>
            </a:pathLst>
          </a:custGeom>
          <a:blipFill>
            <a:blip r:embed="rId5"/>
            <a:stretch>
              <a:fillRect l="0" t="0" r="-3940" b="0"/>
            </a:stretch>
          </a:blipFill>
        </p:spPr>
      </p:sp>
      <p:sp>
        <p:nvSpPr>
          <p:cNvPr name="Freeform 8" id="8"/>
          <p:cNvSpPr/>
          <p:nvPr/>
        </p:nvSpPr>
        <p:spPr>
          <a:xfrm flipH="false" flipV="false" rot="0">
            <a:off x="12448048" y="3058946"/>
            <a:ext cx="5642348" cy="3501239"/>
          </a:xfrm>
          <a:custGeom>
            <a:avLst/>
            <a:gdLst/>
            <a:ahLst/>
            <a:cxnLst/>
            <a:rect r="r" b="b" t="t" l="l"/>
            <a:pathLst>
              <a:path h="3501239" w="5642348">
                <a:moveTo>
                  <a:pt x="0" y="0"/>
                </a:moveTo>
                <a:lnTo>
                  <a:pt x="5642349" y="0"/>
                </a:lnTo>
                <a:lnTo>
                  <a:pt x="5642349" y="3501239"/>
                </a:lnTo>
                <a:lnTo>
                  <a:pt x="0" y="3501239"/>
                </a:lnTo>
                <a:lnTo>
                  <a:pt x="0" y="0"/>
                </a:lnTo>
                <a:close/>
              </a:path>
            </a:pathLst>
          </a:custGeom>
          <a:blipFill>
            <a:blip r:embed="rId6"/>
            <a:stretch>
              <a:fillRect l="0" t="0" r="0" b="0"/>
            </a:stretch>
          </a:blipFill>
        </p:spPr>
      </p:sp>
      <p:sp>
        <p:nvSpPr>
          <p:cNvPr name="TextBox 9" id="9"/>
          <p:cNvSpPr txBox="true"/>
          <p:nvPr/>
        </p:nvSpPr>
        <p:spPr>
          <a:xfrm rot="0">
            <a:off x="-413048" y="306105"/>
            <a:ext cx="7220891" cy="606087"/>
          </a:xfrm>
          <a:prstGeom prst="rect">
            <a:avLst/>
          </a:prstGeom>
        </p:spPr>
        <p:txBody>
          <a:bodyPr anchor="t" rtlCol="false" tIns="0" lIns="0" bIns="0" rIns="0">
            <a:spAutoFit/>
          </a:bodyPr>
          <a:lstStyle/>
          <a:p>
            <a:pPr algn="ctr">
              <a:lnSpc>
                <a:spcPts val="4477"/>
              </a:lnSpc>
              <a:spcBef>
                <a:spcPct val="0"/>
              </a:spcBef>
            </a:pPr>
            <a:r>
              <a:rPr lang="en-US" b="true" sz="3794">
                <a:solidFill>
                  <a:srgbClr val="5E8DD1"/>
                </a:solidFill>
                <a:latin typeface="29LT Baseet Ultra-Bold"/>
                <a:ea typeface="29LT Baseet Ultra-Bold"/>
                <a:cs typeface="29LT Baseet Ultra-Bold"/>
                <a:sym typeface="29LT Baseet Ultra-Bold"/>
              </a:rPr>
              <a:t>Add medicine</a:t>
            </a:r>
          </a:p>
        </p:txBody>
      </p:sp>
      <p:sp>
        <p:nvSpPr>
          <p:cNvPr name="TextBox 10" id="10"/>
          <p:cNvSpPr txBox="true"/>
          <p:nvPr/>
        </p:nvSpPr>
        <p:spPr>
          <a:xfrm rot="0">
            <a:off x="223970" y="6674485"/>
            <a:ext cx="5889706" cy="501378"/>
          </a:xfrm>
          <a:prstGeom prst="rect">
            <a:avLst/>
          </a:prstGeom>
        </p:spPr>
        <p:txBody>
          <a:bodyPr anchor="t" rtlCol="false" tIns="0" lIns="0" bIns="0" rIns="0">
            <a:spAutoFit/>
          </a:bodyPr>
          <a:lstStyle/>
          <a:p>
            <a:pPr algn="ctr">
              <a:lnSpc>
                <a:spcPts val="3651"/>
              </a:lnSpc>
              <a:spcBef>
                <a:spcPct val="0"/>
              </a:spcBef>
            </a:pPr>
            <a:r>
              <a:rPr lang="en-US" b="true" sz="3094">
                <a:solidFill>
                  <a:srgbClr val="5E8DD1"/>
                </a:solidFill>
                <a:latin typeface="29LT Baseet Ultra-Bold"/>
                <a:ea typeface="29LT Baseet Ultra-Bold"/>
                <a:cs typeface="29LT Baseet Ultra-Bold"/>
                <a:sym typeface="29LT Baseet Ultra-Bold"/>
              </a:rPr>
              <a:t>Total Sales</a:t>
            </a:r>
          </a:p>
        </p:txBody>
      </p:sp>
      <p:sp>
        <p:nvSpPr>
          <p:cNvPr name="TextBox 11" id="11"/>
          <p:cNvSpPr txBox="true"/>
          <p:nvPr/>
        </p:nvSpPr>
        <p:spPr>
          <a:xfrm rot="0">
            <a:off x="6547750" y="485019"/>
            <a:ext cx="6427511" cy="543681"/>
          </a:xfrm>
          <a:prstGeom prst="rect">
            <a:avLst/>
          </a:prstGeom>
        </p:spPr>
        <p:txBody>
          <a:bodyPr anchor="t" rtlCol="false" tIns="0" lIns="0" bIns="0" rIns="0">
            <a:spAutoFit/>
          </a:bodyPr>
          <a:lstStyle/>
          <a:p>
            <a:pPr algn="ctr">
              <a:lnSpc>
                <a:spcPts val="3985"/>
              </a:lnSpc>
              <a:spcBef>
                <a:spcPct val="0"/>
              </a:spcBef>
            </a:pPr>
            <a:r>
              <a:rPr lang="en-US" b="true" sz="3377">
                <a:solidFill>
                  <a:srgbClr val="5E8DD1"/>
                </a:solidFill>
                <a:latin typeface="29LT Baseet Ultra-Bold"/>
                <a:ea typeface="29LT Baseet Ultra-Bold"/>
                <a:cs typeface="29LT Baseet Ultra-Bold"/>
                <a:sym typeface="29LT Baseet Ultra-Bold"/>
              </a:rPr>
              <a:t>View Inventory</a:t>
            </a:r>
          </a:p>
        </p:txBody>
      </p:sp>
      <p:sp>
        <p:nvSpPr>
          <p:cNvPr name="TextBox 12" id="12"/>
          <p:cNvSpPr txBox="true"/>
          <p:nvPr/>
        </p:nvSpPr>
        <p:spPr>
          <a:xfrm rot="0">
            <a:off x="6514658" y="2515265"/>
            <a:ext cx="6427511" cy="543681"/>
          </a:xfrm>
          <a:prstGeom prst="rect">
            <a:avLst/>
          </a:prstGeom>
        </p:spPr>
        <p:txBody>
          <a:bodyPr anchor="t" rtlCol="false" tIns="0" lIns="0" bIns="0" rIns="0">
            <a:spAutoFit/>
          </a:bodyPr>
          <a:lstStyle/>
          <a:p>
            <a:pPr algn="ctr">
              <a:lnSpc>
                <a:spcPts val="3985"/>
              </a:lnSpc>
              <a:spcBef>
                <a:spcPct val="0"/>
              </a:spcBef>
            </a:pPr>
            <a:r>
              <a:rPr lang="en-US" b="true" sz="3377">
                <a:solidFill>
                  <a:srgbClr val="5E8DD1"/>
                </a:solidFill>
                <a:latin typeface="29LT Baseet Ultra-Bold"/>
                <a:ea typeface="29LT Baseet Ultra-Bold"/>
                <a:cs typeface="29LT Baseet Ultra-Bold"/>
                <a:sym typeface="29LT Baseet Ultra-Bold"/>
              </a:rPr>
              <a:t>Update Inventory</a:t>
            </a:r>
          </a:p>
        </p:txBody>
      </p:sp>
      <p:sp>
        <p:nvSpPr>
          <p:cNvPr name="TextBox 13" id="13"/>
          <p:cNvSpPr txBox="true"/>
          <p:nvPr/>
        </p:nvSpPr>
        <p:spPr>
          <a:xfrm rot="0">
            <a:off x="12055467" y="2369370"/>
            <a:ext cx="6427511" cy="543681"/>
          </a:xfrm>
          <a:prstGeom prst="rect">
            <a:avLst/>
          </a:prstGeom>
        </p:spPr>
        <p:txBody>
          <a:bodyPr anchor="t" rtlCol="false" tIns="0" lIns="0" bIns="0" rIns="0">
            <a:spAutoFit/>
          </a:bodyPr>
          <a:lstStyle/>
          <a:p>
            <a:pPr algn="ctr">
              <a:lnSpc>
                <a:spcPts val="3985"/>
              </a:lnSpc>
              <a:spcBef>
                <a:spcPct val="0"/>
              </a:spcBef>
            </a:pPr>
            <a:r>
              <a:rPr lang="en-US" b="true" sz="3377">
                <a:solidFill>
                  <a:srgbClr val="5E8DD1"/>
                </a:solidFill>
                <a:latin typeface="29LT Baseet Ultra-Bold"/>
                <a:ea typeface="29LT Baseet Ultra-Bold"/>
                <a:cs typeface="29LT Baseet Ultra-Bold"/>
                <a:sym typeface="29LT Baseet Ultra-Bold"/>
              </a:rPr>
              <a:t>Delete Inventory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7F7F1"/>
        </a:solidFill>
      </p:bgPr>
    </p:bg>
    <p:spTree>
      <p:nvGrpSpPr>
        <p:cNvPr id="1" name=""/>
        <p:cNvGrpSpPr/>
        <p:nvPr/>
      </p:nvGrpSpPr>
      <p:grpSpPr>
        <a:xfrm>
          <a:off x="0" y="0"/>
          <a:ext cx="0" cy="0"/>
          <a:chOff x="0" y="0"/>
          <a:chExt cx="0" cy="0"/>
        </a:xfrm>
      </p:grpSpPr>
      <p:sp>
        <p:nvSpPr>
          <p:cNvPr name="Freeform 2" id="2"/>
          <p:cNvSpPr/>
          <p:nvPr/>
        </p:nvSpPr>
        <p:spPr>
          <a:xfrm flipH="false" flipV="false" rot="0">
            <a:off x="267730" y="1835237"/>
            <a:ext cx="5458047" cy="4113532"/>
          </a:xfrm>
          <a:custGeom>
            <a:avLst/>
            <a:gdLst/>
            <a:ahLst/>
            <a:cxnLst/>
            <a:rect r="r" b="b" t="t" l="l"/>
            <a:pathLst>
              <a:path h="4113532" w="5458047">
                <a:moveTo>
                  <a:pt x="0" y="0"/>
                </a:moveTo>
                <a:lnTo>
                  <a:pt x="5458047" y="0"/>
                </a:lnTo>
                <a:lnTo>
                  <a:pt x="5458047" y="4113532"/>
                </a:lnTo>
                <a:lnTo>
                  <a:pt x="0" y="4113532"/>
                </a:lnTo>
                <a:lnTo>
                  <a:pt x="0" y="0"/>
                </a:lnTo>
                <a:close/>
              </a:path>
            </a:pathLst>
          </a:custGeom>
          <a:blipFill>
            <a:blip r:embed="rId2"/>
            <a:stretch>
              <a:fillRect l="0" t="0" r="-82954" b="-21680"/>
            </a:stretch>
          </a:blipFill>
        </p:spPr>
      </p:sp>
      <p:sp>
        <p:nvSpPr>
          <p:cNvPr name="Freeform 3" id="3"/>
          <p:cNvSpPr/>
          <p:nvPr/>
        </p:nvSpPr>
        <p:spPr>
          <a:xfrm flipH="false" flipV="false" rot="0">
            <a:off x="6154230" y="2035262"/>
            <a:ext cx="5979540" cy="7220295"/>
          </a:xfrm>
          <a:custGeom>
            <a:avLst/>
            <a:gdLst/>
            <a:ahLst/>
            <a:cxnLst/>
            <a:rect r="r" b="b" t="t" l="l"/>
            <a:pathLst>
              <a:path h="7220295" w="5979540">
                <a:moveTo>
                  <a:pt x="0" y="0"/>
                </a:moveTo>
                <a:lnTo>
                  <a:pt x="5979540" y="0"/>
                </a:lnTo>
                <a:lnTo>
                  <a:pt x="5979540" y="7220294"/>
                </a:lnTo>
                <a:lnTo>
                  <a:pt x="0" y="7220294"/>
                </a:lnTo>
                <a:lnTo>
                  <a:pt x="0" y="0"/>
                </a:lnTo>
                <a:close/>
              </a:path>
            </a:pathLst>
          </a:custGeom>
          <a:blipFill>
            <a:blip r:embed="rId3"/>
            <a:stretch>
              <a:fillRect l="0" t="0" r="-100000" b="0"/>
            </a:stretch>
          </a:blipFill>
        </p:spPr>
      </p:sp>
      <p:sp>
        <p:nvSpPr>
          <p:cNvPr name="Freeform 4" id="4"/>
          <p:cNvSpPr/>
          <p:nvPr/>
        </p:nvSpPr>
        <p:spPr>
          <a:xfrm flipH="false" flipV="false" rot="0">
            <a:off x="12217192" y="2616255"/>
            <a:ext cx="6070808" cy="3332513"/>
          </a:xfrm>
          <a:custGeom>
            <a:avLst/>
            <a:gdLst/>
            <a:ahLst/>
            <a:cxnLst/>
            <a:rect r="r" b="b" t="t" l="l"/>
            <a:pathLst>
              <a:path h="3332513" w="6070808">
                <a:moveTo>
                  <a:pt x="0" y="0"/>
                </a:moveTo>
                <a:lnTo>
                  <a:pt x="6070808" y="0"/>
                </a:lnTo>
                <a:lnTo>
                  <a:pt x="6070808" y="3332514"/>
                </a:lnTo>
                <a:lnTo>
                  <a:pt x="0" y="3332514"/>
                </a:lnTo>
                <a:lnTo>
                  <a:pt x="0" y="0"/>
                </a:lnTo>
                <a:close/>
              </a:path>
            </a:pathLst>
          </a:custGeom>
          <a:blipFill>
            <a:blip r:embed="rId4"/>
            <a:stretch>
              <a:fillRect l="0" t="0" r="-6590" b="0"/>
            </a:stretch>
          </a:blipFill>
        </p:spPr>
      </p:sp>
      <p:sp>
        <p:nvSpPr>
          <p:cNvPr name="TextBox 5" id="5"/>
          <p:cNvSpPr txBox="true"/>
          <p:nvPr/>
        </p:nvSpPr>
        <p:spPr>
          <a:xfrm rot="0">
            <a:off x="5294483" y="365953"/>
            <a:ext cx="7699034" cy="803136"/>
          </a:xfrm>
          <a:prstGeom prst="rect">
            <a:avLst/>
          </a:prstGeom>
        </p:spPr>
        <p:txBody>
          <a:bodyPr anchor="t" rtlCol="false" tIns="0" lIns="0" bIns="0" rIns="0">
            <a:spAutoFit/>
          </a:bodyPr>
          <a:lstStyle/>
          <a:p>
            <a:pPr algn="ctr">
              <a:lnSpc>
                <a:spcPts val="5835"/>
              </a:lnSpc>
              <a:spcBef>
                <a:spcPct val="0"/>
              </a:spcBef>
            </a:pPr>
            <a:r>
              <a:rPr lang="en-US" b="true" sz="4945">
                <a:solidFill>
                  <a:srgbClr val="000000"/>
                </a:solidFill>
                <a:latin typeface="29LT Baseet Ultra-Bold"/>
                <a:ea typeface="29LT Baseet Ultra-Bold"/>
                <a:cs typeface="29LT Baseet Ultra-Bold"/>
                <a:sym typeface="29LT Baseet Ultra-Bold"/>
              </a:rPr>
              <a:t>Customer Panel </a:t>
            </a:r>
          </a:p>
        </p:txBody>
      </p:sp>
      <p:sp>
        <p:nvSpPr>
          <p:cNvPr name="TextBox 6" id="6"/>
          <p:cNvSpPr txBox="true"/>
          <p:nvPr/>
        </p:nvSpPr>
        <p:spPr>
          <a:xfrm rot="0">
            <a:off x="-685057" y="1182015"/>
            <a:ext cx="7699034" cy="653222"/>
          </a:xfrm>
          <a:prstGeom prst="rect">
            <a:avLst/>
          </a:prstGeom>
        </p:spPr>
        <p:txBody>
          <a:bodyPr anchor="t" rtlCol="false" tIns="0" lIns="0" bIns="0" rIns="0">
            <a:spAutoFit/>
          </a:bodyPr>
          <a:lstStyle/>
          <a:p>
            <a:pPr algn="ctr">
              <a:lnSpc>
                <a:spcPts val="4773"/>
              </a:lnSpc>
              <a:spcBef>
                <a:spcPct val="0"/>
              </a:spcBef>
            </a:pPr>
            <a:r>
              <a:rPr lang="en-US" b="true" sz="4045">
                <a:solidFill>
                  <a:srgbClr val="5E8DD1"/>
                </a:solidFill>
                <a:latin typeface="29LT Baseet Bold"/>
                <a:ea typeface="29LT Baseet Bold"/>
                <a:cs typeface="29LT Baseet Bold"/>
                <a:sym typeface="29LT Baseet Bold"/>
              </a:rPr>
              <a:t>Browse Medicine </a:t>
            </a:r>
          </a:p>
        </p:txBody>
      </p:sp>
      <p:sp>
        <p:nvSpPr>
          <p:cNvPr name="TextBox 7" id="7"/>
          <p:cNvSpPr txBox="true"/>
          <p:nvPr/>
        </p:nvSpPr>
        <p:spPr>
          <a:xfrm rot="0">
            <a:off x="5294483" y="1182015"/>
            <a:ext cx="7699034" cy="653222"/>
          </a:xfrm>
          <a:prstGeom prst="rect">
            <a:avLst/>
          </a:prstGeom>
        </p:spPr>
        <p:txBody>
          <a:bodyPr anchor="t" rtlCol="false" tIns="0" lIns="0" bIns="0" rIns="0">
            <a:spAutoFit/>
          </a:bodyPr>
          <a:lstStyle/>
          <a:p>
            <a:pPr algn="ctr">
              <a:lnSpc>
                <a:spcPts val="4773"/>
              </a:lnSpc>
              <a:spcBef>
                <a:spcPct val="0"/>
              </a:spcBef>
            </a:pPr>
            <a:r>
              <a:rPr lang="en-US" b="true" sz="4045">
                <a:solidFill>
                  <a:srgbClr val="5E8DD1"/>
                </a:solidFill>
                <a:latin typeface="29LT Baseet Bold"/>
                <a:ea typeface="29LT Baseet Bold"/>
                <a:cs typeface="29LT Baseet Bold"/>
                <a:sym typeface="29LT Baseet Bold"/>
              </a:rPr>
              <a:t>Add curt and check out</a:t>
            </a:r>
          </a:p>
        </p:txBody>
      </p:sp>
      <p:sp>
        <p:nvSpPr>
          <p:cNvPr name="TextBox 8" id="8"/>
          <p:cNvSpPr txBox="true"/>
          <p:nvPr/>
        </p:nvSpPr>
        <p:spPr>
          <a:xfrm rot="0">
            <a:off x="11403079" y="1787612"/>
            <a:ext cx="7699034" cy="653222"/>
          </a:xfrm>
          <a:prstGeom prst="rect">
            <a:avLst/>
          </a:prstGeom>
        </p:spPr>
        <p:txBody>
          <a:bodyPr anchor="t" rtlCol="false" tIns="0" lIns="0" bIns="0" rIns="0">
            <a:spAutoFit/>
          </a:bodyPr>
          <a:lstStyle/>
          <a:p>
            <a:pPr algn="ctr">
              <a:lnSpc>
                <a:spcPts val="4773"/>
              </a:lnSpc>
              <a:spcBef>
                <a:spcPct val="0"/>
              </a:spcBef>
            </a:pPr>
            <a:r>
              <a:rPr lang="en-US" b="true" sz="4045">
                <a:solidFill>
                  <a:srgbClr val="5E8DD1"/>
                </a:solidFill>
                <a:latin typeface="29LT Baseet Bold"/>
                <a:ea typeface="29LT Baseet Bold"/>
                <a:cs typeface="29LT Baseet Bold"/>
                <a:sym typeface="29LT Baseet Bold"/>
              </a:rPr>
              <a:t>Search Bill</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7F7F1"/>
        </a:solidFill>
      </p:bgPr>
    </p:bg>
    <p:spTree>
      <p:nvGrpSpPr>
        <p:cNvPr id="1" name=""/>
        <p:cNvGrpSpPr/>
        <p:nvPr/>
      </p:nvGrpSpPr>
      <p:grpSpPr>
        <a:xfrm>
          <a:off x="0" y="0"/>
          <a:ext cx="0" cy="0"/>
          <a:chOff x="0" y="0"/>
          <a:chExt cx="0" cy="0"/>
        </a:xfrm>
      </p:grpSpPr>
      <p:sp>
        <p:nvSpPr>
          <p:cNvPr name="TextBox 2" id="2"/>
          <p:cNvSpPr txBox="true"/>
          <p:nvPr/>
        </p:nvSpPr>
        <p:spPr>
          <a:xfrm rot="0">
            <a:off x="688153" y="255524"/>
            <a:ext cx="6441579" cy="1441577"/>
          </a:xfrm>
          <a:prstGeom prst="rect">
            <a:avLst/>
          </a:prstGeom>
        </p:spPr>
        <p:txBody>
          <a:bodyPr anchor="t" rtlCol="false" tIns="0" lIns="0" bIns="0" rIns="0">
            <a:spAutoFit/>
          </a:bodyPr>
          <a:lstStyle/>
          <a:p>
            <a:pPr algn="ctr">
              <a:lnSpc>
                <a:spcPts val="10383"/>
              </a:lnSpc>
              <a:spcBef>
                <a:spcPct val="0"/>
              </a:spcBef>
            </a:pPr>
            <a:r>
              <a:rPr lang="en-US" b="true" sz="8799">
                <a:solidFill>
                  <a:srgbClr val="5E8DD1"/>
                </a:solidFill>
                <a:latin typeface="29LT Baseet Ultra-Bold"/>
                <a:ea typeface="29LT Baseet Ultra-Bold"/>
                <a:cs typeface="29LT Baseet Ultra-Bold"/>
                <a:sym typeface="29LT Baseet Ultra-Bold"/>
              </a:rPr>
              <a:t>Conclusion:</a:t>
            </a:r>
          </a:p>
        </p:txBody>
      </p:sp>
      <p:sp>
        <p:nvSpPr>
          <p:cNvPr name="TextBox 3" id="3"/>
          <p:cNvSpPr txBox="true"/>
          <p:nvPr/>
        </p:nvSpPr>
        <p:spPr>
          <a:xfrm rot="0">
            <a:off x="688153" y="1601851"/>
            <a:ext cx="16571932" cy="2827903"/>
          </a:xfrm>
          <a:prstGeom prst="rect">
            <a:avLst/>
          </a:prstGeom>
        </p:spPr>
        <p:txBody>
          <a:bodyPr anchor="t" rtlCol="false" tIns="0" lIns="0" bIns="0" rIns="0">
            <a:spAutoFit/>
          </a:bodyPr>
          <a:lstStyle/>
          <a:p>
            <a:pPr algn="just">
              <a:lnSpc>
                <a:spcPts val="3731"/>
              </a:lnSpc>
            </a:pPr>
            <a:r>
              <a:rPr lang="en-US" b="true" sz="2665" spc="74">
                <a:solidFill>
                  <a:srgbClr val="000000"/>
                </a:solidFill>
                <a:latin typeface="29LT Baseet Bold"/>
                <a:ea typeface="29LT Baseet Bold"/>
                <a:cs typeface="29LT Baseet Bold"/>
                <a:sym typeface="29LT Baseet Bold"/>
              </a:rPr>
              <a:t>The Medical Store Management System is a practical and feature-rich program for handling a pharmacy's operations. It allows for seamless management of inventory, billing, and user interactions through distinct roles (Admin, Special Users, and Customers). The program ensures efficient stock tracking, real-time sales reporting, and secure access, making it a valuable tool for pharmacy management. Its modular design and error-handling make it reliable for day-to-day use.</a:t>
            </a:r>
          </a:p>
        </p:txBody>
      </p:sp>
      <p:sp>
        <p:nvSpPr>
          <p:cNvPr name="TextBox 4" id="4"/>
          <p:cNvSpPr txBox="true"/>
          <p:nvPr/>
        </p:nvSpPr>
        <p:spPr>
          <a:xfrm rot="0">
            <a:off x="688153" y="4609147"/>
            <a:ext cx="2786415" cy="763906"/>
          </a:xfrm>
          <a:prstGeom prst="rect">
            <a:avLst/>
          </a:prstGeom>
        </p:spPr>
        <p:txBody>
          <a:bodyPr anchor="t" rtlCol="false" tIns="0" lIns="0" bIns="0" rIns="0">
            <a:spAutoFit/>
          </a:bodyPr>
          <a:lstStyle/>
          <a:p>
            <a:pPr algn="ctr">
              <a:lnSpc>
                <a:spcPts val="5489"/>
              </a:lnSpc>
              <a:spcBef>
                <a:spcPct val="0"/>
              </a:spcBef>
            </a:pPr>
            <a:r>
              <a:rPr lang="en-US" b="true" sz="4652">
                <a:solidFill>
                  <a:srgbClr val="000000"/>
                </a:solidFill>
                <a:latin typeface="29LT Baseet Ultra-Bold"/>
                <a:ea typeface="29LT Baseet Ultra-Bold"/>
                <a:cs typeface="29LT Baseet Ultra-Bold"/>
                <a:sym typeface="29LT Baseet Ultra-Bold"/>
              </a:rPr>
              <a:t>Drawback:</a:t>
            </a:r>
          </a:p>
        </p:txBody>
      </p:sp>
      <p:sp>
        <p:nvSpPr>
          <p:cNvPr name="TextBox 5" id="5"/>
          <p:cNvSpPr txBox="true"/>
          <p:nvPr/>
        </p:nvSpPr>
        <p:spPr>
          <a:xfrm rot="0">
            <a:off x="688153" y="5392103"/>
            <a:ext cx="12917539" cy="5217041"/>
          </a:xfrm>
          <a:prstGeom prst="rect">
            <a:avLst/>
          </a:prstGeom>
        </p:spPr>
        <p:txBody>
          <a:bodyPr anchor="t" rtlCol="false" tIns="0" lIns="0" bIns="0" rIns="0">
            <a:spAutoFit/>
          </a:bodyPr>
          <a:lstStyle/>
          <a:p>
            <a:pPr algn="l">
              <a:lnSpc>
                <a:spcPts val="3409"/>
              </a:lnSpc>
              <a:spcBef>
                <a:spcPct val="0"/>
              </a:spcBef>
            </a:pPr>
            <a:r>
              <a:rPr lang="en-US" sz="2889">
                <a:solidFill>
                  <a:srgbClr val="000000"/>
                </a:solidFill>
                <a:latin typeface="29LT Baseet"/>
                <a:ea typeface="29LT Baseet"/>
                <a:cs typeface="29LT Baseet"/>
                <a:sym typeface="29LT Baseet"/>
              </a:rPr>
              <a:t>Despite its functionality, the program has some limitations:  </a:t>
            </a:r>
          </a:p>
          <a:p>
            <a:pPr algn="l" marL="623738" indent="-311869" lvl="1">
              <a:lnSpc>
                <a:spcPts val="3409"/>
              </a:lnSpc>
              <a:buFont typeface="Arial"/>
              <a:buChar char="•"/>
            </a:pPr>
            <a:r>
              <a:rPr lang="en-US" b="true" sz="2889">
                <a:solidFill>
                  <a:srgbClr val="000000"/>
                </a:solidFill>
                <a:latin typeface="29LT Baseet Bold"/>
                <a:ea typeface="29LT Baseet Bold"/>
                <a:cs typeface="29LT Baseet Bold"/>
                <a:sym typeface="29LT Baseet Bold"/>
              </a:rPr>
              <a:t> No Database Integration: </a:t>
            </a:r>
            <a:r>
              <a:rPr lang="en-US" sz="2889">
                <a:solidFill>
                  <a:srgbClr val="000000"/>
                </a:solidFill>
                <a:latin typeface="29LT Baseet"/>
                <a:ea typeface="29LT Baseet"/>
                <a:cs typeface="29LT Baseet"/>
                <a:sym typeface="29LT Baseet"/>
              </a:rPr>
              <a:t>It relies on file handling, which can lead to slower performance and scalability issues for larger datasets.  </a:t>
            </a:r>
          </a:p>
          <a:p>
            <a:pPr algn="l" marL="623738" indent="-311869" lvl="1">
              <a:lnSpc>
                <a:spcPts val="3409"/>
              </a:lnSpc>
              <a:buFont typeface="Arial"/>
              <a:buChar char="•"/>
            </a:pPr>
            <a:r>
              <a:rPr lang="en-US" sz="2889">
                <a:solidFill>
                  <a:srgbClr val="000000"/>
                </a:solidFill>
                <a:latin typeface="29LT Baseet"/>
                <a:ea typeface="29LT Baseet"/>
                <a:cs typeface="29LT Baseet"/>
                <a:sym typeface="29LT Baseet"/>
              </a:rPr>
              <a:t> </a:t>
            </a:r>
            <a:r>
              <a:rPr lang="en-US" b="true" sz="2889">
                <a:solidFill>
                  <a:srgbClr val="000000"/>
                </a:solidFill>
                <a:latin typeface="29LT Baseet Bold"/>
                <a:ea typeface="29LT Baseet Bold"/>
                <a:cs typeface="29LT Baseet Bold"/>
                <a:sym typeface="29LT Baseet Bold"/>
              </a:rPr>
              <a:t>Limited Security Measures: </a:t>
            </a:r>
            <a:r>
              <a:rPr lang="en-US" sz="2889">
                <a:solidFill>
                  <a:srgbClr val="000000"/>
                </a:solidFill>
                <a:latin typeface="29LT Baseet"/>
                <a:ea typeface="29LT Baseet"/>
                <a:cs typeface="29LT Baseet"/>
                <a:sym typeface="29LT Baseet"/>
              </a:rPr>
              <a:t>User authentication is basic, lacking encryption and modern security practices.  </a:t>
            </a:r>
          </a:p>
          <a:p>
            <a:pPr algn="l" marL="623738" indent="-311869" lvl="1">
              <a:lnSpc>
                <a:spcPts val="3409"/>
              </a:lnSpc>
              <a:buFont typeface="Arial"/>
              <a:buChar char="•"/>
            </a:pPr>
            <a:r>
              <a:rPr lang="en-US" b="true" sz="2889">
                <a:solidFill>
                  <a:srgbClr val="000000"/>
                </a:solidFill>
                <a:latin typeface="29LT Baseet Bold"/>
                <a:ea typeface="29LT Baseet Bold"/>
                <a:cs typeface="29LT Baseet Bold"/>
                <a:sym typeface="29LT Baseet Bold"/>
              </a:rPr>
              <a:t>No Graphical User Interface (GUI):</a:t>
            </a:r>
            <a:r>
              <a:rPr lang="en-US" sz="2889">
                <a:solidFill>
                  <a:srgbClr val="000000"/>
                </a:solidFill>
                <a:latin typeface="29LT Baseet"/>
                <a:ea typeface="29LT Baseet"/>
                <a:cs typeface="29LT Baseet"/>
                <a:sym typeface="29LT Baseet"/>
              </a:rPr>
              <a:t> The command-line interface may not be user-friendly for all users.  </a:t>
            </a:r>
          </a:p>
          <a:p>
            <a:pPr algn="l" marL="623738" indent="-311869" lvl="1">
              <a:lnSpc>
                <a:spcPts val="3409"/>
              </a:lnSpc>
              <a:buFont typeface="Arial"/>
              <a:buChar char="•"/>
            </a:pPr>
            <a:r>
              <a:rPr lang="en-US" b="true" sz="2889">
                <a:solidFill>
                  <a:srgbClr val="000000"/>
                </a:solidFill>
                <a:latin typeface="29LT Baseet Bold"/>
                <a:ea typeface="29LT Baseet Bold"/>
                <a:cs typeface="29LT Baseet Bold"/>
                <a:sym typeface="29LT Baseet Bold"/>
              </a:rPr>
              <a:t>Concurrent Access Issues:</a:t>
            </a:r>
            <a:r>
              <a:rPr lang="en-US" sz="2889">
                <a:solidFill>
                  <a:srgbClr val="000000"/>
                </a:solidFill>
                <a:latin typeface="29LT Baseet"/>
                <a:ea typeface="29LT Baseet"/>
                <a:cs typeface="29LT Baseet"/>
                <a:sym typeface="29LT Baseet"/>
              </a:rPr>
              <a:t> Multiple users cannot access or modify the inventory simultaneously, limiting its real-world applicability.  </a:t>
            </a:r>
          </a:p>
          <a:p>
            <a:pPr algn="l" marL="623738" indent="-311869" lvl="1">
              <a:lnSpc>
                <a:spcPts val="3409"/>
              </a:lnSpc>
              <a:buFont typeface="Arial"/>
              <a:buChar char="•"/>
            </a:pPr>
            <a:r>
              <a:rPr lang="en-US" b="true" sz="2889">
                <a:solidFill>
                  <a:srgbClr val="000000"/>
                </a:solidFill>
                <a:latin typeface="29LT Baseet Bold"/>
                <a:ea typeface="29LT Baseet Bold"/>
                <a:cs typeface="29LT Baseet Bold"/>
                <a:sym typeface="29LT Baseet Bold"/>
              </a:rPr>
              <a:t>Error Prone:</a:t>
            </a:r>
            <a:r>
              <a:rPr lang="en-US" sz="2889">
                <a:solidFill>
                  <a:srgbClr val="000000"/>
                </a:solidFill>
                <a:latin typeface="29LT Baseet"/>
                <a:ea typeface="29LT Baseet"/>
                <a:cs typeface="29LT Baseet"/>
                <a:sym typeface="29LT Baseet"/>
              </a:rPr>
              <a:t> Manual input of inventory data might lead to data inconsistencies or errors.  </a:t>
            </a:r>
          </a:p>
          <a:p>
            <a:pPr algn="l">
              <a:lnSpc>
                <a:spcPts val="3409"/>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DAGYGyAOB4U</dc:identifier>
  <dcterms:modified xsi:type="dcterms:W3CDTF">2011-08-01T06:04:30Z</dcterms:modified>
  <cp:revision>1</cp:revision>
  <dc:title>Medical Store Management System</dc:title>
</cp:coreProperties>
</file>