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10287000" cx="18288000"/>
  <p:notesSz cx="6858000" cy="9144000"/>
  <p:embeddedFontLs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7" roundtripDataSignature="AMtx7miCXA9kBl1IJRbjWdYto4SoV9/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1B9C74-4006-4AF6-8B13-EE674667AEE0}">
  <a:tblStyle styleId="{DD1B9C74-4006-4AF6-8B13-EE674667A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HelveticaNeue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becb7a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8d6becb7a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202863f5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96202863f5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202863f5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96202863f5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6202863f5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96202863f5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202863f5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96202863f5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6202863f5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96202863f5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6202863f5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96202863f5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6202863f5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96202863f5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6202863f5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96202863f5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6202863f5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96202863f5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202863f5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96202863f5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6becb7a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8d6becb7a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6202863f5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96202863f5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6202863f5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96202863f5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6202863f5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96202863f5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6202863f5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96202863f5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6202863f5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96202863f5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6202863f5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96202863f5_0_2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e42e2e7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8de42e2e7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6202863f5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96202863f5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3932c3e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93932c3e4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6202863f5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96202863f5_0_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6becb7a7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8d6becb7a7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6202863f5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96202863f5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6202863f5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96202863f5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6202863f5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96202863f5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02863f5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96202863f5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6202863f5_0_3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96202863f5_0_3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6202863f5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g96202863f5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6202863f5_0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96202863f5_0_2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6202863f5_0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96202863f5_0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6202863f5_0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g96202863f5_0_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6202863f5_0_3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96202863f5_0_3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202863f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96202863f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6202863f5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96202863f5_0_3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6202863f5_0_3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g96202863f5_0_3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6202863f5_0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96202863f5_0_3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6202863f5_0_3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96202863f5_0_3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6202863f5_0_3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96202863f5_0_3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6202863f5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g96202863f5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6202863f5_0_3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96202863f5_0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6202863f5_0_3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96202863f5_0_3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6becb7a7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8d6becb7a7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6202863f5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96202863f5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6202863f5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96202863f5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202863f5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96202863f5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202863f5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96202863f5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23416" y="1489149"/>
            <a:ext cx="17041070" cy="4105201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  <a:defRPr sz="7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23399" y="5668250"/>
            <a:ext cx="17041070" cy="15852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3399" y="2212250"/>
            <a:ext cx="1704107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0"/>
              <a:buFont typeface="Arial"/>
              <a:buNone/>
              <a:defRPr sz="1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3399" y="6304450"/>
            <a:ext cx="1704107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623399" y="4301699"/>
            <a:ext cx="17041070" cy="168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23399" y="890050"/>
            <a:ext cx="17041070" cy="11454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23399" y="2304950"/>
            <a:ext cx="1704107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623399" y="890050"/>
            <a:ext cx="17041070" cy="11454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23399" y="2304950"/>
            <a:ext cx="8000004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9664799" y="2304950"/>
            <a:ext cx="8000003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23399" y="890050"/>
            <a:ext cx="17041070" cy="11454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623399" y="1111200"/>
            <a:ext cx="5616002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623399" y="2779198"/>
            <a:ext cx="5616002" cy="63588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980498" y="900299"/>
            <a:ext cx="12735469" cy="818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9144000" y="-250"/>
            <a:ext cx="9144000" cy="10287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531001" y="2466350"/>
            <a:ext cx="8090667" cy="2964602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531001" y="5606150"/>
            <a:ext cx="8090667" cy="24702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9879000" y="1448149"/>
            <a:ext cx="7674135" cy="739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387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23399" y="8461150"/>
            <a:ext cx="11997869" cy="1210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23399" y="890050"/>
            <a:ext cx="17041070" cy="11454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23399" y="2304950"/>
            <a:ext cx="1704107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73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73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d6becb7a7_0_0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Старт в devops: системное администрирование для начинающих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55" name="Google Shape;55;g8d6becb7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8d6becb7a7_0_0"/>
          <p:cNvSpPr txBox="1"/>
          <p:nvPr/>
        </p:nvSpPr>
        <p:spPr>
          <a:xfrm>
            <a:off x="1035275" y="7292047"/>
            <a:ext cx="85758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Маркова Виктория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8d6becb7a7_0_0"/>
          <p:cNvSpPr txBox="1"/>
          <p:nvPr/>
        </p:nvSpPr>
        <p:spPr>
          <a:xfrm>
            <a:off x="1035275" y="8001848"/>
            <a:ext cx="8575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 DevOps, Валарм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119" name="Google Shape;119;g96202863f5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96202863f5_0_53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Встроенная в Linux справочная информация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96202863f5_0_53"/>
          <p:cNvSpPr txBox="1"/>
          <p:nvPr/>
        </p:nvSpPr>
        <p:spPr>
          <a:xfrm>
            <a:off x="1067826" y="5033522"/>
            <a:ext cx="92433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endParaRPr b="0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126" name="Google Shape;126;g96202863f5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96202863f5_0_65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Встроенная в Linux справочная информация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96202863f5_0_65"/>
          <p:cNvSpPr txBox="1"/>
          <p:nvPr/>
        </p:nvSpPr>
        <p:spPr>
          <a:xfrm>
            <a:off x="1067826" y="5033522"/>
            <a:ext cx="92433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man man</a:t>
            </a:r>
            <a:endParaRPr b="0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133" name="Google Shape;133;g96202863f5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96202863f5_0_71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Чувствительность к регистру (Case Sensitivity)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96202863f5_0_71"/>
          <p:cNvSpPr txBox="1"/>
          <p:nvPr/>
        </p:nvSpPr>
        <p:spPr>
          <a:xfrm>
            <a:off x="1067825" y="5033529"/>
            <a:ext cx="92433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file ≠ </a:t>
            </a:r>
            <a:r>
              <a:rPr lang="en-US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≠ FILE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≠ FiLe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140" name="Google Shape;140;g96202863f5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96202863f5_0_77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Пример чувствительности к регистру из физики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96202863f5_0_77"/>
          <p:cNvSpPr txBox="1"/>
          <p:nvPr/>
        </p:nvSpPr>
        <p:spPr>
          <a:xfrm>
            <a:off x="1067825" y="5033528"/>
            <a:ext cx="9243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1 МВт </a:t>
            </a:r>
            <a:r>
              <a:rPr lang="en-US" sz="4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≠ 1 мВт</a:t>
            </a:r>
            <a:endParaRPr sz="4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g96202863f5_0_77"/>
          <p:cNvSpPr txBox="1"/>
          <p:nvPr/>
        </p:nvSpPr>
        <p:spPr>
          <a:xfrm>
            <a:off x="3468675" y="5926325"/>
            <a:ext cx="300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0.001 Вт</a:t>
            </a:r>
            <a:endParaRPr sz="2000"/>
          </a:p>
        </p:txBody>
      </p:sp>
      <p:sp>
        <p:nvSpPr>
          <p:cNvPr id="144" name="Google Shape;144;g96202863f5_0_77"/>
          <p:cNvSpPr txBox="1"/>
          <p:nvPr/>
        </p:nvSpPr>
        <p:spPr>
          <a:xfrm>
            <a:off x="1067825" y="5926325"/>
            <a:ext cx="300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1 000 000 Вт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6202863f5_0_89"/>
          <p:cNvSpPr txBox="1"/>
          <p:nvPr/>
        </p:nvSpPr>
        <p:spPr>
          <a:xfrm>
            <a:off x="1067825" y="3927550"/>
            <a:ext cx="15259800" cy="3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root /etc/passwd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-i Root /etc/passwd</a:t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-r “insults” /etc</a:t>
            </a:r>
            <a:endParaRPr b="1" i="0" sz="3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150" name="Google Shape;150;g96202863f5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96202863f5_0_89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grep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6202863f5_0_95"/>
          <p:cNvSpPr txBox="1"/>
          <p:nvPr/>
        </p:nvSpPr>
        <p:spPr>
          <a:xfrm>
            <a:off x="1067821" y="4884926"/>
            <a:ext cx="809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55;p13" id="157" name="Google Shape;157;g96202863f5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96202863f5_0_95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96202863f5_0_95"/>
          <p:cNvSpPr txBox="1"/>
          <p:nvPr/>
        </p:nvSpPr>
        <p:spPr>
          <a:xfrm>
            <a:off x="1067825" y="4615175"/>
            <a:ext cx="161367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US" sz="8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-name memo.txt</a:t>
            </a:r>
            <a:endParaRPr b="1" sz="8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g96202863f5_0_95"/>
          <p:cNvSpPr txBox="1"/>
          <p:nvPr/>
        </p:nvSpPr>
        <p:spPr>
          <a:xfrm>
            <a:off x="3934313" y="6362550"/>
            <a:ext cx="23616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где ищем</a:t>
            </a:r>
            <a:endParaRPr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g96202863f5_0_95"/>
          <p:cNvSpPr txBox="1"/>
          <p:nvPr/>
        </p:nvSpPr>
        <p:spPr>
          <a:xfrm>
            <a:off x="8780624" y="6362550"/>
            <a:ext cx="49158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что ищем</a:t>
            </a:r>
            <a:endParaRPr b="0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2" name="Google Shape;162;g96202863f5_0_95"/>
          <p:cNvCxnSpPr/>
          <p:nvPr/>
        </p:nvCxnSpPr>
        <p:spPr>
          <a:xfrm>
            <a:off x="5966075" y="6045425"/>
            <a:ext cx="0" cy="2120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Google Shape;163;g96202863f5_0_95"/>
          <p:cNvCxnSpPr/>
          <p:nvPr/>
        </p:nvCxnSpPr>
        <p:spPr>
          <a:xfrm>
            <a:off x="3779625" y="6045425"/>
            <a:ext cx="0" cy="2120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4" name="Google Shape;164;g96202863f5_0_95"/>
          <p:cNvSpPr txBox="1"/>
          <p:nvPr/>
        </p:nvSpPr>
        <p:spPr>
          <a:xfrm>
            <a:off x="935188" y="6362550"/>
            <a:ext cx="23616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вызов программы</a:t>
            </a:r>
            <a:endParaRPr b="1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169" name="Google Shape;169;g96202863f5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96202863f5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7940"/>
            <a:ext cx="17852010" cy="912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175" name="Google Shape;175;g96202863f5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96202863f5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050" y="634391"/>
            <a:ext cx="12702871" cy="9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6202863f5_0_148"/>
          <p:cNvSpPr txBox="1"/>
          <p:nvPr/>
        </p:nvSpPr>
        <p:spPr>
          <a:xfrm>
            <a:off x="1067825" y="3350500"/>
            <a:ext cx="15259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5486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Пользователь —</a:t>
            </a: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владелец файла.</a:t>
            </a:r>
            <a:endParaRPr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5486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Группа — владелец файла.</a:t>
            </a:r>
            <a:endParaRPr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5486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Права доступа к файлу.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5486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MAC-time: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Время последней модификации содержимого файла (modify time).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Время последнего доступа к файлу (access time).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Время последней модификации метаданных (change time).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Информация о размере файла и расположении его на жёстком диске.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182" name="Google Shape;182;g96202863f5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6202863f5_0_148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Метаданные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202863f5_0_164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Практика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189" name="Google Shape;189;g96202863f5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d6becb7a7_1_0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lang="en-US" sz="6000">
                <a:latin typeface="Helvetica Neue"/>
                <a:ea typeface="Helvetica Neue"/>
                <a:cs typeface="Helvetica Neue"/>
                <a:sym typeface="Helvetica Neue"/>
              </a:rPr>
              <a:t>Подготовка к написанию скриптов на bash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63" name="Google Shape;63;g8d6becb7a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6202863f5_0_159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Пайпы, шаблоны поиска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195" name="Google Shape;195;g96202863f5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200" name="Google Shape;200;g96202863f5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96202863f5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150" y="307844"/>
            <a:ext cx="9559800" cy="96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202863f5_0_176"/>
          <p:cNvSpPr txBox="1"/>
          <p:nvPr/>
        </p:nvSpPr>
        <p:spPr>
          <a:xfrm>
            <a:off x="1067825" y="3927550"/>
            <a:ext cx="152598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		</a:t>
            </a:r>
            <a:r>
              <a:rPr lang="en-US" sz="3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любая строка,</a:t>
            </a:r>
            <a:endParaRPr sz="3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?	 	любой символ</a:t>
            </a:r>
            <a:r>
              <a:rPr lang="en-US" sz="3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3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207" name="Google Shape;207;g96202863f5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96202863f5_0_176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Шаблоны поиска (Shell Globbing)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213" name="Google Shape;213;g96202863f5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96202863f5_0_182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Pipe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219" name="Google Shape;219;g96202863f5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96202863f5_0_191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96202863f5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525" y="2041251"/>
            <a:ext cx="9953416" cy="75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202863f5_0_275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Практика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227" name="Google Shape;227;g96202863f5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de42e2e73_0_6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Перенаправление ввода/вывода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233" name="Google Shape;233;g8de42e2e7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6202863f5_0_197"/>
          <p:cNvSpPr txBox="1"/>
          <p:nvPr/>
        </p:nvSpPr>
        <p:spPr>
          <a:xfrm>
            <a:off x="1067825" y="3927550"/>
            <a:ext cx="15259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cut -f1 -d “”</a:t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239" name="Google Shape;239;g96202863f5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96202863f5_0_197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cut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3932c3e4b_0_0"/>
          <p:cNvSpPr txBox="1"/>
          <p:nvPr/>
        </p:nvSpPr>
        <p:spPr>
          <a:xfrm>
            <a:off x="1067825" y="3927550"/>
            <a:ext cx="15259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file1 file2</a:t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file1 file2 &gt; file3</a:t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file1 &gt;&gt; file2</a:t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246" name="Google Shape;246;g93932c3e4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3932c3e4b_0_0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cat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252" name="Google Shape;252;g96202863f5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g96202863f5_0_203"/>
          <p:cNvGraphicFramePr/>
          <p:nvPr/>
        </p:nvGraphicFramePr>
        <p:xfrm>
          <a:off x="9525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{DD1B9C74-4006-4AF6-8B13-EE674667AEE0}</a:tableStyleId>
              </a:tblPr>
              <a:tblGrid>
                <a:gridCol w="5461000"/>
                <a:gridCol w="5461000"/>
                <a:gridCol w="5461000"/>
              </a:tblGrid>
              <a:tr h="11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STDIN</a:t>
                      </a:r>
                      <a:endParaRPr b="1"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ввод</a:t>
                      </a:r>
                      <a:endParaRPr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STDOUT</a:t>
                      </a:r>
                      <a:endParaRPr b="1"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вывод</a:t>
                      </a:r>
                      <a:endParaRPr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STDERR</a:t>
                      </a:r>
                      <a:endParaRPr b="1"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ошибки</a:t>
                      </a:r>
                      <a:endParaRPr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4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g96202863f5_0_203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Стандартные потоки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d6becb7a7_0_57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Разбор домашнего задания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69" name="Google Shape;69;g8d6becb7a7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259" name="Google Shape;259;g96202863f5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96202863f5_0_220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Стандартные потоки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96202863f5_0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600" y="3607499"/>
            <a:ext cx="4116550" cy="411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g96202863f5_0_220"/>
          <p:cNvCxnSpPr/>
          <p:nvPr/>
        </p:nvCxnSpPr>
        <p:spPr>
          <a:xfrm>
            <a:off x="1863150" y="5708400"/>
            <a:ext cx="41028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g96202863f5_0_220"/>
          <p:cNvCxnSpPr/>
          <p:nvPr/>
        </p:nvCxnSpPr>
        <p:spPr>
          <a:xfrm>
            <a:off x="11430450" y="4810300"/>
            <a:ext cx="41028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g96202863f5_0_220"/>
          <p:cNvCxnSpPr/>
          <p:nvPr/>
        </p:nvCxnSpPr>
        <p:spPr>
          <a:xfrm>
            <a:off x="11430450" y="6469075"/>
            <a:ext cx="41028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g96202863f5_0_220"/>
          <p:cNvSpPr txBox="1"/>
          <p:nvPr/>
        </p:nvSpPr>
        <p:spPr>
          <a:xfrm>
            <a:off x="1942450" y="4747050"/>
            <a:ext cx="2616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STDIN (</a:t>
            </a: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ввод)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g96202863f5_0_220"/>
          <p:cNvSpPr txBox="1"/>
          <p:nvPr/>
        </p:nvSpPr>
        <p:spPr>
          <a:xfrm>
            <a:off x="12625850" y="3765975"/>
            <a:ext cx="2100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STDERR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(ошибки)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g96202863f5_0_220"/>
          <p:cNvSpPr txBox="1"/>
          <p:nvPr/>
        </p:nvSpPr>
        <p:spPr>
          <a:xfrm>
            <a:off x="12520500" y="5401200"/>
            <a:ext cx="1922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STDOUT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вывод)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272" name="Google Shape;272;g96202863f5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96202863f5_0_232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Стандартные потоки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96202863f5_0_232"/>
          <p:cNvCxnSpPr/>
          <p:nvPr/>
        </p:nvCxnSpPr>
        <p:spPr>
          <a:xfrm>
            <a:off x="5307325" y="4999800"/>
            <a:ext cx="1927200" cy="9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5" name="Google Shape;275;g96202863f5_0_232"/>
          <p:cNvSpPr txBox="1"/>
          <p:nvPr/>
        </p:nvSpPr>
        <p:spPr>
          <a:xfrm>
            <a:off x="3270450" y="4747050"/>
            <a:ext cx="1288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g96202863f5_0_232"/>
          <p:cNvSpPr txBox="1"/>
          <p:nvPr/>
        </p:nvSpPr>
        <p:spPr>
          <a:xfrm>
            <a:off x="596475" y="4700250"/>
            <a:ext cx="43743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cat /home/victoria/file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g96202863f5_0_232"/>
          <p:cNvSpPr txBox="1"/>
          <p:nvPr/>
        </p:nvSpPr>
        <p:spPr>
          <a:xfrm>
            <a:off x="5475025" y="3860725"/>
            <a:ext cx="1591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вывод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Google Shape;278;g96202863f5_0_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1077" y="4041153"/>
            <a:ext cx="1927200" cy="192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g96202863f5_0_232"/>
          <p:cNvCxnSpPr/>
          <p:nvPr/>
        </p:nvCxnSpPr>
        <p:spPr>
          <a:xfrm>
            <a:off x="8534675" y="2913650"/>
            <a:ext cx="0" cy="3904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g96202863f5_0_232"/>
          <p:cNvCxnSpPr/>
          <p:nvPr/>
        </p:nvCxnSpPr>
        <p:spPr>
          <a:xfrm>
            <a:off x="9820300" y="4999800"/>
            <a:ext cx="1927200" cy="9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1" name="Google Shape;281;g96202863f5_0_232"/>
          <p:cNvSpPr txBox="1"/>
          <p:nvPr/>
        </p:nvSpPr>
        <p:spPr>
          <a:xfrm>
            <a:off x="10002525" y="3860725"/>
            <a:ext cx="1591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ввод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g96202863f5_0_232"/>
          <p:cNvSpPr txBox="1"/>
          <p:nvPr/>
        </p:nvSpPr>
        <p:spPr>
          <a:xfrm>
            <a:off x="12069525" y="4653625"/>
            <a:ext cx="43743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grep word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287" name="Google Shape;287;g96202863f5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96202863f5_0_263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Выводы</a:t>
            </a:r>
            <a:endParaRPr b="1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g96202863f5_0_263"/>
          <p:cNvSpPr txBox="1"/>
          <p:nvPr/>
        </p:nvSpPr>
        <p:spPr>
          <a:xfrm>
            <a:off x="1067825" y="4336200"/>
            <a:ext cx="15259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5486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●"/>
            </a:pP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Команда</a:t>
            </a:r>
            <a:r>
              <a:rPr b="1" lang="en-US" sz="31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xargs </a:t>
            </a:r>
            <a:r>
              <a:rPr lang="en-US" sz="3100"/>
              <a:t>превращает строку, полученную на стандартный ввод, в аргументы и передаёт её команде.</a:t>
            </a:r>
            <a:endParaRPr i="0" sz="3100" u="none" cap="none" strike="noStrike">
              <a:solidFill>
                <a:srgbClr val="000000"/>
              </a:solidFill>
            </a:endParaRPr>
          </a:p>
          <a:p>
            <a:pPr indent="-425450" lvl="0" marL="5486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●"/>
            </a:pP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Операторы перенаправления вывода: &gt;, &gt;&gt;.</a:t>
            </a:r>
            <a:endParaRPr i="0" sz="3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54864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Char char="●"/>
            </a:pP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Пайп позволяет передать стандартный вывод одной команды на стандартный ввод другой.</a:t>
            </a:r>
            <a:endParaRPr i="0" sz="3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6202863f5_0_269"/>
          <p:cNvSpPr txBox="1"/>
          <p:nvPr/>
        </p:nvSpPr>
        <p:spPr>
          <a:xfrm>
            <a:off x="1067825" y="3146100"/>
            <a:ext cx="15259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 -h hello_world.txt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 -h /home/victoria/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 -h </a:t>
            </a: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/home/victoria/*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295" name="Google Shape;295;g96202863f5_0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96202863f5_0_269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6202863f5_0_372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Практика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302" name="Google Shape;302;g96202863f5_0_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6202863f5_0_280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Планировщик Cron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308" name="Google Shape;308;g96202863f5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313" name="Google Shape;313;g96202863f5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96202863f5_0_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7940"/>
            <a:ext cx="17852010" cy="912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319" name="Google Shape;319;g96202863f5_0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g96202863f5_0_290"/>
          <p:cNvGraphicFramePr/>
          <p:nvPr/>
        </p:nvGraphicFramePr>
        <p:xfrm>
          <a:off x="952500" y="47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{DD1B9C74-4006-4AF6-8B13-EE674667AEE0}</a:tableStyleId>
              </a:tblPr>
              <a:tblGrid>
                <a:gridCol w="8191500"/>
                <a:gridCol w="8191500"/>
              </a:tblGrid>
              <a:tr h="13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Абсолютный путь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/home/victoria</a:t>
                      </a:r>
                      <a:endParaRPr sz="3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Относительный путь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~victoria</a:t>
                      </a:r>
                      <a:endParaRPr sz="3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./</a:t>
                      </a:r>
                      <a:endParaRPr sz="3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../</a:t>
                      </a:r>
                      <a:endParaRPr sz="3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6202863f5_0_297"/>
          <p:cNvSpPr txBox="1"/>
          <p:nvPr/>
        </p:nvSpPr>
        <p:spPr>
          <a:xfrm>
            <a:off x="1067821" y="4884926"/>
            <a:ext cx="809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55;p13" id="326" name="Google Shape;326;g96202863f5_0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96202863f5_0_297"/>
          <p:cNvSpPr txBox="1"/>
          <p:nvPr/>
        </p:nvSpPr>
        <p:spPr>
          <a:xfrm>
            <a:off x="1067824" y="3719725"/>
            <a:ext cx="15839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4500">
                <a:latin typeface="Helvetica Neue"/>
                <a:ea typeface="Helvetica Neue"/>
                <a:cs typeface="Helvetica Neue"/>
                <a:sym typeface="Helvetica Neue"/>
              </a:rPr>
              <a:t>Cron </a:t>
            </a: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позволяет запускать </a:t>
            </a:r>
            <a:endParaRPr sz="4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команды/скрипты по расписанию</a:t>
            </a:r>
            <a:endParaRPr i="0" sz="4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8" name="Google Shape;328;g96202863f5_0_297"/>
          <p:cNvPicPr preferRelativeResize="0"/>
          <p:nvPr/>
        </p:nvPicPr>
        <p:blipFill rotWithShape="1">
          <a:blip r:embed="rId4">
            <a:alphaModFix/>
          </a:blip>
          <a:srcRect b="0" l="27166" r="20510" t="4807"/>
          <a:stretch/>
        </p:blipFill>
        <p:spPr>
          <a:xfrm>
            <a:off x="12843875" y="3181238"/>
            <a:ext cx="4314324" cy="39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6202863f5_0_305"/>
          <p:cNvSpPr txBox="1"/>
          <p:nvPr/>
        </p:nvSpPr>
        <p:spPr>
          <a:xfrm>
            <a:off x="1067826" y="5033522"/>
            <a:ext cx="92433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@hourly date &gt; /tmp/date</a:t>
            </a:r>
            <a:endParaRPr i="0" sz="4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334" name="Google Shape;334;g96202863f5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96202863f5_0_305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74" name="Google Shape;74;g96202863f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96202863f5_0_0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Смена группы-владельца</a:t>
            </a:r>
            <a:endParaRPr b="1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g96202863f5_0_0"/>
          <p:cNvSpPr txBox="1"/>
          <p:nvPr/>
        </p:nvSpPr>
        <p:spPr>
          <a:xfrm>
            <a:off x="1067825" y="4336200"/>
            <a:ext cx="15259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chown username:devops /home/devops</a:t>
            </a:r>
            <a:endParaRPr b="1"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chgrp devops /home/devops</a:t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340" name="Google Shape;340;g96202863f5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96202863f5_0_313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2" name="Google Shape;342;g96202863f5_0_313"/>
          <p:cNvGraphicFramePr/>
          <p:nvPr/>
        </p:nvGraphicFramePr>
        <p:xfrm>
          <a:off x="952500" y="31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{DD1B9C74-4006-4AF6-8B13-EE674667AEE0}</a:tableStyleId>
              </a:tblPr>
              <a:tblGrid>
                <a:gridCol w="8191500"/>
                <a:gridCol w="819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@hourly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раз в час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@daily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раз в день в полночь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@weekly 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раз в неделю 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@monthly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раз в месяц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@yearly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раз в год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6202863f5_0_320"/>
          <p:cNvSpPr txBox="1"/>
          <p:nvPr/>
        </p:nvSpPr>
        <p:spPr>
          <a:xfrm>
            <a:off x="1067824" y="5033525"/>
            <a:ext cx="161565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03 05 * * *  date &gt; /tmp/date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348" name="Google Shape;348;g96202863f5_0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96202863f5_0_320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6202863f5_0_332"/>
          <p:cNvSpPr txBox="1"/>
          <p:nvPr/>
        </p:nvSpPr>
        <p:spPr>
          <a:xfrm>
            <a:off x="1067825" y="3369550"/>
            <a:ext cx="161565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.---------------- минута (0 - 59)</a:t>
            </a:r>
            <a:endParaRPr b="1" i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 .------------- час (0 - 23)</a:t>
            </a:r>
            <a:endParaRPr b="1" i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 |  .---------- день месяца (1 - 31)</a:t>
            </a:r>
            <a:endParaRPr b="1" i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 |  |  .------- месяц (1 - 12) или jan,feb,mar,apr ...</a:t>
            </a:r>
            <a:endParaRPr b="1" i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 |  |  |  .---- день недели (0 - 6) (Воскресенье=0 или 7)</a:t>
            </a:r>
            <a:endParaRPr b="1" i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 |  |  |  |</a:t>
            </a:r>
            <a:endParaRPr b="1" i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*  *  *  *</a:t>
            </a:r>
            <a:endParaRPr b="1" sz="3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355" name="Google Shape;355;g96202863f5_0_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96202863f5_0_332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6202863f5_0_338"/>
          <p:cNvSpPr txBox="1"/>
          <p:nvPr/>
        </p:nvSpPr>
        <p:spPr>
          <a:xfrm>
            <a:off x="1067824" y="5033525"/>
            <a:ext cx="161565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002B3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362" name="Google Shape;362;g96202863f5_0_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96202863f5_0_338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g96202863f5_0_338"/>
          <p:cNvGraphicFramePr/>
          <p:nvPr/>
        </p:nvGraphicFramePr>
        <p:xfrm>
          <a:off x="954575" y="37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{DD1B9C74-4006-4AF6-8B13-EE674667AEE0}</a:tableStyleId>
              </a:tblPr>
              <a:tblGrid>
                <a:gridCol w="8191500"/>
                <a:gridCol w="819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4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*/10 * * * *</a:t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каждые 10 минут</a:t>
                      </a:r>
                      <a:endParaRPr sz="3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4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-US" sz="4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 * * * /7</a:t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</a:t>
                      </a:r>
                      <a:r>
                        <a:rPr lang="en-US" sz="3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аждое воскресенье</a:t>
                      </a:r>
                      <a:endParaRPr sz="3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369" name="Google Shape;369;g96202863f5_0_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96202863f5_0_351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g96202863f5_0_351"/>
          <p:cNvGraphicFramePr/>
          <p:nvPr/>
        </p:nvGraphicFramePr>
        <p:xfrm>
          <a:off x="952500" y="31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{DD1B9C74-4006-4AF6-8B13-EE674667AEE0}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@hourly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каждый</a:t>
                      </a: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час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* * * *</a:t>
                      </a:r>
                      <a:endParaRPr sz="3000">
                        <a:solidFill>
                          <a:srgbClr val="15151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@daily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каждый день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0 * * *</a:t>
                      </a:r>
                      <a:endParaRPr sz="3000">
                        <a:solidFill>
                          <a:srgbClr val="15151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@weekly 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каждую</a:t>
                      </a: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неделю 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0 * * 0</a:t>
                      </a:r>
                      <a:endParaRPr sz="3000">
                        <a:solidFill>
                          <a:srgbClr val="15151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@monthly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каждый</a:t>
                      </a: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месяц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0 1 * *</a:t>
                      </a:r>
                      <a:endParaRPr sz="3000">
                        <a:solidFill>
                          <a:srgbClr val="15151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@yearly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каждый</a:t>
                      </a:r>
                      <a:r>
                        <a:rPr lang="en-US" sz="3000">
                          <a:solidFill>
                            <a:srgbClr val="15151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год</a:t>
                      </a:r>
                      <a:endParaRPr sz="3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0 1 1 *</a:t>
                      </a:r>
                      <a:endParaRPr sz="3000">
                        <a:solidFill>
                          <a:srgbClr val="15151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6202863f5_0_365"/>
          <p:cNvSpPr txBox="1"/>
          <p:nvPr/>
        </p:nvSpPr>
        <p:spPr>
          <a:xfrm>
            <a:off x="1067824" y="5033525"/>
            <a:ext cx="161565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002B3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Google Shape;55;p13" id="377" name="Google Shape;377;g96202863f5_0_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96202863f5_0_365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Сron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g96202863f5_0_365"/>
          <p:cNvGraphicFramePr/>
          <p:nvPr/>
        </p:nvGraphicFramePr>
        <p:xfrm>
          <a:off x="954575" y="375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{DD1B9C74-4006-4AF6-8B13-EE674667AEE0}</a:tableStyleId>
              </a:tblPr>
              <a:tblGrid>
                <a:gridCol w="8171700"/>
                <a:gridCol w="821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2857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 23 31 dec *</a:t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каждый Новый год</a:t>
                      </a:r>
                      <a:endParaRPr sz="3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2857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22 * * 1-5</a:t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каждый будний день в 22:00</a:t>
                      </a:r>
                      <a:endParaRPr sz="3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6202863f5_0_377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Практика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385" name="Google Shape;385;g96202863f5_0_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6202863f5_0_382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1" lang="en-US" sz="6000"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391" name="Google Shape;391;g96202863f5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6becb7a7_1_5"/>
          <p:cNvSpPr txBox="1"/>
          <p:nvPr/>
        </p:nvSpPr>
        <p:spPr>
          <a:xfrm>
            <a:off x="1035274" y="2041251"/>
            <a:ext cx="12159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Некоторые консольные команды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82" name="Google Shape;82;g8d6becb7a7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202863f5_0_18"/>
          <p:cNvSpPr txBox="1"/>
          <p:nvPr/>
        </p:nvSpPr>
        <p:spPr>
          <a:xfrm>
            <a:off x="1067825" y="3927550"/>
            <a:ext cx="15259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0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Программы</a:t>
            </a:r>
            <a:endParaRPr b="1" i="0" sz="3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0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Встроенные команды shell</a:t>
            </a:r>
            <a:endParaRPr b="1" i="0" sz="35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55;p13" id="88" name="Google Shape;88;g96202863f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96202863f5_0_18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202863f5_0_30"/>
          <p:cNvSpPr txBox="1"/>
          <p:nvPr/>
        </p:nvSpPr>
        <p:spPr>
          <a:xfrm>
            <a:off x="1067821" y="4884926"/>
            <a:ext cx="809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55;p13" id="95" name="Google Shape;95;g96202863f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6202863f5_0_30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Команды, которые мы уже знаем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96202863f5_0_30"/>
          <p:cNvSpPr txBox="1"/>
          <p:nvPr/>
        </p:nvSpPr>
        <p:spPr>
          <a:xfrm>
            <a:off x="1067825" y="3108780"/>
            <a:ext cx="9243300" cy="28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Chown(chgrp)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Apt-get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dpkg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Useradd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groupadd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Usermod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202863f5_0_37"/>
          <p:cNvSpPr txBox="1"/>
          <p:nvPr/>
        </p:nvSpPr>
        <p:spPr>
          <a:xfrm>
            <a:off x="1067821" y="4884926"/>
            <a:ext cx="8094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55;p13" id="103" name="Google Shape;103;g96202863f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96202863f5_0_37"/>
          <p:cNvSpPr txBox="1"/>
          <p:nvPr/>
        </p:nvSpPr>
        <p:spPr>
          <a:xfrm>
            <a:off x="1067822" y="2041243"/>
            <a:ext cx="15951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Консольная команда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96202863f5_0_37"/>
          <p:cNvSpPr txBox="1"/>
          <p:nvPr/>
        </p:nvSpPr>
        <p:spPr>
          <a:xfrm>
            <a:off x="1067824" y="4615175"/>
            <a:ext cx="163746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usermod</a:t>
            </a:r>
            <a:r>
              <a:rPr lang="en-US" sz="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-a -G devops victoria</a:t>
            </a:r>
            <a:endParaRPr sz="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sz="3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96202863f5_0_37"/>
          <p:cNvSpPr txBox="1"/>
          <p:nvPr/>
        </p:nvSpPr>
        <p:spPr>
          <a:xfrm>
            <a:off x="1067825" y="5780375"/>
            <a:ext cx="3708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вызов программы</a:t>
            </a:r>
            <a:endParaRPr b="0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g96202863f5_0_37"/>
          <p:cNvSpPr txBox="1"/>
          <p:nvPr/>
        </p:nvSpPr>
        <p:spPr>
          <a:xfrm>
            <a:off x="7661976" y="5780375"/>
            <a:ext cx="22287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аргументы</a:t>
            </a:r>
            <a:endParaRPr b="0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5;p13" id="112" name="Google Shape;112;g96202863f5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6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96202863f5_0_46"/>
          <p:cNvSpPr txBox="1"/>
          <p:nvPr/>
        </p:nvSpPr>
        <p:spPr>
          <a:xfrm>
            <a:off x="1067825" y="5033525"/>
            <a:ext cx="6305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vim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-r /home/victoria/file</a:t>
            </a:r>
            <a:endParaRPr b="0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g96202863f5_0_46"/>
          <p:cNvSpPr txBox="1"/>
          <p:nvPr/>
        </p:nvSpPr>
        <p:spPr>
          <a:xfrm>
            <a:off x="8197150" y="5033525"/>
            <a:ext cx="6305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-r /home/victoria/file</a:t>
            </a:r>
            <a:endParaRPr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