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75" r:id="rId3"/>
    <p:sldId id="276" r:id="rId4"/>
    <p:sldId id="277" r:id="rId5"/>
    <p:sldId id="260" r:id="rId6"/>
    <p:sldId id="263" r:id="rId7"/>
    <p:sldId id="270" r:id="rId8"/>
    <p:sldId id="271" r:id="rId9"/>
    <p:sldId id="272" r:id="rId10"/>
    <p:sldId id="273" r:id="rId11"/>
    <p:sldId id="267" r:id="rId12"/>
    <p:sldId id="268" r:id="rId13"/>
    <p:sldId id="264" r:id="rId14"/>
    <p:sldId id="274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C633830-2244-49AE-BC4A-47F415C177C6}" type="datetimeFigureOut">
              <a:rPr lang="en-US" smtClean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45622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6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49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65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90947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3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4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69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4/25/17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90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4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6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smtClean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221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tenscottie" TargetMode="External"/><Relationship Id="rId4" Type="http://schemas.openxmlformats.org/officeDocument/2006/relationships/hyperlink" Target="http://twitter.com/luisamermaid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witter.com/burtonator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Twitter stock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 </a:t>
            </a:r>
            <a:r>
              <a:rPr lang="en-US" dirty="0" err="1"/>
              <a:t>Fadrigalan</a:t>
            </a:r>
            <a:r>
              <a:rPr lang="en-US" dirty="0"/>
              <a:t> </a:t>
            </a:r>
          </a:p>
          <a:p>
            <a:r>
              <a:rPr lang="en-US" dirty="0"/>
              <a:t>&amp; Rachel Smith</a:t>
            </a:r>
          </a:p>
        </p:txBody>
      </p:sp>
    </p:spTree>
    <p:extLst>
      <p:ext uri="{BB962C8B-B14F-4D97-AF65-F5344CB8AC3E}">
        <p14:creationId xmlns:p14="http://schemas.microsoft.com/office/powerpoint/2010/main" val="498459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Tweet analysis: Data preprocessing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010" y="1604619"/>
            <a:ext cx="7366307" cy="555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0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Tweet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Created keyword lists related to Apple, Google, Verizon, and Microsoft</a:t>
            </a:r>
          </a:p>
          <a:p>
            <a:pPr lvl="1"/>
            <a:r>
              <a:rPr lang="en-US" dirty="0"/>
              <a:t>Reduced the Tweet data to only Tweets containing specified keywords using the </a:t>
            </a:r>
            <a:r>
              <a:rPr lang="en-US" dirty="0" err="1"/>
              <a:t>Levenshtein</a:t>
            </a:r>
            <a:r>
              <a:rPr lang="en-US" dirty="0"/>
              <a:t> distance</a:t>
            </a:r>
          </a:p>
          <a:p>
            <a:pPr lvl="1"/>
            <a:r>
              <a:rPr lang="en-US" dirty="0"/>
              <a:t>Performed sentiment analysis on each Tweet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182" y="2965771"/>
            <a:ext cx="6018409" cy="372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21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Tweet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084832"/>
            <a:ext cx="6693544" cy="414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data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7" y="2355741"/>
            <a:ext cx="7964889" cy="3956071"/>
          </a:xfrm>
        </p:spPr>
      </p:pic>
    </p:spTree>
    <p:extLst>
      <p:ext uri="{BB962C8B-B14F-4D97-AF65-F5344CB8AC3E}">
        <p14:creationId xmlns:p14="http://schemas.microsoft.com/office/powerpoint/2010/main" val="2018578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Data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59" y="2196879"/>
            <a:ext cx="7758010" cy="3831962"/>
          </a:xfrm>
          <a:prstGeom prst="rect">
            <a:avLst/>
          </a:prstGeom>
        </p:spPr>
      </p:pic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1024128" y="4695986"/>
            <a:ext cx="5113201" cy="161337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861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7" y="2084832"/>
            <a:ext cx="8098085" cy="4362463"/>
          </a:xfrm>
        </p:spPr>
      </p:pic>
    </p:spTree>
    <p:extLst>
      <p:ext uri="{BB962C8B-B14F-4D97-AF65-F5344CB8AC3E}">
        <p14:creationId xmlns:p14="http://schemas.microsoft.com/office/powerpoint/2010/main" val="180326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US" b="1" dirty="0" smtClean="0"/>
              <a:t>AWS EC2 Instances</a:t>
            </a:r>
          </a:p>
          <a:p>
            <a:pPr lvl="1"/>
            <a:r>
              <a:rPr lang="en-US" dirty="0" smtClean="0"/>
              <a:t>6 – t2.medium instances</a:t>
            </a:r>
          </a:p>
          <a:p>
            <a:pPr lvl="1"/>
            <a:r>
              <a:rPr lang="en-US" dirty="0" smtClean="0"/>
              <a:t>4GB – memory per node</a:t>
            </a:r>
          </a:p>
          <a:p>
            <a:pPr lvl="1"/>
            <a:r>
              <a:rPr lang="en-US" dirty="0" smtClean="0"/>
              <a:t>80GB – storage per node</a:t>
            </a:r>
          </a:p>
          <a:p>
            <a:pPr marL="128016" lvl="1" indent="0">
              <a:buNone/>
            </a:pPr>
            <a:r>
              <a:rPr lang="en-US" sz="2200" b="1" dirty="0" smtClean="0"/>
              <a:t>Hadoop Cluster </a:t>
            </a:r>
            <a:r>
              <a:rPr lang="en-US" b="1" dirty="0">
                <a:solidFill>
                  <a:srgbClr val="FFFFFF"/>
                </a:solidFill>
              </a:rPr>
              <a:t>(Hadoop 2.7.1, Java OpenJDK-8)</a:t>
            </a:r>
          </a:p>
          <a:p>
            <a:pPr lvl="1">
              <a:buClr>
                <a:srgbClr val="9CBEBD"/>
              </a:buClr>
            </a:pPr>
            <a:r>
              <a:rPr lang="en-US" dirty="0" smtClean="0">
                <a:solidFill>
                  <a:srgbClr val="FFFFFF"/>
                </a:solidFill>
              </a:rPr>
              <a:t>1 – </a:t>
            </a:r>
            <a:r>
              <a:rPr lang="en-US" dirty="0" err="1" smtClean="0">
                <a:solidFill>
                  <a:srgbClr val="FFFFFF"/>
                </a:solidFill>
              </a:rPr>
              <a:t>NameNode</a:t>
            </a:r>
            <a:endParaRPr lang="en-US" dirty="0">
              <a:solidFill>
                <a:srgbClr val="FFFFFF"/>
              </a:solidFill>
            </a:endParaRPr>
          </a:p>
          <a:p>
            <a:pPr lvl="1">
              <a:buClr>
                <a:srgbClr val="9CBEBD"/>
              </a:buClr>
            </a:pPr>
            <a:r>
              <a:rPr lang="en-US" dirty="0" smtClean="0">
                <a:solidFill>
                  <a:srgbClr val="FFFFFF"/>
                </a:solidFill>
              </a:rPr>
              <a:t>5 – </a:t>
            </a:r>
            <a:r>
              <a:rPr lang="en-US" dirty="0" err="1" smtClean="0">
                <a:solidFill>
                  <a:srgbClr val="FFFFFF"/>
                </a:solidFill>
              </a:rPr>
              <a:t>DataNodes</a:t>
            </a:r>
            <a:endParaRPr lang="en-US" dirty="0" smtClean="0">
              <a:solidFill>
                <a:srgbClr val="FFFFFF"/>
              </a:solidFill>
            </a:endParaRPr>
          </a:p>
          <a:p>
            <a:pPr lvl="1">
              <a:buClr>
                <a:srgbClr val="9CBEBD"/>
              </a:buClr>
            </a:pPr>
            <a:r>
              <a:rPr lang="en-US" dirty="0" smtClean="0">
                <a:solidFill>
                  <a:srgbClr val="FFFFFF"/>
                </a:solidFill>
              </a:rPr>
              <a:t>2 – Replication Factor</a:t>
            </a:r>
          </a:p>
          <a:p>
            <a:pPr lvl="1">
              <a:buClr>
                <a:srgbClr val="9CBEBD"/>
              </a:buClr>
            </a:pPr>
            <a:r>
              <a:rPr lang="en-US" dirty="0" smtClean="0">
                <a:solidFill>
                  <a:srgbClr val="FFFFFF"/>
                </a:solidFill>
              </a:rPr>
              <a:t>128MB – Block Sizes</a:t>
            </a:r>
          </a:p>
          <a:p>
            <a:pPr marL="128016" lvl="1" indent="0">
              <a:lnSpc>
                <a:spcPct val="100000"/>
              </a:lnSpc>
              <a:buNone/>
            </a:pPr>
            <a:r>
              <a:rPr lang="en-US" sz="2200" b="1" dirty="0" smtClean="0">
                <a:solidFill>
                  <a:srgbClr val="FFFFFF"/>
                </a:solidFill>
              </a:rPr>
              <a:t>Pig </a:t>
            </a:r>
            <a:r>
              <a:rPr lang="en-US" b="1" dirty="0">
                <a:solidFill>
                  <a:srgbClr val="FFFFFF"/>
                </a:solidFill>
              </a:rPr>
              <a:t>(version 0.16.0)</a:t>
            </a:r>
          </a:p>
          <a:p>
            <a:pPr marL="128016" lvl="1" indent="0">
              <a:lnSpc>
                <a:spcPct val="110000"/>
              </a:lnSpc>
              <a:buNone/>
            </a:pPr>
            <a:r>
              <a:rPr lang="en-US" sz="2200" b="1" dirty="0" smtClean="0">
                <a:solidFill>
                  <a:srgbClr val="FFFFFF"/>
                </a:solidFill>
              </a:rPr>
              <a:t>Spark Cluster using YARN on top of Hadoop Cluster </a:t>
            </a:r>
            <a:r>
              <a:rPr lang="en-US" b="1" dirty="0">
                <a:solidFill>
                  <a:srgbClr val="FFFFFF"/>
                </a:solidFill>
              </a:rPr>
              <a:t>(</a:t>
            </a:r>
            <a:r>
              <a:rPr lang="en-US" b="1" dirty="0">
                <a:solidFill>
                  <a:srgbClr val="FFFFFF"/>
                </a:solidFill>
              </a:rPr>
              <a:t>S</a:t>
            </a:r>
            <a:r>
              <a:rPr lang="en-US" b="1" dirty="0">
                <a:solidFill>
                  <a:srgbClr val="FFFFFF"/>
                </a:solidFill>
              </a:rPr>
              <a:t>park 2.1.0, Python 2.7, Scala 2.11.6) </a:t>
            </a:r>
          </a:p>
          <a:p>
            <a:pPr marL="128016" lvl="1" indent="0">
              <a:buClr>
                <a:srgbClr val="9CBEBD"/>
              </a:buClr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pPr lvl="1">
              <a:buClr>
                <a:srgbClr val="9CBEBD"/>
              </a:buClr>
            </a:pPr>
            <a:endParaRPr lang="en-US" dirty="0">
              <a:solidFill>
                <a:srgbClr val="FFFFFF"/>
              </a:solidFill>
            </a:endParaRPr>
          </a:p>
          <a:p>
            <a:pPr lvl="1">
              <a:buClr>
                <a:srgbClr val="9CBEBD"/>
              </a:buClr>
            </a:pPr>
            <a:endParaRPr lang="en-US" dirty="0">
              <a:solidFill>
                <a:srgbClr val="FFFFFF"/>
              </a:solidFill>
            </a:endParaRPr>
          </a:p>
          <a:p>
            <a:pPr marL="12801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1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12" y="1633456"/>
            <a:ext cx="6199578" cy="54477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63937" y="3486006"/>
            <a:ext cx="4191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Hadoop HDFS </a:t>
            </a:r>
            <a:r>
              <a:rPr lang="en-US" b="1" dirty="0" err="1" smtClean="0"/>
              <a:t>NameNode</a:t>
            </a:r>
            <a:r>
              <a:rPr lang="en-US" b="1" dirty="0" smtClean="0"/>
              <a:t> </a:t>
            </a:r>
            <a:r>
              <a:rPr lang="en-US" b="1" dirty="0" err="1" smtClean="0"/>
              <a:t>WebUI</a:t>
            </a:r>
            <a:r>
              <a:rPr lang="en-US" b="1" dirty="0" smtClean="0"/>
              <a:t> hosted on http://namenode_public_dns:50070</a:t>
            </a:r>
          </a:p>
        </p:txBody>
      </p:sp>
    </p:spTree>
    <p:extLst>
      <p:ext uri="{BB962C8B-B14F-4D97-AF65-F5344CB8AC3E}">
        <p14:creationId xmlns:p14="http://schemas.microsoft.com/office/powerpoint/2010/main" val="2073380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79" y="2084832"/>
            <a:ext cx="7246917" cy="46022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3196" y="3416440"/>
            <a:ext cx="4191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YARN Resource Manager hosted on http://namenode_public_dns:8080</a:t>
            </a:r>
          </a:p>
        </p:txBody>
      </p:sp>
    </p:spTree>
    <p:extLst>
      <p:ext uri="{BB962C8B-B14F-4D97-AF65-F5344CB8AC3E}">
        <p14:creationId xmlns:p14="http://schemas.microsoft.com/office/powerpoint/2010/main" val="84520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collected daily datasets from September, 2009 from 3 sources.</a:t>
            </a:r>
          </a:p>
          <a:p>
            <a:r>
              <a:rPr lang="en-US" dirty="0"/>
              <a:t>Yahoo Finance: GOOGL, MSFT, AAPL, VZ</a:t>
            </a:r>
          </a:p>
          <a:p>
            <a:pPr lvl="1"/>
            <a:r>
              <a:rPr lang="en-US" dirty="0"/>
              <a:t>Actual stock prices for testing algorithm</a:t>
            </a:r>
          </a:p>
          <a:p>
            <a:r>
              <a:rPr lang="en-US" dirty="0"/>
              <a:t>SNAP Twitter Data: </a:t>
            </a:r>
            <a:r>
              <a:rPr lang="en-US" dirty="0" err="1"/>
              <a:t>randSeptember</a:t>
            </a:r>
            <a:r>
              <a:rPr lang="en-US" dirty="0"/>
              <a:t> 1-30, 2009</a:t>
            </a:r>
          </a:p>
          <a:p>
            <a:pPr lvl="1"/>
            <a:r>
              <a:rPr lang="en-US" dirty="0"/>
              <a:t>Over 20Gb worth of  “random” Tweets from September 1-30, 2009</a:t>
            </a:r>
          </a:p>
          <a:p>
            <a:r>
              <a:rPr lang="en-US" dirty="0"/>
              <a:t>Google Trends: Google, Microsoft, Apple, Verizon</a:t>
            </a:r>
          </a:p>
          <a:p>
            <a:pPr lvl="1"/>
            <a:r>
              <a:rPr lang="en-US" dirty="0"/>
              <a:t>Datasets for Google Web, Shopping, and News results were collected for each</a:t>
            </a:r>
          </a:p>
        </p:txBody>
      </p:sp>
    </p:spTree>
    <p:extLst>
      <p:ext uri="{BB962C8B-B14F-4D97-AF65-F5344CB8AC3E}">
        <p14:creationId xmlns:p14="http://schemas.microsoft.com/office/powerpoint/2010/main" val="342037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Tweet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used: Python</a:t>
            </a:r>
          </a:p>
          <a:p>
            <a:r>
              <a:rPr lang="en-US" dirty="0"/>
              <a:t>Libraries/APIs used: Python Libraries, Natural Language Toolkit</a:t>
            </a:r>
          </a:p>
          <a:p>
            <a:r>
              <a:rPr lang="en-US" dirty="0"/>
              <a:t>Environments used: HDFS, Pig, Atom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4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Tweet analysis: Data preprocessing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78743" y="2084832"/>
            <a:ext cx="4598898" cy="3560857"/>
            <a:chOff x="780624" y="2207613"/>
            <a:chExt cx="4598898" cy="3005656"/>
          </a:xfrm>
        </p:grpSpPr>
        <p:sp>
          <p:nvSpPr>
            <p:cNvPr id="3" name="Round Diagonal Corner Rectangle 2"/>
            <p:cNvSpPr/>
            <p:nvPr/>
          </p:nvSpPr>
          <p:spPr>
            <a:xfrm>
              <a:off x="780624" y="2576946"/>
              <a:ext cx="4598898" cy="2636323"/>
            </a:xfrm>
            <a:prstGeom prst="round2Diag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/>
                <a:t>T	2009-09-01 21:43:59</a:t>
              </a:r>
            </a:p>
            <a:p>
              <a:r>
                <a:rPr lang="en-US" sz="1400" dirty="0"/>
                <a:t>U	</a:t>
              </a:r>
              <a:r>
                <a:rPr lang="en-US" sz="1400" dirty="0">
                  <a:hlinkClick r:id="rId2"/>
                </a:rPr>
                <a:t>http://twitter.com/burtonator</a:t>
              </a:r>
              <a:endParaRPr lang="en-US" sz="1400" dirty="0"/>
            </a:p>
            <a:p>
              <a:r>
                <a:rPr lang="en-US" sz="1400" dirty="0"/>
                <a:t>W	@</a:t>
              </a:r>
              <a:r>
                <a:rPr lang="en-US" sz="1400" dirty="0" err="1"/>
                <a:t>themadlad</a:t>
              </a:r>
              <a:r>
                <a:rPr lang="en-US" sz="1400" dirty="0"/>
                <a:t> do you have the exact address? </a:t>
              </a:r>
              <a:r>
                <a:rPr lang="en-US" sz="1400" dirty="0" err="1"/>
                <a:t>i'd</a:t>
              </a:r>
              <a:r>
                <a:rPr lang="en-US" sz="1400" dirty="0"/>
                <a:t> like to see it in google street view.</a:t>
              </a:r>
            </a:p>
            <a:p>
              <a:endParaRPr lang="en-US" sz="1400" dirty="0"/>
            </a:p>
            <a:p>
              <a:r>
                <a:rPr lang="en-US" sz="1400" dirty="0"/>
                <a:t>T	2009-09-02 21:47:23</a:t>
              </a:r>
            </a:p>
            <a:p>
              <a:r>
                <a:rPr lang="en-US" sz="1400" dirty="0"/>
                <a:t>U	</a:t>
              </a:r>
              <a:r>
                <a:rPr lang="en-US" sz="1400" dirty="0">
                  <a:hlinkClick r:id="rId3"/>
                </a:rPr>
                <a:t>http://twitter.com/tenscottie</a:t>
              </a:r>
              <a:endParaRPr lang="en-US" sz="1400" dirty="0"/>
            </a:p>
            <a:p>
              <a:r>
                <a:rPr lang="en-US" sz="1400" dirty="0"/>
                <a:t>W	Yeah, you don't drive so crazy when there's a COP on the side of the road, do you scumbag?! Now</a:t>
              </a:r>
            </a:p>
            <a:p>
              <a:endParaRPr lang="en-US" sz="1400" dirty="0"/>
            </a:p>
            <a:p>
              <a:r>
                <a:rPr lang="en-US" sz="1400" dirty="0"/>
                <a:t>T	2009-09-02 01:15:44</a:t>
              </a:r>
            </a:p>
            <a:p>
              <a:r>
                <a:rPr lang="en-US" sz="1400" dirty="0"/>
                <a:t>U	</a:t>
              </a:r>
              <a:r>
                <a:rPr lang="en-US" sz="1400" dirty="0">
                  <a:hlinkClick r:id="rId4"/>
                </a:rPr>
                <a:t>http://twitter.com/luisamermaid</a:t>
              </a:r>
              <a:endParaRPr lang="en-US" sz="1400" dirty="0"/>
            </a:p>
            <a:p>
              <a:r>
                <a:rPr lang="en-US" sz="1400" dirty="0"/>
                <a:t>W	No Post Title</a:t>
              </a:r>
            </a:p>
            <a:p>
              <a:r>
                <a:rPr lang="is-IS" sz="1350" dirty="0"/>
                <a:t>….</a:t>
              </a:r>
              <a:endParaRPr lang="en-US" sz="135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0624" y="2207613"/>
              <a:ext cx="4598898" cy="311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Input Data (AWS s3 file)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060690" y="2084832"/>
            <a:ext cx="4598898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Map Only Hadoop Job Output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60690" y="2817528"/>
            <a:ext cx="4598898" cy="16673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2009-09-01	@</a:t>
            </a:r>
            <a:r>
              <a:rPr lang="en-US" sz="1400" dirty="0" err="1"/>
              <a:t>themadlad</a:t>
            </a:r>
            <a:r>
              <a:rPr lang="en-US" sz="1400" dirty="0"/>
              <a:t> do you have the exact address? </a:t>
            </a:r>
            <a:r>
              <a:rPr lang="en-US" sz="1400" dirty="0" err="1"/>
              <a:t>i'd</a:t>
            </a:r>
            <a:r>
              <a:rPr lang="en-US" sz="1400" dirty="0"/>
              <a:t> like to see it in google street view.</a:t>
            </a:r>
          </a:p>
          <a:p>
            <a:r>
              <a:rPr lang="en-US" sz="1400" dirty="0"/>
              <a:t>2009-09-02	Yeah, you don't drive so crazy when there's a COP on the side of the road, do you scumbag?! Now</a:t>
            </a:r>
          </a:p>
          <a:p>
            <a:r>
              <a:rPr lang="is-IS" sz="1400" dirty="0"/>
              <a:t>….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276017" y="3230088"/>
            <a:ext cx="1686296" cy="688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353298" y="4758831"/>
            <a:ext cx="54977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Text Input Format is set to delimit for every empty line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conf.set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textinputformat.record.delimiter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","\n\n"); 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Mapper does not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context.write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dirty="0"/>
              <a:t>Tweets with values with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“No Post Title”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60690" y="2454165"/>
            <a:ext cx="49295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/output/tweets/2009-09/</a:t>
            </a:r>
            <a:r>
              <a:rPr lang="nl-NL" sz="1600" b="1" dirty="0"/>
              <a:t>part-m-000xx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00906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Tweet analysis: Data preprocessing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9287" y="2084836"/>
            <a:ext cx="4980301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Pig Output to HDFS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190910" y="3021815"/>
            <a:ext cx="1304893" cy="688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5575" y="5060244"/>
            <a:ext cx="1131401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Data is loaded from results of previous map job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data = LOAD '/output/tweets/2009-09/part-*' AS (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date:chararray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tweet:chararray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Pig </a:t>
            </a:r>
            <a:r>
              <a:rPr lang="en-US" dirty="0" err="1"/>
              <a:t>MultiStorage</a:t>
            </a:r>
            <a:r>
              <a:rPr lang="en-US" dirty="0"/>
              <a:t> is used to write grouped by date pairs to HDFS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STORE data INTO '/output/tweets/pig/2009-09' USING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org.apache.pig.piggybank.storage.MultiStorage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('/output/tweets/pig/2009-09','0', 'none', '\\t');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8528" y="2084832"/>
            <a:ext cx="4598898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Map Only Hadoop Job Output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8528" y="2952522"/>
            <a:ext cx="4598898" cy="16673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2009-09-01	@</a:t>
            </a:r>
            <a:r>
              <a:rPr lang="en-US" sz="1400" dirty="0" err="1"/>
              <a:t>themadlad</a:t>
            </a:r>
            <a:r>
              <a:rPr lang="en-US" sz="1400" dirty="0"/>
              <a:t> do you have the exact address? </a:t>
            </a:r>
            <a:r>
              <a:rPr lang="en-US" sz="1400" dirty="0" err="1"/>
              <a:t>i'd</a:t>
            </a:r>
            <a:r>
              <a:rPr lang="en-US" sz="1400" dirty="0"/>
              <a:t> like to see it in google street view.</a:t>
            </a:r>
          </a:p>
          <a:p>
            <a:r>
              <a:rPr lang="en-US" sz="1400" dirty="0"/>
              <a:t>2009-09-02	Yeah, you don't drive so crazy when there's a COP on the side of the road, do you scumbag?! Now</a:t>
            </a:r>
          </a:p>
          <a:p>
            <a:r>
              <a:rPr lang="is-IS" sz="1400" dirty="0"/>
              <a:t>….</a:t>
            </a:r>
          </a:p>
        </p:txBody>
      </p:sp>
      <p:sp>
        <p:nvSpPr>
          <p:cNvPr id="7" name="Rectangle 6"/>
          <p:cNvSpPr/>
          <p:nvPr/>
        </p:nvSpPr>
        <p:spPr>
          <a:xfrm>
            <a:off x="6730048" y="2808063"/>
            <a:ext cx="4929540" cy="7945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 dirty="0">
                <a:solidFill>
                  <a:srgbClr val="2E2B21"/>
                </a:solidFill>
              </a:rPr>
              <a:t>2009-09-01	@</a:t>
            </a:r>
            <a:r>
              <a:rPr lang="en-US" sz="1400" dirty="0" err="1">
                <a:solidFill>
                  <a:srgbClr val="2E2B21"/>
                </a:solidFill>
              </a:rPr>
              <a:t>themadlad</a:t>
            </a:r>
            <a:r>
              <a:rPr lang="en-US" sz="1400" dirty="0">
                <a:solidFill>
                  <a:srgbClr val="2E2B21"/>
                </a:solidFill>
              </a:rPr>
              <a:t> do you have the exact address? </a:t>
            </a:r>
            <a:r>
              <a:rPr lang="en-US" sz="1400" dirty="0" err="1">
                <a:solidFill>
                  <a:srgbClr val="2E2B21"/>
                </a:solidFill>
              </a:rPr>
              <a:t>i'd</a:t>
            </a:r>
            <a:r>
              <a:rPr lang="en-US" sz="1400" dirty="0">
                <a:solidFill>
                  <a:srgbClr val="2E2B21"/>
                </a:solidFill>
              </a:rPr>
              <a:t> like to see it in google street view.</a:t>
            </a:r>
          </a:p>
          <a:p>
            <a:pPr lvl="0"/>
            <a:r>
              <a:rPr lang="is-IS" sz="1400" dirty="0">
                <a:solidFill>
                  <a:srgbClr val="2E2B21"/>
                </a:solidFill>
              </a:rPr>
              <a:t>…</a:t>
            </a:r>
            <a:endParaRPr lang="en-US" sz="1400" dirty="0">
              <a:solidFill>
                <a:srgbClr val="2E2B2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30048" y="3955479"/>
            <a:ext cx="4929540" cy="7662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 dirty="0">
                <a:solidFill>
                  <a:srgbClr val="2E2B21"/>
                </a:solidFill>
              </a:rPr>
              <a:t>2009-09-01	@</a:t>
            </a:r>
            <a:r>
              <a:rPr lang="en-US" sz="1400" dirty="0" err="1">
                <a:solidFill>
                  <a:srgbClr val="2E2B21"/>
                </a:solidFill>
              </a:rPr>
              <a:t>themadlad</a:t>
            </a:r>
            <a:r>
              <a:rPr lang="en-US" sz="1400" dirty="0">
                <a:solidFill>
                  <a:srgbClr val="2E2B21"/>
                </a:solidFill>
              </a:rPr>
              <a:t> do you have the exact address? </a:t>
            </a:r>
            <a:r>
              <a:rPr lang="en-US" sz="1400" dirty="0" err="1">
                <a:solidFill>
                  <a:srgbClr val="2E2B21"/>
                </a:solidFill>
              </a:rPr>
              <a:t>i'd</a:t>
            </a:r>
            <a:r>
              <a:rPr lang="en-US" sz="1400" dirty="0">
                <a:solidFill>
                  <a:srgbClr val="2E2B21"/>
                </a:solidFill>
              </a:rPr>
              <a:t> like to see it in google street view.</a:t>
            </a:r>
          </a:p>
          <a:p>
            <a:pPr lvl="0"/>
            <a:r>
              <a:rPr lang="is-IS" sz="1400" dirty="0">
                <a:solidFill>
                  <a:srgbClr val="2E2B21"/>
                </a:solidFill>
              </a:rPr>
              <a:t>…</a:t>
            </a:r>
            <a:endParaRPr lang="en-US" sz="1400" dirty="0">
              <a:solidFill>
                <a:srgbClr val="2E2B2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0047" y="2438726"/>
            <a:ext cx="49295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/output/tweets/pig/2009-09/</a:t>
            </a:r>
            <a:r>
              <a:rPr lang="is-IS" sz="1600" b="1" dirty="0"/>
              <a:t>2009-09-01-0,0xx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6730048" y="3616925"/>
            <a:ext cx="49295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/output/tweets/pig/2009-09/</a:t>
            </a:r>
            <a:r>
              <a:rPr lang="is-IS" sz="1600" b="1" dirty="0"/>
              <a:t>2009-09-01-0,0xx</a:t>
            </a:r>
            <a:endParaRPr lang="en-US" sz="1600" b="1" dirty="0"/>
          </a:p>
        </p:txBody>
      </p:sp>
      <p:sp>
        <p:nvSpPr>
          <p:cNvPr id="20" name="Rectangle 19"/>
          <p:cNvSpPr/>
          <p:nvPr/>
        </p:nvSpPr>
        <p:spPr>
          <a:xfrm>
            <a:off x="345575" y="2627185"/>
            <a:ext cx="49295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/output/tweets/2009-09/</a:t>
            </a:r>
            <a:r>
              <a:rPr lang="nl-NL" sz="1600" b="1" dirty="0"/>
              <a:t>part-m-000xx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036076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Tweet analysis: Data preprocessing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878" y="1602209"/>
            <a:ext cx="7328572" cy="552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91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374</Words>
  <Application>Microsoft Macintosh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Calibri Light</vt:lpstr>
      <vt:lpstr>Courier New</vt:lpstr>
      <vt:lpstr>Tw Cen MT</vt:lpstr>
      <vt:lpstr>Wingdings 3</vt:lpstr>
      <vt:lpstr>Arial</vt:lpstr>
      <vt:lpstr>Integral</vt:lpstr>
      <vt:lpstr>Twitter stock analysis</vt:lpstr>
      <vt:lpstr>System design</vt:lpstr>
      <vt:lpstr>System design</vt:lpstr>
      <vt:lpstr>System design</vt:lpstr>
      <vt:lpstr>datasets</vt:lpstr>
      <vt:lpstr>Tweet analysis</vt:lpstr>
      <vt:lpstr>Tweet analysis: Data preprocessing</vt:lpstr>
      <vt:lpstr>Tweet analysis: Data preprocessing</vt:lpstr>
      <vt:lpstr>Tweet analysis: Data preprocessing</vt:lpstr>
      <vt:lpstr>Tweet analysis: Data preprocessing</vt:lpstr>
      <vt:lpstr>Tweet Analysis</vt:lpstr>
      <vt:lpstr>Tweet Analysis</vt:lpstr>
      <vt:lpstr>Interpreting data</vt:lpstr>
      <vt:lpstr>Interpreting Data</vt:lpstr>
      <vt:lpstr>Conclusion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stock analysis</dc:title>
  <dc:creator>Cynthia Rose</dc:creator>
  <cp:lastModifiedBy>Samantha Fadrigalan</cp:lastModifiedBy>
  <cp:revision>17</cp:revision>
  <dcterms:created xsi:type="dcterms:W3CDTF">2017-04-25T14:46:17Z</dcterms:created>
  <dcterms:modified xsi:type="dcterms:W3CDTF">2017-04-25T18:11:12Z</dcterms:modified>
</cp:coreProperties>
</file>