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7" r:id="rId2"/>
    <p:sldId id="270" r:id="rId3"/>
    <p:sldId id="258" r:id="rId4"/>
    <p:sldId id="271" r:id="rId5"/>
    <p:sldId id="272" r:id="rId6"/>
    <p:sldId id="273" r:id="rId7"/>
    <p:sldId id="274" r:id="rId8"/>
    <p:sldId id="275" r:id="rId9"/>
    <p:sldId id="276" r:id="rId10"/>
    <p:sldId id="277" r:id="rId11"/>
    <p:sldId id="279" r:id="rId12"/>
    <p:sldId id="259" r:id="rId13"/>
    <p:sldId id="278"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3529" autoAdjust="0"/>
  </p:normalViewPr>
  <p:slideViewPr>
    <p:cSldViewPr snapToGrid="0">
      <p:cViewPr varScale="1">
        <p:scale>
          <a:sx n="109" d="100"/>
          <a:sy n="109" d="100"/>
        </p:scale>
        <p:origin x="-45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Venue 1</c:v>
                </c:pt>
                <c:pt idx="1">
                  <c:v>Venue 2</c:v>
                </c:pt>
                <c:pt idx="2">
                  <c:v>Venue 3</c:v>
                </c:pt>
                <c:pt idx="3">
                  <c:v>Venue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Venue 1</c:v>
                </c:pt>
                <c:pt idx="1">
                  <c:v>Venue 2</c:v>
                </c:pt>
                <c:pt idx="2">
                  <c:v>Venue 3</c:v>
                </c:pt>
                <c:pt idx="3">
                  <c:v>Venue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Venue 1</c:v>
                </c:pt>
                <c:pt idx="1">
                  <c:v>Venue 2</c:v>
                </c:pt>
                <c:pt idx="2">
                  <c:v>Venue 3</c:v>
                </c:pt>
                <c:pt idx="3">
                  <c:v>Venue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655699456"/>
        <c:axId val="165841152"/>
      </c:barChart>
      <c:catAx>
        <c:axId val="65569945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65841152"/>
        <c:crosses val="autoZero"/>
        <c:auto val="1"/>
        <c:lblAlgn val="ctr"/>
        <c:lblOffset val="100"/>
        <c:noMultiLvlLbl val="0"/>
      </c:catAx>
      <c:valAx>
        <c:axId val="16584115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55699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3/16/2019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3/16/2019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3/16/2019</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3/16/2019</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3/16/2019</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3/16/2019</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3/16/2019</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3/16/2019</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3/16/2019</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3/16/2019</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3/16/2019</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3/16/2019</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3/16/2019</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en.wikipedia.org/wiki/New_England_city_and_town_are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541" y="633047"/>
            <a:ext cx="6485207" cy="1519310"/>
          </a:xfrm>
        </p:spPr>
        <p:txBody>
          <a:bodyPr>
            <a:normAutofit/>
          </a:bodyPr>
          <a:lstStyle/>
          <a:p>
            <a:pPr marL="0" marR="0">
              <a:spcBef>
                <a:spcPts val="0"/>
              </a:spcBef>
              <a:spcAft>
                <a:spcPts val="0"/>
              </a:spcAft>
            </a:pPr>
            <a:r>
              <a:rPr lang="en-US" sz="2800" b="1" i="1" kern="1800" dirty="0">
                <a:latin typeface="Segoe UI"/>
                <a:ea typeface="Times New Roman"/>
                <a:cs typeface="Times New Roman"/>
              </a:rPr>
              <a:t>Destination New England! </a:t>
            </a:r>
            <a:r>
              <a:rPr lang="en-US" sz="2800" b="1" i="1" kern="1800" dirty="0" smtClean="0">
                <a:latin typeface="Segoe UI"/>
                <a:ea typeface="Times New Roman"/>
                <a:cs typeface="Times New Roman"/>
              </a:rPr>
              <a:t/>
            </a:r>
            <a:br>
              <a:rPr lang="en-US" sz="2800" b="1" i="1" kern="1800" dirty="0" smtClean="0">
                <a:latin typeface="Segoe UI"/>
                <a:ea typeface="Times New Roman"/>
                <a:cs typeface="Times New Roman"/>
              </a:rPr>
            </a:br>
            <a:r>
              <a:rPr lang="en-US" sz="2800" b="1" i="1" kern="1800" dirty="0" smtClean="0">
                <a:latin typeface="Segoe UI"/>
                <a:ea typeface="Times New Roman"/>
                <a:cs typeface="Times New Roman"/>
              </a:rPr>
              <a:t/>
            </a:r>
            <a:br>
              <a:rPr lang="en-US" sz="2800" b="1" i="1" kern="1800" dirty="0" smtClean="0">
                <a:latin typeface="Segoe UI"/>
                <a:ea typeface="Times New Roman"/>
                <a:cs typeface="Times New Roman"/>
              </a:rPr>
            </a:br>
            <a:r>
              <a:rPr lang="en-US" sz="2800" b="1" i="1" kern="1800" dirty="0" smtClean="0">
                <a:latin typeface="Segoe UI"/>
                <a:ea typeface="Times New Roman"/>
                <a:cs typeface="Times New Roman"/>
              </a:rPr>
              <a:t>What </a:t>
            </a:r>
            <a:r>
              <a:rPr lang="en-US" sz="2800" b="1" i="1" kern="1800" dirty="0">
                <a:latin typeface="Segoe UI"/>
                <a:ea typeface="Times New Roman"/>
                <a:cs typeface="Times New Roman"/>
              </a:rPr>
              <a:t>new Students are coming to!</a:t>
            </a:r>
            <a:endParaRPr lang="en-US" sz="1400" dirty="0">
              <a:effectLst/>
              <a:latin typeface="Calibri"/>
              <a:ea typeface="Calibri"/>
              <a:cs typeface="Times New Roman"/>
            </a:endParaRP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a:xfrm>
            <a:off x="4445390" y="5950633"/>
            <a:ext cx="2011681" cy="728003"/>
          </a:xfrm>
        </p:spPr>
        <p:txBody>
          <a:bodyPr>
            <a:normAutofit fontScale="77500" lnSpcReduction="20000"/>
          </a:bodyPr>
          <a:lstStyle/>
          <a:p>
            <a:r>
              <a:rPr lang="en-US" dirty="0" smtClean="0"/>
              <a:t>Youssou Fall</a:t>
            </a:r>
          </a:p>
          <a:p>
            <a:r>
              <a:rPr lang="en-US" dirty="0" smtClean="0"/>
              <a:t>March 2019</a:t>
            </a:r>
            <a:endParaRPr lang="en-US" dirty="0"/>
          </a:p>
        </p:txBody>
      </p:sp>
      <p:sp>
        <p:nvSpPr>
          <p:cNvPr id="6" name="Title 1"/>
          <p:cNvSpPr txBox="1">
            <a:spLocks/>
          </p:cNvSpPr>
          <p:nvPr/>
        </p:nvSpPr>
        <p:spPr>
          <a:xfrm>
            <a:off x="140674" y="2743201"/>
            <a:ext cx="7047913" cy="18569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nSpc>
                <a:spcPct val="150000"/>
              </a:lnSpc>
            </a:pPr>
            <a:r>
              <a:rPr lang="en-US" sz="3200" smtClean="0"/>
              <a:t>Top Colleges including few IVY Leagues, Great sports teams, friendly environment and what more?</a:t>
            </a:r>
            <a:endParaRPr lang="en-US" sz="3200" dirty="0"/>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827" y="1744394"/>
            <a:ext cx="7934179" cy="389083"/>
          </a:xfrm>
        </p:spPr>
        <p:txBody>
          <a:bodyPr>
            <a:normAutofit fontScale="92500" lnSpcReduction="10000"/>
          </a:bodyPr>
          <a:lstStyle/>
          <a:p>
            <a:pPr marL="0" indent="0">
              <a:buNone/>
            </a:pPr>
            <a:r>
              <a:rPr lang="en-US" dirty="0" smtClean="0"/>
              <a:t>           Second  </a:t>
            </a:r>
            <a:r>
              <a:rPr lang="en-US" dirty="0"/>
              <a:t>look at the top venues</a:t>
            </a:r>
          </a:p>
        </p:txBody>
      </p:sp>
      <p:sp>
        <p:nvSpPr>
          <p:cNvPr id="9" name="Title 3"/>
          <p:cNvSpPr>
            <a:spLocks noGrp="1"/>
          </p:cNvSpPr>
          <p:nvPr>
            <p:ph type="title"/>
          </p:nvPr>
        </p:nvSpPr>
        <p:spPr>
          <a:xfrm>
            <a:off x="1295400" y="255134"/>
            <a:ext cx="9601200" cy="1036850"/>
          </a:xfrm>
        </p:spPr>
        <p:txBody>
          <a:bodyPr/>
          <a:lstStyle/>
          <a:p>
            <a:r>
              <a:rPr lang="en-US" b="1" dirty="0"/>
              <a:t>4. Results</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88210" y="2133477"/>
            <a:ext cx="7815580" cy="4476115"/>
          </a:xfrm>
          <a:prstGeom prst="rect">
            <a:avLst/>
          </a:prstGeom>
        </p:spPr>
      </p:pic>
    </p:spTree>
    <p:extLst>
      <p:ext uri="{BB962C8B-B14F-4D97-AF65-F5344CB8AC3E}">
        <p14:creationId xmlns:p14="http://schemas.microsoft.com/office/powerpoint/2010/main" val="346507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827" y="1744394"/>
            <a:ext cx="7934179" cy="389083"/>
          </a:xfrm>
        </p:spPr>
        <p:txBody>
          <a:bodyPr>
            <a:normAutofit fontScale="92500" lnSpcReduction="10000"/>
          </a:bodyPr>
          <a:lstStyle/>
          <a:p>
            <a:pPr marL="0" indent="0">
              <a:buNone/>
            </a:pPr>
            <a:r>
              <a:rPr lang="en-US" dirty="0" smtClean="0"/>
              <a:t>           Clustered NECTAs</a:t>
            </a:r>
            <a:endParaRPr lang="en-US" dirty="0"/>
          </a:p>
        </p:txBody>
      </p:sp>
      <p:sp>
        <p:nvSpPr>
          <p:cNvPr id="9" name="Title 3"/>
          <p:cNvSpPr>
            <a:spLocks noGrp="1"/>
          </p:cNvSpPr>
          <p:nvPr>
            <p:ph type="title"/>
          </p:nvPr>
        </p:nvSpPr>
        <p:spPr>
          <a:xfrm>
            <a:off x="1295400" y="255134"/>
            <a:ext cx="9601200" cy="1036850"/>
          </a:xfrm>
        </p:spPr>
        <p:txBody>
          <a:bodyPr/>
          <a:lstStyle/>
          <a:p>
            <a:r>
              <a:rPr lang="en-US" b="1" dirty="0"/>
              <a:t>4. Results</a:t>
            </a:r>
            <a:endParaRPr lang="en-US" dirty="0"/>
          </a:p>
        </p:txBody>
      </p:sp>
      <p:pic>
        <p:nvPicPr>
          <p:cNvPr id="3074" name="Picture 2" descr="L:\IBM\9 - Applied Data Science Capstone\NE_M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993" y="2177143"/>
            <a:ext cx="7555179" cy="415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15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Results</a:t>
            </a:r>
            <a:endParaRPr lang="en-US" dirty="0"/>
          </a:p>
        </p:txBody>
      </p:sp>
      <p:graphicFrame>
        <p:nvGraphicFramePr>
          <p:cNvPr id="6" name="Content Placeholder 5" descr="Clustered column chart representing&#10;3 series combination chart for 4 categories"/>
          <p:cNvGraphicFramePr>
            <a:graphicFrameLocks noGrp="1"/>
          </p:cNvGraphicFramePr>
          <p:nvPr>
            <p:ph idx="1"/>
            <p:extLst>
              <p:ext uri="{D42A27DB-BD31-4B8C-83A1-F6EECF244321}">
                <p14:modId xmlns:p14="http://schemas.microsoft.com/office/powerpoint/2010/main" val="1285636"/>
              </p:ext>
            </p:extLst>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4065561" y="6258336"/>
            <a:ext cx="7005711" cy="369332"/>
          </a:xfrm>
          <a:prstGeom prst="rect">
            <a:avLst/>
          </a:prstGeom>
          <a:noFill/>
        </p:spPr>
        <p:txBody>
          <a:bodyPr wrap="square" rtlCol="0">
            <a:spAutoFit/>
          </a:bodyPr>
          <a:lstStyle/>
          <a:p>
            <a:r>
              <a:rPr lang="en-US" dirty="0" smtClean="0"/>
              <a:t>Venues strengths on top NECTAs</a:t>
            </a:r>
            <a:endParaRPr lang="en-US" dirty="0"/>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827" y="1744393"/>
            <a:ext cx="5106573" cy="5113607"/>
          </a:xfrm>
        </p:spPr>
        <p:txBody>
          <a:bodyPr>
            <a:normAutofit fontScale="77500" lnSpcReduction="20000"/>
          </a:bodyPr>
          <a:lstStyle/>
          <a:p>
            <a:pPr marL="0" indent="0">
              <a:buNone/>
            </a:pPr>
            <a:r>
              <a:rPr lang="en-US" dirty="0"/>
              <a:t>The objective of this analysis was to shorten the search process of finding a place to live in New England by analyzing the most popular "venue profiles" for clusters of counties</a:t>
            </a:r>
          </a:p>
          <a:p>
            <a:pPr marL="0" indent="0">
              <a:buNone/>
            </a:pPr>
            <a:r>
              <a:rPr lang="en-US" dirty="0"/>
              <a:t>The ten most common venue categories of each cluster that we identified are enough to reveal differences between them and allow students to imagine which "client profile" fits best </a:t>
            </a:r>
            <a:br>
              <a:rPr lang="en-US" dirty="0"/>
            </a:br>
            <a:r>
              <a:rPr lang="en-US" dirty="0"/>
              <a:t>based on venues like:</a:t>
            </a:r>
          </a:p>
          <a:p>
            <a:pPr lvl="0"/>
            <a:r>
              <a:rPr lang="en-US" dirty="0"/>
              <a:t>Coffee shop</a:t>
            </a:r>
          </a:p>
          <a:p>
            <a:pPr lvl="0"/>
            <a:r>
              <a:rPr lang="en-US" dirty="0"/>
              <a:t>Book store</a:t>
            </a:r>
          </a:p>
          <a:p>
            <a:pPr lvl="0"/>
            <a:r>
              <a:rPr lang="en-US" dirty="0"/>
              <a:t>Restaurants</a:t>
            </a:r>
          </a:p>
          <a:p>
            <a:pPr lvl="0"/>
            <a:r>
              <a:rPr lang="en-US" dirty="0"/>
              <a:t>Theater</a:t>
            </a:r>
          </a:p>
          <a:p>
            <a:pPr lvl="0"/>
            <a:r>
              <a:rPr lang="en-US" dirty="0"/>
              <a:t>Pizza</a:t>
            </a:r>
          </a:p>
          <a:p>
            <a:pPr lvl="0"/>
            <a:r>
              <a:rPr lang="en-US" dirty="0"/>
              <a:t>Parks</a:t>
            </a:r>
          </a:p>
        </p:txBody>
      </p:sp>
      <p:sp>
        <p:nvSpPr>
          <p:cNvPr id="9" name="Title 3"/>
          <p:cNvSpPr>
            <a:spLocks noGrp="1"/>
          </p:cNvSpPr>
          <p:nvPr>
            <p:ph type="title"/>
          </p:nvPr>
        </p:nvSpPr>
        <p:spPr>
          <a:xfrm>
            <a:off x="1295400" y="255134"/>
            <a:ext cx="9601200" cy="1036850"/>
          </a:xfrm>
        </p:spPr>
        <p:txBody>
          <a:bodyPr/>
          <a:lstStyle/>
          <a:p>
            <a:r>
              <a:rPr lang="en-US" b="1" dirty="0" smtClean="0"/>
              <a:t>5. Discussion</a:t>
            </a:r>
            <a:endParaRPr lang="en-US" dirty="0"/>
          </a:p>
        </p:txBody>
      </p:sp>
      <p:sp>
        <p:nvSpPr>
          <p:cNvPr id="2" name="TextBox 1"/>
          <p:cNvSpPr txBox="1"/>
          <p:nvPr/>
        </p:nvSpPr>
        <p:spPr>
          <a:xfrm>
            <a:off x="5528602" y="1871003"/>
            <a:ext cx="6663397" cy="3693319"/>
          </a:xfrm>
          <a:prstGeom prst="rect">
            <a:avLst/>
          </a:prstGeom>
          <a:noFill/>
          <a:effectLst>
            <a:reflection endPos="0" dir="5400000" sy="-100000" algn="bl" rotWithShape="0"/>
          </a:effectLst>
        </p:spPr>
        <p:txBody>
          <a:bodyPr wrap="square" rtlCol="0">
            <a:spAutoFit/>
          </a:bodyPr>
          <a:lstStyle/>
          <a:p>
            <a:r>
              <a:rPr lang="en-US" dirty="0"/>
              <a:t>Cluster venues and matches based on the venues above.</a:t>
            </a:r>
          </a:p>
          <a:p>
            <a:r>
              <a:rPr lang="en-US" dirty="0"/>
              <a:t>1.	Cluster 0 - Has about 17% of the desired venues above </a:t>
            </a:r>
          </a:p>
          <a:p>
            <a:r>
              <a:rPr lang="en-US" dirty="0"/>
              <a:t>2.	Cluster 1 - Has about 7% of the desired venues above</a:t>
            </a:r>
          </a:p>
          <a:p>
            <a:r>
              <a:rPr lang="en-US" dirty="0"/>
              <a:t>3.	Cluster 2 - Has about 13% of the desired venues above</a:t>
            </a:r>
          </a:p>
          <a:p>
            <a:r>
              <a:rPr lang="en-US" dirty="0"/>
              <a:t>4.	Cluster 3 - Has about 7% of the desired venues above</a:t>
            </a:r>
          </a:p>
          <a:p>
            <a:r>
              <a:rPr lang="en-US" dirty="0"/>
              <a:t>5.	Cluster 4 - Has about 10% of the desired venues above</a:t>
            </a:r>
          </a:p>
          <a:p>
            <a:r>
              <a:rPr lang="en-US" dirty="0"/>
              <a:t>6.	Cluster 5 - Has about 3% of the desired venues above</a:t>
            </a:r>
          </a:p>
          <a:p>
            <a:r>
              <a:rPr lang="en-US" dirty="0"/>
              <a:t>7.	Cluster 6 - Has about 33% of the desired venues above</a:t>
            </a:r>
          </a:p>
          <a:p>
            <a:r>
              <a:rPr lang="en-US" dirty="0"/>
              <a:t>8.	Cluster 7 - Has about 7% of the desired venues above</a:t>
            </a:r>
          </a:p>
          <a:p>
            <a:r>
              <a:rPr lang="en-US" dirty="0" smtClean="0"/>
              <a:t>9.	Cluster </a:t>
            </a:r>
            <a:r>
              <a:rPr lang="en-US" dirty="0"/>
              <a:t>8 - Has about 3% of the desired venues </a:t>
            </a:r>
            <a:r>
              <a:rPr lang="en-US" dirty="0" smtClean="0"/>
              <a:t>above</a:t>
            </a:r>
          </a:p>
          <a:p>
            <a:endParaRPr lang="en-US" dirty="0"/>
          </a:p>
          <a:p>
            <a:r>
              <a:rPr lang="en-US" dirty="0"/>
              <a:t>Cluster 6 is the strongest with about 33% of the prime venues</a:t>
            </a:r>
          </a:p>
          <a:p>
            <a:endParaRPr lang="en-US" dirty="0"/>
          </a:p>
        </p:txBody>
      </p:sp>
    </p:spTree>
    <p:extLst>
      <p:ext uri="{BB962C8B-B14F-4D97-AF65-F5344CB8AC3E}">
        <p14:creationId xmlns:p14="http://schemas.microsoft.com/office/powerpoint/2010/main" val="360037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96959" y="1420837"/>
            <a:ext cx="9580087" cy="48111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10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The analysis showed here, albeit simple, successfully identified 9 clusters of counties in New England with different venues profiles that can be mapped to different students wishes.</a:t>
            </a:r>
          </a:p>
          <a:p>
            <a:r>
              <a:rPr lang="en-US" dirty="0" smtClean="0"/>
              <a:t>The cluster that best matches our targeted "venue requirements" is cluster 6 with 33%. we can set new desirable venues and cluster based on them.</a:t>
            </a:r>
          </a:p>
          <a:p>
            <a:r>
              <a:rPr lang="en-US" dirty="0" smtClean="0"/>
              <a:t>Many enhancements to this analysis can be done to help students pick an ideal area to live:</a:t>
            </a:r>
          </a:p>
          <a:p>
            <a:pPr marL="342900" indent="-342900">
              <a:buFont typeface="Arial" panose="020B0604020202020204" pitchFamily="34" charset="0"/>
              <a:buChar char="•"/>
            </a:pPr>
            <a:r>
              <a:rPr lang="en-US" sz="2000" dirty="0" smtClean="0"/>
              <a:t>How close is the NECTA to the college</a:t>
            </a:r>
          </a:p>
          <a:p>
            <a:pPr marL="342900" indent="-342900">
              <a:buFont typeface="Arial" panose="020B0604020202020204" pitchFamily="34" charset="0"/>
              <a:buChar char="•"/>
            </a:pPr>
            <a:r>
              <a:rPr lang="en-US" sz="2000" dirty="0" smtClean="0"/>
              <a:t>What are the types of public transportation exist between the NECTAs</a:t>
            </a:r>
          </a:p>
          <a:p>
            <a:pPr marL="342900" indent="-342900">
              <a:buFont typeface="Arial" panose="020B0604020202020204" pitchFamily="34" charset="0"/>
              <a:buChar char="•"/>
            </a:pPr>
            <a:r>
              <a:rPr lang="en-US" sz="2000" dirty="0" smtClean="0"/>
              <a:t>College ranking and locations and admission rate.</a:t>
            </a:r>
            <a:endParaRPr lang="en-US" sz="2000" dirty="0"/>
          </a:p>
        </p:txBody>
      </p:sp>
      <p:sp>
        <p:nvSpPr>
          <p:cNvPr id="6" name="Title 3"/>
          <p:cNvSpPr>
            <a:spLocks noGrp="1"/>
          </p:cNvSpPr>
          <p:nvPr>
            <p:ph type="title"/>
          </p:nvPr>
        </p:nvSpPr>
        <p:spPr>
          <a:xfrm>
            <a:off x="196960" y="269202"/>
            <a:ext cx="9601200" cy="1036850"/>
          </a:xfrm>
        </p:spPr>
        <p:txBody>
          <a:bodyPr/>
          <a:lstStyle/>
          <a:p>
            <a:r>
              <a:rPr lang="en-US" b="1" dirty="0" smtClean="0"/>
              <a:t>6. Conclusion</a:t>
            </a:r>
            <a:endParaRPr lang="en-US" dirty="0"/>
          </a:p>
        </p:txBody>
      </p:sp>
    </p:spTree>
    <p:extLst>
      <p:ext uri="{BB962C8B-B14F-4D97-AF65-F5344CB8AC3E}">
        <p14:creationId xmlns:p14="http://schemas.microsoft.com/office/powerpoint/2010/main" val="33747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en-US" b="1" dirty="0"/>
              <a:t>1.1. Problem definition:</a:t>
            </a:r>
          </a:p>
          <a:p>
            <a:pPr marL="0" indent="0">
              <a:buNone/>
            </a:pPr>
            <a:r>
              <a:rPr lang="en-US" dirty="0"/>
              <a:t>Every year thousands of new students call New England their home for the next 4 years. Finding a new place to live for the many who opt to leave off campus, could be a bit tricky if you only rely on few web search here and there, not to mention such process is time consuming and can be costly if you land at the wrong neighborhoods. This project is alleviate the hard tasks and eliminate the guessing game for the thousand of students and families different city, state, and/or country moving to New England this Fall. I will cover all of New England city and town area (NECTA). NECTA is a geographic and statistical entity defined by the U.S. federal government for use in the six-state New England region of the United States. NECTAs are analogous to metropolitan statistical areas and metropolitan statistical areas and are defined using the same criteria, except that they are defined on the basis of New England towns instead of entire counties. NECTAs are classified as either metropolitan or </a:t>
            </a:r>
            <a:r>
              <a:rPr lang="en-US" dirty="0" smtClean="0"/>
              <a:t>metropolitan </a:t>
            </a:r>
            <a:r>
              <a:rPr lang="en-US" dirty="0"/>
              <a:t>NECTAs. A </a:t>
            </a:r>
            <a:r>
              <a:rPr lang="en-US" dirty="0" smtClean="0"/>
              <a:t>metropolitan </a:t>
            </a:r>
            <a:r>
              <a:rPr lang="en-US" dirty="0"/>
              <a:t>NECTA has an urban core with a population of at least 10,000 but less than 50,000, whereas a metropolitan NECTA has an urban core with a population of at least 50,000.</a:t>
            </a:r>
            <a:endParaRPr lang="en-US" dirty="0"/>
          </a:p>
        </p:txBody>
      </p:sp>
      <p:sp>
        <p:nvSpPr>
          <p:cNvPr id="4" name="Title 3"/>
          <p:cNvSpPr>
            <a:spLocks noGrp="1"/>
          </p:cNvSpPr>
          <p:nvPr>
            <p:ph type="title"/>
          </p:nvPr>
        </p:nvSpPr>
        <p:spPr/>
        <p:txBody>
          <a:bodyPr/>
          <a:lstStyle/>
          <a:p>
            <a:r>
              <a:rPr lang="en-US" b="1" dirty="0" smtClean="0"/>
              <a:t>1. Introduction/Business </a:t>
            </a:r>
            <a:r>
              <a:rPr lang="en-US" b="1" dirty="0"/>
              <a:t>Problem</a:t>
            </a:r>
            <a:endParaRPr lang="en-US" dirty="0"/>
          </a:p>
        </p:txBody>
      </p:sp>
    </p:spTree>
    <p:extLst>
      <p:ext uri="{BB962C8B-B14F-4D97-AF65-F5344CB8AC3E}">
        <p14:creationId xmlns:p14="http://schemas.microsoft.com/office/powerpoint/2010/main" val="166782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4572" y="590843"/>
            <a:ext cx="10291689" cy="815926"/>
          </a:xfrm>
        </p:spPr>
        <p:txBody>
          <a:bodyPr>
            <a:normAutofit fontScale="90000"/>
          </a:bodyPr>
          <a:lstStyle/>
          <a:p>
            <a:pPr marL="0" marR="0">
              <a:spcBef>
                <a:spcPts val="0"/>
              </a:spcBef>
              <a:spcAft>
                <a:spcPts val="0"/>
              </a:spcAft>
            </a:pPr>
            <a:r>
              <a:rPr lang="en-US" b="1" i="1" dirty="0">
                <a:latin typeface="Segoe UI"/>
                <a:ea typeface="Times New Roman"/>
                <a:cs typeface="Times New Roman"/>
              </a:rPr>
              <a:t>Let’s explore the New England city and town area (NECTA)</a:t>
            </a:r>
            <a:r>
              <a:rPr lang="en-US" sz="2800" dirty="0">
                <a:latin typeface="Calibri"/>
                <a:ea typeface="Calibri"/>
                <a:cs typeface="Times New Roman"/>
              </a:rPr>
              <a:t/>
            </a:r>
            <a:br>
              <a:rPr lang="en-US" sz="2800" dirty="0">
                <a:latin typeface="Calibri"/>
                <a:ea typeface="Calibri"/>
                <a:cs typeface="Times New Roman"/>
              </a:rPr>
            </a:b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533379" y="1533378"/>
            <a:ext cx="8665698" cy="5148775"/>
          </a:xfrm>
          <a:prstGeom prst="rect">
            <a:avLst/>
          </a:prstGeom>
        </p:spPr>
      </p:pic>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800665"/>
            <a:ext cx="9601200" cy="4557931"/>
          </a:xfrm>
        </p:spPr>
        <p:txBody>
          <a:bodyPr>
            <a:normAutofit fontScale="85000" lnSpcReduction="20000"/>
          </a:bodyPr>
          <a:lstStyle/>
          <a:p>
            <a:pPr marL="0" marR="0" indent="0">
              <a:spcBef>
                <a:spcPts val="0"/>
              </a:spcBef>
              <a:spcAft>
                <a:spcPts val="0"/>
              </a:spcAft>
              <a:buNone/>
            </a:pPr>
            <a:r>
              <a:rPr lang="en-US" b="1" dirty="0">
                <a:latin typeface="Times New Roman"/>
                <a:ea typeface="Calibri"/>
                <a:cs typeface="Times New Roman"/>
              </a:rPr>
              <a:t>1.2. Targeted audience:</a:t>
            </a:r>
            <a:r>
              <a:rPr lang="en-US" dirty="0">
                <a:latin typeface="Times New Roman"/>
                <a:ea typeface="Calibri"/>
                <a:cs typeface="Times New Roman"/>
              </a:rPr>
              <a:t/>
            </a:r>
            <a:br>
              <a:rPr lang="en-US" dirty="0">
                <a:latin typeface="Times New Roman"/>
                <a:ea typeface="Calibri"/>
                <a:cs typeface="Times New Roman"/>
              </a:rPr>
            </a:br>
            <a:r>
              <a:rPr lang="en-US" dirty="0">
                <a:latin typeface="Times New Roman"/>
                <a:ea typeface="Calibri"/>
                <a:cs typeface="Times New Roman"/>
              </a:rPr>
              <a:t>I propose a way of shortening the new students' search process by using data about the most popular venues of each area to help find their "venue profile". Potentially there are few groups of people interested in this type of insights:</a:t>
            </a:r>
            <a:endParaRPr lang="en-US" dirty="0">
              <a:latin typeface="Calibri"/>
              <a:ea typeface="Calibri"/>
              <a:cs typeface="Times New Roman"/>
            </a:endParaRPr>
          </a:p>
          <a:p>
            <a:pPr marL="342900" marR="0" lvl="0" indent="-342900">
              <a:spcBef>
                <a:spcPts val="0"/>
              </a:spcBef>
              <a:spcAft>
                <a:spcPts val="0"/>
              </a:spcAft>
              <a:buSzPts val="1000"/>
              <a:buFont typeface="Symbol"/>
              <a:buChar char=""/>
              <a:tabLst>
                <a:tab pos="457200" algn="l"/>
              </a:tabLst>
            </a:pPr>
            <a:r>
              <a:rPr lang="en-US" dirty="0">
                <a:latin typeface="Times New Roman"/>
                <a:ea typeface="Calibri"/>
                <a:cs typeface="Times New Roman"/>
              </a:rPr>
              <a:t>The some real estate companies knowing what are the requirements – venue profile of the client, this analysis will limit the search area to the preferred venues of clients, and therefore the need of real estate resources and time.</a:t>
            </a:r>
            <a:endParaRPr lang="en-US" dirty="0">
              <a:latin typeface="Calibri"/>
              <a:ea typeface="Calibri"/>
              <a:cs typeface="Times New Roman"/>
            </a:endParaRPr>
          </a:p>
          <a:p>
            <a:pPr marL="342900" marR="0" lvl="0" indent="-342900">
              <a:spcBef>
                <a:spcPts val="0"/>
              </a:spcBef>
              <a:spcAft>
                <a:spcPts val="0"/>
              </a:spcAft>
              <a:buSzPts val="1000"/>
              <a:buFont typeface="Symbol"/>
              <a:buChar char=""/>
              <a:tabLst>
                <a:tab pos="457200" algn="l"/>
              </a:tabLst>
            </a:pPr>
            <a:r>
              <a:rPr lang="en-US" dirty="0">
                <a:latin typeface="Times New Roman"/>
                <a:ea typeface="Calibri"/>
                <a:cs typeface="Times New Roman"/>
              </a:rPr>
              <a:t>The New students who want to move or relocate to this NECTA. This type of analysis can speed up the process of searching a place to live saving time and money. It will also help investors who see an opportunity to invest in apartments</a:t>
            </a:r>
            <a:r>
              <a:rPr lang="en-US" dirty="0" smtClean="0">
                <a:latin typeface="Times New Roman"/>
                <a:ea typeface="Calibri"/>
                <a:cs typeface="Times New Roman"/>
              </a:rPr>
              <a:t>.</a:t>
            </a:r>
          </a:p>
          <a:p>
            <a:pPr marL="342900" marR="0" lvl="0" indent="-342900">
              <a:spcBef>
                <a:spcPts val="0"/>
              </a:spcBef>
              <a:spcAft>
                <a:spcPts val="0"/>
              </a:spcAft>
              <a:buSzPts val="1000"/>
              <a:buFont typeface="Symbol"/>
              <a:buChar char=""/>
              <a:tabLst>
                <a:tab pos="457200" algn="l"/>
              </a:tabLst>
            </a:pPr>
            <a:endParaRPr lang="en-US" dirty="0">
              <a:latin typeface="Calibri"/>
              <a:ea typeface="Calibri"/>
              <a:cs typeface="Times New Roman"/>
            </a:endParaRPr>
          </a:p>
          <a:p>
            <a:pPr marL="0" marR="0" indent="0">
              <a:spcBef>
                <a:spcPts val="0"/>
              </a:spcBef>
              <a:spcAft>
                <a:spcPts val="0"/>
              </a:spcAft>
              <a:buNone/>
            </a:pPr>
            <a:r>
              <a:rPr lang="en-US" b="1" dirty="0">
                <a:latin typeface="Times New Roman"/>
                <a:ea typeface="Calibri"/>
                <a:cs typeface="Times New Roman"/>
              </a:rPr>
              <a:t>1.3. Search requirements:</a:t>
            </a:r>
            <a:r>
              <a:rPr lang="en-US" dirty="0">
                <a:latin typeface="Times New Roman"/>
                <a:ea typeface="Calibri"/>
                <a:cs typeface="Times New Roman"/>
              </a:rPr>
              <a:t/>
            </a:r>
            <a:br>
              <a:rPr lang="en-US" dirty="0">
                <a:latin typeface="Times New Roman"/>
                <a:ea typeface="Calibri"/>
                <a:cs typeface="Times New Roman"/>
              </a:rPr>
            </a:br>
            <a:r>
              <a:rPr lang="en-US" dirty="0">
                <a:latin typeface="Times New Roman"/>
                <a:ea typeface="Calibri"/>
                <a:cs typeface="Times New Roman"/>
              </a:rPr>
              <a:t>Students are known to consume lot of Pizza, they love coffee shops, bugger joins and restaurants, gyms to name a few. Therefore my highlights will be focused on:</a:t>
            </a:r>
            <a:endParaRPr lang="en-US" dirty="0">
              <a:latin typeface="Calibri"/>
              <a:ea typeface="Calibri"/>
              <a:cs typeface="Times New Roman"/>
            </a:endParaRPr>
          </a:p>
          <a:p>
            <a:pPr marL="342900" marR="0" lvl="0" indent="-342900">
              <a:spcBef>
                <a:spcPts val="0"/>
              </a:spcBef>
              <a:spcAft>
                <a:spcPts val="0"/>
              </a:spcAft>
              <a:buSzPts val="1000"/>
              <a:buFont typeface="Symbol"/>
              <a:buChar char=""/>
              <a:tabLst>
                <a:tab pos="457200" algn="l"/>
              </a:tabLst>
            </a:pPr>
            <a:r>
              <a:rPr lang="en-US" dirty="0">
                <a:latin typeface="Times New Roman"/>
                <a:ea typeface="Calibri"/>
                <a:cs typeface="Times New Roman"/>
              </a:rPr>
              <a:t>Coffee shop</a:t>
            </a:r>
            <a:endParaRPr lang="en-US" dirty="0">
              <a:latin typeface="Calibri"/>
              <a:ea typeface="Calibri"/>
              <a:cs typeface="Times New Roman"/>
            </a:endParaRPr>
          </a:p>
          <a:p>
            <a:pPr marL="342900" marR="0" lvl="0" indent="-342900">
              <a:spcBef>
                <a:spcPts val="0"/>
              </a:spcBef>
              <a:spcAft>
                <a:spcPts val="0"/>
              </a:spcAft>
              <a:buSzPts val="1000"/>
              <a:buFont typeface="Symbol"/>
              <a:buChar char=""/>
              <a:tabLst>
                <a:tab pos="457200" algn="l"/>
              </a:tabLst>
            </a:pPr>
            <a:r>
              <a:rPr lang="en-US" dirty="0">
                <a:latin typeface="Times New Roman"/>
                <a:ea typeface="Calibri"/>
                <a:cs typeface="Times New Roman"/>
              </a:rPr>
              <a:t>Book store</a:t>
            </a:r>
            <a:endParaRPr lang="en-US" dirty="0">
              <a:latin typeface="Calibri"/>
              <a:ea typeface="Calibri"/>
              <a:cs typeface="Times New Roman"/>
            </a:endParaRPr>
          </a:p>
          <a:p>
            <a:pPr marL="342900" marR="0" lvl="0" indent="-342900">
              <a:spcBef>
                <a:spcPts val="0"/>
              </a:spcBef>
              <a:spcAft>
                <a:spcPts val="0"/>
              </a:spcAft>
              <a:buSzPts val="1000"/>
              <a:buFont typeface="Symbol"/>
              <a:buChar char=""/>
              <a:tabLst>
                <a:tab pos="457200" algn="l"/>
              </a:tabLst>
            </a:pPr>
            <a:r>
              <a:rPr lang="en-US" dirty="0">
                <a:latin typeface="Times New Roman"/>
                <a:ea typeface="Calibri"/>
                <a:cs typeface="Times New Roman"/>
              </a:rPr>
              <a:t>Restaurants</a:t>
            </a:r>
            <a:endParaRPr lang="en-US" dirty="0">
              <a:latin typeface="Calibri"/>
              <a:ea typeface="Calibri"/>
              <a:cs typeface="Times New Roman"/>
            </a:endParaRPr>
          </a:p>
          <a:p>
            <a:pPr marL="342900" marR="0" lvl="0" indent="-342900">
              <a:spcBef>
                <a:spcPts val="0"/>
              </a:spcBef>
              <a:spcAft>
                <a:spcPts val="0"/>
              </a:spcAft>
              <a:buSzPts val="1000"/>
              <a:buFont typeface="Symbol"/>
              <a:buChar char=""/>
              <a:tabLst>
                <a:tab pos="457200" algn="l"/>
              </a:tabLst>
            </a:pPr>
            <a:r>
              <a:rPr lang="en-US" dirty="0">
                <a:latin typeface="Times New Roman"/>
                <a:ea typeface="Calibri"/>
                <a:cs typeface="Times New Roman"/>
              </a:rPr>
              <a:t>Theater</a:t>
            </a:r>
            <a:endParaRPr lang="en-US" dirty="0">
              <a:latin typeface="Calibri"/>
              <a:ea typeface="Calibri"/>
              <a:cs typeface="Times New Roman"/>
            </a:endParaRPr>
          </a:p>
          <a:p>
            <a:pPr marL="342900" marR="0" lvl="0" indent="-342900">
              <a:spcBef>
                <a:spcPts val="0"/>
              </a:spcBef>
              <a:spcAft>
                <a:spcPts val="0"/>
              </a:spcAft>
              <a:buSzPts val="1000"/>
              <a:buFont typeface="Symbol"/>
              <a:buChar char=""/>
              <a:tabLst>
                <a:tab pos="457200" algn="l"/>
              </a:tabLst>
            </a:pPr>
            <a:r>
              <a:rPr lang="en-US" dirty="0">
                <a:latin typeface="Times New Roman"/>
                <a:ea typeface="Calibri"/>
                <a:cs typeface="Times New Roman"/>
              </a:rPr>
              <a:t>Pizza</a:t>
            </a:r>
            <a:endParaRPr lang="en-US" dirty="0">
              <a:latin typeface="Calibri"/>
              <a:ea typeface="Calibri"/>
              <a:cs typeface="Times New Roman"/>
            </a:endParaRPr>
          </a:p>
          <a:p>
            <a:pPr marL="342900" marR="0" lvl="0" indent="-342900">
              <a:spcBef>
                <a:spcPts val="0"/>
              </a:spcBef>
              <a:spcAft>
                <a:spcPts val="0"/>
              </a:spcAft>
              <a:buSzPts val="1000"/>
              <a:buFont typeface="Symbol"/>
              <a:buChar char=""/>
              <a:tabLst>
                <a:tab pos="457200" algn="l"/>
              </a:tabLst>
            </a:pPr>
            <a:r>
              <a:rPr lang="en-US" dirty="0">
                <a:latin typeface="Times New Roman"/>
                <a:ea typeface="Calibri"/>
                <a:cs typeface="Times New Roman"/>
              </a:rPr>
              <a:t>Parks</a:t>
            </a:r>
            <a:endParaRPr lang="en-US" dirty="0">
              <a:latin typeface="Calibri"/>
              <a:ea typeface="Calibri"/>
              <a:cs typeface="Times New Roman"/>
            </a:endParaRPr>
          </a:p>
          <a:p>
            <a:pPr marL="0" indent="0">
              <a:buNone/>
            </a:pPr>
            <a:endParaRPr lang="en-US" dirty="0"/>
          </a:p>
        </p:txBody>
      </p:sp>
      <p:sp>
        <p:nvSpPr>
          <p:cNvPr id="5" name="Title 3"/>
          <p:cNvSpPr>
            <a:spLocks noGrp="1"/>
          </p:cNvSpPr>
          <p:nvPr>
            <p:ph type="title"/>
          </p:nvPr>
        </p:nvSpPr>
        <p:spPr>
          <a:xfrm>
            <a:off x="1295400" y="255134"/>
            <a:ext cx="9601200" cy="1036850"/>
          </a:xfrm>
        </p:spPr>
        <p:txBody>
          <a:bodyPr/>
          <a:lstStyle/>
          <a:p>
            <a:r>
              <a:rPr lang="en-US" b="1" dirty="0" smtClean="0"/>
              <a:t>1. Introduction/Business </a:t>
            </a:r>
            <a:r>
              <a:rPr lang="en-US" b="1" dirty="0"/>
              <a:t>Problem</a:t>
            </a:r>
            <a:endParaRPr lang="en-US" dirty="0"/>
          </a:p>
        </p:txBody>
      </p:sp>
    </p:spTree>
    <p:extLst>
      <p:ext uri="{BB962C8B-B14F-4D97-AF65-F5344CB8AC3E}">
        <p14:creationId xmlns:p14="http://schemas.microsoft.com/office/powerpoint/2010/main" val="166782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197" y="1913206"/>
            <a:ext cx="9743049" cy="4343400"/>
          </a:xfrm>
        </p:spPr>
        <p:txBody>
          <a:bodyPr>
            <a:normAutofit fontScale="85000" lnSpcReduction="20000"/>
          </a:bodyPr>
          <a:lstStyle/>
          <a:p>
            <a:pPr marL="0" indent="0">
              <a:buNone/>
            </a:pPr>
            <a:r>
              <a:rPr lang="en-US" b="1" dirty="0"/>
              <a:t>2. Data to support this project</a:t>
            </a:r>
          </a:p>
          <a:p>
            <a:pPr marL="0" indent="0">
              <a:buNone/>
            </a:pPr>
            <a:r>
              <a:rPr lang="en-US" b="1" i="1" dirty="0"/>
              <a:t>2.1. Data description</a:t>
            </a:r>
          </a:p>
          <a:p>
            <a:pPr marL="0" indent="0">
              <a:buNone/>
            </a:pPr>
            <a:r>
              <a:rPr lang="en-US" dirty="0"/>
              <a:t>To capture the "venue profiles" of the NECTAs, I use:</a:t>
            </a:r>
          </a:p>
          <a:p>
            <a:pPr marL="0" indent="0">
              <a:buNone/>
            </a:pPr>
            <a:r>
              <a:rPr lang="en-US" dirty="0"/>
              <a:t>- Web scraping with </a:t>
            </a:r>
            <a:r>
              <a:rPr lang="en-US" dirty="0" err="1"/>
              <a:t>BeautifulSoup</a:t>
            </a:r>
            <a:r>
              <a:rPr lang="en-US" dirty="0"/>
              <a:t> to obtain a list of New England city and town area (NECTA).</a:t>
            </a:r>
          </a:p>
          <a:p>
            <a:pPr marL="0" indent="0">
              <a:buNone/>
            </a:pPr>
            <a:r>
              <a:rPr lang="en-US" dirty="0"/>
              <a:t>The Wiki page: </a:t>
            </a:r>
            <a:r>
              <a:rPr lang="en-US" b="1" dirty="0">
                <a:solidFill>
                  <a:srgbClr val="0070C0"/>
                </a:solidFill>
              </a:rPr>
              <a:t>https://en.wikipedia.org/wiki/New_England_city_and_town_area</a:t>
            </a:r>
            <a:r>
              <a:rPr lang="en-US" dirty="0">
                <a:solidFill>
                  <a:srgbClr val="0070C0"/>
                </a:solidFill>
              </a:rPr>
              <a:t> </a:t>
            </a:r>
            <a:r>
              <a:rPr lang="en-US" dirty="0"/>
              <a:t>has a table with:</a:t>
            </a:r>
          </a:p>
          <a:p>
            <a:pPr>
              <a:buFont typeface="Wingdings" panose="05000000000000000000" pitchFamily="2" charset="2"/>
              <a:buChar char="§"/>
            </a:pPr>
            <a:r>
              <a:rPr lang="en-US" dirty="0" smtClean="0"/>
              <a:t>List </a:t>
            </a:r>
            <a:r>
              <a:rPr lang="en-US" dirty="0"/>
              <a:t>of all the NECTA,</a:t>
            </a:r>
          </a:p>
          <a:p>
            <a:pPr>
              <a:buFont typeface="Wingdings" panose="05000000000000000000" pitchFamily="2" charset="2"/>
              <a:buChar char="§"/>
            </a:pPr>
            <a:r>
              <a:rPr lang="en-US" dirty="0" smtClean="0"/>
              <a:t>2010 </a:t>
            </a:r>
            <a:r>
              <a:rPr lang="en-US" dirty="0"/>
              <a:t>Population,</a:t>
            </a:r>
          </a:p>
          <a:p>
            <a:pPr>
              <a:buFont typeface="Wingdings" panose="05000000000000000000" pitchFamily="2" charset="2"/>
              <a:buChar char="§"/>
            </a:pPr>
            <a:r>
              <a:rPr lang="en-US" dirty="0" smtClean="0"/>
              <a:t>2000 </a:t>
            </a:r>
            <a:r>
              <a:rPr lang="en-US" dirty="0"/>
              <a:t>Population,</a:t>
            </a:r>
          </a:p>
          <a:p>
            <a:pPr>
              <a:buFont typeface="Wingdings" panose="05000000000000000000" pitchFamily="2" charset="2"/>
              <a:buChar char="§"/>
            </a:pPr>
            <a:r>
              <a:rPr lang="en-US" dirty="0" smtClean="0"/>
              <a:t>Percent </a:t>
            </a:r>
            <a:r>
              <a:rPr lang="en-US" dirty="0"/>
              <a:t>change,</a:t>
            </a:r>
          </a:p>
        </p:txBody>
      </p:sp>
      <p:sp>
        <p:nvSpPr>
          <p:cNvPr id="9" name="Title 3"/>
          <p:cNvSpPr>
            <a:spLocks noGrp="1"/>
          </p:cNvSpPr>
          <p:nvPr>
            <p:ph type="title"/>
          </p:nvPr>
        </p:nvSpPr>
        <p:spPr>
          <a:xfrm>
            <a:off x="1295400" y="255134"/>
            <a:ext cx="9601200" cy="1036850"/>
          </a:xfrm>
        </p:spPr>
        <p:txBody>
          <a:bodyPr/>
          <a:lstStyle/>
          <a:p>
            <a:r>
              <a:rPr lang="en-US" b="1" dirty="0" smtClean="0"/>
              <a:t>2. Data </a:t>
            </a:r>
            <a:r>
              <a:rPr lang="en-US" b="1" dirty="0"/>
              <a:t>to support this project</a:t>
            </a:r>
            <a:endParaRPr lang="en-US" dirty="0"/>
          </a:p>
        </p:txBody>
      </p:sp>
    </p:spTree>
    <p:extLst>
      <p:ext uri="{BB962C8B-B14F-4D97-AF65-F5344CB8AC3E}">
        <p14:creationId xmlns:p14="http://schemas.microsoft.com/office/powerpoint/2010/main" val="166782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6588969"/>
              </p:ext>
            </p:extLst>
          </p:nvPr>
        </p:nvGraphicFramePr>
        <p:xfrm>
          <a:off x="3685784" y="1772533"/>
          <a:ext cx="8131125" cy="4602589"/>
        </p:xfrm>
        <a:graphic>
          <a:graphicData uri="http://schemas.openxmlformats.org/drawingml/2006/table">
            <a:tbl>
              <a:tblPr firstRow="1" firstCol="1" bandRow="1">
                <a:tableStyleId>{C4B1156A-380E-4F78-BDF5-A606A8083BF9}</a:tableStyleId>
              </a:tblPr>
              <a:tblGrid>
                <a:gridCol w="801425"/>
                <a:gridCol w="3088826"/>
                <a:gridCol w="1035174"/>
                <a:gridCol w="1018477"/>
                <a:gridCol w="1001782"/>
                <a:gridCol w="1185441"/>
              </a:tblGrid>
              <a:tr h="200693">
                <a:tc>
                  <a:txBody>
                    <a:bodyPr/>
                    <a:lstStyle/>
                    <a:p>
                      <a:pPr marL="0" marR="0" algn="ctr">
                        <a:spcBef>
                          <a:spcPts val="0"/>
                        </a:spcBef>
                        <a:spcAft>
                          <a:spcPts val="0"/>
                        </a:spcAft>
                      </a:pPr>
                      <a:r>
                        <a:rPr lang="en-US" sz="1100">
                          <a:effectLst/>
                        </a:rPr>
                        <a:t>Rank</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NECTA</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State(s)</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2000 Pop</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2010 Pop</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%Change</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1</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Boston–Cambridge–Quincy</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MA-NH</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4,503,683</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4,703,187</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4.43%</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2</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Providence–Fall River–Warwick</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RI-MA</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1,292,942</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1,301,595</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0.67%</a:t>
                      </a:r>
                      <a:endParaRPr lang="en-US" sz="1200">
                        <a:effectLst/>
                        <a:latin typeface="Calibri"/>
                        <a:ea typeface="Calibri"/>
                        <a:cs typeface="Times New Roman"/>
                      </a:endParaRPr>
                    </a:p>
                  </a:txBody>
                  <a:tcPr marL="68580" marR="68580" marT="0" marB="0" anchor="b"/>
                </a:tc>
              </a:tr>
              <a:tr h="353220">
                <a:tc>
                  <a:txBody>
                    <a:bodyPr/>
                    <a:lstStyle/>
                    <a:p>
                      <a:pPr marL="0" marR="0" algn="ctr">
                        <a:spcBef>
                          <a:spcPts val="0"/>
                        </a:spcBef>
                        <a:spcAft>
                          <a:spcPts val="0"/>
                        </a:spcAft>
                      </a:pPr>
                      <a:r>
                        <a:rPr lang="en-US" sz="1100">
                          <a:effectLst/>
                        </a:rPr>
                        <a:t>3</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Hartford–West Hartford–East Hartford</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CT</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1,059,878</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1,121,463</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5.81%</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4</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Bridgeport–Stamford–Norwalk</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CT</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892,283</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926,465</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3.83%</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5</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Springfield</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MA-CT</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660,837</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683,800</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3.47%</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6</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New Haven</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CT</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571,310</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597,172</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4.53%</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7</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Worcester</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MA-CT</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539,828</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577,537</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6.99%</a:t>
                      </a:r>
                      <a:endParaRPr lang="en-US" sz="1200">
                        <a:effectLst/>
                        <a:latin typeface="Calibri"/>
                        <a:ea typeface="Calibri"/>
                        <a:cs typeface="Times New Roman"/>
                      </a:endParaRPr>
                    </a:p>
                  </a:txBody>
                  <a:tcPr marL="68580" marR="68580" marT="0" marB="0" anchor="b"/>
                </a:tc>
              </a:tr>
              <a:tr h="225474">
                <a:tc>
                  <a:txBody>
                    <a:bodyPr/>
                    <a:lstStyle/>
                    <a:p>
                      <a:pPr marL="0" marR="0" algn="ctr">
                        <a:spcBef>
                          <a:spcPts val="0"/>
                        </a:spcBef>
                        <a:spcAft>
                          <a:spcPts val="0"/>
                        </a:spcAft>
                      </a:pPr>
                      <a:r>
                        <a:rPr lang="en-US" sz="1100">
                          <a:effectLst/>
                        </a:rPr>
                        <a:t>8</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Portland–South Portland–Biddeford</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ME</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333,624</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357,412</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7.13%</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9</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Norwich–New London</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CT-RI</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265,288</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278,598</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5.02%</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10</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Barnstable Town</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MA</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244,257</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239,675</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-1.88%</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11</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Waterbury</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CT</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195,540</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204,451</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4.56%</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12</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Burlington–South Burlington</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VT</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187,105</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198,627</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6.16%</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13</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Manchester</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NH</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176,663</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187,596</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6.19%</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14</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New Bedford</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MA</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170,161</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175,502</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3.14%</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15</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Danbury</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CT</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155,304</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163,260</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5.12%</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16</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Rochester–Dover</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NH-ME</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135,367</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149,471</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10.42%</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17</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Leominster–Fitchburg–Gardner</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MA</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143,905</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147,818</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2.72%</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18</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Bangor</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ME</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124,906</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135,632</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8.59%</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19</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Lewiston–Auburn</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ME</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101,778</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106,216</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4.36%</a:t>
                      </a:r>
                      <a:endParaRPr lang="en-US" sz="1200">
                        <a:effectLst/>
                        <a:latin typeface="Calibri"/>
                        <a:ea typeface="Calibri"/>
                        <a:cs typeface="Times New Roman"/>
                      </a:endParaRPr>
                    </a:p>
                  </a:txBody>
                  <a:tcPr marL="68580" marR="68580" marT="0" marB="0" anchor="b"/>
                </a:tc>
              </a:tr>
              <a:tr h="200693">
                <a:tc>
                  <a:txBody>
                    <a:bodyPr/>
                    <a:lstStyle/>
                    <a:p>
                      <a:pPr marL="0" marR="0" algn="ctr">
                        <a:spcBef>
                          <a:spcPts val="0"/>
                        </a:spcBef>
                        <a:spcAft>
                          <a:spcPts val="0"/>
                        </a:spcAft>
                      </a:pPr>
                      <a:r>
                        <a:rPr lang="en-US" sz="1100">
                          <a:effectLst/>
                        </a:rPr>
                        <a:t>20</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Portsmouth</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NH-ME</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71,232</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73,274</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2.87%</a:t>
                      </a:r>
                      <a:endParaRPr lang="en-US" sz="1200">
                        <a:effectLst/>
                        <a:latin typeface="Calibri"/>
                        <a:ea typeface="Calibri"/>
                        <a:cs typeface="Times New Roman"/>
                      </a:endParaRPr>
                    </a:p>
                  </a:txBody>
                  <a:tcPr marL="68580" marR="68580" marT="0" marB="0" anchor="b"/>
                </a:tc>
              </a:tr>
              <a:tr h="210728">
                <a:tc>
                  <a:txBody>
                    <a:bodyPr/>
                    <a:lstStyle/>
                    <a:p>
                      <a:pPr marL="0" marR="0" algn="ctr">
                        <a:spcBef>
                          <a:spcPts val="0"/>
                        </a:spcBef>
                        <a:spcAft>
                          <a:spcPts val="0"/>
                        </a:spcAft>
                      </a:pPr>
                      <a:r>
                        <a:rPr lang="en-US" sz="1100">
                          <a:effectLst/>
                        </a:rPr>
                        <a:t>21</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Pittsfield</a:t>
                      </a:r>
                      <a:endParaRPr lang="en-US" sz="12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1100">
                          <a:effectLst/>
                        </a:rPr>
                        <a:t>MA</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73,297</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a:effectLst/>
                        </a:rPr>
                        <a:t>72,051</a:t>
                      </a:r>
                      <a:endParaRPr lang="en-US" sz="12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1100" dirty="0">
                          <a:effectLst/>
                        </a:rPr>
                        <a:t>-1.70%</a:t>
                      </a:r>
                      <a:endParaRPr lang="en-US" sz="1200" dirty="0">
                        <a:effectLst/>
                        <a:latin typeface="Calibri"/>
                        <a:ea typeface="Calibri"/>
                        <a:cs typeface="Times New Roman"/>
                      </a:endParaRPr>
                    </a:p>
                  </a:txBody>
                  <a:tcPr marL="68580" marR="68580" marT="0" marB="0" anchor="b"/>
                </a:tc>
              </a:tr>
            </a:tbl>
          </a:graphicData>
        </a:graphic>
      </p:graphicFrame>
      <p:sp>
        <p:nvSpPr>
          <p:cNvPr id="8" name="Title 3"/>
          <p:cNvSpPr>
            <a:spLocks noGrp="1"/>
          </p:cNvSpPr>
          <p:nvPr>
            <p:ph type="title"/>
          </p:nvPr>
        </p:nvSpPr>
        <p:spPr>
          <a:xfrm>
            <a:off x="1295400" y="255134"/>
            <a:ext cx="9601200" cy="1036850"/>
          </a:xfrm>
        </p:spPr>
        <p:txBody>
          <a:bodyPr/>
          <a:lstStyle/>
          <a:p>
            <a:r>
              <a:rPr lang="en-US" b="1" dirty="0" smtClean="0"/>
              <a:t>2. Data </a:t>
            </a:r>
            <a:r>
              <a:rPr lang="en-US" b="1" dirty="0"/>
              <a:t>to support this project</a:t>
            </a:r>
            <a:endParaRPr lang="en-US" dirty="0"/>
          </a:p>
        </p:txBody>
      </p:sp>
      <p:sp>
        <p:nvSpPr>
          <p:cNvPr id="9" name="TextBox 8"/>
          <p:cNvSpPr txBox="1"/>
          <p:nvPr/>
        </p:nvSpPr>
        <p:spPr>
          <a:xfrm>
            <a:off x="140677" y="1814732"/>
            <a:ext cx="3460652" cy="4247317"/>
          </a:xfrm>
          <a:prstGeom prst="rect">
            <a:avLst/>
          </a:prstGeom>
          <a:noFill/>
        </p:spPr>
        <p:txBody>
          <a:bodyPr wrap="square" rtlCol="0">
            <a:spAutoFit/>
          </a:bodyPr>
          <a:lstStyle/>
          <a:p>
            <a:r>
              <a:rPr lang="en-US" b="1" dirty="0"/>
              <a:t>- </a:t>
            </a:r>
            <a:r>
              <a:rPr lang="en-US" b="1" dirty="0" smtClean="0"/>
              <a:t>Nomination </a:t>
            </a:r>
            <a:r>
              <a:rPr lang="en-US" b="1" dirty="0"/>
              <a:t>from </a:t>
            </a:r>
            <a:r>
              <a:rPr lang="en-US" b="1" dirty="0" err="1"/>
              <a:t>geopy.geocoders</a:t>
            </a:r>
            <a:r>
              <a:rPr lang="en-US" b="1" dirty="0"/>
              <a:t> for geocoding the County names and get their coordinates.</a:t>
            </a:r>
            <a:endParaRPr lang="en-US" dirty="0"/>
          </a:p>
          <a:p>
            <a:r>
              <a:rPr lang="en-US" dirty="0"/>
              <a:t>With </a:t>
            </a:r>
            <a:r>
              <a:rPr lang="en-US" dirty="0" smtClean="0"/>
              <a:t>Nomination </a:t>
            </a:r>
            <a:r>
              <a:rPr lang="en-US" dirty="0"/>
              <a:t>we will be able to concatenate the list of New England city and town area (NECTA) with their coordinates.</a:t>
            </a:r>
          </a:p>
          <a:p>
            <a:r>
              <a:rPr lang="en-US" b="1" dirty="0"/>
              <a:t>- Foursquare API to get all venues in the </a:t>
            </a:r>
            <a:endParaRPr lang="en-US" dirty="0"/>
          </a:p>
          <a:p>
            <a:r>
              <a:rPr lang="en-US" dirty="0"/>
              <a:t>With Foursquare we will get the top venues that are within certain radius of each other.</a:t>
            </a:r>
          </a:p>
          <a:p>
            <a:endParaRPr lang="en-US" dirty="0"/>
          </a:p>
        </p:txBody>
      </p:sp>
    </p:spTree>
    <p:extLst>
      <p:ext uri="{BB962C8B-B14F-4D97-AF65-F5344CB8AC3E}">
        <p14:creationId xmlns:p14="http://schemas.microsoft.com/office/powerpoint/2010/main" val="329896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800665"/>
            <a:ext cx="9601200" cy="4557931"/>
          </a:xfrm>
        </p:spPr>
        <p:txBody>
          <a:bodyPr>
            <a:normAutofit/>
          </a:bodyPr>
          <a:lstStyle/>
          <a:p>
            <a:pPr marL="0" marR="0" indent="0">
              <a:spcBef>
                <a:spcPts val="0"/>
              </a:spcBef>
              <a:spcAft>
                <a:spcPts val="0"/>
              </a:spcAft>
              <a:buNone/>
            </a:pPr>
            <a:r>
              <a:rPr lang="en-US" b="1" i="1" dirty="0">
                <a:latin typeface="Times New Roman"/>
                <a:ea typeface="Calibri"/>
                <a:cs typeface="Times New Roman"/>
              </a:rPr>
              <a:t>The methods used in this work were</a:t>
            </a:r>
            <a:r>
              <a:rPr lang="en-US" dirty="0" smtClean="0">
                <a:latin typeface="Times New Roman"/>
                <a:ea typeface="Calibri"/>
                <a:cs typeface="Times New Roman"/>
              </a:rPr>
              <a:t>:</a:t>
            </a:r>
          </a:p>
          <a:p>
            <a:pPr marL="0" marR="0" indent="0">
              <a:spcBef>
                <a:spcPts val="0"/>
              </a:spcBef>
              <a:spcAft>
                <a:spcPts val="0"/>
              </a:spcAft>
              <a:buNone/>
            </a:pPr>
            <a:endParaRPr lang="en-US" dirty="0">
              <a:latin typeface="Calibri"/>
              <a:ea typeface="Calibri"/>
              <a:cs typeface="Times New Roman"/>
            </a:endParaRPr>
          </a:p>
          <a:p>
            <a:pPr marL="342900" marR="0" lvl="0" indent="-342900">
              <a:lnSpc>
                <a:spcPct val="150000"/>
              </a:lnSpc>
              <a:spcBef>
                <a:spcPts val="0"/>
              </a:spcBef>
              <a:spcAft>
                <a:spcPts val="0"/>
              </a:spcAft>
              <a:buFont typeface="+mj-lt"/>
              <a:buAutoNum type="arabicPeriod"/>
              <a:tabLst>
                <a:tab pos="457200" algn="l"/>
                <a:tab pos="514350" algn="l"/>
              </a:tabLst>
            </a:pPr>
            <a:r>
              <a:rPr lang="en-US" sz="2000" dirty="0">
                <a:latin typeface="Times New Roman"/>
                <a:ea typeface="Calibri"/>
                <a:cs typeface="Times New Roman"/>
              </a:rPr>
              <a:t>Web Scraping with the </a:t>
            </a:r>
            <a:r>
              <a:rPr lang="en-US" sz="2000" dirty="0" err="1">
                <a:latin typeface="Times New Roman"/>
                <a:ea typeface="Calibri"/>
                <a:cs typeface="Times New Roman"/>
              </a:rPr>
              <a:t>BeautifulSoup</a:t>
            </a:r>
            <a:r>
              <a:rPr lang="en-US" sz="2000" dirty="0">
                <a:latin typeface="Times New Roman"/>
                <a:ea typeface="Calibri"/>
                <a:cs typeface="Times New Roman"/>
              </a:rPr>
              <a:t> library</a:t>
            </a:r>
            <a:endParaRPr lang="en-US" sz="2000" dirty="0">
              <a:latin typeface="Calibri"/>
              <a:ea typeface="Calibri"/>
              <a:cs typeface="Times New Roman"/>
            </a:endParaRPr>
          </a:p>
          <a:p>
            <a:pPr marL="342900" marR="0" lvl="0" indent="-342900">
              <a:lnSpc>
                <a:spcPct val="150000"/>
              </a:lnSpc>
              <a:spcBef>
                <a:spcPts val="0"/>
              </a:spcBef>
              <a:spcAft>
                <a:spcPts val="0"/>
              </a:spcAft>
              <a:buFont typeface="+mj-lt"/>
              <a:buAutoNum type="arabicPeriod"/>
              <a:tabLst>
                <a:tab pos="457200" algn="l"/>
                <a:tab pos="514350" algn="l"/>
              </a:tabLst>
            </a:pPr>
            <a:r>
              <a:rPr lang="en-US" sz="2000" dirty="0">
                <a:latin typeface="Times New Roman"/>
                <a:ea typeface="Calibri"/>
                <a:cs typeface="Times New Roman"/>
              </a:rPr>
              <a:t>Geocoding with </a:t>
            </a:r>
            <a:r>
              <a:rPr lang="en-US" sz="2000" dirty="0" smtClean="0">
                <a:latin typeface="Times New Roman"/>
                <a:ea typeface="Calibri"/>
                <a:cs typeface="Times New Roman"/>
              </a:rPr>
              <a:t>Nominalism </a:t>
            </a:r>
            <a:r>
              <a:rPr lang="en-US" sz="2000" dirty="0">
                <a:latin typeface="Times New Roman"/>
                <a:ea typeface="Calibri"/>
                <a:cs typeface="Times New Roman"/>
              </a:rPr>
              <a:t>from </a:t>
            </a:r>
            <a:r>
              <a:rPr lang="en-US" sz="2000" dirty="0" err="1">
                <a:latin typeface="Times New Roman"/>
                <a:ea typeface="Calibri"/>
                <a:cs typeface="Times New Roman"/>
              </a:rPr>
              <a:t>geopy.geocoders</a:t>
            </a:r>
            <a:endParaRPr lang="en-US" sz="2000" dirty="0">
              <a:latin typeface="Calibri"/>
              <a:ea typeface="Calibri"/>
              <a:cs typeface="Times New Roman"/>
            </a:endParaRPr>
          </a:p>
          <a:p>
            <a:pPr marL="342900" marR="0" lvl="0" indent="-342900">
              <a:lnSpc>
                <a:spcPct val="150000"/>
              </a:lnSpc>
              <a:spcBef>
                <a:spcPts val="0"/>
              </a:spcBef>
              <a:spcAft>
                <a:spcPts val="0"/>
              </a:spcAft>
              <a:buFont typeface="+mj-lt"/>
              <a:buAutoNum type="arabicPeriod"/>
              <a:tabLst>
                <a:tab pos="457200" algn="l"/>
                <a:tab pos="514350" algn="l"/>
              </a:tabLst>
            </a:pPr>
            <a:r>
              <a:rPr lang="en-US" sz="2000" dirty="0">
                <a:latin typeface="Times New Roman"/>
                <a:ea typeface="Calibri"/>
                <a:cs typeface="Times New Roman"/>
              </a:rPr>
              <a:t>Data acquisition from </a:t>
            </a:r>
            <a:r>
              <a:rPr lang="en-US" sz="2000" dirty="0" err="1">
                <a:latin typeface="Times New Roman"/>
                <a:ea typeface="Calibri"/>
                <a:cs typeface="Times New Roman"/>
              </a:rPr>
              <a:t>Foursquare's</a:t>
            </a:r>
            <a:r>
              <a:rPr lang="en-US" sz="2000" dirty="0">
                <a:latin typeface="Times New Roman"/>
                <a:ea typeface="Calibri"/>
                <a:cs typeface="Times New Roman"/>
              </a:rPr>
              <a:t> API</a:t>
            </a:r>
            <a:endParaRPr lang="en-US" sz="2000" dirty="0">
              <a:latin typeface="Calibri"/>
              <a:ea typeface="Calibri"/>
              <a:cs typeface="Times New Roman"/>
            </a:endParaRPr>
          </a:p>
          <a:p>
            <a:pPr marL="342900" marR="0" lvl="0" indent="-342900">
              <a:lnSpc>
                <a:spcPct val="150000"/>
              </a:lnSpc>
              <a:spcBef>
                <a:spcPts val="0"/>
              </a:spcBef>
              <a:spcAft>
                <a:spcPts val="0"/>
              </a:spcAft>
              <a:buFont typeface="+mj-lt"/>
              <a:buAutoNum type="arabicPeriod"/>
              <a:tabLst>
                <a:tab pos="457200" algn="l"/>
                <a:tab pos="514350" algn="l"/>
              </a:tabLst>
            </a:pPr>
            <a:r>
              <a:rPr lang="en-US" sz="2000" dirty="0">
                <a:latin typeface="Times New Roman"/>
                <a:ea typeface="Calibri"/>
                <a:cs typeface="Times New Roman"/>
              </a:rPr>
              <a:t>Feature reduction by considering most common venue categories</a:t>
            </a:r>
            <a:endParaRPr lang="en-US" sz="2000" dirty="0">
              <a:latin typeface="Calibri"/>
              <a:ea typeface="Calibri"/>
              <a:cs typeface="Times New Roman"/>
            </a:endParaRPr>
          </a:p>
          <a:p>
            <a:pPr marL="342900" marR="0" lvl="0" indent="-342900">
              <a:lnSpc>
                <a:spcPct val="150000"/>
              </a:lnSpc>
              <a:spcBef>
                <a:spcPts val="0"/>
              </a:spcBef>
              <a:spcAft>
                <a:spcPts val="0"/>
              </a:spcAft>
              <a:buFont typeface="+mj-lt"/>
              <a:buAutoNum type="arabicPeriod"/>
              <a:tabLst>
                <a:tab pos="457200" algn="l"/>
                <a:tab pos="514350" algn="l"/>
              </a:tabLst>
            </a:pPr>
            <a:r>
              <a:rPr lang="en-US" sz="2000" dirty="0">
                <a:latin typeface="Times New Roman"/>
                <a:ea typeface="Calibri"/>
                <a:cs typeface="Times New Roman"/>
              </a:rPr>
              <a:t>Machine learning: k-Means clustering because it is the most simple clustering algorithm and it was capable of meeting the proposed objective</a:t>
            </a:r>
            <a:endParaRPr lang="en-US" sz="2000" dirty="0">
              <a:latin typeface="Calibri"/>
              <a:ea typeface="Calibri"/>
              <a:cs typeface="Times New Roman"/>
            </a:endParaRPr>
          </a:p>
          <a:p>
            <a:pPr marL="0" indent="0">
              <a:buNone/>
            </a:pPr>
            <a:endParaRPr lang="en-US" dirty="0"/>
          </a:p>
        </p:txBody>
      </p:sp>
      <p:sp>
        <p:nvSpPr>
          <p:cNvPr id="5" name="Title 3"/>
          <p:cNvSpPr>
            <a:spLocks noGrp="1"/>
          </p:cNvSpPr>
          <p:nvPr>
            <p:ph type="title"/>
          </p:nvPr>
        </p:nvSpPr>
        <p:spPr>
          <a:xfrm>
            <a:off x="1295400" y="255134"/>
            <a:ext cx="9601200" cy="1036850"/>
          </a:xfrm>
        </p:spPr>
        <p:txBody>
          <a:bodyPr/>
          <a:lstStyle/>
          <a:p>
            <a:r>
              <a:rPr lang="en-US" b="1" dirty="0"/>
              <a:t>3. Methodology</a:t>
            </a:r>
            <a:endParaRPr lang="en-US" dirty="0"/>
          </a:p>
        </p:txBody>
      </p:sp>
    </p:spTree>
    <p:extLst>
      <p:ext uri="{BB962C8B-B14F-4D97-AF65-F5344CB8AC3E}">
        <p14:creationId xmlns:p14="http://schemas.microsoft.com/office/powerpoint/2010/main" val="329896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1009" y="1491176"/>
            <a:ext cx="10480431" cy="1111348"/>
          </a:xfrm>
        </p:spPr>
        <p:txBody>
          <a:bodyPr>
            <a:normAutofit/>
          </a:bodyPr>
          <a:lstStyle/>
          <a:p>
            <a:pPr marL="0" indent="0">
              <a:buNone/>
            </a:pPr>
            <a:r>
              <a:rPr lang="en-US" sz="2000" b="1" dirty="0"/>
              <a:t>4.1. Web scraping</a:t>
            </a:r>
            <a:endParaRPr lang="en-US" sz="2000" dirty="0"/>
          </a:p>
          <a:p>
            <a:pPr marL="0" indent="0">
              <a:buNone/>
            </a:pPr>
            <a:r>
              <a:rPr lang="en-US" sz="1800" dirty="0"/>
              <a:t>This is the Wikipedia page </a:t>
            </a:r>
            <a:r>
              <a:rPr lang="en-US" sz="1800" u="sng" dirty="0">
                <a:solidFill>
                  <a:schemeClr val="accent1">
                    <a:lumMod val="75000"/>
                  </a:schemeClr>
                </a:solidFill>
                <a:hlinkClick r:id="rId2"/>
              </a:rPr>
              <a:t>https://en.wikipedia.org/wiki/New_England_city_and_town_area</a:t>
            </a:r>
            <a:r>
              <a:rPr lang="en-US" sz="1800" dirty="0"/>
              <a:t> that contains a list of all towns in New England.</a:t>
            </a:r>
          </a:p>
          <a:p>
            <a:pPr marL="0" indent="0">
              <a:buNone/>
            </a:pPr>
            <a:endParaRPr lang="en-US" dirty="0"/>
          </a:p>
        </p:txBody>
      </p:sp>
      <p:sp>
        <p:nvSpPr>
          <p:cNvPr id="5" name="Title 3"/>
          <p:cNvSpPr>
            <a:spLocks noGrp="1"/>
          </p:cNvSpPr>
          <p:nvPr>
            <p:ph type="title"/>
          </p:nvPr>
        </p:nvSpPr>
        <p:spPr>
          <a:xfrm>
            <a:off x="1295400" y="255134"/>
            <a:ext cx="9601200" cy="1036850"/>
          </a:xfrm>
        </p:spPr>
        <p:txBody>
          <a:bodyPr/>
          <a:lstStyle/>
          <a:p>
            <a:r>
              <a:rPr lang="en-US" b="1" dirty="0"/>
              <a:t>4. Results</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069145" y="2588993"/>
            <a:ext cx="9003323" cy="4100195"/>
          </a:xfrm>
          <a:prstGeom prst="rect">
            <a:avLst/>
          </a:prstGeom>
        </p:spPr>
      </p:pic>
    </p:spTree>
    <p:extLst>
      <p:ext uri="{BB962C8B-B14F-4D97-AF65-F5344CB8AC3E}">
        <p14:creationId xmlns:p14="http://schemas.microsoft.com/office/powerpoint/2010/main" val="329896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827" y="1744394"/>
            <a:ext cx="4079631" cy="4343400"/>
          </a:xfrm>
        </p:spPr>
        <p:txBody>
          <a:bodyPr>
            <a:normAutofit fontScale="92500" lnSpcReduction="10000"/>
          </a:bodyPr>
          <a:lstStyle/>
          <a:p>
            <a:pPr marL="0" indent="0">
              <a:buNone/>
            </a:pPr>
            <a:r>
              <a:rPr lang="en-US" b="1" dirty="0"/>
              <a:t>4.2. Mapping the NECTAs with clusters.</a:t>
            </a:r>
          </a:p>
          <a:p>
            <a:r>
              <a:rPr lang="en-US" dirty="0"/>
              <a:t>The goal is This project is alleviate the hard tasks and eliminate the guessing game for the thousands of students and families different city, state, and/or country moving to New England this Fall, to do that I will cluster based on the NECTAs.</a:t>
            </a:r>
          </a:p>
          <a:p>
            <a:r>
              <a:rPr lang="en-US" dirty="0"/>
              <a:t>First I evaluate the venues by NECTAs</a:t>
            </a:r>
          </a:p>
        </p:txBody>
      </p:sp>
      <p:sp>
        <p:nvSpPr>
          <p:cNvPr id="9" name="Title 3"/>
          <p:cNvSpPr>
            <a:spLocks noGrp="1"/>
          </p:cNvSpPr>
          <p:nvPr>
            <p:ph type="title"/>
          </p:nvPr>
        </p:nvSpPr>
        <p:spPr>
          <a:xfrm>
            <a:off x="1295400" y="255134"/>
            <a:ext cx="9601200" cy="1036850"/>
          </a:xfrm>
        </p:spPr>
        <p:txBody>
          <a:bodyPr/>
          <a:lstStyle/>
          <a:p>
            <a:r>
              <a:rPr lang="en-US" b="1" dirty="0"/>
              <a:t>4. Results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609122" y="1568962"/>
            <a:ext cx="7446889" cy="5070989"/>
          </a:xfrm>
          <a:prstGeom prst="rect">
            <a:avLst/>
          </a:prstGeom>
        </p:spPr>
      </p:pic>
    </p:spTree>
    <p:extLst>
      <p:ext uri="{BB962C8B-B14F-4D97-AF65-F5344CB8AC3E}">
        <p14:creationId xmlns:p14="http://schemas.microsoft.com/office/powerpoint/2010/main" val="264168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direction presentation">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Template>
  <TotalTime>77</TotalTime>
  <Words>954</Words>
  <Application>Microsoft Office PowerPoint</Application>
  <PresentationFormat>Custom</PresentationFormat>
  <Paragraphs>218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Business direction presentation</vt:lpstr>
      <vt:lpstr>Destination New England!   What new Students are coming to!</vt:lpstr>
      <vt:lpstr>1. Introduction/Business Problem</vt:lpstr>
      <vt:lpstr>Let’s explore the New England city and town area (NECTA) </vt:lpstr>
      <vt:lpstr>1. Introduction/Business Problem</vt:lpstr>
      <vt:lpstr>2. Data to support this project</vt:lpstr>
      <vt:lpstr>2. Data to support this project</vt:lpstr>
      <vt:lpstr>3. Methodology</vt:lpstr>
      <vt:lpstr>4. Results</vt:lpstr>
      <vt:lpstr>4. Results</vt:lpstr>
      <vt:lpstr>4. Results</vt:lpstr>
      <vt:lpstr>4. Results</vt:lpstr>
      <vt:lpstr>4. Results</vt:lpstr>
      <vt:lpstr>5. Discussion</vt:lpstr>
      <vt:lpstr>6. Conclusion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Destination New England!   What new Students are coming to!</dc:title>
  <dc:creator>Youssou</dc:creator>
  <cp:lastModifiedBy>Youssou</cp:lastModifiedBy>
  <cp:revision>10</cp:revision>
  <dcterms:created xsi:type="dcterms:W3CDTF">2019-03-16T17:50:42Z</dcterms:created>
  <dcterms:modified xsi:type="dcterms:W3CDTF">2019-03-16T19:08:32Z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