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3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6" autoAdjust="0"/>
    <p:restoredTop sz="82542" autoAdjust="0"/>
  </p:normalViewPr>
  <p:slideViewPr>
    <p:cSldViewPr>
      <p:cViewPr varScale="1">
        <p:scale>
          <a:sx n="90" d="100"/>
          <a:sy n="90" d="100"/>
        </p:scale>
        <p:origin x="-3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55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FBCF0-5672-41B3-88AE-29DB164D9258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03385-67D5-4B92-8F9F-D57127FD46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A592F-F92D-4999-8834-B48BF49A0751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BB74-8FAA-4585-90AB-939A57FF69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Can’t go a day without</a:t>
            </a:r>
            <a:r>
              <a:rPr lang="en-US" baseline="0" dirty="0" smtClean="0"/>
              <a:t> an invitation to a webinar, etc.</a:t>
            </a:r>
          </a:p>
          <a:p>
            <a:r>
              <a:rPr lang="en-US" baseline="0" dirty="0" smtClean="0"/>
              <a:t>But you don’t have to worry about learning the 26 Essential E-Mail Best Practices because we have a team that is dedicated to being specialist in emails and email deployment and they have attended, ,...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all know the advantages of using emails, it’s a cost effective communication vehicle and used as a part of an integrated marketing campaign, it can boost results. E-mail used in conjunction with direct mail could increase response rates by up to 40% according to </a:t>
            </a:r>
            <a:r>
              <a:rPr lang="en-US" baseline="0" dirty="0" err="1" smtClean="0"/>
              <a:t>SubscriberMail’s</a:t>
            </a:r>
            <a:r>
              <a:rPr lang="en-US" baseline="0" dirty="0" smtClean="0"/>
              <a:t> whitepaper: Top 10 Things You Need to Know About E-mail Opt-in Process (May 2008)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today we’re going to focus on one main topic regarding e-mails – How do you gather e-mail addresses?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6D6B-E18B-45D2-A864-39CF8CA6DB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Several of our clients</a:t>
            </a:r>
            <a:r>
              <a:rPr lang="en-US" baseline="0" dirty="0" smtClean="0"/>
              <a:t> have had success with gathering e-mail addresses. Hearst has, Marc’s going to show you a Meredith example, </a:t>
            </a:r>
            <a:r>
              <a:rPr lang="en-US" baseline="0" dirty="0" err="1" smtClean="0"/>
              <a:t>Conde</a:t>
            </a:r>
            <a:r>
              <a:rPr lang="en-US" baseline="0" dirty="0" smtClean="0"/>
              <a:t>, ESPN.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Hearst – ask Karen if she would want to give a quick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6D6B-E18B-45D2-A864-39CF8CA6DBF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http://insider.espn.go.com/insider/magazine/index</a:t>
            </a:r>
          </a:p>
          <a:p>
            <a:endParaRPr lang="en-US" dirty="0" smtClean="0"/>
          </a:p>
          <a:p>
            <a:r>
              <a:rPr lang="en-US" dirty="0" smtClean="0"/>
              <a:t>Your e-mail</a:t>
            </a:r>
            <a:r>
              <a:rPr lang="en-US" baseline="0" dirty="0" smtClean="0"/>
              <a:t> address will strictly be used to communicate important subscription information and special offers from ESPN and its partners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6D6B-E18B-45D2-A864-39CF8CA6DBF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6D6B-E18B-45D2-A864-39CF8CA6DBF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</a:t>
            </a:r>
            <a:r>
              <a:rPr lang="en-US" baseline="0" dirty="0" smtClean="0"/>
              <a:t> now, we’re going to focus on ways to gather e-mail addresses.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6D6B-E18B-45D2-A864-39CF8CA6DB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Challenges:  </a:t>
            </a:r>
          </a:p>
          <a:p>
            <a:r>
              <a:rPr lang="en-US" dirty="0" smtClean="0"/>
              <a:t>People</a:t>
            </a:r>
            <a:r>
              <a:rPr lang="en-US" baseline="0" dirty="0" smtClean="0"/>
              <a:t> are increasingly </a:t>
            </a:r>
            <a:r>
              <a:rPr lang="en-US" dirty="0" smtClean="0"/>
              <a:t>reluctant</a:t>
            </a:r>
            <a:r>
              <a:rPr lang="en-US" baseline="0" dirty="0" smtClean="0"/>
              <a:t> to accept offers from online marketers. </a:t>
            </a:r>
          </a:p>
          <a:p>
            <a:r>
              <a:rPr lang="en-US" baseline="0" dirty="0" smtClean="0"/>
              <a:t>Overcome the epidemic of too frequent mailings and irrelevant messages</a:t>
            </a:r>
          </a:p>
          <a:p>
            <a:r>
              <a:rPr lang="en-US" baseline="0" dirty="0" smtClean="0"/>
              <a:t>Capturing addresses without lowering response. </a:t>
            </a:r>
          </a:p>
          <a:p>
            <a:endParaRPr lang="en-US" baseline="0" dirty="0" smtClean="0"/>
          </a:p>
          <a:p>
            <a:r>
              <a:rPr lang="en-US" dirty="0" smtClean="0"/>
              <a:t>Let’s look at each one of these and then look at some real samples.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6D6B-E18B-45D2-A864-39CF8CA6DB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mail</a:t>
            </a:r>
            <a:r>
              <a:rPr lang="en-US" baseline="0" dirty="0" smtClean="0"/>
              <a:t> pieces, website, order pages, encourage readers to ask their friends to subscribe by using Send to a Friend Options.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6D6B-E18B-45D2-A864-39CF8CA6DB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236"/>
            <a:r>
              <a:rPr lang="en-US" dirty="0" smtClean="0"/>
              <a:t>Provide incentives</a:t>
            </a:r>
          </a:p>
          <a:p>
            <a:pPr defTabSz="914236"/>
            <a:r>
              <a:rPr lang="en-US" dirty="0" smtClean="0"/>
              <a:t>Just asking for their e-mail</a:t>
            </a:r>
            <a:r>
              <a:rPr lang="en-US" baseline="0" dirty="0" smtClean="0"/>
              <a:t> address isn’t enough. WIIFM? Tell them what they’ll get, sell them on the value of signing up. Give them a reason to give their e-mail by providing valuable content. </a:t>
            </a:r>
            <a:endParaRPr lang="en-US" dirty="0" smtClean="0"/>
          </a:p>
          <a:p>
            <a:pPr defTabSz="914236"/>
            <a:r>
              <a:rPr lang="en-US" dirty="0" smtClean="0"/>
              <a:t>Can I talk about Rolling Stone’s All access membership?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6D6B-E18B-45D2-A864-39CF8CA6DBF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Tell them how often they’ll get emails  - provide email frequency</a:t>
            </a:r>
            <a:r>
              <a:rPr lang="en-US" baseline="0" dirty="0" smtClean="0"/>
              <a:t> upfront. </a:t>
            </a:r>
          </a:p>
          <a:p>
            <a:r>
              <a:rPr lang="en-US" baseline="0" dirty="0" smtClean="0"/>
              <a:t>Provide a sample email, testimonial and strong call to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6D6B-E18B-45D2-A864-39CF8CA6DB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2147">
              <a:defRPr/>
            </a:pPr>
            <a:r>
              <a:rPr lang="en-US" baseline="0" dirty="0" smtClean="0"/>
              <a:t>Leave the other questions to later in the process. The more you ask them to fill in, the lower your opt-in rate will be.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Checkbox for contacting about their subscription, another for an e-newsletter, another for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e-mails. This helps alleviate them giving you one big fat “no” when they may have given you 2 out of 3 “yeses”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6D6B-E18B-45D2-A864-39CF8CA6DBF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 smtClean="0"/>
              <a:t>Don’t give up prime position if it could take away from other revenue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6D6B-E18B-45D2-A864-39CF8CA6DB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takes up space and gives</a:t>
            </a:r>
            <a:r>
              <a:rPr lang="en-US" baseline="0" dirty="0" smtClean="0"/>
              <a:t> them an excuse not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B6D6B-E18B-45D2-A864-39CF8CA6DBF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ferred Showcase PPT tit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462" y="1577975"/>
            <a:ext cx="7772400" cy="1470025"/>
          </a:xfrm>
        </p:spPr>
        <p:txBody>
          <a:bodyPr anchor="b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462" y="3124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622E-883F-43EB-9E24-83CF4A39BC1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0D4F-25B5-46BB-9FF7-5B96E9C9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622E-883F-43EB-9E24-83CF4A39BC1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0D4F-25B5-46BB-9FF7-5B96E9C9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622E-883F-43EB-9E24-83CF4A39BC1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0D4F-25B5-46BB-9FF7-5B96E9C9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622E-883F-43EB-9E24-83CF4A39BC1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0D4F-25B5-46BB-9FF7-5B96E9C9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622E-883F-43EB-9E24-83CF4A39BC1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0D4F-25B5-46BB-9FF7-5B96E9C9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622E-883F-43EB-9E24-83CF4A39BC1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0D4F-25B5-46BB-9FF7-5B96E9C9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622E-883F-43EB-9E24-83CF4A39BC1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0D4F-25B5-46BB-9FF7-5B96E9C9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622E-883F-43EB-9E24-83CF4A39BC1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0D4F-25B5-46BB-9FF7-5B96E9C9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622E-883F-43EB-9E24-83CF4A39BC1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0D4F-25B5-46BB-9FF7-5B96E9C9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622E-883F-43EB-9E24-83CF4A39BC1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0D4F-25B5-46BB-9FF7-5B96E9C9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622E-883F-43EB-9E24-83CF4A39BC1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D0D4F-25B5-46BB-9FF7-5B96E9C9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ferred Showcase PPT content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391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600200"/>
            <a:ext cx="7391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622E-883F-43EB-9E24-83CF4A39BC19}" type="datetimeFigureOut">
              <a:rPr lang="en-US" smtClean="0"/>
              <a:pPr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D0D4F-25B5-46BB-9FF7-5B96E9C94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1219200"/>
          </a:xfrm>
        </p:spPr>
        <p:txBody>
          <a:bodyPr/>
          <a:lstStyle/>
          <a:p>
            <a:r>
              <a:rPr lang="en-US" dirty="0" smtClean="0"/>
              <a:t>Gathering E-mail Addresses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Tips from the CDS Global</a:t>
            </a:r>
            <a:br>
              <a:rPr lang="en-US" dirty="0" smtClean="0"/>
            </a:br>
            <a:r>
              <a:rPr lang="en-US" dirty="0" smtClean="0"/>
              <a:t>2010 Preferred Showcase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Easy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524000"/>
            <a:ext cx="7391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not required, don’t say “optional” or “not required”</a:t>
            </a:r>
          </a:p>
          <a:p>
            <a:r>
              <a:rPr lang="en-US" dirty="0" smtClean="0"/>
              <a:t>If required, indicate how the e-mail address will be used</a:t>
            </a:r>
          </a:p>
          <a:p>
            <a:r>
              <a:rPr lang="en-US" dirty="0" smtClean="0"/>
              <a:t>If required and the customer doesn’t provide, put a noticeable error message next to the e-mail request</a:t>
            </a:r>
          </a:p>
          <a:p>
            <a:r>
              <a:rPr lang="en-US" dirty="0" smtClean="0"/>
              <a:t>Have a preference center in your customer care site</a:t>
            </a:r>
          </a:p>
          <a:p>
            <a:r>
              <a:rPr lang="en-US" dirty="0" smtClean="0"/>
              <a:t>Test, analyze, adjust and retest</a:t>
            </a:r>
          </a:p>
          <a:p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1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1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1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1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1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1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1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1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1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1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1100" dirty="0" smtClean="0"/>
          </a:p>
          <a:p>
            <a:pPr marL="342900" lvl="1" indent="-342900">
              <a:buNone/>
            </a:pPr>
            <a:r>
              <a:rPr lang="en-US" sz="1100" dirty="0" smtClean="0"/>
              <a:t>*</a:t>
            </a:r>
            <a:r>
              <a:rPr lang="en-US" sz="1100" dirty="0" err="1" smtClean="0"/>
              <a:t>CoreMetrics</a:t>
            </a:r>
            <a:r>
              <a:rPr lang="en-US" sz="1100" dirty="0" smtClean="0"/>
              <a:t>: Pull Visitors Back to Your Website, 2009</a:t>
            </a:r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E-Mail Addresses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/>
              <a:t>e-mail </a:t>
            </a:r>
            <a:r>
              <a:rPr lang="en-US" dirty="0" smtClean="0"/>
              <a:t>address ___________________________</a:t>
            </a:r>
          </a:p>
          <a:p>
            <a:pPr>
              <a:buNone/>
            </a:pPr>
            <a:r>
              <a:rPr lang="en-US" dirty="0" smtClean="0"/>
              <a:t>(for Customer Service and other information)</a:t>
            </a:r>
          </a:p>
          <a:p>
            <a:endParaRPr lang="en-US" dirty="0" smtClean="0"/>
          </a:p>
          <a:p>
            <a:r>
              <a:rPr lang="en-US" dirty="0" smtClean="0"/>
              <a:t>When tested, this language improved the % of e-mail addresses collected from about 8% to 15% for one of our partners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p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28600"/>
            <a:ext cx="4419600" cy="57063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600200" y="381000"/>
            <a:ext cx="6331226" cy="2971800"/>
            <a:chOff x="1600200" y="381000"/>
            <a:chExt cx="6331226" cy="2971800"/>
          </a:xfrm>
        </p:grpSpPr>
        <p:pic>
          <p:nvPicPr>
            <p:cNvPr id="8" name="Picture 7" descr="espn.png"/>
            <p:cNvPicPr>
              <a:picLocks noChangeAspect="1"/>
            </p:cNvPicPr>
            <p:nvPr/>
          </p:nvPicPr>
          <p:blipFill>
            <a:blip r:embed="rId3" cstate="print"/>
            <a:srcRect l="8621" r="6897" b="69287"/>
            <a:stretch>
              <a:fillRect/>
            </a:stretch>
          </p:blipFill>
          <p:spPr>
            <a:xfrm>
              <a:off x="1600200" y="381000"/>
              <a:ext cx="6331226" cy="2971800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5257800" y="1981200"/>
              <a:ext cx="2438400" cy="609600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5800" y="4343400"/>
            <a:ext cx="7701803" cy="914400"/>
            <a:chOff x="685800" y="4343400"/>
            <a:chExt cx="7701803" cy="914400"/>
          </a:xfrm>
        </p:grpSpPr>
        <p:pic>
          <p:nvPicPr>
            <p:cNvPr id="11" name="Picture 10" descr="espn.png"/>
            <p:cNvPicPr>
              <a:picLocks noChangeAspect="1"/>
            </p:cNvPicPr>
            <p:nvPr/>
          </p:nvPicPr>
          <p:blipFill>
            <a:blip r:embed="rId3" cstate="print"/>
            <a:srcRect t="90805"/>
            <a:stretch>
              <a:fillRect/>
            </a:stretch>
          </p:blipFill>
          <p:spPr>
            <a:xfrm>
              <a:off x="685800" y="4343400"/>
              <a:ext cx="7701803" cy="91440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1600200" y="4724400"/>
              <a:ext cx="6248400" cy="533400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67978"/>
          <a:stretch>
            <a:fillRect/>
          </a:stretch>
        </p:blipFill>
        <p:spPr bwMode="auto">
          <a:xfrm>
            <a:off x="304800" y="1371600"/>
            <a:ext cx="8351058" cy="422588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685800" y="4267200"/>
            <a:ext cx="7620000" cy="12192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Webinars, whitepapers, handbooks, conferences with e-mail best practices</a:t>
            </a:r>
          </a:p>
          <a:p>
            <a:r>
              <a:rPr lang="en-US" dirty="0" smtClean="0"/>
              <a:t>We’ve attended, read, reviewed and utilized much of that information to build our templates</a:t>
            </a:r>
          </a:p>
          <a:p>
            <a:r>
              <a:rPr lang="en-US" dirty="0" smtClean="0"/>
              <a:t>We all know that e-mails are an economical communication vehicle </a:t>
            </a:r>
            <a:endParaRPr lang="en-US" dirty="0"/>
          </a:p>
          <a:p>
            <a:r>
              <a:rPr lang="en-US" dirty="0" smtClean="0"/>
              <a:t>E-mail used in conjunction with direct mail could increase response rates by up to 40%*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1100" dirty="0" smtClean="0"/>
              <a:t>*</a:t>
            </a:r>
            <a:r>
              <a:rPr lang="en-US" sz="1100" dirty="0" err="1" smtClean="0"/>
              <a:t>SubscriberMail’s</a:t>
            </a:r>
            <a:r>
              <a:rPr lang="en-US" sz="1100" dirty="0" smtClean="0"/>
              <a:t>: Top 10 Things you Need to Know about the E-mail Opt-in Process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/>
              <a:t>How do you gather e-mail addresses?</a:t>
            </a:r>
            <a:endParaRPr lang="en-US" sz="3600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on every communication with your customer</a:t>
            </a:r>
          </a:p>
          <a:p>
            <a:r>
              <a:rPr lang="en-US" dirty="0" smtClean="0"/>
              <a:t>Provide a value proposition</a:t>
            </a:r>
          </a:p>
          <a:p>
            <a:r>
              <a:rPr lang="en-US" dirty="0" smtClean="0"/>
              <a:t>Reassure them </a:t>
            </a:r>
          </a:p>
          <a:p>
            <a:r>
              <a:rPr lang="en-US" dirty="0" smtClean="0"/>
              <a:t>Make it easy</a:t>
            </a:r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Ask for e-mail addresses on every communication with your customer</a:t>
            </a:r>
            <a:br>
              <a:rPr lang="en-US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0" y="1600201"/>
            <a:ext cx="7391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every point of contact with customers and prospects. </a:t>
            </a:r>
          </a:p>
          <a:p>
            <a:r>
              <a:rPr lang="en-US" dirty="0" smtClean="0"/>
              <a:t>Test an e-mail request on order forms</a:t>
            </a:r>
          </a:p>
          <a:p>
            <a:r>
              <a:rPr lang="en-US" dirty="0" smtClean="0"/>
              <a:t>Test promotions on invoices and statements</a:t>
            </a:r>
          </a:p>
          <a:p>
            <a:r>
              <a:rPr lang="en-US" dirty="0" smtClean="0"/>
              <a:t>Request it at several different points on your website – sign up opportunities should be ubiquitous throughout your site</a:t>
            </a:r>
          </a:p>
          <a:p>
            <a:r>
              <a:rPr lang="en-US" dirty="0" smtClean="0"/>
              <a:t>Ask for it during customer service calls</a:t>
            </a:r>
          </a:p>
          <a:p>
            <a:r>
              <a:rPr lang="en-US" dirty="0" smtClean="0"/>
              <a:t>Include “Send to a Friend” options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*</a:t>
            </a:r>
            <a:r>
              <a:rPr lang="en-US" dirty="0" err="1" smtClean="0"/>
              <a:t>Lyris</a:t>
            </a:r>
            <a:r>
              <a:rPr lang="en-US" dirty="0" smtClean="0"/>
              <a:t> HQ Guru’s Guide to Email Marketing Success 2009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Subscribers are happy to provide you their valuable</a:t>
            </a:r>
            <a:br>
              <a:rPr lang="en-US" dirty="0" smtClean="0"/>
            </a:br>
            <a:r>
              <a:rPr lang="en-US" dirty="0" smtClean="0"/>
              <a:t>e-mail address in exchange for something of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Create a free e-newsletter</a:t>
            </a:r>
          </a:p>
          <a:p>
            <a:r>
              <a:rPr lang="en-US" sz="4400" dirty="0" smtClean="0"/>
              <a:t>Let them know if they will get “special access” to articles, blogs, discussion groups, etc </a:t>
            </a:r>
          </a:p>
          <a:p>
            <a:r>
              <a:rPr lang="en-US" sz="4400" dirty="0" smtClean="0"/>
              <a:t>Provide early or “priority access” to new products</a:t>
            </a:r>
          </a:p>
          <a:p>
            <a:r>
              <a:rPr lang="en-US" sz="4400" dirty="0" smtClean="0"/>
              <a:t>Offer sneak peeks at future developments or</a:t>
            </a:r>
            <a:br>
              <a:rPr lang="en-US" sz="4400" dirty="0" smtClean="0"/>
            </a:br>
            <a:r>
              <a:rPr lang="en-US" sz="4400" dirty="0" smtClean="0"/>
              <a:t>upcoming articles</a:t>
            </a:r>
          </a:p>
          <a:p>
            <a:r>
              <a:rPr lang="en-US" sz="4400" dirty="0" smtClean="0"/>
              <a:t>Entice them with advance notice of sales</a:t>
            </a:r>
          </a:p>
          <a:p>
            <a:r>
              <a:rPr lang="en-US" sz="4400" dirty="0" smtClean="0"/>
              <a:t>Offer a downloadable editorial premium like an e-book or special article</a:t>
            </a:r>
          </a:p>
          <a:p>
            <a:r>
              <a:rPr lang="en-US" sz="4400" dirty="0" smtClean="0"/>
              <a:t>Run a sweepstakes and tie entries to an e-mail</a:t>
            </a:r>
          </a:p>
          <a:p>
            <a:r>
              <a:rPr lang="en-US" sz="4400" dirty="0" smtClean="0"/>
              <a:t>Provide discount coupons</a:t>
            </a:r>
          </a:p>
          <a:p>
            <a:endParaRPr lang="en-US" dirty="0" smtClean="0"/>
          </a:p>
          <a:p>
            <a:pPr marL="342900" lvl="1" indent="-342900">
              <a:buNone/>
            </a:pPr>
            <a:endParaRPr lang="en-US" sz="1100" dirty="0" smtClean="0"/>
          </a:p>
          <a:p>
            <a:pPr marL="342900" lvl="1" indent="-342900">
              <a:buNone/>
            </a:pPr>
            <a:r>
              <a:rPr lang="en-US" sz="1800" dirty="0" smtClean="0"/>
              <a:t>*Circulation Management: 16 Ways to Capture Customer and Prospect E-Mail Address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Include a brief reassuring phrase about your privacy policy and tell them why you need their address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0" y="1524000"/>
            <a:ext cx="73914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Reassure them that you respect their confidentiality and privacy</a:t>
            </a:r>
          </a:p>
          <a:p>
            <a:pPr lvl="1"/>
            <a:r>
              <a:rPr lang="en-US" sz="2200" dirty="0" smtClean="0"/>
              <a:t>Put a link to your privacy policy next to point of commitment</a:t>
            </a:r>
          </a:p>
          <a:p>
            <a:r>
              <a:rPr lang="en-US" sz="2600" dirty="0" smtClean="0"/>
              <a:t>Indicate how the e-mail address will be used</a:t>
            </a:r>
          </a:p>
          <a:p>
            <a:pPr lvl="1"/>
            <a:r>
              <a:rPr lang="en-US" sz="2200" dirty="0" smtClean="0"/>
              <a:t>“You’ll receive an order confirmation”</a:t>
            </a:r>
          </a:p>
          <a:p>
            <a:pPr lvl="1"/>
            <a:r>
              <a:rPr lang="en-US" sz="2200" dirty="0" smtClean="0"/>
              <a:t>“You’ll be e-mailed your personal password”</a:t>
            </a:r>
          </a:p>
          <a:p>
            <a:pPr lvl="1"/>
            <a:r>
              <a:rPr lang="en-US" sz="2200" dirty="0" smtClean="0"/>
              <a:t>“You’ll get a link to download your premium”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>
              <a:buNone/>
            </a:pPr>
            <a:r>
              <a:rPr lang="en-US" sz="1100" dirty="0" smtClean="0"/>
              <a:t>*MarketingSherpa Landing Page Handbook, second edition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Include a brief reassuring phrase about your privacy policy and tell them why you need their address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0" y="1524000"/>
            <a:ext cx="73914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Request e-mail addresses for different types of events </a:t>
            </a:r>
          </a:p>
          <a:p>
            <a:pPr lvl="1"/>
            <a:r>
              <a:rPr lang="en-US" sz="2200" dirty="0" smtClean="0"/>
              <a:t>Create a secondary conversion opportunity</a:t>
            </a:r>
          </a:p>
          <a:p>
            <a:pPr lvl="2"/>
            <a:r>
              <a:rPr lang="en-US" sz="1900" dirty="0" smtClean="0"/>
              <a:t>Digital article</a:t>
            </a:r>
          </a:p>
          <a:p>
            <a:pPr lvl="2"/>
            <a:r>
              <a:rPr lang="en-US" sz="1900" dirty="0" smtClean="0"/>
              <a:t>something free with real value</a:t>
            </a:r>
          </a:p>
          <a:p>
            <a:pPr lvl="1"/>
            <a:r>
              <a:rPr lang="en-US" sz="2200" dirty="0" smtClean="0"/>
              <a:t>Only ask for e-mail address, no credit card info or</a:t>
            </a:r>
            <a:br>
              <a:rPr lang="en-US" sz="2200" dirty="0" smtClean="0"/>
            </a:br>
            <a:r>
              <a:rPr lang="en-US" sz="2200" dirty="0" smtClean="0"/>
              <a:t>billing info</a:t>
            </a:r>
            <a:endParaRPr lang="en-US" dirty="0" smtClean="0"/>
          </a:p>
          <a:p>
            <a:r>
              <a:rPr lang="en-US" sz="2600" dirty="0" smtClean="0"/>
              <a:t>If you intend to use for other purposes</a:t>
            </a:r>
          </a:p>
          <a:p>
            <a:pPr lvl="1"/>
            <a:r>
              <a:rPr lang="en-US" sz="2200" dirty="0" smtClean="0"/>
              <a:t>Add a separate checkbox to the form asking for</a:t>
            </a:r>
            <a:br>
              <a:rPr lang="en-US" sz="2200" dirty="0" smtClean="0"/>
            </a:br>
            <a:r>
              <a:rPr lang="en-US" sz="2200" dirty="0" smtClean="0"/>
              <a:t>specific permission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It Easy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524000"/>
            <a:ext cx="73914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Put the e-mail sign up form where they can see it</a:t>
            </a:r>
          </a:p>
          <a:p>
            <a:pPr lvl="1"/>
            <a:r>
              <a:rPr lang="en-US" sz="2200" dirty="0" smtClean="0"/>
              <a:t>Place it in the natural flow of completing the order form</a:t>
            </a:r>
          </a:p>
          <a:p>
            <a:pPr lvl="1"/>
            <a:r>
              <a:rPr lang="en-US" sz="2200" dirty="0" smtClean="0"/>
              <a:t>Place in numerous locations on your homepage and throughout the site – make it easy to opt in</a:t>
            </a:r>
          </a:p>
          <a:p>
            <a:pPr lvl="1"/>
            <a:r>
              <a:rPr lang="en-US" sz="2200" dirty="0" smtClean="0"/>
              <a:t>Test different locations</a:t>
            </a:r>
          </a:p>
          <a:p>
            <a:pPr lvl="1"/>
            <a:r>
              <a:rPr lang="en-US" sz="2200" dirty="0" smtClean="0"/>
              <a:t>Important to have on all communications </a:t>
            </a:r>
          </a:p>
          <a:p>
            <a:pPr lvl="1"/>
            <a:endParaRPr lang="en-US" sz="1100" dirty="0" smtClean="0"/>
          </a:p>
          <a:p>
            <a:pPr lvl="1"/>
            <a:endParaRPr lang="en-US" sz="1100" dirty="0" smtClean="0"/>
          </a:p>
          <a:p>
            <a:pPr lvl="1"/>
            <a:endParaRPr lang="en-US" sz="1100" dirty="0" smtClean="0"/>
          </a:p>
          <a:p>
            <a:pPr lvl="1"/>
            <a:endParaRPr lang="en-US" sz="1100" dirty="0" smtClean="0"/>
          </a:p>
          <a:p>
            <a:pPr lvl="1"/>
            <a:endParaRPr lang="en-US" sz="1100" dirty="0" smtClean="0"/>
          </a:p>
          <a:p>
            <a:pPr lvl="1">
              <a:buNone/>
            </a:pPr>
            <a:endParaRPr lang="en-US" sz="1100" dirty="0" smtClean="0"/>
          </a:p>
          <a:p>
            <a:pPr lvl="1">
              <a:buNone/>
            </a:pPr>
            <a:r>
              <a:rPr lang="en-US" sz="1100" dirty="0" smtClean="0"/>
              <a:t>*</a:t>
            </a:r>
            <a:r>
              <a:rPr lang="en-US" sz="1100" dirty="0" err="1" smtClean="0"/>
              <a:t>CoreMetrics</a:t>
            </a:r>
            <a:r>
              <a:rPr lang="en-US" sz="1100" dirty="0" smtClean="0"/>
              <a:t>: Pull Visitors Back to Your Website, 2009</a:t>
            </a:r>
          </a:p>
          <a:p>
            <a:endParaRPr lang="en-US" dirty="0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11113</TotalTime>
  <Words>987</Words>
  <Application>Microsoft Office PowerPoint</Application>
  <PresentationFormat>On-screen Show (4:3)</PresentationFormat>
  <Paragraphs>138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Gathering E-mail Addresses</vt:lpstr>
      <vt:lpstr>E-mail</vt:lpstr>
      <vt:lpstr>Slide 3</vt:lpstr>
      <vt:lpstr>Recommendations</vt:lpstr>
      <vt:lpstr> Ask for e-mail addresses on every communication with your customer </vt:lpstr>
      <vt:lpstr>Subscribers are happy to provide you their valuable e-mail address in exchange for something of value</vt:lpstr>
      <vt:lpstr>Include a brief reassuring phrase about your privacy policy and tell them why you need their address</vt:lpstr>
      <vt:lpstr>Include a brief reassuring phrase about your privacy policy and tell them why you need their address</vt:lpstr>
      <vt:lpstr>Make It Easy </vt:lpstr>
      <vt:lpstr>Make It Easy </vt:lpstr>
      <vt:lpstr>Gathering E-Mail Addresses</vt:lpstr>
      <vt:lpstr>Slide 12</vt:lpstr>
      <vt:lpstr>Slide 13</vt:lpstr>
    </vt:vector>
  </TitlesOfParts>
  <Company>Communications Data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 Preferred Showcase</dc:title>
  <dc:creator>mschemme;Marc Francisco</dc:creator>
  <cp:lastModifiedBy>mkluding</cp:lastModifiedBy>
  <cp:revision>772</cp:revision>
  <dcterms:created xsi:type="dcterms:W3CDTF">2010-04-15T14:14:50Z</dcterms:created>
  <dcterms:modified xsi:type="dcterms:W3CDTF">2010-07-08T01:47:46Z</dcterms:modified>
</cp:coreProperties>
</file>