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0C1"/>
    <a:srgbClr val="DE3831"/>
    <a:srgbClr val="E23D28"/>
    <a:srgbClr val="3C3C3B"/>
    <a:srgbClr val="E5DFC1"/>
    <a:srgbClr val="C33E34"/>
    <a:srgbClr val="C32034"/>
    <a:srgbClr val="42413D"/>
    <a:srgbClr val="A5A6A5"/>
    <a:srgbClr val="414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2" autoAdjust="0"/>
    <p:restoredTop sz="97933" autoAdjust="0"/>
  </p:normalViewPr>
  <p:slideViewPr>
    <p:cSldViewPr snapToGrid="0">
      <p:cViewPr varScale="1">
        <p:scale>
          <a:sx n="106" d="100"/>
          <a:sy n="106" d="100"/>
        </p:scale>
        <p:origin x="6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084" y="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E4D63C4-0E7A-4283-B3F0-3128B76F18F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D91CEB2-4F3C-4BD5-BD85-1396BC48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9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560570"/>
            <a:ext cx="6553200" cy="4320540"/>
          </a:xfrm>
        </p:spPr>
        <p:txBody>
          <a:bodyPr/>
          <a:lstStyle/>
          <a:p>
            <a:pPr defTabSz="864804"/>
            <a:r>
              <a:rPr lang="en-US" altLang="en-US" sz="1100" b="1" dirty="0" smtClean="0"/>
              <a:t>2015 By the Numbers (This will be updated annually)</a:t>
            </a:r>
          </a:p>
          <a:p>
            <a:pPr eaLnBrk="1" hangingPunct="1"/>
            <a:r>
              <a:rPr lang="en-US" altLang="en-US" sz="1100" i="1" dirty="0" smtClean="0"/>
              <a:t>Notes: Figures are global.  Unless notated, the figure represents a point in time.  Example: The 100 industries represented by the executive team is as of 2.1.15.</a:t>
            </a:r>
          </a:p>
          <a:p>
            <a:pPr eaLnBrk="1" hangingPunct="1"/>
            <a:r>
              <a:rPr lang="en-US" altLang="en-US" sz="1100" b="1" dirty="0" smtClean="0"/>
              <a:t>CONNECT:</a:t>
            </a:r>
          </a:p>
          <a:p>
            <a:pPr eaLnBrk="1" hangingPunct="1"/>
            <a:r>
              <a:rPr lang="en-US" altLang="en-US" sz="1100" b="1" dirty="0" smtClean="0"/>
              <a:t>182 Million Customers: </a:t>
            </a:r>
            <a:r>
              <a:rPr lang="en-US" altLang="en-US" sz="1100" dirty="0" smtClean="0"/>
              <a:t>Total number of customers managed across all platforms across the globe.</a:t>
            </a:r>
          </a:p>
          <a:p>
            <a:pPr marL="0" marR="0" indent="0" algn="l" defTabSz="864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b="1" dirty="0" smtClean="0"/>
              <a:t>73.7 million customer care interactions: </a:t>
            </a:r>
            <a:r>
              <a:rPr lang="en-US" altLang="en-US" sz="1100" dirty="0" smtClean="0"/>
              <a:t>Total of web log-ins, emails, IVR, chat and calls handled (broken</a:t>
            </a:r>
            <a:r>
              <a:rPr lang="en-US" altLang="en-US" sz="1100" baseline="0" dirty="0" smtClean="0"/>
              <a:t> out under figure)</a:t>
            </a:r>
            <a:r>
              <a:rPr lang="en-US" altLang="en-US" sz="1100" dirty="0" smtClean="0"/>
              <a:t>. Annual figure</a:t>
            </a:r>
            <a:endParaRPr lang="en-US" altLang="en-US" sz="1100" b="1" dirty="0" smtClean="0"/>
          </a:p>
          <a:p>
            <a:pPr defTabSz="864804"/>
            <a:r>
              <a:rPr lang="en-US" altLang="en-US" sz="1100" b="1" dirty="0" smtClean="0"/>
              <a:t>72 Billion customer</a:t>
            </a:r>
            <a:r>
              <a:rPr lang="en-US" altLang="en-US" sz="1100" b="1" baseline="0" dirty="0" smtClean="0"/>
              <a:t> data points: </a:t>
            </a:r>
            <a:r>
              <a:rPr lang="en-US" altLang="en-US" sz="1100" b="0" baseline="0" dirty="0" smtClean="0"/>
              <a:t>Number of pieces of data that we have on each customer on file.  </a:t>
            </a:r>
            <a:endParaRPr lang="en-US" altLang="en-US" sz="1100" b="1" dirty="0" smtClean="0"/>
          </a:p>
          <a:p>
            <a:pPr defTabSz="864804"/>
            <a:r>
              <a:rPr lang="en-US" altLang="en-US" sz="1100" b="1" dirty="0" smtClean="0"/>
              <a:t>700+</a:t>
            </a:r>
            <a:r>
              <a:rPr lang="en-US" altLang="en-US" sz="1100" b="1" baseline="0" dirty="0" smtClean="0"/>
              <a:t> customer care agents with 7 years of tenure: </a:t>
            </a:r>
            <a:r>
              <a:rPr lang="en-US" altLang="en-US" sz="1100" b="0" baseline="0" dirty="0" smtClean="0"/>
              <a:t>Count and tenure across our global properties.  The average does include UK &amp; Canada staff tenure as well</a:t>
            </a:r>
            <a:endParaRPr lang="en-US" altLang="en-US" sz="1100" b="1" dirty="0" smtClean="0"/>
          </a:p>
          <a:p>
            <a:pPr marL="0" marR="0" indent="0" algn="l" defTabSz="864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b="1" dirty="0" smtClean="0"/>
              <a:t>SUPPORT:</a:t>
            </a:r>
          </a:p>
          <a:p>
            <a:pPr marL="0" marR="0" indent="0" algn="l" defTabSz="864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b="1" dirty="0" smtClean="0"/>
              <a:t>1.72 billion digital + print labels produced: </a:t>
            </a:r>
            <a:r>
              <a:rPr lang="en-US" altLang="en-US" sz="1100" dirty="0" smtClean="0"/>
              <a:t>Number of labels produced by the Label selection teams and either printed or sent electronically. Annual figure – all of 2014.</a:t>
            </a:r>
          </a:p>
          <a:p>
            <a:pPr marL="0" marR="0" indent="0" algn="l" defTabSz="864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b="1" dirty="0" smtClean="0"/>
              <a:t>1 Billion transactions processed in real-time:</a:t>
            </a:r>
            <a:r>
              <a:rPr lang="en-US" altLang="en-US" sz="1100" dirty="0" smtClean="0"/>
              <a:t> Number of transactions processed in real-time for magazine system, product system, DCS systems, Internet globally. Annual figure – all of 2014.</a:t>
            </a:r>
          </a:p>
          <a:p>
            <a:pPr marL="0" marR="0" indent="0" algn="l" defTabSz="864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b="1" dirty="0" smtClean="0"/>
              <a:t>715 Million consumer targeted promotions: </a:t>
            </a:r>
            <a:r>
              <a:rPr lang="en-US" altLang="en-US" sz="1100" dirty="0" smtClean="0"/>
              <a:t>Total number of </a:t>
            </a:r>
            <a:r>
              <a:rPr lang="en-US" altLang="en-US" sz="1100" b="1" dirty="0" smtClean="0"/>
              <a:t>all </a:t>
            </a:r>
            <a:r>
              <a:rPr lang="en-US" altLang="en-US" sz="1100" dirty="0" smtClean="0"/>
              <a:t>mail pieces (promotions, acknowledgements, bills, renewals, </a:t>
            </a:r>
            <a:r>
              <a:rPr lang="en-US" altLang="en-US" sz="1100" dirty="0" err="1" smtClean="0"/>
              <a:t>etc</a:t>
            </a:r>
            <a:r>
              <a:rPr lang="en-US" altLang="en-US" sz="1100" dirty="0" smtClean="0"/>
              <a:t>) and </a:t>
            </a:r>
            <a:r>
              <a:rPr lang="en-US" altLang="en-US" sz="1100" b="1" dirty="0" smtClean="0"/>
              <a:t>all</a:t>
            </a:r>
            <a:r>
              <a:rPr lang="en-US" altLang="en-US" sz="1100" dirty="0" smtClean="0"/>
              <a:t> emails (promotional, acknowledgements, </a:t>
            </a:r>
            <a:r>
              <a:rPr lang="en-US" altLang="en-US" sz="1100" dirty="0" err="1" smtClean="0"/>
              <a:t>eTrans</a:t>
            </a:r>
            <a:r>
              <a:rPr lang="en-US" altLang="en-US" sz="1100" dirty="0" smtClean="0"/>
              <a:t>, </a:t>
            </a:r>
            <a:r>
              <a:rPr lang="en-US" altLang="en-US" sz="1100" dirty="0" err="1" smtClean="0"/>
              <a:t>eBills</a:t>
            </a:r>
            <a:r>
              <a:rPr lang="en-US" altLang="en-US" sz="1100" dirty="0" smtClean="0"/>
              <a:t>, </a:t>
            </a:r>
            <a:r>
              <a:rPr lang="en-US" altLang="en-US" sz="1100" dirty="0" err="1" smtClean="0"/>
              <a:t>eRenewals</a:t>
            </a:r>
            <a:r>
              <a:rPr lang="en-US" altLang="en-US" sz="1100" dirty="0" smtClean="0"/>
              <a:t>, </a:t>
            </a:r>
            <a:r>
              <a:rPr lang="en-US" altLang="en-US" sz="1100" dirty="0" err="1" smtClean="0"/>
              <a:t>etc</a:t>
            </a:r>
            <a:r>
              <a:rPr lang="en-US" altLang="en-US" sz="1100" dirty="0" smtClean="0"/>
              <a:t>). Annual figure – all of 2014.</a:t>
            </a:r>
          </a:p>
          <a:p>
            <a:pPr defTabSz="864804"/>
            <a:r>
              <a:rPr lang="en-US" altLang="en-US" sz="1100" b="1" dirty="0" smtClean="0"/>
              <a:t>128,000 online marketing pages managed: </a:t>
            </a:r>
            <a:r>
              <a:rPr lang="en-US" altLang="en-US" sz="1100" b="0" dirty="0" smtClean="0"/>
              <a:t>All web pages created,</a:t>
            </a:r>
            <a:r>
              <a:rPr lang="en-US" altLang="en-US" sz="1100" b="0" baseline="0" dirty="0" smtClean="0"/>
              <a:t> </a:t>
            </a:r>
            <a:r>
              <a:rPr lang="en-US" altLang="en-US" sz="1100" b="0" dirty="0" smtClean="0"/>
              <a:t>supported</a:t>
            </a:r>
            <a:r>
              <a:rPr lang="en-US" altLang="en-US" sz="1100" b="0" baseline="0" dirty="0" smtClean="0"/>
              <a:t> and maintained, </a:t>
            </a:r>
            <a:r>
              <a:rPr lang="en-US" altLang="en-US" sz="1100" b="0" baseline="0" dirty="0" err="1" smtClean="0"/>
              <a:t>globallay</a:t>
            </a:r>
            <a:r>
              <a:rPr lang="en-US" altLang="en-US" sz="1100" b="0" baseline="0" dirty="0" smtClean="0"/>
              <a:t>, for our clients across all industries</a:t>
            </a:r>
          </a:p>
          <a:p>
            <a:pPr defTabSz="864804"/>
            <a:r>
              <a:rPr lang="en-US" altLang="en-US" sz="1100" b="1" dirty="0" smtClean="0"/>
              <a:t>SIMPLIFY:</a:t>
            </a:r>
          </a:p>
          <a:p>
            <a:pPr marL="0" marR="0" indent="0" algn="l" defTabSz="864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b="1" dirty="0" smtClean="0"/>
              <a:t>7.5 billion processed for clients annually: </a:t>
            </a:r>
            <a:r>
              <a:rPr lang="en-US" altLang="en-US" sz="1100" dirty="0" smtClean="0"/>
              <a:t>Amount of $ deposited by CDS Global for our clients globally. Annual figure – all of 2014.</a:t>
            </a:r>
          </a:p>
          <a:p>
            <a:pPr defTabSz="864804"/>
            <a:r>
              <a:rPr lang="en-US" altLang="en-US" sz="1100" b="1" dirty="0" smtClean="0"/>
              <a:t>185.7 million</a:t>
            </a:r>
            <a:r>
              <a:rPr lang="en-US" altLang="en-US" sz="1100" b="1" baseline="0" dirty="0" smtClean="0"/>
              <a:t> annual payments processed: </a:t>
            </a:r>
            <a:r>
              <a:rPr lang="en-US" altLang="en-US" sz="1100" b="0" baseline="0" dirty="0" smtClean="0"/>
              <a:t>Number of payments that were processed by CDS Global on behalf of our clients, offline and online</a:t>
            </a:r>
          </a:p>
          <a:p>
            <a:pPr defTabSz="864804"/>
            <a:r>
              <a:rPr lang="en-US" altLang="en-US" sz="1100" b="1" baseline="0" dirty="0" smtClean="0"/>
              <a:t>$24 million in postal savings: </a:t>
            </a:r>
            <a:r>
              <a:rPr lang="en-US" altLang="en-US" sz="1100" b="0" baseline="0" dirty="0" smtClean="0"/>
              <a:t>Amount of money we saved our clients with postal discounts (not include </a:t>
            </a:r>
            <a:r>
              <a:rPr lang="en-US" altLang="en-US" sz="1100" b="0" baseline="0" dirty="0" err="1" smtClean="0"/>
              <a:t>mail$save</a:t>
            </a:r>
            <a:r>
              <a:rPr lang="en-US" altLang="en-US" sz="1100" b="0" baseline="0" dirty="0" smtClean="0"/>
              <a:t>+)</a:t>
            </a:r>
          </a:p>
          <a:p>
            <a:pPr defTabSz="864804"/>
            <a:r>
              <a:rPr lang="en-US" altLang="en-US" sz="1100" b="1" baseline="0" dirty="0" smtClean="0"/>
              <a:t>PCI Level 1 compliant, following 3.0 standards: </a:t>
            </a:r>
            <a:r>
              <a:rPr lang="en-US" altLang="en-US" sz="1100" b="0" baseline="0" dirty="0" smtClean="0"/>
              <a:t>We are the first media fulfillment company to adopt the 3.0 standards, which is the most stringent level of compliance</a:t>
            </a:r>
          </a:p>
          <a:p>
            <a:pPr defTabSz="864804"/>
            <a:r>
              <a:rPr lang="en-US" altLang="en-US" sz="1100" b="1" baseline="0" dirty="0" smtClean="0"/>
              <a:t>100+ years of payments experience on the executive team: </a:t>
            </a:r>
            <a:r>
              <a:rPr lang="en-US" altLang="en-US" sz="1100" b="0" baseline="0" dirty="0" smtClean="0"/>
              <a:t>years of experience as of Feb. 1</a:t>
            </a:r>
            <a:endParaRPr lang="en-US" altLang="en-US" sz="1100" b="1" dirty="0" smtClean="0"/>
          </a:p>
          <a:p>
            <a:pPr defTabSz="864804"/>
            <a:endParaRPr lang="en-US" altLang="en-US" sz="1100" b="1" dirty="0" smtClean="0"/>
          </a:p>
          <a:p>
            <a:pPr defTabSz="864804"/>
            <a:endParaRPr lang="en-US" altLang="en-US" sz="1100" dirty="0" smtClean="0"/>
          </a:p>
          <a:p>
            <a:pPr eaLnBrk="1" hangingPunct="1"/>
            <a:endParaRPr lang="en-US" altLang="en-US" sz="1100" dirty="0" smtClean="0"/>
          </a:p>
          <a:p>
            <a:pPr eaLnBrk="1" hangingPunct="1"/>
            <a:r>
              <a:rPr lang="en-US" altLang="en-US" sz="1100" dirty="0" smtClean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A9F9-CC0F-4EA0-A72D-7D8F78A8074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560570"/>
            <a:ext cx="6553200" cy="4320540"/>
          </a:xfrm>
        </p:spPr>
        <p:txBody>
          <a:bodyPr/>
          <a:lstStyle/>
          <a:p>
            <a:pPr defTabSz="864804"/>
            <a:r>
              <a:rPr lang="en-US" altLang="en-US" sz="1100" b="1" dirty="0" smtClean="0"/>
              <a:t>2015 By the Numbers continued</a:t>
            </a:r>
          </a:p>
          <a:p>
            <a:pPr defTabSz="864804"/>
            <a:endParaRPr lang="en-US" altLang="en-US" sz="1100" b="1" dirty="0" smtClean="0"/>
          </a:p>
          <a:p>
            <a:pPr defTabSz="864804"/>
            <a:r>
              <a:rPr lang="en-US" altLang="en-US" sz="1100" b="1" dirty="0" smtClean="0"/>
              <a:t>POWERING:</a:t>
            </a:r>
          </a:p>
          <a:p>
            <a:pPr eaLnBrk="1" hangingPunct="1"/>
            <a:r>
              <a:rPr lang="en-US" altLang="en-US" sz="1100" b="1" dirty="0" smtClean="0"/>
              <a:t>8 Midwest</a:t>
            </a:r>
            <a:r>
              <a:rPr lang="en-US" altLang="en-US" sz="1100" b="1" baseline="0" dirty="0" smtClean="0"/>
              <a:t> locations: </a:t>
            </a:r>
            <a:r>
              <a:rPr lang="en-US" altLang="en-US" sz="1100" b="0" baseline="0" dirty="0" smtClean="0"/>
              <a:t>optimize mailing/shipping from </a:t>
            </a:r>
            <a:r>
              <a:rPr lang="en-US" altLang="en-US" sz="1100" b="0" baseline="0" dirty="0" err="1" smtClean="0"/>
              <a:t>midwest</a:t>
            </a:r>
            <a:endParaRPr lang="en-US" altLang="en-US" sz="1100" b="1" dirty="0" smtClean="0"/>
          </a:p>
          <a:p>
            <a:pPr eaLnBrk="1" hangingPunct="1"/>
            <a:r>
              <a:rPr lang="en-US" altLang="en-US" sz="1100" b="1" dirty="0" smtClean="0"/>
              <a:t>16 Locations:</a:t>
            </a:r>
            <a:r>
              <a:rPr lang="en-US" altLang="en-US" sz="1100" dirty="0" smtClean="0"/>
              <a:t> All locations, globally.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b="1" dirty="0" smtClean="0"/>
              <a:t>1,173 Brands Supported: </a:t>
            </a:r>
            <a:r>
              <a:rPr lang="en-US" altLang="en-US" sz="1100" dirty="0" smtClean="0"/>
              <a:t>Total number of brands we work with at all locations.  This does break out brands under a single owner, example Hearst is not counted once, but is the total number of titles they have.</a:t>
            </a:r>
          </a:p>
          <a:p>
            <a:pPr eaLnBrk="1" hangingPunct="1"/>
            <a:r>
              <a:rPr lang="en-US" altLang="en-US" sz="1100" b="1" dirty="0" smtClean="0"/>
              <a:t>Top 17 of 25</a:t>
            </a:r>
            <a:r>
              <a:rPr lang="en-US" altLang="en-US" sz="1100" dirty="0" smtClean="0"/>
              <a:t> consumer media brands supported (publisher level,</a:t>
            </a:r>
            <a:r>
              <a:rPr lang="en-US" altLang="en-US" sz="1100" baseline="0" dirty="0" smtClean="0"/>
              <a:t> i.e. Hearst, </a:t>
            </a:r>
            <a:r>
              <a:rPr lang="en-US" altLang="en-US" sz="1100" baseline="0" dirty="0" err="1" smtClean="0"/>
              <a:t>Conde</a:t>
            </a:r>
            <a:r>
              <a:rPr lang="en-US" altLang="en-US" sz="1100" baseline="0" dirty="0" smtClean="0"/>
              <a:t>, </a:t>
            </a:r>
            <a:r>
              <a:rPr lang="en-US" altLang="en-US" sz="1100" baseline="0" dirty="0" err="1" smtClean="0"/>
              <a:t>etc</a:t>
            </a:r>
            <a:r>
              <a:rPr lang="en-US" altLang="en-US" sz="1100" baseline="0" dirty="0" smtClean="0"/>
              <a:t>)</a:t>
            </a:r>
            <a:endParaRPr lang="en-US" altLang="en-US" sz="1100" dirty="0" smtClean="0"/>
          </a:p>
          <a:p>
            <a:pPr eaLnBrk="1" hangingPunct="1"/>
            <a:r>
              <a:rPr lang="en-US" altLang="en-US" sz="1100" b="1" dirty="0" smtClean="0"/>
              <a:t>Top</a:t>
            </a:r>
            <a:r>
              <a:rPr lang="en-US" altLang="en-US" sz="1100" b="1" baseline="0" dirty="0" smtClean="0"/>
              <a:t> 8 of 50 </a:t>
            </a:r>
            <a:r>
              <a:rPr lang="en-US" altLang="en-US" sz="1100" baseline="0" dirty="0" smtClean="0"/>
              <a:t>nonprofit brands supported (brand level, i.e. Red Cross, </a:t>
            </a:r>
            <a:r>
              <a:rPr lang="en-US" altLang="en-US" sz="1100" baseline="0" dirty="0" err="1" smtClean="0"/>
              <a:t>etc</a:t>
            </a:r>
            <a:r>
              <a:rPr lang="en-US" altLang="en-US" sz="1100" baseline="0" dirty="0" smtClean="0"/>
              <a:t>)</a:t>
            </a:r>
            <a:endParaRPr lang="en-US" altLang="en-US" sz="1100" dirty="0" smtClean="0"/>
          </a:p>
          <a:p>
            <a:pPr eaLnBrk="1" hangingPunct="1"/>
            <a:endParaRPr lang="en-US" altLang="en-US" sz="1100" dirty="0" smtClean="0"/>
          </a:p>
          <a:p>
            <a:pPr eaLnBrk="1" hangingPunct="1"/>
            <a:r>
              <a:rPr lang="en-US" altLang="en-US" sz="1100" b="1" dirty="0" smtClean="0"/>
              <a:t>LOGOS:</a:t>
            </a:r>
          </a:p>
          <a:p>
            <a:pPr eaLnBrk="1" hangingPunct="1"/>
            <a:r>
              <a:rPr lang="en-US" altLang="en-US" sz="1100" b="0" dirty="0" smtClean="0"/>
              <a:t>Diverse</a:t>
            </a:r>
            <a:r>
              <a:rPr lang="en-US" altLang="en-US" sz="1100" b="0" baseline="0" dirty="0" smtClean="0"/>
              <a:t> set of brands to showcase our breadth and depth across various industries.  These logos are all approved for external usage.</a:t>
            </a:r>
          </a:p>
          <a:p>
            <a:pPr eaLnBrk="1" hangingPunct="1"/>
            <a:endParaRPr lang="en-US" altLang="en-US" sz="1100" b="0" baseline="0" dirty="0" smtClean="0"/>
          </a:p>
          <a:p>
            <a:pPr eaLnBrk="1" hangingPunct="1"/>
            <a:r>
              <a:rPr lang="en-US" altLang="en-US" sz="1100" b="1" baseline="0" dirty="0" smtClean="0"/>
              <a:t>INVESTING: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b="1" baseline="0" dirty="0" smtClean="0"/>
              <a:t>Owned by Hearst: </a:t>
            </a:r>
            <a:r>
              <a:rPr lang="en-US" altLang="en-US" sz="1100" b="0" baseline="0" dirty="0" smtClean="0"/>
              <a:t>Important for non-media clients, for brand recognition and that we are not </a:t>
            </a:r>
            <a:r>
              <a:rPr lang="en-US" altLang="en-US" sz="1100" dirty="0" smtClean="0"/>
              <a:t>a “Johnny-come-lately” or “fly-by-night” provider. </a:t>
            </a:r>
          </a:p>
          <a:p>
            <a:pPr eaLnBrk="1" hangingPunct="1"/>
            <a:r>
              <a:rPr lang="en-US" altLang="en-US" sz="1100" b="1" dirty="0" smtClean="0"/>
              <a:t>Hearst foundations: </a:t>
            </a:r>
            <a:r>
              <a:rPr lang="en-US" altLang="en-US" sz="1100" b="0" dirty="0" smtClean="0"/>
              <a:t>History</a:t>
            </a:r>
            <a:r>
              <a:rPr lang="en-US" altLang="en-US" sz="1100" b="0" baseline="0" dirty="0" smtClean="0"/>
              <a:t> of giving through our organizations to showcase our companies support for non-profit foundations.</a:t>
            </a:r>
          </a:p>
          <a:p>
            <a:pPr eaLnBrk="1" hangingPunct="1"/>
            <a:r>
              <a:rPr lang="en-US" altLang="en-US" sz="1100" b="1" baseline="0" dirty="0" smtClean="0"/>
              <a:t>$30 million invested in tech: </a:t>
            </a:r>
            <a:r>
              <a:rPr lang="en-US" altLang="en-US" sz="1100" b="0" baseline="0" dirty="0" smtClean="0"/>
              <a:t>Showcase our commitment to technology and that we have the funds to continue our innovation</a:t>
            </a:r>
          </a:p>
          <a:p>
            <a:pPr eaLnBrk="1" hangingPunct="1"/>
            <a:r>
              <a:rPr lang="en-US" altLang="en-US" sz="1100" b="1" baseline="0" dirty="0" smtClean="0"/>
              <a:t>43 years of experience delivering best in class solutions: </a:t>
            </a:r>
            <a:r>
              <a:rPr lang="en-US" altLang="en-US" sz="1100" b="0" baseline="0" dirty="0" smtClean="0"/>
              <a:t> Showcases our experience as a business process outsourcer with over 40 years of experience.</a:t>
            </a:r>
            <a:r>
              <a:rPr lang="en-US" altLang="en-US" sz="1100" b="1" baseline="0" dirty="0" smtClean="0"/>
              <a:t>  </a:t>
            </a:r>
            <a:r>
              <a:rPr lang="en-US" altLang="en-US" sz="1100" dirty="0" smtClean="0"/>
              <a:t>Our history is a testament that we expertly handle our client’s interactions with their customers. </a:t>
            </a:r>
          </a:p>
          <a:p>
            <a:pPr defTabSz="864804"/>
            <a:endParaRPr lang="en-US" altLang="en-US" sz="1100" dirty="0" smtClean="0"/>
          </a:p>
          <a:p>
            <a:pPr eaLnBrk="1" hangingPunct="1"/>
            <a:endParaRPr lang="en-US" altLang="en-US" sz="1100" dirty="0" smtClean="0"/>
          </a:p>
          <a:p>
            <a:pPr eaLnBrk="1" hangingPunct="1"/>
            <a:r>
              <a:rPr lang="en-US" altLang="en-US" sz="1100" dirty="0" smtClean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EA9F9-CC0F-4EA0-A72D-7D8F78A80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7512539" cy="6873667"/>
          </a:xfrm>
          <a:prstGeom prst="rect">
            <a:avLst/>
          </a:prstGeom>
          <a:solidFill>
            <a:srgbClr val="E8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159" y="2771013"/>
            <a:ext cx="6300216" cy="1472184"/>
          </a:xfrm>
        </p:spPr>
        <p:txBody>
          <a:bodyPr anchor="t" anchorCtr="0"/>
          <a:lstStyle>
            <a:lvl1pPr>
              <a:lnSpc>
                <a:spcPct val="100000"/>
              </a:lnSpc>
              <a:defRPr sz="4000" b="1">
                <a:solidFill>
                  <a:srgbClr val="3C3C3B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46" y="4212576"/>
            <a:ext cx="6260554" cy="6675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512539" y="0"/>
            <a:ext cx="164318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3C3B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512539" y="0"/>
            <a:ext cx="1643182" cy="6876288"/>
          </a:xfrm>
          <a:prstGeom prst="rect">
            <a:avLst/>
          </a:prstGeom>
          <a:solidFill>
            <a:srgbClr val="424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3C3B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738" y="5986583"/>
            <a:ext cx="1848339" cy="7078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33280" y="6431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738" y="5986583"/>
            <a:ext cx="1848339" cy="70787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9733280" y="6431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17" name="Picture 16" descr="PillGre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0881"/>
            <a:ext cx="856517" cy="210319"/>
          </a:xfrm>
          <a:prstGeom prst="rect">
            <a:avLst/>
          </a:prstGeom>
        </p:spPr>
      </p:pic>
      <p:pic>
        <p:nvPicPr>
          <p:cNvPr id="18" name="Picture 17" descr="PillGreenWithDots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79149" y="3036888"/>
            <a:ext cx="1764851" cy="2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5721" cy="6877050"/>
          </a:xfrm>
          <a:prstGeom prst="rect">
            <a:avLst/>
          </a:prstGeom>
          <a:solidFill>
            <a:srgbClr val="424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3C3B"/>
              </a:solidFill>
            </a:endParaRPr>
          </a:p>
        </p:txBody>
      </p:sp>
      <p:pic>
        <p:nvPicPr>
          <p:cNvPr id="6" name="Picture 5" descr="Pill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0881"/>
            <a:ext cx="856517" cy="210319"/>
          </a:xfrm>
          <a:prstGeom prst="rect">
            <a:avLst/>
          </a:prstGeom>
        </p:spPr>
      </p:pic>
      <p:pic>
        <p:nvPicPr>
          <p:cNvPr id="7" name="Picture 6" descr="PillGreenWithDots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9149" y="3036888"/>
            <a:ext cx="1764851" cy="210319"/>
          </a:xfrm>
          <a:prstGeom prst="rect">
            <a:avLst/>
          </a:prstGeom>
        </p:spPr>
      </p:pic>
      <p:pic>
        <p:nvPicPr>
          <p:cNvPr id="8" name="Picture 7" descr="CDS_Global_logo-Green-White 2011 -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738" y="5978466"/>
            <a:ext cx="1848339" cy="7090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42246" y="2714081"/>
            <a:ext cx="6127262" cy="103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questions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59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213679"/>
            <a:ext cx="771753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64" y="1371599"/>
            <a:ext cx="7717536" cy="4572001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latin typeface="Franklin Gothic Medium" panose="020B0603020102020204" pitchFamily="34" charset="0"/>
              </a:defRPr>
            </a:lvl1pPr>
            <a:lvl2pPr>
              <a:spcBef>
                <a:spcPts val="200"/>
              </a:spcBef>
              <a:defRPr/>
            </a:lvl2pPr>
            <a:lvl3pPr>
              <a:spcBef>
                <a:spcPts val="20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344" y="6484329"/>
            <a:ext cx="357136" cy="365125"/>
          </a:xfrm>
        </p:spPr>
        <p:txBody>
          <a:bodyPr/>
          <a:lstStyle/>
          <a:p>
            <a:fld id="{E1E6908A-CCED-4439-A1B4-719ADCC8F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7512539" cy="6858000"/>
          </a:xfrm>
          <a:prstGeom prst="rect">
            <a:avLst/>
          </a:prstGeom>
          <a:solidFill>
            <a:srgbClr val="E5DF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12" y="2770632"/>
            <a:ext cx="6300216" cy="1472184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512539" y="0"/>
            <a:ext cx="164318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3C3B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12539" y="-2"/>
            <a:ext cx="1643182" cy="6876288"/>
          </a:xfrm>
          <a:prstGeom prst="rect">
            <a:avLst/>
          </a:prstGeom>
          <a:solidFill>
            <a:srgbClr val="424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3C3B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738" y="5986583"/>
            <a:ext cx="1848339" cy="70787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733280" y="6431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738" y="5986583"/>
            <a:ext cx="1848339" cy="7078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33280" y="64312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14" name="Picture 13" descr="PillGree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0881"/>
            <a:ext cx="856517" cy="210319"/>
          </a:xfrm>
          <a:prstGeom prst="rect">
            <a:avLst/>
          </a:prstGeom>
        </p:spPr>
      </p:pic>
      <p:pic>
        <p:nvPicPr>
          <p:cNvPr id="15" name="Picture 14" descr="PillGreenWithDots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79149" y="3036888"/>
            <a:ext cx="1764851" cy="2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7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210312"/>
            <a:ext cx="77175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64" y="1371600"/>
            <a:ext cx="3505200" cy="4038600"/>
          </a:xfrm>
        </p:spPr>
        <p:txBody>
          <a:bodyPr/>
          <a:lstStyle>
            <a:lvl1pPr>
              <a:spcBef>
                <a:spcPts val="1200"/>
              </a:spcBef>
              <a:defRPr sz="2200" b="1"/>
            </a:lvl1pPr>
            <a:lvl2pPr>
              <a:spcBef>
                <a:spcPts val="200"/>
              </a:spcBef>
              <a:defRPr sz="2000"/>
            </a:lvl2pPr>
            <a:lvl3pPr>
              <a:spcBef>
                <a:spcPts val="200"/>
              </a:spcBef>
              <a:defRPr sz="2000"/>
            </a:lvl3pPr>
            <a:lvl4pPr>
              <a:spcBef>
                <a:spcPts val="200"/>
              </a:spcBef>
              <a:defRPr sz="2000"/>
            </a:lvl4pPr>
            <a:lvl5pPr>
              <a:spcBef>
                <a:spcPts val="200"/>
              </a:spcBef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3429000" cy="4038600"/>
          </a:xfrm>
        </p:spPr>
        <p:txBody>
          <a:bodyPr/>
          <a:lstStyle>
            <a:lvl1pPr>
              <a:spcBef>
                <a:spcPts val="1200"/>
              </a:spcBef>
              <a:defRPr lang="en-US" sz="2200" b="1" kern="1200" dirty="0" smtClean="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461963" indent="-231775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684213" indent="-22225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914400" indent="-230188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7344" y="6484329"/>
            <a:ext cx="374576" cy="365125"/>
          </a:xfrm>
        </p:spPr>
        <p:txBody>
          <a:bodyPr/>
          <a:lstStyle/>
          <a:p>
            <a:fld id="{E1E6908A-CCED-4439-A1B4-719ADCC8F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9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210312"/>
            <a:ext cx="77175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8A-CCED-4439-A1B4-719ADCC8F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3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99200"/>
            <a:ext cx="9155721" cy="558799"/>
          </a:xfrm>
          <a:prstGeom prst="rect">
            <a:avLst/>
          </a:prstGeom>
          <a:solidFill>
            <a:srgbClr val="E5DF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952500" y="6612714"/>
            <a:ext cx="7819580" cy="26410"/>
          </a:xfrm>
          <a:prstGeom prst="line">
            <a:avLst/>
          </a:prstGeom>
          <a:ln w="38100" cap="flat" cmpd="sng" algn="ctr">
            <a:solidFill>
              <a:srgbClr val="005C8D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 userDrawn="1"/>
        </p:nvSpPr>
        <p:spPr>
          <a:xfrm>
            <a:off x="8468417" y="6428639"/>
            <a:ext cx="368150" cy="368150"/>
          </a:xfrm>
          <a:prstGeom prst="ellipse">
            <a:avLst/>
          </a:prstGeom>
          <a:solidFill>
            <a:srgbClr val="DE3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3"/>
          <p:cNvSpPr txBox="1">
            <a:spLocks/>
          </p:cNvSpPr>
          <p:nvPr userDrawn="1"/>
        </p:nvSpPr>
        <p:spPr>
          <a:xfrm>
            <a:off x="8468417" y="6475921"/>
            <a:ext cx="368150" cy="14999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344" y="6484329"/>
            <a:ext cx="374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E1E6908A-CCED-4439-A1B4-719ADCC8FC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8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graphic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Pill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8475"/>
            <a:ext cx="856517" cy="2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8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5721" cy="6877050"/>
          </a:xfrm>
          <a:prstGeom prst="rect">
            <a:avLst/>
          </a:prstGeom>
          <a:solidFill>
            <a:srgbClr val="424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3C3B"/>
              </a:solidFill>
            </a:endParaRPr>
          </a:p>
        </p:txBody>
      </p:sp>
      <p:pic>
        <p:nvPicPr>
          <p:cNvPr id="6" name="Picture 5" descr="PillGree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0881"/>
            <a:ext cx="856517" cy="210319"/>
          </a:xfrm>
          <a:prstGeom prst="rect">
            <a:avLst/>
          </a:prstGeom>
        </p:spPr>
      </p:pic>
      <p:pic>
        <p:nvPicPr>
          <p:cNvPr id="7" name="Picture 6" descr="PillGreenWithDots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79149" y="3036888"/>
            <a:ext cx="1764851" cy="210319"/>
          </a:xfrm>
          <a:prstGeom prst="rect">
            <a:avLst/>
          </a:prstGeom>
        </p:spPr>
      </p:pic>
      <p:pic>
        <p:nvPicPr>
          <p:cNvPr id="8" name="Picture 7" descr="CDS_Global_logo-Green-White 2011 -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738" y="5978466"/>
            <a:ext cx="1848339" cy="7090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42246" y="2714081"/>
            <a:ext cx="6127262" cy="193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thank</a:t>
            </a:r>
          </a:p>
          <a:p>
            <a:pPr>
              <a:lnSpc>
                <a:spcPts val="7000"/>
              </a:lnSpc>
            </a:pPr>
            <a:r>
              <a:rPr lang="en-US" sz="8000" b="1" dirty="0" smtClean="0">
                <a:solidFill>
                  <a:schemeClr val="bg1"/>
                </a:solidFill>
                <a:latin typeface="+mn-lt"/>
              </a:rPr>
              <a:t>you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081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99200"/>
            <a:ext cx="9155721" cy="558799"/>
          </a:xfrm>
          <a:prstGeom prst="rect">
            <a:avLst/>
          </a:prstGeom>
          <a:solidFill>
            <a:srgbClr val="E5DF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264" y="210312"/>
            <a:ext cx="7717536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264" y="1371600"/>
            <a:ext cx="7717536" cy="465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952500" y="6612714"/>
            <a:ext cx="7819580" cy="26410"/>
          </a:xfrm>
          <a:prstGeom prst="line">
            <a:avLst/>
          </a:prstGeom>
          <a:ln w="38100" cap="flat" cmpd="sng" algn="ctr">
            <a:solidFill>
              <a:srgbClr val="005C8D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 userDrawn="1"/>
        </p:nvSpPr>
        <p:spPr>
          <a:xfrm>
            <a:off x="8468417" y="6428639"/>
            <a:ext cx="368150" cy="368150"/>
          </a:xfrm>
          <a:prstGeom prst="ellipse">
            <a:avLst/>
          </a:prstGeom>
          <a:solidFill>
            <a:srgbClr val="DE3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llGreen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498475"/>
            <a:ext cx="856517" cy="210319"/>
          </a:xfrm>
          <a:prstGeom prst="rect">
            <a:avLst/>
          </a:prstGeom>
        </p:spPr>
      </p:pic>
      <p:sp>
        <p:nvSpPr>
          <p:cNvPr id="17" name="Text Placeholder 13"/>
          <p:cNvSpPr txBox="1">
            <a:spLocks/>
          </p:cNvSpPr>
          <p:nvPr userDrawn="1"/>
        </p:nvSpPr>
        <p:spPr>
          <a:xfrm>
            <a:off x="8468417" y="6475921"/>
            <a:ext cx="368150" cy="14999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344" y="6484329"/>
            <a:ext cx="374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E1E6908A-CCED-4439-A1B4-719ADCC8FC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61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5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spcBef>
          <a:spcPts val="28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1775" algn="l" defTabSz="914400" rtl="0" eaLnBrk="1" latinLnBrk="0" hangingPunct="1">
        <a:spcBef>
          <a:spcPts val="28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213" indent="-222250" algn="l" defTabSz="914400" rtl="0" eaLnBrk="1" latinLnBrk="0" hangingPunct="1">
        <a:spcBef>
          <a:spcPts val="28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30188" algn="l" defTabSz="914400" rtl="0" eaLnBrk="1" latinLnBrk="0" hangingPunct="1">
        <a:spcBef>
          <a:spcPts val="28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9350" y="6484938"/>
            <a:ext cx="374650" cy="365125"/>
          </a:xfrm>
        </p:spPr>
        <p:txBody>
          <a:bodyPr/>
          <a:lstStyle/>
          <a:p>
            <a:fld id="{DD47A99C-81C9-4BEF-B81D-53CF046B6A02}" type="slidenum">
              <a:rPr lang="en-US" smtClean="0"/>
              <a:t>0</a:t>
            </a:fld>
            <a:endParaRPr lang="en-US"/>
          </a:p>
        </p:txBody>
      </p:sp>
      <p:pic>
        <p:nvPicPr>
          <p:cNvPr id="3" name="Picture 2" descr="2015 By the Numb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9350" y="6484938"/>
            <a:ext cx="374650" cy="365125"/>
          </a:xfrm>
        </p:spPr>
        <p:txBody>
          <a:bodyPr/>
          <a:lstStyle/>
          <a:p>
            <a:fld id="{DD47A99C-81C9-4BEF-B81D-53CF046B6A02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2" y="-28222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644</Words>
  <Application>Microsoft Office PowerPoint</Application>
  <PresentationFormat>On-screen Show (4:3)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Franklin Gothic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Schemmel</dc:creator>
  <cp:lastModifiedBy>Mary Schemmel</cp:lastModifiedBy>
  <cp:revision>69</cp:revision>
  <cp:lastPrinted>2015-04-22T19:33:24Z</cp:lastPrinted>
  <dcterms:created xsi:type="dcterms:W3CDTF">2013-12-09T20:45:21Z</dcterms:created>
  <dcterms:modified xsi:type="dcterms:W3CDTF">2015-04-22T19:39:24Z</dcterms:modified>
</cp:coreProperties>
</file>