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sv-SE" sz="4400" strike="noStrike" u="none">
                <a:solidFill>
                  <a:srgbClr val="000000"/>
                </a:solidFill>
                <a:uFillTx/>
                <a:latin typeface="Arial"/>
              </a:rPr>
              <a:t>Klicka för att flytta sidan</a:t>
            </a: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Klicka för att redigera anteckningarnas format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sv-SE" sz="1400" strike="noStrike" u="none">
                <a:solidFill>
                  <a:srgbClr val="000000"/>
                </a:solidFill>
                <a:uFillTx/>
                <a:latin typeface="Times New Roman"/>
              </a:rPr>
              <a:t>&lt;sidhuvud&gt;</a:t>
            </a:r>
            <a:endParaRPr b="0" lang="sv-S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sv-S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sv-S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&lt;datum/tid&gt;</a:t>
            </a:r>
            <a:endParaRPr b="0" lang="sv-S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sv-S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sv-SE" sz="1400" strike="noStrike" u="none">
                <a:solidFill>
                  <a:srgbClr val="000000"/>
                </a:solidFill>
                <a:uFillTx/>
                <a:latin typeface="Times New Roman"/>
              </a:rPr>
              <a:t>&lt;sidfot&gt;</a:t>
            </a:r>
            <a:endParaRPr b="0" lang="sv-S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sv-S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BC855DC7-9F39-4A7C-987A-4474440972F9}" type="slidenum">
              <a:rPr b="0" lang="sv-SE" sz="1400" strike="noStrike" u="none">
                <a:solidFill>
                  <a:srgbClr val="000000"/>
                </a:solidFill>
                <a:uFillTx/>
                <a:latin typeface="Times New Roman"/>
              </a:rPr>
              <a:t>&lt;nummer&gt;</a:t>
            </a:fld>
            <a:endParaRPr b="0" lang="sv-S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’</a:t>
            </a: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Betalningsmetod’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Kommer presentera statistik från datan,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visualiseringar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Mina slutledningar utifrån statistiken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Sedan summera alltihop i en sammanvägd bild av risker och konsekvenser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Tagit på mig att formulera rekommendationer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Frågor, tankar? Hojta ut, avbryt om ni vill. Annars kan ni ta dem i slutet om ni föredrar.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Frågor eller tankar?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Graf: ’Användare’. 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Hur de fördelas mellan 4 åldersgrupper. 1 lägst..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Y-axeln andelen i procent. 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[punkter]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Graf: Registrerade kontaktuppgifter hos användare och övriga kunder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Rosa respektive blå spalterna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Y-axeln: andel av gruppen som har uppgift registrerade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Spaltgrupperna: kontaktuppgiftstyp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Populationspyramid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Y-axeln är antal år som kund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X axeln andel av gruppen i procent i varje varaktighetskategori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Hur användare och övriga fördelar sig mellan olika premie-ratings. 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Cube level och hur användare och övriga fördelar sig mellan olika klasser.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OBS längst ner är kategorin ’?’ – jag tolkar det som okänt/bortfall. Mer om det senare.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Fördelning bland användare mellan 0-1-2 för product-variablerna.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Helt ärligt osäker på vad de olika kategorierna betyder därför jag redovisar allt.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Resonerar utifrån att 0 = ’har ej produkten’, 1=’har produkten’, 2=’har utökad variant av produkten’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Flera indikationer som ger en sammantagen bild av en kundgrupp som inte har samma tillgång och vana av IT som övriga kunder.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Vilken betalningsmetod man väljer, och kanske framför allt vilken man inte väljer, en fråga om tillgänglighet.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Man upplever att det finns betalningsmetoder man helt enkelt inte kan använda. Därför ovilja att byta.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6B838C-5DDC-4EF5-BD78-D9DDDC652A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916AD7-FD5D-4229-BEC8-DF67E9A0D7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B2AF7E-9D09-4272-B492-FE968548E9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4400" strike="noStrike" u="none">
                <a:solidFill>
                  <a:srgbClr val="000000"/>
                </a:solidFill>
                <a:uFillTx/>
                <a:latin typeface="Arial"/>
              </a:rPr>
              <a:t>Klicka för att redigera rubriktextens format</a:t>
            </a: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000000"/>
                </a:solidFill>
                <a:uFillTx/>
                <a:latin typeface="Arial"/>
              </a:rPr>
              <a:t>Klicka för att redigera dispositionstextens format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trike="noStrike" u="none">
                <a:solidFill>
                  <a:srgbClr val="000000"/>
                </a:solidFill>
                <a:uFillTx/>
                <a:latin typeface="Arial"/>
              </a:rPr>
              <a:t>Andra dispositionsnivån</a:t>
            </a:r>
            <a:endParaRPr b="0" lang="sv-S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trike="noStrike" u="none">
                <a:solidFill>
                  <a:srgbClr val="000000"/>
                </a:solidFill>
                <a:uFillTx/>
                <a:latin typeface="Arial"/>
              </a:rPr>
              <a:t>Tredje dispositionsnivån</a:t>
            </a:r>
            <a:endParaRPr b="0" lang="sv-SE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Fjärde dispositionsnivån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Femte dispositionsnivån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Sjätte dispositionsnivån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Sjunde dispositionsnivån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sv-S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sv-S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&lt;datum/tid&gt;</a:t>
            </a:r>
            <a:endParaRPr b="0" lang="sv-S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sv-S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sv-SE" sz="1400" strike="noStrike" u="none">
                <a:solidFill>
                  <a:srgbClr val="000000"/>
                </a:solidFill>
                <a:uFillTx/>
                <a:latin typeface="Times New Roman"/>
              </a:rPr>
              <a:t>&lt;sidfot&gt;</a:t>
            </a:r>
            <a:endParaRPr b="0" lang="sv-S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sv-S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EA5397E1-A3EE-4A75-868D-2402D52878F6}" type="slidenum">
              <a:rPr b="0" lang="sv-SE" sz="1400" strike="noStrike" u="none">
                <a:solidFill>
                  <a:srgbClr val="000000"/>
                </a:solidFill>
                <a:uFillTx/>
                <a:latin typeface="Times New Roman"/>
              </a:rPr>
              <a:t>&lt;nummer&gt;</a:t>
            </a:fld>
            <a:endParaRPr b="0" lang="sv-S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467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40000" y="1260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sv-SE" sz="5400" strike="noStrike" u="none">
                <a:solidFill>
                  <a:srgbClr val="ffffff"/>
                </a:solidFill>
                <a:uFillTx/>
                <a:latin typeface="Arial"/>
              </a:rPr>
              <a:t>Case Payment Method</a:t>
            </a:r>
            <a:endParaRPr b="0" lang="sv-SE" sz="5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468360" y="162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3200" strike="noStrike" u="none">
                <a:solidFill>
                  <a:srgbClr val="ffffff"/>
                </a:solidFill>
                <a:uFillTx/>
                <a:latin typeface="Arial"/>
              </a:rPr>
              <a:t>William O’Brien</a:t>
            </a:r>
            <a:endParaRPr b="0" lang="sv-SE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>
              <a:buNone/>
            </a:pPr>
            <a:r>
              <a:rPr b="0" lang="sv-SE" sz="3200" strike="noStrike" u="none">
                <a:solidFill>
                  <a:srgbClr val="ffffff"/>
                </a:solidFill>
                <a:uFillTx/>
                <a:latin typeface="Arial"/>
              </a:rPr>
              <a:t>2024-09-20</a:t>
            </a:r>
            <a:endParaRPr b="0" lang="sv-SE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467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sv-SE" sz="4800" strike="noStrike" u="none">
                <a:solidFill>
                  <a:srgbClr val="ffffff"/>
                </a:solidFill>
                <a:uFillTx/>
                <a:latin typeface="Arial"/>
              </a:rPr>
              <a:t>Tack!</a:t>
            </a:r>
            <a:endParaRPr b="0" lang="sv-SE" sz="4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sv-SE" sz="4400" strike="noStrike" u="none">
                <a:solidFill>
                  <a:srgbClr val="9467b0"/>
                </a:solidFill>
                <a:uFillTx/>
                <a:latin typeface="Arial"/>
              </a:rPr>
              <a:t>Åldersgrupper</a:t>
            </a: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33080" y="1608120"/>
            <a:ext cx="4426920" cy="10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  <a:ea typeface="Microsoft YaHei"/>
              </a:rPr>
              <a:t>Främst äldre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  <a:ea typeface="Microsoft YaHei"/>
              </a:rPr>
              <a:t>89 % i Group4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2" name="" descr=""/>
          <p:cNvPicPr/>
          <p:nvPr/>
        </p:nvPicPr>
        <p:blipFill>
          <a:blip r:embed="rId1"/>
          <a:stretch/>
        </p:blipFill>
        <p:spPr>
          <a:xfrm>
            <a:off x="5173560" y="1326600"/>
            <a:ext cx="4384440" cy="32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sv-SE" sz="4400" strike="noStrike" u="none">
                <a:solidFill>
                  <a:srgbClr val="9467b0"/>
                </a:solidFill>
                <a:uFillTx/>
                <a:latin typeface="Arial"/>
              </a:rPr>
              <a:t>Kontaktuppgifter</a:t>
            </a: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Telefonnummer i jämförbar utsträckning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E-postadress saknas ofta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Vana och tillgång till IT?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" name="" descr=""/>
          <p:cNvPicPr/>
          <p:nvPr/>
        </p:nvPicPr>
        <p:blipFill>
          <a:blip r:embed="rId1"/>
          <a:stretch/>
        </p:blipFill>
        <p:spPr>
          <a:xfrm>
            <a:off x="5173200" y="1326600"/>
            <a:ext cx="4384440" cy="32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sv-SE" sz="4400" strike="noStrike" u="none">
                <a:solidFill>
                  <a:srgbClr val="9467b0"/>
                </a:solidFill>
                <a:uFillTx/>
                <a:latin typeface="Arial"/>
              </a:rPr>
              <a:t>År som kund</a:t>
            </a: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74 % kunder i 20 år eller längre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Lojala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8" name="" descr=""/>
          <p:cNvPicPr/>
          <p:nvPr/>
        </p:nvPicPr>
        <p:blipFill>
          <a:blip r:embed="rId1"/>
          <a:stretch/>
        </p:blipFill>
        <p:spPr>
          <a:xfrm>
            <a:off x="5173200" y="1326600"/>
            <a:ext cx="4384440" cy="32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sv-SE" sz="4400" strike="noStrike" u="none">
                <a:solidFill>
                  <a:srgbClr val="9467b0"/>
                </a:solidFill>
                <a:uFillTx/>
                <a:latin typeface="Arial"/>
              </a:rPr>
              <a:t>Premie-rating</a:t>
            </a: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57176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Överrepresenterade i ’Star’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1" name="" descr=""/>
          <p:cNvPicPr/>
          <p:nvPr/>
        </p:nvPicPr>
        <p:blipFill>
          <a:blip r:embed="rId1"/>
          <a:stretch/>
        </p:blipFill>
        <p:spPr>
          <a:xfrm>
            <a:off x="5173560" y="1326600"/>
            <a:ext cx="4384440" cy="32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sv-SE" sz="4400" strike="noStrike" u="none">
                <a:solidFill>
                  <a:srgbClr val="9467b0"/>
                </a:solidFill>
                <a:uFillTx/>
                <a:latin typeface="Arial"/>
              </a:rPr>
              <a:t>Cube level</a:t>
            </a: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Koncentrerad kring 1-2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Snitt: 1,75 (övriga: 1,54)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53 % bortfall. Mer analog kontakt?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5173560" y="1326600"/>
            <a:ext cx="4384440" cy="32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sv-SE" sz="4400" strike="noStrike" u="none">
                <a:solidFill>
                  <a:srgbClr val="9467b0"/>
                </a:solidFill>
                <a:uFillTx/>
                <a:latin typeface="Arial"/>
              </a:rPr>
              <a:t>Försäkringsprodukter</a:t>
            </a: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  <a:ea typeface="Microsoft YaHei"/>
              </a:rPr>
              <a:t>Product3 populärast?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  <a:ea typeface="Microsoft YaHei"/>
              </a:rPr>
              <a:t>33 660 med 1 eller 2 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5173560" y="1326600"/>
            <a:ext cx="4384440" cy="32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sv-SE" sz="4400" strike="noStrike" u="none">
                <a:solidFill>
                  <a:srgbClr val="9467b0"/>
                </a:solidFill>
                <a:uFillTx/>
                <a:latin typeface="Arial"/>
              </a:rPr>
              <a:t>Summering</a:t>
            </a: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Tillgänglighet för kundgruppen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Ovilja att byta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Kan leda till förlust av kunder och goodwill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Attraktiv och lojal kundgrupp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Främst product 3 som drabbas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sv-SE" sz="4400" strike="noStrike" u="none">
                <a:solidFill>
                  <a:srgbClr val="9467b0"/>
                </a:solidFill>
                <a:uFillTx/>
                <a:latin typeface="Arial"/>
              </a:rPr>
              <a:t>Rekommendation</a:t>
            </a: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Behåll som betalningsmetod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Erbjud inte till nya kunder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Om ej tekniskt möjligt: ny analys om några år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Application>LibreOffice/24.8.1.2$Windows_X86_64 LibreOffice_project/87fa9aec1a63e70835390b81c40bb8993f1d4ff6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2024-09-16T09:04:12Z</dcterms:created>
  <dc:creator/>
  <dc:description/>
  <dc:language>sv-SE</dc:language>
  <cp:lastModifiedBy/>
  <dcterms:modified xsi:type="dcterms:W3CDTF">2024-09-20T07:55:23Z</dcterms:modified>
  <cp:revision>54</cp:revision>
  <dc:subject/>
  <dc:title/>
</cp:coreProperties>
</file>