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sv-SE" sz="4400" strike="noStrike" u="none">
                <a:solidFill>
                  <a:srgbClr val="000000"/>
                </a:solidFill>
                <a:uFillTx/>
                <a:latin typeface="Arial"/>
              </a:rPr>
              <a:t>Klicka för att flytta sidan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Klicka för att redigera anteckningarnas format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&lt;sidhuvud&gt;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&lt;datum/tid&gt;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&lt;sidfot&gt;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D7BF460-6FF4-4FC4-B8B2-36AAA0EE9DEC}" type="slidenum"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&lt;nummer&gt;</a:t>
            </a:fld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Jag kommer att prata om If som ’oss’, ’vi’ osv som om jag redan vore anställd. 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Benämner hädanefter de som använt metoden som ’Användare’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Främst äldre bland användare av metoden.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Användare av metoden har telefonnummer registrerat i ungefär samma utsträckning som övriga kunder.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Däremot har de sällan e-postadress registrerad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reflekterar eventuell en lägre IT-vana bland användarna.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Självklart en följd av att de är äldre och haft mer tid på sig att vara kvar också 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MEN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de har visat sig stanna.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Attraktiv kundgrupp.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Mindre spridning än övriga,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något lägre förvisso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Undrar om de saknade använder mycket telefonkontakt, pappersblankett osv som minskat datafångsten?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Användarnas produkter.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Den produkt(gruppen?) kommer drabbas hårdast om kunder i segmentet försvinner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Ovilliga att byta betalningsmetod. Nytt och krångligt.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Man pratar med sina vänner, familj. Man är besviken på att de har gjort det svårt för en. Dålig reklam.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F53934-65F4-4D38-BFCA-4F03AEBC45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B439E9-E93C-4D74-9B01-EC8D6C82F3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5DACF4-D618-401C-85AC-818C244B25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trike="noStrike" u="none">
                <a:solidFill>
                  <a:srgbClr val="000000"/>
                </a:solidFill>
                <a:uFillTx/>
                <a:latin typeface="Arial"/>
              </a:rPr>
              <a:t>Klicka för att redigera rubriktextens format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000000"/>
                </a:solidFill>
                <a:uFillTx/>
                <a:latin typeface="Arial"/>
              </a:rPr>
              <a:t>Klicka för att redigera dispositionstextens format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trike="noStrike" u="none">
                <a:solidFill>
                  <a:srgbClr val="000000"/>
                </a:solidFill>
                <a:uFillTx/>
                <a:latin typeface="Arial"/>
              </a:rPr>
              <a:t>Andra dispositionsnivån</a:t>
            </a:r>
            <a:endParaRPr b="0" lang="sv-S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trike="noStrike" u="none">
                <a:solidFill>
                  <a:srgbClr val="000000"/>
                </a:solidFill>
                <a:uFillTx/>
                <a:latin typeface="Arial"/>
              </a:rPr>
              <a:t>Tredje dispositionsnivån</a:t>
            </a:r>
            <a:endParaRPr b="0" lang="sv-SE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Fjärde dispositionsnivån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Femte dispositionsnivån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Sjätte dispositionsnivån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Sjunde dispositionsnivån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&lt;datum/tid&gt;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&lt;sidfot&gt;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A608F7E-029C-46D8-A2A2-F9FBA1ACB1B9}" type="slidenum"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&lt;nummer&gt;</a:t>
            </a:fld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467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5400" strike="noStrike" u="none">
                <a:solidFill>
                  <a:srgbClr val="ffffff"/>
                </a:solidFill>
                <a:uFillTx/>
                <a:latin typeface="Arial"/>
              </a:rPr>
              <a:t>Case Payment Method</a:t>
            </a:r>
            <a:endParaRPr b="0" lang="sv-SE" sz="5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68360" y="162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200" strike="noStrike" u="none">
                <a:solidFill>
                  <a:srgbClr val="ffffff"/>
                </a:solidFill>
                <a:uFillTx/>
                <a:latin typeface="Arial"/>
              </a:rPr>
              <a:t>William O’Brien</a:t>
            </a:r>
            <a:endParaRPr b="0" lang="sv-SE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sv-SE" sz="3200" strike="noStrike" u="none">
                <a:solidFill>
                  <a:srgbClr val="ffffff"/>
                </a:solidFill>
                <a:uFillTx/>
                <a:latin typeface="Arial"/>
              </a:rPr>
              <a:t>2024-09-20</a:t>
            </a:r>
            <a:endParaRPr b="0" lang="sv-SE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46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800" strike="noStrike" u="none">
                <a:solidFill>
                  <a:srgbClr val="ffffff"/>
                </a:solidFill>
                <a:uFillTx/>
                <a:latin typeface="Arial"/>
              </a:rPr>
              <a:t>Tack!</a:t>
            </a:r>
            <a:endParaRPr b="0" lang="sv-SE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Åldersgrupper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33080" y="1608120"/>
            <a:ext cx="4426920" cy="1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  <a:ea typeface="Microsoft YaHei"/>
              </a:rPr>
              <a:t>Främst äldre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  <a:ea typeface="Microsoft YaHei"/>
              </a:rPr>
              <a:t>89 % i Group4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517356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Kontaktuppgifter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Telefonnummer i jämförbar utsträckning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E-postadress saknas ofta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Vana och tillgång till IT?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517320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År som kund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74 % kunder i 20 år eller längre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Lojala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517320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Premie-rating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57176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Överrepresenterade i ’Star’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517356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Cube level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Koncentrerad kring 1-2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Snitt: 1,75 (övriga: 1,54)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53 % bortfall. Mer analog kontakt?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517356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Försäkringsprodukter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  <a:ea typeface="Microsoft YaHei"/>
              </a:rPr>
              <a:t>Product3 populärast?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  <a:ea typeface="Microsoft YaHei"/>
              </a:rPr>
              <a:t>33 660 med 1 eller 2 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517356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Summering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Tillgänglighet för kundgruppen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Ovilja att byta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Kan leda till förlust av kunder och goodwill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Attraktiv och lojal kundgrupp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Främst product 3 som drabbas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Rekommendation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Behåll som betalningsmetod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Erbjud inte till nya kunder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Om ej tekniskt möjligt: ny analys om några år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Application>LibreOffice/24.8.1.2$Windows_X86_64 LibreOffice_project/87fa9aec1a63e70835390b81c40bb8993f1d4ff6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2024-09-16T09:04:12Z</dcterms:created>
  <dc:creator/>
  <dc:description/>
  <dc:language>sv-SE</dc:language>
  <cp:lastModifiedBy/>
  <dcterms:modified xsi:type="dcterms:W3CDTF">2024-09-18T21:12:17Z</dcterms:modified>
  <cp:revision>43</cp:revision>
  <dc:subject/>
  <dc:title/>
</cp:coreProperties>
</file>