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4.xml" ContentType="application/vnd.openxmlformats-officedocument.presentationml.notesSlide+xml"/>
  <Override PartName="/ppt/notesSlides/_rels/notesSlide4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sv-SE" sz="4400" strike="noStrike" u="none">
                <a:solidFill>
                  <a:srgbClr val="000000"/>
                </a:solidFill>
                <a:uFillTx/>
                <a:latin typeface="Arial"/>
              </a:rPr>
              <a:t>Klicka för att flytta sidan</a:t>
            </a:r>
            <a:endParaRPr b="0" lang="sv-S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Klicka för att redigera anteckningarnas format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sv-SE" sz="1400" strike="noStrike" u="none">
                <a:solidFill>
                  <a:srgbClr val="000000"/>
                </a:solidFill>
                <a:uFillTx/>
                <a:latin typeface="Times New Roman"/>
              </a:rPr>
              <a:t>&lt;sidhuvud&gt;</a:t>
            </a:r>
            <a:endParaRPr b="0" lang="sv-S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sv-S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sv-SE" sz="1400" strike="noStrike" u="none">
                <a:solidFill>
                  <a:srgbClr val="000000"/>
                </a:solidFill>
                <a:uFillTx/>
                <a:latin typeface="Times New Roman"/>
              </a:rPr>
              <a:t>&lt;datum/tid&gt;</a:t>
            </a:r>
            <a:endParaRPr b="0" lang="sv-S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sv-S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sv-SE" sz="1400" strike="noStrike" u="none">
                <a:solidFill>
                  <a:srgbClr val="000000"/>
                </a:solidFill>
                <a:uFillTx/>
                <a:latin typeface="Times New Roman"/>
              </a:rPr>
              <a:t>&lt;sidfot&gt;</a:t>
            </a:r>
            <a:endParaRPr b="0" lang="sv-S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sv-S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923123B6-B064-4485-A160-79E7DB2EDF05}" type="slidenum">
              <a:rPr b="0" lang="sv-SE" sz="1400" strike="noStrike" u="none">
                <a:solidFill>
                  <a:srgbClr val="000000"/>
                </a:solidFill>
                <a:uFillTx/>
                <a:latin typeface="Times New Roman"/>
              </a:rPr>
              <a:t>&lt;nummer&gt;</a:t>
            </a:fld>
            <a:endParaRPr b="0" lang="sv-S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1ED44C-A9AF-4840-AC42-CB9C58F4F2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219A51-7BBC-4D6C-8EA3-D1FB8AF91B0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F9E238-ADED-4341-88F6-BC947C456A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sv-SE" sz="4400" strike="noStrike" u="none">
                <a:solidFill>
                  <a:srgbClr val="000000"/>
                </a:solidFill>
                <a:uFillTx/>
                <a:latin typeface="Arial"/>
              </a:rPr>
              <a:t>Klicka för att redigera rubriktextens format</a:t>
            </a:r>
            <a:endParaRPr b="0" lang="sv-S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000000"/>
                </a:solidFill>
                <a:uFillTx/>
                <a:latin typeface="Arial"/>
              </a:rPr>
              <a:t>Klicka för att redigera dispositionstextens format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trike="noStrike" u="none">
                <a:solidFill>
                  <a:srgbClr val="000000"/>
                </a:solidFill>
                <a:uFillTx/>
                <a:latin typeface="Arial"/>
              </a:rPr>
              <a:t>Andra dispositionsnivån</a:t>
            </a:r>
            <a:endParaRPr b="0" lang="sv-SE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trike="noStrike" u="none">
                <a:solidFill>
                  <a:srgbClr val="000000"/>
                </a:solidFill>
                <a:uFillTx/>
                <a:latin typeface="Arial"/>
              </a:rPr>
              <a:t>Tredje dispositionsnivån</a:t>
            </a:r>
            <a:endParaRPr b="0" lang="sv-SE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Fjärde dispositionsnivån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Femte dispositionsnivån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Sjätte dispositionsnivån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Sjunde dispositionsnivån</a:t>
            </a:r>
            <a:endParaRPr b="0" lang="sv-S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sv-S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sv-SE" sz="1400" strike="noStrike" u="none">
                <a:solidFill>
                  <a:srgbClr val="000000"/>
                </a:solidFill>
                <a:uFillTx/>
                <a:latin typeface="Times New Roman"/>
              </a:rPr>
              <a:t>&lt;datum/tid&gt;</a:t>
            </a:r>
            <a:endParaRPr b="0" lang="sv-S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sv-S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sv-SE" sz="1400" strike="noStrike" u="none">
                <a:solidFill>
                  <a:srgbClr val="000000"/>
                </a:solidFill>
                <a:uFillTx/>
                <a:latin typeface="Times New Roman"/>
              </a:rPr>
              <a:t>&lt;sidfot&gt;</a:t>
            </a:r>
            <a:endParaRPr b="0" lang="sv-S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sv-S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EE9E5DF3-55DA-470C-8EA9-84810B2CF101}" type="slidenum">
              <a:rPr b="0" lang="sv-SE" sz="1400" strike="noStrike" u="none">
                <a:solidFill>
                  <a:srgbClr val="000000"/>
                </a:solidFill>
                <a:uFillTx/>
                <a:latin typeface="Times New Roman"/>
              </a:rPr>
              <a:t>&lt;nummer&gt;</a:t>
            </a:fld>
            <a:endParaRPr b="0" lang="sv-S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467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40000" y="1260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sv-SE" sz="5400" strike="noStrike" u="none">
                <a:solidFill>
                  <a:srgbClr val="ffffff"/>
                </a:solidFill>
                <a:uFillTx/>
                <a:latin typeface="Arial"/>
              </a:rPr>
              <a:t>Case Payment Method</a:t>
            </a:r>
            <a:endParaRPr b="0" lang="sv-SE" sz="5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468360" y="162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sv-SE" sz="3200" strike="noStrike" u="none">
                <a:solidFill>
                  <a:srgbClr val="ffffff"/>
                </a:solidFill>
                <a:uFillTx/>
                <a:latin typeface="Arial"/>
              </a:rPr>
              <a:t>William O’Brien</a:t>
            </a:r>
            <a:endParaRPr b="0" lang="sv-SE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algn="ctr">
              <a:buNone/>
            </a:pPr>
            <a:r>
              <a:rPr b="0" lang="sv-SE" sz="3200" strike="noStrike" u="none">
                <a:solidFill>
                  <a:srgbClr val="ffffff"/>
                </a:solidFill>
                <a:uFillTx/>
                <a:latin typeface="Arial"/>
              </a:rPr>
              <a:t>2024-09-20</a:t>
            </a:r>
            <a:endParaRPr b="0" lang="sv-SE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467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sv-SE" sz="4800" strike="noStrike" u="none">
                <a:solidFill>
                  <a:srgbClr val="ffffff"/>
                </a:solidFill>
                <a:uFillTx/>
                <a:latin typeface="Arial"/>
              </a:rPr>
              <a:t>Tack!</a:t>
            </a:r>
            <a:endParaRPr b="0" lang="sv-SE" sz="4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sv-SE" sz="4400" strike="noStrike" u="none">
                <a:solidFill>
                  <a:srgbClr val="9467b0"/>
                </a:solidFill>
                <a:uFillTx/>
                <a:latin typeface="Arial"/>
              </a:rPr>
              <a:t>Åldersgrupper</a:t>
            </a:r>
            <a:endParaRPr b="0" lang="sv-S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33080" y="1608120"/>
            <a:ext cx="4426920" cy="109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  <a:ea typeface="Microsoft YaHei"/>
              </a:rPr>
              <a:t>Främst äldre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  <a:ea typeface="Microsoft YaHei"/>
              </a:rPr>
              <a:t>89 % i Group4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2" name="" descr=""/>
          <p:cNvPicPr/>
          <p:nvPr/>
        </p:nvPicPr>
        <p:blipFill>
          <a:blip r:embed="rId1"/>
          <a:stretch/>
        </p:blipFill>
        <p:spPr>
          <a:xfrm>
            <a:off x="5173560" y="1326600"/>
            <a:ext cx="4384440" cy="328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sv-SE" sz="4400" strike="noStrike" u="none">
                <a:solidFill>
                  <a:srgbClr val="9467b0"/>
                </a:solidFill>
                <a:uFillTx/>
                <a:latin typeface="Arial"/>
              </a:rPr>
              <a:t>Kontaktuppgifter</a:t>
            </a:r>
            <a:endParaRPr b="0" lang="sv-S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</a:rPr>
              <a:t>Telefonnummer i jämförbar utsträckning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</a:rPr>
              <a:t>E-postadress saknas ofta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</a:rPr>
              <a:t>Vana och tillgång till IT?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5" name="" descr=""/>
          <p:cNvPicPr/>
          <p:nvPr/>
        </p:nvPicPr>
        <p:blipFill>
          <a:blip r:embed="rId1"/>
          <a:stretch/>
        </p:blipFill>
        <p:spPr>
          <a:xfrm>
            <a:off x="5173200" y="1326600"/>
            <a:ext cx="4384440" cy="328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sv-SE" sz="4400" strike="noStrike" u="none">
                <a:solidFill>
                  <a:srgbClr val="9467b0"/>
                </a:solidFill>
                <a:uFillTx/>
                <a:latin typeface="Arial"/>
              </a:rPr>
              <a:t>År som kund</a:t>
            </a:r>
            <a:endParaRPr b="0" lang="sv-S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</a:rPr>
              <a:t>74 % kunder i 20 år eller längre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</a:rPr>
              <a:t>Lojala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8" name="" descr=""/>
          <p:cNvPicPr/>
          <p:nvPr/>
        </p:nvPicPr>
        <p:blipFill>
          <a:blip r:embed="rId1"/>
          <a:stretch/>
        </p:blipFill>
        <p:spPr>
          <a:xfrm>
            <a:off x="5173200" y="1326600"/>
            <a:ext cx="4384440" cy="328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sv-SE" sz="4400" strike="noStrike" u="none">
                <a:solidFill>
                  <a:srgbClr val="9467b0"/>
                </a:solidFill>
                <a:uFillTx/>
                <a:latin typeface="Arial"/>
              </a:rPr>
              <a:t>Premie-rating</a:t>
            </a:r>
            <a:endParaRPr b="0" lang="sv-S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57176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</a:rPr>
              <a:t>Överrepresenterade i ’Star’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1" name="" descr=""/>
          <p:cNvPicPr/>
          <p:nvPr/>
        </p:nvPicPr>
        <p:blipFill>
          <a:blip r:embed="rId1"/>
          <a:stretch/>
        </p:blipFill>
        <p:spPr>
          <a:xfrm>
            <a:off x="5173560" y="1326600"/>
            <a:ext cx="4384440" cy="328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sv-SE" sz="4400" strike="noStrike" u="none">
                <a:solidFill>
                  <a:srgbClr val="9467b0"/>
                </a:solidFill>
                <a:uFillTx/>
                <a:latin typeface="Arial"/>
              </a:rPr>
              <a:t>Cube level</a:t>
            </a:r>
            <a:endParaRPr b="0" lang="sv-S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</a:rPr>
              <a:t>Koncentrerad kring 1-2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</a:rPr>
              <a:t>Snitt: 1,75 (övriga: 1,54)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</a:rPr>
              <a:t>53 % bortfall. Mer analog kontakt?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1"/>
          <a:stretch/>
        </p:blipFill>
        <p:spPr>
          <a:xfrm>
            <a:off x="5173560" y="1326600"/>
            <a:ext cx="4384440" cy="328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sv-SE" sz="4400" strike="noStrike" u="none">
                <a:solidFill>
                  <a:srgbClr val="9467b0"/>
                </a:solidFill>
                <a:uFillTx/>
                <a:latin typeface="Arial"/>
              </a:rPr>
              <a:t>Försäkringsprodukter</a:t>
            </a:r>
            <a:endParaRPr b="0" lang="sv-S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  <a:ea typeface="Microsoft YaHei"/>
              </a:rPr>
              <a:t>Product3 populärast?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  <a:ea typeface="Microsoft YaHei"/>
              </a:rPr>
              <a:t>33 660 med 1 eller 2 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1"/>
          <a:stretch/>
        </p:blipFill>
        <p:spPr>
          <a:xfrm>
            <a:off x="5173560" y="1326600"/>
            <a:ext cx="4384440" cy="328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sv-SE" sz="4400" strike="noStrike" u="none">
                <a:solidFill>
                  <a:srgbClr val="9467b0"/>
                </a:solidFill>
                <a:uFillTx/>
                <a:latin typeface="Arial"/>
              </a:rPr>
              <a:t>Summering</a:t>
            </a:r>
            <a:endParaRPr b="0" lang="sv-S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</a:rPr>
              <a:t>Tillgänglighet för kundgruppen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</a:rPr>
              <a:t>Ovilja att byta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</a:rPr>
              <a:t>Kan leda till förlust av kunder och goodwill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</a:rPr>
              <a:t>Attraktiv och lojal kundgrupp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</a:rPr>
              <a:t>Främst product 3 som drabbas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sv-SE" sz="4400" strike="noStrike" u="none">
                <a:solidFill>
                  <a:srgbClr val="9467b0"/>
                </a:solidFill>
                <a:uFillTx/>
                <a:latin typeface="Arial"/>
              </a:rPr>
              <a:t>Rekommendation</a:t>
            </a:r>
            <a:endParaRPr b="0" lang="sv-S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</a:rPr>
              <a:t>Behåll som betalningsmetod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</a:rPr>
              <a:t>Erbjud inte till nya kunder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trike="noStrike" u="none">
                <a:solidFill>
                  <a:srgbClr val="666666"/>
                </a:solidFill>
                <a:uFillTx/>
                <a:latin typeface="Arial"/>
              </a:rPr>
              <a:t>Om ej tekniskt möjligt: ny analys om några år</a:t>
            </a:r>
            <a:endParaRPr b="0" lang="sv-S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</TotalTime>
  <Application>LibreOffice/24.8.1.2$Windows_X86_64 LibreOffice_project/87fa9aec1a63e70835390b81c40bb8993f1d4ff6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2024-09-16T09:04:12Z</dcterms:created>
  <dc:creator/>
  <dc:description/>
  <dc:language>sv-SE</dc:language>
  <cp:lastModifiedBy/>
  <dcterms:modified xsi:type="dcterms:W3CDTF">2024-09-18T21:14:23Z</dcterms:modified>
  <cp:revision>45</cp:revision>
  <dc:subject/>
  <dc:title/>
</cp:coreProperties>
</file>