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86" r:id="rId5"/>
    <p:sldId id="283" r:id="rId6"/>
    <p:sldId id="288" r:id="rId7"/>
    <p:sldId id="289" r:id="rId8"/>
    <p:sldId id="290" r:id="rId9"/>
    <p:sldId id="291" r:id="rId10"/>
    <p:sldId id="292" r:id="rId11"/>
    <p:sldId id="293" r:id="rId12"/>
    <p:sldId id="294" r:id="rId13"/>
    <p:sldId id="295" r:id="rId14"/>
    <p:sldId id="296" r:id="rId15"/>
    <p:sldId id="297" r:id="rId16"/>
    <p:sldId id="298" r:id="rId17"/>
    <p:sldId id="28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A49F-AEA9-4E26-999A-116421A14329}"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70733-5AE2-4016-8086-4361CC4C9C3B}" type="slidenum">
              <a:rPr lang="en-IN" smtClean="0"/>
              <a:t>‹#›</a:t>
            </a:fld>
            <a:endParaRPr lang="en-IN"/>
          </a:p>
        </p:txBody>
      </p:sp>
    </p:spTree>
    <p:extLst>
      <p:ext uri="{BB962C8B-B14F-4D97-AF65-F5344CB8AC3E}">
        <p14:creationId xmlns:p14="http://schemas.microsoft.com/office/powerpoint/2010/main" val="369488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17CB7-2844-4C8C-A2C5-0B522249545C}" type="slidenum">
              <a:rPr lang="en-IN" smtClean="0"/>
              <a:t>1</a:t>
            </a:fld>
            <a:endParaRPr lang="en-IN"/>
          </a:p>
        </p:txBody>
      </p:sp>
    </p:spTree>
    <p:extLst>
      <p:ext uri="{BB962C8B-B14F-4D97-AF65-F5344CB8AC3E}">
        <p14:creationId xmlns:p14="http://schemas.microsoft.com/office/powerpoint/2010/main" val="41134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5D51F-D5B7-4502-8F4C-A41482D54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3E33F1B-ED6D-4C3D-9F1C-D6A5BDCFD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BC621D9-EF23-4A90-A3E4-DA379B27DFDB}"/>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a:extLst>
              <a:ext uri="{FF2B5EF4-FFF2-40B4-BE49-F238E27FC236}">
                <a16:creationId xmlns="" xmlns:a16="http://schemas.microsoft.com/office/drawing/2014/main" id="{988F1C08-9D83-472D-85B2-3EFE458EE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C09C07E-75CC-498B-B0F6-A550B577A694}"/>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87445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BA74D-0CE7-4D87-9DF2-9BC7705BB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3ED0392-E9EA-44E7-8DF3-14D2ADF8B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4CC35E7-56AA-4150-A2D2-5BDCE25C24F0}"/>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a:extLst>
              <a:ext uri="{FF2B5EF4-FFF2-40B4-BE49-F238E27FC236}">
                <a16:creationId xmlns="" xmlns:a16="http://schemas.microsoft.com/office/drawing/2014/main" id="{C1AB0E02-DB7B-4E70-88F7-6DF2FA0BE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CA75325-4D35-4C89-B053-18195FE13B03}"/>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15958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7F2E652-F212-4A91-A5A1-E3AF1D05A1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4A943E7-63FE-4A15-A829-5F8A585B6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023C9DF-FE79-4440-91BF-440CE5D0D0B1}"/>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a:extLst>
              <a:ext uri="{FF2B5EF4-FFF2-40B4-BE49-F238E27FC236}">
                <a16:creationId xmlns="" xmlns:a16="http://schemas.microsoft.com/office/drawing/2014/main" id="{2340CB25-0B44-4000-AA65-19C8959B4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3D64D4D-BD93-4482-A0C7-53CE18F1BA5F}"/>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4657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CA462-7064-4569-A92B-4864823A04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3E05C8-133E-49B0-A495-D3AF6CA00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88DBC54-D1D0-4A11-8590-F3DC851837A0}"/>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a:extLst>
              <a:ext uri="{FF2B5EF4-FFF2-40B4-BE49-F238E27FC236}">
                <a16:creationId xmlns="" xmlns:a16="http://schemas.microsoft.com/office/drawing/2014/main" id="{9DE79755-40DE-4A5D-82A1-9392B9BD5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16153D-2359-4BD9-AE48-0D20D3A3671D}"/>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9295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BF194-B5DC-4766-AF29-D090D4041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5AD0EAE-0117-4595-8B05-9A05FF407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42A6196-4AEB-4ED2-904B-E0B2C10AC74D}"/>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5" name="Footer Placeholder 4">
            <a:extLst>
              <a:ext uri="{FF2B5EF4-FFF2-40B4-BE49-F238E27FC236}">
                <a16:creationId xmlns="" xmlns:a16="http://schemas.microsoft.com/office/drawing/2014/main" id="{4DD8BE35-20D5-4238-826D-5CFF58D7F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FDD0915-788D-4C64-8D94-C21FF77C6504}"/>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409252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F26F0D-9372-448D-98F0-043E0E2A25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D3D518B-B430-4E46-8BDC-CCDA5856A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CEC1511-D28D-4F47-9492-F8CD0A190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59463E9-8DFB-4089-AF24-502D84CC826A}"/>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a:extLst>
              <a:ext uri="{FF2B5EF4-FFF2-40B4-BE49-F238E27FC236}">
                <a16:creationId xmlns="" xmlns:a16="http://schemas.microsoft.com/office/drawing/2014/main" id="{55EF328F-DEB3-478D-B155-FD729A1D2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268BA35-A19A-431B-A72A-1FEBBD1381C2}"/>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83346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9D1BA4-A5A6-4C47-8665-87265F6584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18F8ABE-1E16-4B71-BE3B-7217CA234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8E56177-B9A6-41A1-9ADD-2695A86C7F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5BAE868-CAA4-4159-9452-48984C2C3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443078D-73FF-4AD9-A217-A7546CCA9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D7967DB-BC8B-43DA-913C-D2D3B2BB124F}"/>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8" name="Footer Placeholder 7">
            <a:extLst>
              <a:ext uri="{FF2B5EF4-FFF2-40B4-BE49-F238E27FC236}">
                <a16:creationId xmlns="" xmlns:a16="http://schemas.microsoft.com/office/drawing/2014/main" id="{8F89FA54-2F88-43F4-B3E1-0487410EB4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2C85D4B-EFBF-4295-A016-992676556A2E}"/>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15294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13CF6-81FB-43F6-9F0E-863B6E6FAF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B80CC6D-1234-446F-8BFE-35B2FF49181C}"/>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4" name="Footer Placeholder 3">
            <a:extLst>
              <a:ext uri="{FF2B5EF4-FFF2-40B4-BE49-F238E27FC236}">
                <a16:creationId xmlns="" xmlns:a16="http://schemas.microsoft.com/office/drawing/2014/main" id="{3AE7EFA1-C1BD-4340-8945-9AEB355FA9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9D4244F-C4EE-4A79-923F-FBD96265A44F}"/>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69024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1FA690A-D559-4760-A97C-50472A074C58}"/>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3" name="Footer Placeholder 2">
            <a:extLst>
              <a:ext uri="{FF2B5EF4-FFF2-40B4-BE49-F238E27FC236}">
                <a16:creationId xmlns="" xmlns:a16="http://schemas.microsoft.com/office/drawing/2014/main" id="{1A8EE05C-5FBE-4B20-BCD0-EF6DEEAFDE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7E9B0C8-BCA7-4851-8CC7-74DC433787F5}"/>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10395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4D94E9-BF3B-4A63-93AD-4CB3BDED2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B999EA0-C305-40AA-B67E-BCAFD5252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F74289F-C6E3-4349-B0AA-9C3539B4F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0937DEC-0909-4266-A60A-372819683C47}"/>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a:extLst>
              <a:ext uri="{FF2B5EF4-FFF2-40B4-BE49-F238E27FC236}">
                <a16:creationId xmlns="" xmlns:a16="http://schemas.microsoft.com/office/drawing/2014/main" id="{A582F355-06BF-4146-91C1-9104CA9F5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867D66B-02F9-4135-9F0C-38B95CF924D7}"/>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02592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E46DA-4742-4DC3-98AD-17F9D53A2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1398DAE-5EAF-4467-B672-91061628A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0C0B6F5-88F3-4B0A-9D2B-0B54FE5BB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0BB41B4-F811-4317-B39C-DA58279B17BE}"/>
              </a:ext>
            </a:extLst>
          </p:cNvPr>
          <p:cNvSpPr>
            <a:spLocks noGrp="1"/>
          </p:cNvSpPr>
          <p:nvPr>
            <p:ph type="dt" sz="half" idx="10"/>
          </p:nvPr>
        </p:nvSpPr>
        <p:spPr/>
        <p:txBody>
          <a:bodyPr/>
          <a:lstStyle/>
          <a:p>
            <a:fld id="{EE2B4B33-A748-4417-BFDB-235E1C890925}" type="datetimeFigureOut">
              <a:rPr lang="en-IN" smtClean="0"/>
              <a:t>30-08-2023</a:t>
            </a:fld>
            <a:endParaRPr lang="en-IN"/>
          </a:p>
        </p:txBody>
      </p:sp>
      <p:sp>
        <p:nvSpPr>
          <p:cNvPr id="6" name="Footer Placeholder 5">
            <a:extLst>
              <a:ext uri="{FF2B5EF4-FFF2-40B4-BE49-F238E27FC236}">
                <a16:creationId xmlns="" xmlns:a16="http://schemas.microsoft.com/office/drawing/2014/main" id="{F0E60556-C8FF-4E01-A123-625F1AAB3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8A86650-3DE0-446E-A93F-B51D58CB9F7D}"/>
              </a:ext>
            </a:extLst>
          </p:cNvPr>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96690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allwhitebackground.com/powerpoint-background.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A6A92E-2BCD-4875-AC3F-45D3FC27B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83F51D4-F245-4FDA-97E7-C61976B39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BDB649E-8D34-4E55-91EF-41B7A3F5B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B4B33-A748-4417-BFDB-235E1C890925}" type="datetimeFigureOut">
              <a:rPr lang="en-IN" smtClean="0"/>
              <a:t>30-08-2023</a:t>
            </a:fld>
            <a:endParaRPr lang="en-IN"/>
          </a:p>
        </p:txBody>
      </p:sp>
      <p:sp>
        <p:nvSpPr>
          <p:cNvPr id="5" name="Footer Placeholder 4">
            <a:extLst>
              <a:ext uri="{FF2B5EF4-FFF2-40B4-BE49-F238E27FC236}">
                <a16:creationId xmlns="" xmlns:a16="http://schemas.microsoft.com/office/drawing/2014/main" id="{BFDA11F1-1259-4073-B6E6-2A61650D5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AEA8C56-FB76-4322-9CF8-E6B7AD303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60494-4DEC-4140-BAF8-02BFC72C197D}" type="slidenum">
              <a:rPr lang="en-IN" smtClean="0"/>
              <a:t>‹#›</a:t>
            </a:fld>
            <a:endParaRPr lang="en-IN"/>
          </a:p>
        </p:txBody>
      </p:sp>
    </p:spTree>
    <p:extLst>
      <p:ext uri="{BB962C8B-B14F-4D97-AF65-F5344CB8AC3E}">
        <p14:creationId xmlns:p14="http://schemas.microsoft.com/office/powerpoint/2010/main" val="2475623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3208E3-A2B3-4FFC-8324-CB1D77F73885}"/>
              </a:ext>
            </a:extLst>
          </p:cNvPr>
          <p:cNvSpPr>
            <a:spLocks noGrp="1"/>
          </p:cNvSpPr>
          <p:nvPr>
            <p:ph type="ctrTitle"/>
          </p:nvPr>
        </p:nvSpPr>
        <p:spPr>
          <a:xfrm>
            <a:off x="1524000" y="1122363"/>
            <a:ext cx="9144000" cy="2133599"/>
          </a:xfrm>
        </p:spPr>
        <p:txBody>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AND</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SOFTWARE DEVELOPMENT</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AKURDI, PUNE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 name="Subtitle 2">
            <a:extLst>
              <a:ext uri="{FF2B5EF4-FFF2-40B4-BE49-F238E27FC236}">
                <a16:creationId xmlns="" xmlns:a16="http://schemas.microsoft.com/office/drawing/2014/main" id="{01C97444-CC1E-44E1-B2D1-D18712BC7C2A}"/>
              </a:ext>
            </a:extLst>
          </p:cNvPr>
          <p:cNvSpPr>
            <a:spLocks noGrp="1"/>
          </p:cNvSpPr>
          <p:nvPr>
            <p:ph type="subTitle" idx="1"/>
          </p:nvPr>
        </p:nvSpPr>
        <p:spPr>
          <a:xfrm>
            <a:off x="1524000" y="3119094"/>
            <a:ext cx="9144000" cy="1245516"/>
          </a:xfrm>
        </p:spPr>
        <p:txBody>
          <a:bodyPr>
            <a:normAutofit/>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US" b="1" dirty="0"/>
              <a:t>Vulnerability Assessment and penetration testing </a:t>
            </a:r>
            <a:endParaRPr lang="en-IN" b="1" dirty="0"/>
          </a:p>
          <a:p>
            <a:r>
              <a:rPr lang="en-US" b="1" dirty="0"/>
              <a:t>of DVWA  using Burp suite</a:t>
            </a:r>
            <a:endParaRPr lang="en-IN" b="1" dirty="0"/>
          </a:p>
          <a:p>
            <a:endParaRPr lang="en-US" sz="1800" b="1" dirty="0">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69F8ED43-CCDF-45AB-A44C-43D13C2483F3}"/>
              </a:ext>
            </a:extLst>
          </p:cNvPr>
          <p:cNvPicPr/>
          <p:nvPr/>
        </p:nvPicPr>
        <p:blipFill>
          <a:blip r:embed="rId3"/>
          <a:stretch>
            <a:fillRect/>
          </a:stretch>
        </p:blipFill>
        <p:spPr>
          <a:xfrm>
            <a:off x="678840" y="165370"/>
            <a:ext cx="845159" cy="1164360"/>
          </a:xfrm>
          <a:prstGeom prst="rect">
            <a:avLst/>
          </a:prstGeom>
        </p:spPr>
      </p:pic>
      <p:pic>
        <p:nvPicPr>
          <p:cNvPr id="5" name="Picture 4">
            <a:extLst>
              <a:ext uri="{FF2B5EF4-FFF2-40B4-BE49-F238E27FC236}">
                <a16:creationId xmlns="" xmlns:a16="http://schemas.microsoft.com/office/drawing/2014/main" id="{9FDBF420-696C-4951-AB38-8486F3BFD2C1}"/>
              </a:ext>
            </a:extLst>
          </p:cNvPr>
          <p:cNvPicPr/>
          <p:nvPr/>
        </p:nvPicPr>
        <p:blipFill>
          <a:blip r:embed="rId4"/>
          <a:stretch>
            <a:fillRect/>
          </a:stretch>
        </p:blipFill>
        <p:spPr>
          <a:xfrm>
            <a:off x="10006496" y="358677"/>
            <a:ext cx="1506664" cy="777746"/>
          </a:xfrm>
          <a:prstGeom prst="rect">
            <a:avLst/>
          </a:prstGeom>
        </p:spPr>
      </p:pic>
      <p:sp>
        <p:nvSpPr>
          <p:cNvPr id="6" name="Subtitle 2">
            <a:extLst>
              <a:ext uri="{FF2B5EF4-FFF2-40B4-BE49-F238E27FC236}">
                <a16:creationId xmlns="" xmlns:a16="http://schemas.microsoft.com/office/drawing/2014/main" id="{657D6934-B4D1-41B5-A49F-F697827D8C51}"/>
              </a:ext>
            </a:extLst>
          </p:cNvPr>
          <p:cNvSpPr txBox="1">
            <a:spLocks/>
          </p:cNvSpPr>
          <p:nvPr/>
        </p:nvSpPr>
        <p:spPr>
          <a:xfrm>
            <a:off x="801278" y="4345213"/>
            <a:ext cx="10711882" cy="2234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15"/>
              </a:spcAft>
              <a:tabLst>
                <a:tab pos="3079115" algn="ctr"/>
              </a:tabLs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GROUP NO: </a:t>
            </a:r>
            <a:r>
              <a:rPr lang="en-IN" sz="1600" b="1" dirty="0"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25</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marL="392430" marR="38100">
              <a:lnSpc>
                <a:spcPct val="107000"/>
              </a:lnSpc>
              <a:spcAft>
                <a:spcPts val="15"/>
              </a:spcAft>
            </a:pPr>
            <a:r>
              <a:rPr lang="en-IN" sz="1600" b="1" dirty="0" smtClean="0">
                <a:latin typeface="Arial Black" panose="020B0A04020102020204" pitchFamily="34" charset="0"/>
                <a:ea typeface="Times New Roman" panose="02020603050405020304" pitchFamily="18" charset="0"/>
                <a:cs typeface="Times New Roman" panose="02020603050405020304" pitchFamily="18" charset="0"/>
              </a:rPr>
              <a:t>Rahul </a:t>
            </a:r>
            <a:r>
              <a:rPr lang="en-IN" sz="1600" b="1" dirty="0" err="1" smtClean="0">
                <a:latin typeface="Arial Black" panose="020B0A04020102020204" pitchFamily="34" charset="0"/>
                <a:ea typeface="Times New Roman" panose="02020603050405020304" pitchFamily="18" charset="0"/>
                <a:cs typeface="Times New Roman" panose="02020603050405020304" pitchFamily="18" charset="0"/>
              </a:rPr>
              <a:t>jadhav</a:t>
            </a:r>
            <a:r>
              <a:rPr lang="en-IN" sz="1600" b="1" dirty="0" smtClean="0">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(233451)</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marL="392430">
              <a:lnSpc>
                <a:spcPct val="107000"/>
              </a:lnSpc>
              <a:spcAft>
                <a:spcPts val="15"/>
              </a:spcAft>
            </a:pP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err="1" smtClean="0">
                <a:effectLst/>
                <a:latin typeface="Arial Black" panose="020B0A04020102020204" pitchFamily="34" charset="0"/>
                <a:ea typeface="Times New Roman" panose="02020603050405020304" pitchFamily="18" charset="0"/>
                <a:cs typeface="Times New Roman" panose="02020603050405020304" pitchFamily="18" charset="0"/>
              </a:rPr>
              <a:t>Rawat</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 Sameer </a:t>
            </a: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a:t>
            </a:r>
            <a:r>
              <a:rPr lang="en-IN" sz="1600" b="1" dirty="0" smtClean="0">
                <a:effectLst/>
                <a:latin typeface="Arial Black" panose="020B0A04020102020204" pitchFamily="34" charset="0"/>
                <a:ea typeface="Times New Roman" panose="02020603050405020304" pitchFamily="18" charset="0"/>
                <a:cs typeface="Times New Roman" panose="02020603050405020304" pitchFamily="18" charset="0"/>
              </a:rPr>
              <a:t>233437)</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CENTRE COORDINATOR                                  			    </a:t>
            </a:r>
            <a:r>
              <a:rPr lang="en-IN" sz="1600" b="1" dirty="0" smtClean="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PROJECT GUIDE</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600" b="1" dirty="0" smtClean="0">
                <a:latin typeface="Arial Black" panose="020B0A04020102020204" pitchFamily="34" charset="0"/>
              </a:rPr>
              <a:t>      MR</a:t>
            </a:r>
            <a:r>
              <a:rPr lang="en-US" sz="1600" b="1" dirty="0">
                <a:latin typeface="Arial Black" panose="020B0A04020102020204" pitchFamily="34" charset="0"/>
              </a:rPr>
              <a:t>. ROHIT PURANIK</a:t>
            </a:r>
            <a:r>
              <a:rPr lang="en-IN" sz="1600" b="1" dirty="0">
                <a:effectLst/>
                <a:latin typeface="Arial Black" panose="020B0A04020102020204" pitchFamily="34" charset="0"/>
                <a:ea typeface="Calibri" panose="020F0502020204030204" pitchFamily="34" charset="0"/>
                <a:cs typeface="Times New Roman" panose="02020603050405020304" pitchFamily="18" charset="0"/>
              </a:rPr>
              <a:t>				  	             </a:t>
            </a:r>
            <a:r>
              <a:rPr lang="en-IN" sz="1600" b="1" dirty="0" smtClean="0">
                <a:effectLst/>
                <a:latin typeface="Arial Black" panose="020B0A04020102020204" pitchFamily="34" charset="0"/>
                <a:ea typeface="Calibri" panose="020F0502020204030204" pitchFamily="34" charset="0"/>
                <a:cs typeface="Times New Roman" panose="02020603050405020304" pitchFamily="18" charset="0"/>
              </a:rPr>
              <a:t>	</a:t>
            </a:r>
            <a:r>
              <a:rPr lang="en-IN" sz="1600" b="1" dirty="0">
                <a:latin typeface="Arial Black" panose="020B0A04020102020204" pitchFamily="34" charset="0"/>
                <a:ea typeface="Calibri" panose="020F0502020204030204" pitchFamily="34" charset="0"/>
                <a:cs typeface="Times New Roman" panose="02020603050405020304" pitchFamily="18" charset="0"/>
              </a:rPr>
              <a:t> </a:t>
            </a:r>
            <a:r>
              <a:rPr lang="en-IN" sz="1600" b="1" dirty="0" smtClean="0">
                <a:latin typeface="Arial Black" panose="020B0A04020102020204" pitchFamily="34" charset="0"/>
                <a:ea typeface="Calibri" panose="020F0502020204030204" pitchFamily="34" charset="0"/>
                <a:cs typeface="Times New Roman" panose="02020603050405020304" pitchFamily="18" charset="0"/>
              </a:rPr>
              <a:t>   </a:t>
            </a:r>
            <a:r>
              <a:rPr lang="en-IN" sz="1600" b="1" dirty="0" smtClean="0">
                <a:effectLst/>
                <a:latin typeface="Arial Black" panose="020B0A04020102020204" pitchFamily="34" charset="0"/>
                <a:ea typeface="Calibri" panose="020F0502020204030204" pitchFamily="34" charset="0"/>
                <a:cs typeface="Times New Roman" panose="02020603050405020304" pitchFamily="18" charset="0"/>
              </a:rPr>
              <a:t>MR.KARTIK AWARI </a:t>
            </a:r>
            <a:endParaRPr lang="en-IN" sz="1600" b="1" dirty="0">
              <a:latin typeface="Arial Black" panose="020B0A04020102020204" pitchFamily="34" charset="0"/>
            </a:endParaRPr>
          </a:p>
        </p:txBody>
      </p:sp>
    </p:spTree>
    <p:extLst>
      <p:ext uri="{BB962C8B-B14F-4D97-AF65-F5344CB8AC3E}">
        <p14:creationId xmlns:p14="http://schemas.microsoft.com/office/powerpoint/2010/main" val="1012044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67" y="365125"/>
            <a:ext cx="10515600" cy="132556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File </a:t>
            </a:r>
            <a:r>
              <a:rPr lang="en-US" b="1" dirty="0">
                <a:latin typeface="Times New Roman" panose="02020603050405020304" pitchFamily="18" charset="0"/>
                <a:cs typeface="Times New Roman" panose="02020603050405020304" pitchFamily="18" charset="0"/>
              </a:rPr>
              <a:t>upload : </a:t>
            </a:r>
            <a:r>
              <a:rPr lang="en-IN" dirty="0"/>
              <a:t/>
            </a:r>
            <a:br>
              <a:rPr lang="en-IN" dirty="0"/>
            </a:br>
            <a:r>
              <a:rPr lang="en-IN" sz="3100" dirty="0">
                <a:latin typeface="Times New Roman" panose="02020603050405020304" pitchFamily="18" charset="0"/>
                <a:cs typeface="Times New Roman" panose="02020603050405020304" pitchFamily="18" charset="0"/>
              </a:rPr>
              <a:t>Uploaded files represent a significant risk to applications. The first step in many attacks is to get some code to the system to be attacked. Then the attack only needs to find a way to get the code executed. Using a file upload helps the attacker accomplish the first step.</a:t>
            </a:r>
            <a:r>
              <a:rPr lang="en-IN" dirty="0"/>
              <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27978" y="2912851"/>
            <a:ext cx="8411421" cy="2675149"/>
          </a:xfrm>
          <a:prstGeom prst="rect">
            <a:avLst/>
          </a:prstGeom>
          <a:noFill/>
          <a:ln>
            <a:noFill/>
          </a:ln>
          <a:extLst/>
        </p:spPr>
      </p:pic>
    </p:spTree>
    <p:extLst>
      <p:ext uri="{BB962C8B-B14F-4D97-AF65-F5344CB8AC3E}">
        <p14:creationId xmlns:p14="http://schemas.microsoft.com/office/powerpoint/2010/main" val="2049236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467" y="398992"/>
            <a:ext cx="10515600" cy="1325563"/>
          </a:xfrm>
        </p:spPr>
        <p:txBody>
          <a:bodyPr>
            <a:normAutofit fontScale="90000"/>
          </a:bodyPr>
          <a:lstStyle/>
          <a:p>
            <a:pPr lvl="0"/>
            <a:r>
              <a:rPr lang="en-IN" b="1" dirty="0">
                <a:latin typeface="Times New Roman" panose="02020603050405020304" pitchFamily="18" charset="0"/>
                <a:cs typeface="Times New Roman" panose="02020603050405020304" pitchFamily="18" charset="0"/>
              </a:rPr>
              <a:t>Insecure </a:t>
            </a:r>
            <a:r>
              <a:rPr lang="en-IN" b="1" dirty="0" err="1">
                <a:latin typeface="Times New Roman" panose="02020603050405020304" pitchFamily="18" charset="0"/>
                <a:cs typeface="Times New Roman" panose="02020603050405020304" pitchFamily="18" charset="0"/>
              </a:rPr>
              <a:t>Captcha</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Completely Automated Public Turing test to tell Computers and Humans Apart (CAPTCHA) challenges are used to distinguish normal users from bots. </a:t>
            </a:r>
            <a:endParaRPr lang="en-IN" sz="31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66" y="2099733"/>
            <a:ext cx="9230783" cy="3594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863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67" y="297392"/>
            <a:ext cx="10515600" cy="1325563"/>
          </a:xfrm>
        </p:spPr>
        <p:txBody>
          <a:bodyPr>
            <a:noAutofit/>
          </a:bodyPr>
          <a:lstStyle/>
          <a:p>
            <a:pPr lvl="0"/>
            <a:r>
              <a:rPr lang="en-IN" sz="3600" b="1" dirty="0" err="1">
                <a:latin typeface="Times New Roman" panose="02020603050405020304" pitchFamily="18" charset="0"/>
                <a:cs typeface="Times New Roman" panose="02020603050405020304" pitchFamily="18" charset="0"/>
              </a:rPr>
              <a:t>Sql</a:t>
            </a:r>
            <a:r>
              <a:rPr lang="en-IN" sz="3600" b="1" dirty="0">
                <a:latin typeface="Times New Roman" panose="02020603050405020304" pitchFamily="18" charset="0"/>
                <a:cs typeface="Times New Roman" panose="02020603050405020304" pitchFamily="18" charset="0"/>
              </a:rPr>
              <a:t> injection :</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a:t>
            </a:r>
            <a:r>
              <a:rPr lang="en-US" sz="2400" u="sng" dirty="0">
                <a:latin typeface="Times New Roman" panose="02020603050405020304" pitchFamily="18" charset="0"/>
                <a:cs typeface="Times New Roman" panose="02020603050405020304" pitchFamily="18" charset="0"/>
                <a:hlinkClick r:id="rId2"/>
              </a:rPr>
              <a:t>SQL injection</a:t>
            </a:r>
            <a:r>
              <a:rPr lang="en-US" sz="2400" dirty="0">
                <a:latin typeface="Times New Roman" panose="02020603050405020304" pitchFamily="18" charset="0"/>
                <a:cs typeface="Times New Roman" panose="02020603050405020304" pitchFamily="18" charset="0"/>
              </a:rPr>
              <a:t> attack consists of insertion or “injection” of a SQL query via the input data from the client to the application. A successful SQL injection exploit can read sensitive data from the database, modify database data (Insert/Update/Delete</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32" y="1930401"/>
            <a:ext cx="8161867" cy="4376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879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Ultimate Guide to SQL Injection | PurpleBox Security"/>
          <p:cNvPicPr/>
          <p:nvPr/>
        </p:nvPicPr>
        <p:blipFill>
          <a:blip r:embed="rId2">
            <a:extLst>
              <a:ext uri="{28A0092B-C50C-407E-A947-70E740481C1C}">
                <a14:useLocalDpi xmlns:a14="http://schemas.microsoft.com/office/drawing/2010/main" val="0"/>
              </a:ext>
            </a:extLst>
          </a:blip>
          <a:srcRect/>
          <a:stretch>
            <a:fillRect/>
          </a:stretch>
        </p:blipFill>
        <p:spPr bwMode="auto">
          <a:xfrm>
            <a:off x="2201333" y="-364067"/>
            <a:ext cx="8580755" cy="5158105"/>
          </a:xfrm>
          <a:prstGeom prst="rect">
            <a:avLst/>
          </a:prstGeom>
          <a:noFill/>
          <a:ln>
            <a:noFill/>
          </a:ln>
        </p:spPr>
      </p:pic>
    </p:spTree>
    <p:extLst>
      <p:ext uri="{BB962C8B-B14F-4D97-AF65-F5344CB8AC3E}">
        <p14:creationId xmlns:p14="http://schemas.microsoft.com/office/powerpoint/2010/main" val="1504606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267" y="568326"/>
            <a:ext cx="10515600" cy="1325563"/>
          </a:xfrm>
        </p:spPr>
        <p:txBody>
          <a:bodyPr>
            <a:noAutofit/>
          </a:bodyPr>
          <a:lstStyle/>
          <a:p>
            <a:r>
              <a:rPr lang="en-IN" sz="3600" b="1" dirty="0">
                <a:latin typeface="Times New Roman" panose="02020603050405020304" pitchFamily="18" charset="0"/>
                <a:cs typeface="Times New Roman" panose="02020603050405020304" pitchFamily="18" charset="0"/>
              </a:rPr>
              <a:t>XSS ( cross-site-scripting ) : </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Cross-Site Scripting (XSS) attacks are a type of injection, in which malicious scripts are injected into otherwise benign and trusted websites. </a:t>
            </a:r>
            <a:endParaRPr lang="en-IN" sz="36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94467"/>
            <a:ext cx="7977188" cy="386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654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134" y="212725"/>
            <a:ext cx="10515600" cy="1325563"/>
          </a:xfrm>
        </p:spPr>
        <p:txBody>
          <a:bodyPr>
            <a:noAutofit/>
          </a:bodyPr>
          <a:lstStyle/>
          <a:p>
            <a:pPr lvl="0"/>
            <a:r>
              <a:rPr lang="en-IN" sz="3600" b="1" dirty="0" smtClean="0">
                <a:latin typeface="Times New Roman" panose="02020603050405020304" pitchFamily="18" charset="0"/>
                <a:cs typeface="Times New Roman" panose="02020603050405020304" pitchFamily="18" charset="0"/>
              </a:rPr>
              <a:t/>
            </a:r>
            <a:br>
              <a:rPr lang="en-IN" sz="3600" b="1" dirty="0" smtClean="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Authentication </a:t>
            </a:r>
            <a:r>
              <a:rPr lang="en-IN" sz="3200" b="1" dirty="0">
                <a:latin typeface="Times New Roman" panose="02020603050405020304" pitchFamily="18" charset="0"/>
                <a:cs typeface="Times New Roman" panose="02020603050405020304" pitchFamily="18" charset="0"/>
              </a:rPr>
              <a:t>bypass: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Authentication bypass is a serious security vulnerability that allows an attacker to gain unauthorized access to a system or application without providing valid credentials</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934" y="2336800"/>
            <a:ext cx="8266113" cy="349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119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652992"/>
            <a:ext cx="10515600" cy="1325563"/>
          </a:xfrm>
        </p:spPr>
        <p:txBody>
          <a:bodyPr>
            <a:normAutofit fontScale="90000"/>
          </a:bodyPr>
          <a:lstStyle/>
          <a:p>
            <a:r>
              <a:rPr lang="en-IN" sz="4000" b="1" dirty="0" smtClean="0"/>
              <a:t/>
            </a:r>
            <a:br>
              <a:rPr lang="en-IN" sz="4000" b="1" dirty="0" smtClean="0"/>
            </a:br>
            <a:r>
              <a:rPr lang="en-IN" sz="4000" b="1" dirty="0"/>
              <a:t/>
            </a:r>
            <a:br>
              <a:rPr lang="en-IN" sz="4000" b="1" dirty="0"/>
            </a:br>
            <a:r>
              <a:rPr lang="en-IN" sz="4000" b="1" dirty="0" smtClean="0"/>
              <a:t/>
            </a:r>
            <a:br>
              <a:rPr lang="en-IN" sz="4000" b="1" dirty="0" smtClean="0"/>
            </a:br>
            <a:r>
              <a:rPr lang="en-IN" sz="4000" b="1" dirty="0" smtClean="0"/>
              <a:t>HTTP </a:t>
            </a:r>
            <a:r>
              <a:rPr lang="en-IN" sz="4000" b="1" dirty="0"/>
              <a:t>redirection </a:t>
            </a:r>
            <a:r>
              <a:rPr lang="en-IN" sz="4000" b="1" dirty="0" smtClean="0"/>
              <a:t>:</a:t>
            </a:r>
            <a:br>
              <a:rPr lang="en-IN" sz="4000" b="1" dirty="0" smtClean="0"/>
            </a:br>
            <a:r>
              <a:rPr lang="en-US" sz="2700" dirty="0">
                <a:latin typeface="Times New Roman" panose="02020603050405020304" pitchFamily="18" charset="0"/>
                <a:cs typeface="Times New Roman" panose="02020603050405020304" pitchFamily="18" charset="0"/>
              </a:rPr>
              <a:t>An HTTP redirection vulnerability occurs when an application improperly handles URL redirections, leading to security risks. Attackers can exploit these vulnerabilities to perform phishing attacks, steal sensitive information, or conduct other malicious activities. There are primarily two types of HTTP redirection vulnerabilities: open redirection and improper validation of redirects.</a:t>
            </a:r>
            <a:r>
              <a:rPr lang="en-IN" dirty="0"/>
              <a:t/>
            </a:r>
            <a:br>
              <a:rPr lang="en-IN" dirty="0"/>
            </a:br>
            <a:endParaRPr lang="en-IN" dirty="0"/>
          </a:p>
        </p:txBody>
      </p:sp>
    </p:spTree>
    <p:extLst>
      <p:ext uri="{BB962C8B-B14F-4D97-AF65-F5344CB8AC3E}">
        <p14:creationId xmlns:p14="http://schemas.microsoft.com/office/powerpoint/2010/main" val="3429951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0B4458-2400-457E-B2EA-96AF03532C9C}"/>
              </a:ext>
            </a:extLst>
          </p:cNvPr>
          <p:cNvSpPr>
            <a:spLocks noGrp="1"/>
          </p:cNvSpPr>
          <p:nvPr>
            <p:ph type="title"/>
          </p:nvPr>
        </p:nvSpPr>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F13C7EAC-C322-4DD5-AE26-111BDA21B50E}"/>
              </a:ext>
            </a:extLst>
          </p:cNvPr>
          <p:cNvSpPr>
            <a:spLocks noGrp="1"/>
          </p:cNvSpPr>
          <p:nvPr>
            <p:ph idx="1"/>
          </p:nvPr>
        </p:nvSpPr>
        <p:spPr>
          <a:xfrm>
            <a:off x="1397000" y="1613958"/>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In conclusion, the Vulnerability Assessment and Penetration Testing (VAPT) conducted on the Damn Vulnerable Web Application (DVWA) using Burp Suite has yielded valuable insights into the security posture of the application. Through a systematic and rigorous approach, various vulnerabilities, weaknesses, and misconfigurations were identified and thoroughly assessed. This project served as an educational exploration of real-world web application security challenges and the effectiveness of the Burp Suite tool in addressing them.</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3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D5741C-4988-4657-8442-AAF165749EAB}"/>
              </a:ext>
            </a:extLst>
          </p:cNvPr>
          <p:cNvSpPr>
            <a:spLocks noGrp="1"/>
          </p:cNvSpPr>
          <p:nvPr>
            <p:ph type="title"/>
          </p:nvPr>
        </p:nvSpPr>
        <p:spPr>
          <a:xfrm>
            <a:off x="838200" y="365125"/>
            <a:ext cx="10515600" cy="5979114"/>
          </a:xfrm>
        </p:spPr>
        <p:txBody>
          <a:bodyPr>
            <a:normAutofit/>
          </a:bodyPr>
          <a:lstStyle/>
          <a:p>
            <a:pPr algn="ctr"/>
            <a:r>
              <a:rPr lang="en-IN" sz="8800" dirty="0">
                <a:latin typeface="Arial Black" panose="020B0A04020102020204" pitchFamily="34" charset="0"/>
              </a:rPr>
              <a:t>THANK YOU</a:t>
            </a:r>
          </a:p>
        </p:txBody>
      </p:sp>
    </p:spTree>
    <p:extLst>
      <p:ext uri="{BB962C8B-B14F-4D97-AF65-F5344CB8AC3E}">
        <p14:creationId xmlns:p14="http://schemas.microsoft.com/office/powerpoint/2010/main" val="3767915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07A7E4-9FF4-4598-A920-AF4F11DA364B}"/>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 xmlns:a16="http://schemas.microsoft.com/office/drawing/2014/main" id="{B9A67812-6B20-47CD-9A54-0D7CDDA93382}"/>
              </a:ext>
            </a:extLst>
          </p:cNvPr>
          <p:cNvSpPr>
            <a:spLocks noGrp="1"/>
          </p:cNvSpPr>
          <p:nvPr>
            <p:ph idx="1"/>
          </p:nvPr>
        </p:nvSpPr>
        <p:spPr>
          <a:xfrm>
            <a:off x="1676400" y="1613958"/>
            <a:ext cx="10515600" cy="4351338"/>
          </a:xfrm>
        </p:spPr>
        <p:txBody>
          <a:bodyPr>
            <a:normAutofit/>
          </a:bodyPr>
          <a:lstStyle/>
          <a:p>
            <a:pPr marL="0" indent="0">
              <a:buNone/>
            </a:pPr>
            <a:endParaRPr lang="en-US" sz="2400" b="0" i="0" dirty="0" smtClean="0">
              <a:solidFill>
                <a:srgbClr val="2B2A2A"/>
              </a:solidFill>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In the rapidly evolving landscape of cyber security, the identification and mitigation of software vulnerabilities have become paramount to ensure the confidentiality, integrity, and availability of sensitive information. </a:t>
            </a:r>
            <a:endParaRPr lang="en-US" sz="2400" b="0" i="0" dirty="0" smtClean="0">
              <a:solidFill>
                <a:srgbClr val="2B2A2A"/>
              </a:solidFill>
              <a:effectLst/>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This </a:t>
            </a:r>
            <a:r>
              <a:rPr lang="en-US" sz="2400" dirty="0">
                <a:latin typeface="Arial" panose="020B0604020202020204" pitchFamily="34" charset="0"/>
                <a:cs typeface="Arial" panose="020B0604020202020204" pitchFamily="34" charset="0"/>
              </a:rPr>
              <a:t>project focuses on conducting a comprehensive Vulnerability Assessment and Penetration Testing (VAPT) of the Damn Vulnerable Web Application (DVWA) using the Burp Suite, a leading web vulnerability scanner and penetration testing tool</a:t>
            </a:r>
            <a:r>
              <a:rPr lang="en-US" sz="2400" dirty="0" smtClean="0">
                <a:latin typeface="Arial" panose="020B0604020202020204" pitchFamily="34" charset="0"/>
                <a:cs typeface="Arial" panose="020B0604020202020204" pitchFamily="34" charset="0"/>
              </a:rPr>
              <a:t>.</a:t>
            </a:r>
            <a:endParaRPr lang="en-US" sz="2400" b="0" i="0" dirty="0">
              <a:solidFill>
                <a:srgbClr val="2B2A2A"/>
              </a:solidFill>
              <a:effectLst/>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objective of this project is to assess the security posture of DVWA, a deliberately vulnerable web application designed for educational purposes, through a systematic and rigorous testing approach. </a:t>
            </a:r>
            <a:r>
              <a:rPr lang="en-US" sz="2400" b="0" i="0" dirty="0" smtClean="0">
                <a:solidFill>
                  <a:srgbClr val="2B2A2A"/>
                </a:solidFill>
                <a:effectLst/>
                <a:latin typeface="Arial" panose="020B0604020202020204" pitchFamily="34" charset="0"/>
                <a:cs typeface="Arial" panose="020B0604020202020204" pitchFamily="34" charset="0"/>
              </a:rPr>
              <a:t> </a:t>
            </a:r>
          </a:p>
          <a:p>
            <a:pPr marL="0" indent="0">
              <a:buNone/>
            </a:pPr>
            <a:endParaRPr lang="en-US" sz="2400" b="0" i="0" dirty="0" smtClean="0">
              <a:solidFill>
                <a:srgbClr val="2B2A2A"/>
              </a:solidFill>
              <a:effectLst/>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136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5C2CB7-4070-49BD-9512-12AB67E9B8A4}"/>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 xmlns:a16="http://schemas.microsoft.com/office/drawing/2014/main" id="{96EF14C5-4670-473E-B140-CB077DE0DAD1}"/>
              </a:ext>
            </a:extLst>
          </p:cNvPr>
          <p:cNvSpPr>
            <a:spLocks noGrp="1"/>
          </p:cNvSpPr>
          <p:nvPr>
            <p:ph idx="1"/>
          </p:nvPr>
        </p:nvSpPr>
        <p:spPr>
          <a:xfrm>
            <a:off x="1439334" y="1842559"/>
            <a:ext cx="10515600" cy="4351338"/>
          </a:xfrm>
        </p:spPr>
        <p:txBody>
          <a:bodyPr/>
          <a:lstStyle/>
          <a:p>
            <a:pPr algn="just"/>
            <a:r>
              <a:rPr lang="en-US" dirty="0">
                <a:latin typeface="Arial" panose="020B0604020202020204" pitchFamily="34" charset="0"/>
                <a:cs typeface="Arial" panose="020B0604020202020204" pitchFamily="34" charset="0"/>
              </a:rPr>
              <a:t>The project aims to identify potential vulnerabilities, misconfigurations, and weaknesses within the application, and subsequently, evaluate the effectiveness of the Burp Suite as a tool for detecting and exploiting these vulnerabilities.</a:t>
            </a:r>
            <a:endParaRPr lang="en-IN" dirty="0">
              <a:latin typeface="Arial" panose="020B0604020202020204" pitchFamily="34" charset="0"/>
              <a:cs typeface="Arial" panose="020B0604020202020204" pitchFamily="34" charset="0"/>
            </a:endParaRPr>
          </a:p>
          <a:p>
            <a:pPr marL="0" indent="0" algn="just">
              <a:buNone/>
            </a:pPr>
            <a:endParaRPr lang="en-IN" dirty="0"/>
          </a:p>
        </p:txBody>
      </p:sp>
    </p:spTree>
    <p:extLst>
      <p:ext uri="{BB962C8B-B14F-4D97-AF65-F5344CB8AC3E}">
        <p14:creationId xmlns:p14="http://schemas.microsoft.com/office/powerpoint/2010/main" val="415042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AEAE1-6DEE-4B54-9237-88B475F2A755}"/>
              </a:ext>
            </a:extLst>
          </p:cNvPr>
          <p:cNvSpPr>
            <a:spLocks noGrp="1"/>
          </p:cNvSpPr>
          <p:nvPr>
            <p:ph type="title"/>
          </p:nvPr>
        </p:nvSpPr>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Requirement</a:t>
            </a:r>
            <a:r>
              <a:rPr lang="en-IN" sz="3600" b="1" dirty="0">
                <a:effectLst/>
                <a:latin typeface="Arial" panose="020B0604020202020204" pitchFamily="34" charset="0"/>
                <a:ea typeface="Calibri" panose="020F050202020403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AF41AFCF-FEFA-427D-91D6-BCFC5E0A3F3C}"/>
              </a:ext>
            </a:extLst>
          </p:cNvPr>
          <p:cNvSpPr>
            <a:spLocks noGrp="1"/>
          </p:cNvSpPr>
          <p:nvPr>
            <p:ph idx="1"/>
          </p:nvPr>
        </p:nvSpPr>
        <p:spPr>
          <a:xfrm>
            <a:off x="838200" y="1835051"/>
            <a:ext cx="10515600" cy="4351338"/>
          </a:xfrm>
        </p:spPr>
        <p:txBody>
          <a:bodyPr>
            <a:normAutofit lnSpcReduction="10000"/>
          </a:bodyPr>
          <a:lstStyle/>
          <a:p>
            <a:pPr marL="0" indent="0">
              <a:lnSpc>
                <a:spcPct val="115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36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smtClean="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Operating system: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Kali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L</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inux, </a:t>
            </a:r>
            <a:r>
              <a:rPr lang="en-IN" sz="1800" dirty="0" err="1" smtClean="0">
                <a:effectLst/>
                <a:latin typeface="Times New Roman" panose="02020603050405020304" pitchFamily="18" charset="0"/>
                <a:ea typeface="Calibri" panose="020F0502020204030204" pitchFamily="34" charset="0"/>
                <a:cs typeface="Times New Roman" panose="02020603050405020304" pitchFamily="18" charset="0"/>
              </a:rPr>
              <a:t>Debian</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dirty="0" smtClean="0">
                <a:latin typeface="Times New Roman" panose="02020603050405020304" pitchFamily="18" charset="0"/>
                <a:ea typeface="Calibri" panose="020F0502020204030204" pitchFamily="34" charset="0"/>
                <a:cs typeface="Times New Roman" panose="02020603050405020304" pitchFamily="18" charset="0"/>
              </a:rPr>
              <a:t>Burp suite </a:t>
            </a:r>
            <a:r>
              <a:rPr lang="en-IN" sz="1800" b="1"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t>vulnerability scanner and penetration testing tool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b="1" dirty="0"/>
              <a:t>Damn Vulnerable Web Application (DVWA</a:t>
            </a:r>
            <a:r>
              <a:rPr lang="en-US" sz="1800" b="1" dirty="0" smtClean="0"/>
              <a:t>) : </a:t>
            </a:r>
            <a:r>
              <a:rPr lang="en-US" sz="1800" dirty="0" smtClean="0"/>
              <a:t> </a:t>
            </a:r>
            <a:r>
              <a:rPr lang="en-US" sz="1800" dirty="0"/>
              <a:t>DVWA is a deliberately vulnerable web application used for </a:t>
            </a:r>
            <a:r>
              <a:rPr lang="en-US" sz="1800" dirty="0" smtClean="0"/>
              <a:t>						practicing </a:t>
            </a:r>
            <a:r>
              <a:rPr lang="en-US" sz="1800" dirty="0"/>
              <a:t>and learning about web security. </a:t>
            </a:r>
            <a:endParaRPr lang="en-IN" sz="18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smtClean="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t>Web Browser:</a:t>
            </a:r>
            <a:r>
              <a:rPr lang="en-US" sz="1800" dirty="0"/>
              <a:t> Any modern web browser is </a:t>
            </a:r>
            <a:r>
              <a:rPr lang="en-US" sz="1800" dirty="0" smtClean="0"/>
              <a:t>necessary.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5. Database: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MYSQL</a:t>
            </a:r>
          </a:p>
          <a:p>
            <a:pPr>
              <a:lnSpc>
                <a:spcPct val="115000"/>
              </a:lnSpc>
              <a:spcAft>
                <a:spcPts val="800"/>
              </a:spcAft>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6. </a:t>
            </a:r>
            <a:r>
              <a:rPr lang="en-US" sz="1800" b="1" dirty="0" err="1"/>
              <a:t>Wireshark</a:t>
            </a:r>
            <a:r>
              <a:rPr lang="en-US" sz="1800" b="1" dirty="0"/>
              <a:t>  : </a:t>
            </a:r>
            <a:r>
              <a:rPr lang="en-US" sz="1800" dirty="0" err="1"/>
              <a:t>Wireshark</a:t>
            </a:r>
            <a:r>
              <a:rPr lang="en-US" sz="1800" dirty="0"/>
              <a:t> can provide additional insight into network-level interactions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5861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0F51D8E-6311-4A03-A3CF-53229C880307}"/>
              </a:ext>
            </a:extLst>
          </p:cNvPr>
          <p:cNvSpPr>
            <a:spLocks noGrp="1"/>
          </p:cNvSpPr>
          <p:nvPr>
            <p:ph type="title"/>
          </p:nvPr>
        </p:nvSpPr>
        <p:spPr>
          <a:xfrm>
            <a:off x="838199" y="365125"/>
            <a:ext cx="10596513" cy="6063955"/>
          </a:xfrm>
        </p:spPr>
        <p:txBody>
          <a:bodyPr/>
          <a:lstStyle/>
          <a:p>
            <a:pPr algn="ctr"/>
            <a:r>
              <a:rPr lang="en-IN" sz="4400" b="1" dirty="0">
                <a:effectLst/>
                <a:latin typeface="Arial" panose="020B0604020202020204" pitchFamily="34" charset="0"/>
                <a:ea typeface="Calibri" panose="020F0502020204030204" pitchFamily="34" charset="0"/>
                <a:cs typeface="Arial" panose="020B0604020202020204" pitchFamily="34" charset="0"/>
              </a:rPr>
              <a:t>Project Execution </a:t>
            </a:r>
            <a:endParaRPr lang="en-IN" dirty="0"/>
          </a:p>
        </p:txBody>
      </p:sp>
    </p:spTree>
    <p:extLst>
      <p:ext uri="{BB962C8B-B14F-4D97-AF65-F5344CB8AC3E}">
        <p14:creationId xmlns:p14="http://schemas.microsoft.com/office/powerpoint/2010/main" val="896187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867" y="331258"/>
            <a:ext cx="10515600" cy="1325563"/>
          </a:xfrm>
        </p:spPr>
        <p:txBody>
          <a:bodyPr>
            <a:normAutofit/>
          </a:bodyPr>
          <a:lstStyle/>
          <a:p>
            <a:r>
              <a:rPr lang="en-US" sz="2800" b="1" dirty="0" smtClean="0">
                <a:latin typeface="Times New Roman" panose="02020603050405020304" pitchFamily="18" charset="0"/>
                <a:cs typeface="Times New Roman" panose="02020603050405020304" pitchFamily="18" charset="0"/>
              </a:rPr>
              <a:t>Brute Force</a:t>
            </a:r>
            <a:r>
              <a:rPr lang="en-US" sz="1800" dirty="0" smtClean="0"/>
              <a:t>: </a:t>
            </a:r>
            <a:r>
              <a:rPr lang="en-US" sz="1800" dirty="0">
                <a:latin typeface="Times New Roman" panose="02020603050405020304" pitchFamily="18" charset="0"/>
                <a:cs typeface="Times New Roman" panose="02020603050405020304" pitchFamily="18" charset="0"/>
              </a:rPr>
              <a:t>A brute force attack can manifest itself in many different ways, but primarily consists in an attacker configuring predetermined values, making requests to a server using those values, and then analyzing the </a:t>
            </a:r>
            <a:r>
              <a:rPr lang="en-US" sz="1800" dirty="0" smtClean="0">
                <a:latin typeface="Times New Roman" panose="02020603050405020304" pitchFamily="18" charset="0"/>
                <a:cs typeface="Times New Roman" panose="02020603050405020304" pitchFamily="18" charset="0"/>
              </a:rPr>
              <a:t>response.</a:t>
            </a:r>
            <a:endParaRPr lang="en-IN" sz="1300" dirty="0">
              <a:latin typeface="Times New Roman" panose="02020603050405020304" pitchFamily="18" charset="0"/>
              <a:cs typeface="Times New Roman" panose="02020603050405020304" pitchFamily="18" charset="0"/>
            </a:endParaRPr>
          </a:p>
        </p:txBody>
      </p:sp>
      <p:pic>
        <p:nvPicPr>
          <p:cNvPr id="4" name="Picture 3" descr="https://lh3.googleusercontent.com/sr2EIWSvtwminBcRuDVCwQ4Z3KdFl_utjxIeWuEeUgG4N-qx3Ov-GIiq4xsVMmS-sAPoMpIq0uVUCd_j4Y8J1tj907PqNOoezbjFU28nAb3MTLAv1QJI5rfN8WN3GuZN0yZptoE4BCER1p8bOc-83VM"/>
          <p:cNvPicPr/>
          <p:nvPr/>
        </p:nvPicPr>
        <p:blipFill>
          <a:blip r:embed="rId2">
            <a:extLst>
              <a:ext uri="{28A0092B-C50C-407E-A947-70E740481C1C}">
                <a14:useLocalDpi xmlns:a14="http://schemas.microsoft.com/office/drawing/2010/main" val="0"/>
              </a:ext>
            </a:extLst>
          </a:blip>
          <a:srcRect/>
          <a:stretch>
            <a:fillRect/>
          </a:stretch>
        </p:blipFill>
        <p:spPr bwMode="auto">
          <a:xfrm>
            <a:off x="2226733" y="1736935"/>
            <a:ext cx="8627534" cy="3724063"/>
          </a:xfrm>
          <a:prstGeom prst="rect">
            <a:avLst/>
          </a:prstGeom>
          <a:noFill/>
          <a:ln>
            <a:noFill/>
          </a:ln>
        </p:spPr>
      </p:pic>
    </p:spTree>
    <p:extLst>
      <p:ext uri="{BB962C8B-B14F-4D97-AF65-F5344CB8AC3E}">
        <p14:creationId xmlns:p14="http://schemas.microsoft.com/office/powerpoint/2010/main" val="226178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467"/>
            <a:ext cx="10515600" cy="1783821"/>
          </a:xfrm>
        </p:spPr>
        <p:txBody>
          <a:bodyPr>
            <a:normAutofit/>
          </a:bodyPr>
          <a:lstStyle/>
          <a:p>
            <a:r>
              <a:rPr lang="en-US" sz="3200" b="1" dirty="0">
                <a:latin typeface="Times New Roman" panose="02020603050405020304" pitchFamily="18" charset="0"/>
                <a:cs typeface="Times New Roman" panose="02020603050405020304" pitchFamily="18" charset="0"/>
              </a:rPr>
              <a:t>Command Injection : </a:t>
            </a:r>
            <a:r>
              <a:rPr lang="en-US" sz="2000" dirty="0" smtClean="0">
                <a:latin typeface="Times New Roman" panose="02020603050405020304" pitchFamily="18" charset="0"/>
                <a:cs typeface="Times New Roman" panose="02020603050405020304" pitchFamily="18" charset="0"/>
              </a:rPr>
              <a:t>Command </a:t>
            </a:r>
            <a:r>
              <a:rPr lang="en-US" sz="2000" dirty="0">
                <a:latin typeface="Times New Roman" panose="02020603050405020304" pitchFamily="18" charset="0"/>
                <a:cs typeface="Times New Roman" panose="02020603050405020304" pitchFamily="18" charset="0"/>
              </a:rPr>
              <a:t>injection is an attack in which the goal is execution </a:t>
            </a:r>
            <a:r>
              <a:rPr lang="en-US" sz="2000" dirty="0" smtClean="0">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arbitrary commands on the host operating system via a </a:t>
            </a:r>
            <a:r>
              <a:rPr lang="en-US" sz="2000" dirty="0" smtClean="0">
                <a:latin typeface="Times New Roman" panose="02020603050405020304" pitchFamily="18" charset="0"/>
                <a:cs typeface="Times New Roman" panose="02020603050405020304" pitchFamily="18" charset="0"/>
              </a:rPr>
              <a:t> 					   vulnerable application.</a:t>
            </a:r>
            <a:endParaRPr lang="en-IN" sz="2000" dirty="0">
              <a:latin typeface="Times New Roman" panose="02020603050405020304" pitchFamily="18" charset="0"/>
              <a:cs typeface="Times New Roman" panose="02020603050405020304" pitchFamily="18" charset="0"/>
            </a:endParaRPr>
          </a:p>
        </p:txBody>
      </p:sp>
      <p:sp>
        <p:nvSpPr>
          <p:cNvPr id="3" name="AutoShape 2" descr="OS command inje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OS command inje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OS command injec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067" y="2252133"/>
            <a:ext cx="8681507" cy="3928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45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73591"/>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CSRF ( cross-site request forgery) </a:t>
            </a:r>
            <a:r>
              <a:rPr lang="en-US" b="1" dirty="0"/>
              <a:t>:</a:t>
            </a:r>
            <a:r>
              <a:rPr lang="en-US" dirty="0"/>
              <a:t> </a:t>
            </a:r>
            <a:r>
              <a:rPr lang="en-US" sz="2000" dirty="0">
                <a:latin typeface="Times New Roman" panose="02020603050405020304" pitchFamily="18" charset="0"/>
                <a:cs typeface="Times New Roman" panose="02020603050405020304" pitchFamily="18" charset="0"/>
              </a:rPr>
              <a:t>Cross-Site Request Forgery (CSRF) is an attack that forces an end user to execute unwanted actions on a web application in which they’re currently authenticated. </a:t>
            </a:r>
            <a:endParaRPr lang="en-IN"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732" y="2125132"/>
            <a:ext cx="9135535" cy="3856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6414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7" y="372533"/>
            <a:ext cx="10524066" cy="1352022"/>
          </a:xfrm>
        </p:spPr>
        <p:txBody>
          <a:bodyPr>
            <a:normAutofit fontScale="90000"/>
          </a:bodyPr>
          <a:lstStyle/>
          <a:p>
            <a:r>
              <a:rPr lang="en-IN" b="1" dirty="0">
                <a:latin typeface="Times New Roman" panose="02020603050405020304" pitchFamily="18" charset="0"/>
                <a:cs typeface="Times New Roman" panose="02020603050405020304" pitchFamily="18" charset="0"/>
              </a:rPr>
              <a:t>file Inclusion : </a:t>
            </a:r>
            <a:r>
              <a:rPr lang="en-IN" sz="2700" dirty="0">
                <a:latin typeface="Times New Roman" panose="02020603050405020304" pitchFamily="18" charset="0"/>
                <a:cs typeface="Times New Roman" panose="02020603050405020304" pitchFamily="18" charset="0"/>
              </a:rPr>
              <a:t>The File Inclusion vulnerability allows an attacker to include a file, usually exploiting a “dynamic file inclusion” mechanisms implemented in the target application. The vulnerability occurs due to the use of user-supplied input without proper </a:t>
            </a:r>
            <a:r>
              <a:rPr lang="en-IN" sz="2700" dirty="0" smtClean="0">
                <a:latin typeface="Times New Roman" panose="02020603050405020304" pitchFamily="18" charset="0"/>
                <a:cs typeface="Times New Roman" panose="02020603050405020304" pitchFamily="18" charset="0"/>
              </a:rPr>
              <a:t>validation</a:t>
            </a:r>
            <a:r>
              <a:rPr lang="en-IN" sz="2700" dirty="0">
                <a:latin typeface="Times New Roman" panose="02020603050405020304" pitchFamily="18" charset="0"/>
                <a:cs typeface="Times New Roman" panose="02020603050405020304" pitchFamily="18" charset="0"/>
              </a:rPr>
              <a:t>.</a:t>
            </a:r>
            <a:r>
              <a:rPr lang="en-IN" sz="2700" dirty="0"/>
              <a:t/>
            </a:r>
            <a:br>
              <a:rPr lang="en-IN" sz="2700" dirty="0"/>
            </a:br>
            <a:endParaRPr lang="en-IN" sz="27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8" y="2023533"/>
            <a:ext cx="10261602" cy="31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379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400</Words>
  <Application>Microsoft Office PowerPoint</Application>
  <PresentationFormat>Custom</PresentationFormat>
  <Paragraphs>38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INSTITUTE FOR ADVANCED COMPUTING  AND   SOFTWARE DEVELOPMENT   AKURDI, PUNE  </vt:lpstr>
      <vt:lpstr>Introduction </vt:lpstr>
      <vt:lpstr>Purpose</vt:lpstr>
      <vt:lpstr>Requirement </vt:lpstr>
      <vt:lpstr>Project Execution </vt:lpstr>
      <vt:lpstr>Brute Force: A brute force attack can manifest itself in many different ways, but primarily consists in an attacker configuring predetermined values, making requests to a server using those values, and then analyzing the response.</vt:lpstr>
      <vt:lpstr>Command Injection : Command injection is an attack in which the goal is execution                                  of arbitrary commands on the host operating system via a          vulnerable application.</vt:lpstr>
      <vt:lpstr>CSRF ( cross-site request forgery) : Cross-Site Request Forgery (CSRF) is an attack that forces an end user to execute unwanted actions on a web application in which they’re currently authenticated. </vt:lpstr>
      <vt:lpstr>file Inclusion : The File Inclusion vulnerability allows an attacker to include a file, usually exploiting a “dynamic file inclusion” mechanisms implemented in the target application. The vulnerability occurs due to the use of user-supplied input without proper validation. </vt:lpstr>
      <vt:lpstr>   File upload :  Uploaded files represent a significant risk to applications. The first step in many attacks is to get some code to the system to be attacked. Then the attack only needs to find a way to get the code executed. Using a file upload helps the attacker accomplish the first step. </vt:lpstr>
      <vt:lpstr>Insecure Captcha :  Completely Automated Public Turing test to tell Computers and Humans Apart (CAPTCHA) challenges are used to distinguish normal users from bots. </vt:lpstr>
      <vt:lpstr>Sql injection : A SQL injection attack consists of insertion or “injection” of a SQL query via the input data from the client to the application. A successful SQL injection exploit can read sensitive data from the database, modify database data (Insert/Update/Delete). </vt:lpstr>
      <vt:lpstr>PowerPoint Presentation</vt:lpstr>
      <vt:lpstr>XSS ( cross-site-scripting ) :  Cross-Site Scripting (XSS) attacks are a type of injection, in which malicious scripts are injected into otherwise benign and trusted websites. </vt:lpstr>
      <vt:lpstr>  Authentication bypass: Authentication bypass is a serious security vulnerability that allows an attacker to gain unauthorized access to a system or application without providing valid credentials. </vt:lpstr>
      <vt:lpstr>   HTTP redirection : An HTTP redirection vulnerability occurs when an application improperly handles URL redirections, leading to security risks. Attackers can exploit these vulnerabilities to perform phishing attacks, steal sensitive information, or conduct other malicious activities. There are primarily two types of HTTP redirection vulnerabilities: open redirection and improper validation of redirects. </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dc:title>
  <dc:creator>shubham khatal</dc:creator>
  <cp:lastModifiedBy>Sameer Rawat</cp:lastModifiedBy>
  <cp:revision>42</cp:revision>
  <dcterms:created xsi:type="dcterms:W3CDTF">2022-04-13T06:00:25Z</dcterms:created>
  <dcterms:modified xsi:type="dcterms:W3CDTF">2023-08-30T08:26:28Z</dcterms:modified>
</cp:coreProperties>
</file>