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3_E5FF3DBA.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 id="261" r:id="rId4"/>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F80591-4B2D-50FB-89A0-E40809DBF827}" name="Samuel Johnson-Lacoss" initials="SJ" userId="97cb81e547228be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B2B2"/>
    <a:srgbClr val="5BBBBB"/>
    <a:srgbClr val="EC5E4B"/>
    <a:srgbClr val="EB5642"/>
    <a:srgbClr val="262626"/>
    <a:srgbClr val="50B98B"/>
    <a:srgbClr val="28A08D"/>
    <a:srgbClr val="168586"/>
    <a:srgbClr val="FFFFFF"/>
    <a:srgbClr val="F0B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14"/>
    <p:restoredTop sz="94274"/>
  </p:normalViewPr>
  <p:slideViewPr>
    <p:cSldViewPr snapToGrid="0" snapToObjects="1">
      <p:cViewPr>
        <p:scale>
          <a:sx n="75" d="100"/>
          <a:sy n="75" d="100"/>
        </p:scale>
        <p:origin x="-8520" y="-463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8/10/relationships/authors" Target="authors.xml"/></Relationships>
</file>

<file path=ppt/comments/modernComment_103_E5FF3DBA.xml><?xml version="1.0" encoding="utf-8"?>
<p188:cmLst xmlns:a="http://schemas.openxmlformats.org/drawingml/2006/main" xmlns:r="http://schemas.openxmlformats.org/officeDocument/2006/relationships" xmlns:p188="http://schemas.microsoft.com/office/powerpoint/2018/8/main">
  <p188:cm id="{58AB80ED-FD8C-4F36-B8D2-323986E7F488}" authorId="{95F80591-4B2D-50FB-89A0-E40809DBF827}" created="2024-02-25T01:30:05.044">
    <pc:sldMkLst xmlns:pc="http://schemas.microsoft.com/office/powerpoint/2013/main/command">
      <pc:docMk/>
      <pc:sldMk cId="3858709946" sldId="259"/>
    </pc:sldMkLst>
    <p188:txBody>
      <a:bodyPr/>
      <a:lstStyle/>
      <a:p>
        <a:r>
          <a:rPr lang="en-US"/>
          <a:t>Do I want this or no? 
- If I do, I won't have to worry about it as much at poster time.
- If I don't I'll have more free space</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B16A168-4A34-A74F-85A3-76AF365B6EEB}"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507CD-66A7-B448-9387-A84B48E58556}" type="slidenum">
              <a:rPr lang="en-US" smtClean="0"/>
              <a:t>‹#›</a:t>
            </a:fld>
            <a:endParaRPr lang="en-US"/>
          </a:p>
        </p:txBody>
      </p:sp>
    </p:spTree>
    <p:extLst>
      <p:ext uri="{BB962C8B-B14F-4D97-AF65-F5344CB8AC3E}">
        <p14:creationId xmlns:p14="http://schemas.microsoft.com/office/powerpoint/2010/main" val="284525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16A168-4A34-A74F-85A3-76AF365B6EEB}"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507CD-66A7-B448-9387-A84B48E58556}" type="slidenum">
              <a:rPr lang="en-US" smtClean="0"/>
              <a:t>‹#›</a:t>
            </a:fld>
            <a:endParaRPr lang="en-US"/>
          </a:p>
        </p:txBody>
      </p:sp>
    </p:spTree>
    <p:extLst>
      <p:ext uri="{BB962C8B-B14F-4D97-AF65-F5344CB8AC3E}">
        <p14:creationId xmlns:p14="http://schemas.microsoft.com/office/powerpoint/2010/main" val="605336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16A168-4A34-A74F-85A3-76AF365B6EEB}"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507CD-66A7-B448-9387-A84B48E58556}" type="slidenum">
              <a:rPr lang="en-US" smtClean="0"/>
              <a:t>‹#›</a:t>
            </a:fld>
            <a:endParaRPr lang="en-US"/>
          </a:p>
        </p:txBody>
      </p:sp>
    </p:spTree>
    <p:extLst>
      <p:ext uri="{BB962C8B-B14F-4D97-AF65-F5344CB8AC3E}">
        <p14:creationId xmlns:p14="http://schemas.microsoft.com/office/powerpoint/2010/main" val="1552590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16A168-4A34-A74F-85A3-76AF365B6EEB}"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507CD-66A7-B448-9387-A84B48E58556}" type="slidenum">
              <a:rPr lang="en-US" smtClean="0"/>
              <a:t>‹#›</a:t>
            </a:fld>
            <a:endParaRPr lang="en-US"/>
          </a:p>
        </p:txBody>
      </p:sp>
    </p:spTree>
    <p:extLst>
      <p:ext uri="{BB962C8B-B14F-4D97-AF65-F5344CB8AC3E}">
        <p14:creationId xmlns:p14="http://schemas.microsoft.com/office/powerpoint/2010/main" val="3450852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16A168-4A34-A74F-85A3-76AF365B6EEB}"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507CD-66A7-B448-9387-A84B48E58556}" type="slidenum">
              <a:rPr lang="en-US" smtClean="0"/>
              <a:t>‹#›</a:t>
            </a:fld>
            <a:endParaRPr lang="en-US"/>
          </a:p>
        </p:txBody>
      </p:sp>
    </p:spTree>
    <p:extLst>
      <p:ext uri="{BB962C8B-B14F-4D97-AF65-F5344CB8AC3E}">
        <p14:creationId xmlns:p14="http://schemas.microsoft.com/office/powerpoint/2010/main" val="393310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16A168-4A34-A74F-85A3-76AF365B6EEB}"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507CD-66A7-B448-9387-A84B48E58556}" type="slidenum">
              <a:rPr lang="en-US" smtClean="0"/>
              <a:t>‹#›</a:t>
            </a:fld>
            <a:endParaRPr lang="en-US"/>
          </a:p>
        </p:txBody>
      </p:sp>
    </p:spTree>
    <p:extLst>
      <p:ext uri="{BB962C8B-B14F-4D97-AF65-F5344CB8AC3E}">
        <p14:creationId xmlns:p14="http://schemas.microsoft.com/office/powerpoint/2010/main" val="256731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16A168-4A34-A74F-85A3-76AF365B6EEB}" type="datetimeFigureOut">
              <a:rPr lang="en-US" smtClean="0"/>
              <a:t>9/20/2024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507CD-66A7-B448-9387-A84B48E58556}" type="slidenum">
              <a:rPr lang="en-US" smtClean="0"/>
              <a:t>‹#›</a:t>
            </a:fld>
            <a:endParaRPr lang="en-US"/>
          </a:p>
        </p:txBody>
      </p:sp>
    </p:spTree>
    <p:extLst>
      <p:ext uri="{BB962C8B-B14F-4D97-AF65-F5344CB8AC3E}">
        <p14:creationId xmlns:p14="http://schemas.microsoft.com/office/powerpoint/2010/main" val="1491045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16A168-4A34-A74F-85A3-76AF365B6EEB}" type="datetimeFigureOut">
              <a:rPr lang="en-US" smtClean="0"/>
              <a:t>9/20/2024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507CD-66A7-B448-9387-A84B48E58556}" type="slidenum">
              <a:rPr lang="en-US" smtClean="0"/>
              <a:t>‹#›</a:t>
            </a:fld>
            <a:endParaRPr lang="en-US"/>
          </a:p>
        </p:txBody>
      </p:sp>
    </p:spTree>
    <p:extLst>
      <p:ext uri="{BB962C8B-B14F-4D97-AF65-F5344CB8AC3E}">
        <p14:creationId xmlns:p14="http://schemas.microsoft.com/office/powerpoint/2010/main" val="1071338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6A168-4A34-A74F-85A3-76AF365B6EEB}" type="datetimeFigureOut">
              <a:rPr lang="en-US" smtClean="0"/>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507CD-66A7-B448-9387-A84B48E58556}" type="slidenum">
              <a:rPr lang="en-US" smtClean="0"/>
              <a:t>‹#›</a:t>
            </a:fld>
            <a:endParaRPr lang="en-US"/>
          </a:p>
        </p:txBody>
      </p:sp>
    </p:spTree>
    <p:extLst>
      <p:ext uri="{BB962C8B-B14F-4D97-AF65-F5344CB8AC3E}">
        <p14:creationId xmlns:p14="http://schemas.microsoft.com/office/powerpoint/2010/main" val="3748642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BB16A168-4A34-A74F-85A3-76AF365B6EEB}"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507CD-66A7-B448-9387-A84B48E58556}" type="slidenum">
              <a:rPr lang="en-US" smtClean="0"/>
              <a:t>‹#›</a:t>
            </a:fld>
            <a:endParaRPr lang="en-US"/>
          </a:p>
        </p:txBody>
      </p:sp>
    </p:spTree>
    <p:extLst>
      <p:ext uri="{BB962C8B-B14F-4D97-AF65-F5344CB8AC3E}">
        <p14:creationId xmlns:p14="http://schemas.microsoft.com/office/powerpoint/2010/main" val="3031332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BB16A168-4A34-A74F-85A3-76AF365B6EEB}"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507CD-66A7-B448-9387-A84B48E58556}" type="slidenum">
              <a:rPr lang="en-US" smtClean="0"/>
              <a:t>‹#›</a:t>
            </a:fld>
            <a:endParaRPr lang="en-US"/>
          </a:p>
        </p:txBody>
      </p:sp>
    </p:spTree>
    <p:extLst>
      <p:ext uri="{BB962C8B-B14F-4D97-AF65-F5344CB8AC3E}">
        <p14:creationId xmlns:p14="http://schemas.microsoft.com/office/powerpoint/2010/main" val="225190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BB16A168-4A34-A74F-85A3-76AF365B6EEB}" type="datetimeFigureOut">
              <a:rPr lang="en-US" smtClean="0"/>
              <a:t>9/20/2024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E3507CD-66A7-B448-9387-A84B48E58556}" type="slidenum">
              <a:rPr lang="en-US" smtClean="0"/>
              <a:t>‹#›</a:t>
            </a:fld>
            <a:endParaRPr lang="en-US"/>
          </a:p>
        </p:txBody>
      </p:sp>
    </p:spTree>
    <p:extLst>
      <p:ext uri="{BB962C8B-B14F-4D97-AF65-F5344CB8AC3E}">
        <p14:creationId xmlns:p14="http://schemas.microsoft.com/office/powerpoint/2010/main" val="992679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microsoft.com/office/2018/10/relationships/comments" Target="../comments/modernComment_103_E5FF3DBA.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70.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16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50.png"/><Relationship Id="rId5" Type="http://schemas.openxmlformats.org/officeDocument/2006/relationships/image" Target="../media/image13.png"/><Relationship Id="rId15" Type="http://schemas.openxmlformats.org/officeDocument/2006/relationships/image" Target="../media/image19.png"/><Relationship Id="rId10" Type="http://schemas.openxmlformats.org/officeDocument/2006/relationships/image" Target="../media/image18.sv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2.jpeg"/><Relationship Id="rId18" Type="http://schemas.openxmlformats.org/officeDocument/2006/relationships/image" Target="../media/image27.png"/><Relationship Id="rId3" Type="http://schemas.openxmlformats.org/officeDocument/2006/relationships/image" Target="../media/image4.svg"/><Relationship Id="rId21" Type="http://schemas.openxmlformats.org/officeDocument/2006/relationships/image" Target="../media/image14.png"/><Relationship Id="rId7" Type="http://schemas.openxmlformats.org/officeDocument/2006/relationships/image" Target="../media/image10.png"/><Relationship Id="rId12" Type="http://schemas.openxmlformats.org/officeDocument/2006/relationships/image" Target="../media/image21.jpeg"/><Relationship Id="rId17"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25.jpeg"/><Relationship Id="rId20"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20.jpeg"/><Relationship Id="rId5" Type="http://schemas.openxmlformats.org/officeDocument/2006/relationships/image" Target="../media/image8.svg"/><Relationship Id="rId15" Type="http://schemas.openxmlformats.org/officeDocument/2006/relationships/image" Target="../media/image24.jpeg"/><Relationship Id="rId10" Type="http://schemas.openxmlformats.org/officeDocument/2006/relationships/image" Target="../media/image13.png"/><Relationship Id="rId19" Type="http://schemas.openxmlformats.org/officeDocument/2006/relationships/image" Target="../media/image28.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23.jpeg"/><Relationship Id="rId2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B2DF64-02F8-6944-B8AE-9690EB85DD93}"/>
              </a:ext>
            </a:extLst>
          </p:cNvPr>
          <p:cNvSpPr>
            <a:spLocks/>
          </p:cNvSpPr>
          <p:nvPr/>
        </p:nvSpPr>
        <p:spPr>
          <a:xfrm>
            <a:off x="6858000" y="914400"/>
            <a:ext cx="36118800" cy="5486400"/>
          </a:xfrm>
          <a:prstGeom prst="rect">
            <a:avLst/>
          </a:prstGeom>
          <a:solidFill>
            <a:srgbClr val="168586"/>
          </a:solidFill>
          <a:ln>
            <a:noFill/>
          </a:ln>
          <a:effectLst/>
        </p:spPr>
        <p:style>
          <a:lnRef idx="1">
            <a:schemeClr val="accent1"/>
          </a:lnRef>
          <a:fillRef idx="3">
            <a:schemeClr val="accent1"/>
          </a:fillRef>
          <a:effectRef idx="2">
            <a:schemeClr val="accent1"/>
          </a:effectRef>
          <a:fontRef idx="minor">
            <a:schemeClr val="lt1"/>
          </a:fontRef>
        </p:style>
        <p:txBody>
          <a:bodyPr lIns="91440" rtlCol="0" anchor="ctr"/>
          <a:lstStyle/>
          <a:p>
            <a:r>
              <a:rPr lang="en-US" sz="14000" b="1" dirty="0">
                <a:solidFill>
                  <a:schemeClr val="bg1"/>
                </a:solidFill>
                <a:latin typeface="Helvetica" pitchFamily="2" charset="0"/>
                <a:cs typeface="Calibri" panose="020F0502020204030204" pitchFamily="34" charset="0"/>
              </a:rPr>
              <a:t> Explainable AI: </a:t>
            </a:r>
            <a:r>
              <a:rPr lang="en-US" sz="9600" b="1" dirty="0">
                <a:solidFill>
                  <a:schemeClr val="bg1"/>
                </a:solidFill>
                <a:latin typeface="Helvetica" pitchFamily="2" charset="0"/>
                <a:cs typeface="Calibri" panose="020F0502020204030204" pitchFamily="34" charset="0"/>
              </a:rPr>
              <a:t>Breaking Down the Black Box</a:t>
            </a:r>
          </a:p>
          <a:p>
            <a:r>
              <a:rPr lang="en-US" sz="5000" dirty="0">
                <a:solidFill>
                  <a:schemeClr val="bg1"/>
                </a:solidFill>
                <a:latin typeface="Helvetica" pitchFamily="2" charset="0"/>
                <a:cs typeface="Calibri" panose="020F0502020204030204" pitchFamily="34" charset="0"/>
              </a:rPr>
              <a:t>    Adrian Boskovic, </a:t>
            </a:r>
            <a:r>
              <a:rPr lang="en-US" sz="5000" b="1" dirty="0">
                <a:solidFill>
                  <a:schemeClr val="bg1"/>
                </a:solidFill>
                <a:latin typeface="Helvetica" pitchFamily="2" charset="0"/>
                <a:cs typeface="Calibri" panose="020F0502020204030204" pitchFamily="34" charset="0"/>
              </a:rPr>
              <a:t>Sam Johnson-Lacoss</a:t>
            </a:r>
            <a:r>
              <a:rPr lang="en-US" sz="5000" dirty="0">
                <a:solidFill>
                  <a:schemeClr val="bg1"/>
                </a:solidFill>
                <a:latin typeface="Helvetica" pitchFamily="2" charset="0"/>
                <a:cs typeface="Calibri" panose="020F0502020204030204" pitchFamily="34" charset="0"/>
              </a:rPr>
              <a:t>, Chris Melville, Josh Moore, Thomas Pree, Lev Shuster</a:t>
            </a:r>
            <a:endParaRPr lang="en-US" sz="5000" b="1" dirty="0">
              <a:solidFill>
                <a:schemeClr val="bg1"/>
              </a:solidFill>
              <a:latin typeface="Helvetica" pitchFamily="2" charset="0"/>
              <a:cs typeface="Calibri" panose="020F0502020204030204" pitchFamily="34" charset="0"/>
            </a:endParaRPr>
          </a:p>
        </p:txBody>
      </p:sp>
      <p:grpSp>
        <p:nvGrpSpPr>
          <p:cNvPr id="2" name="Group 1">
            <a:extLst>
              <a:ext uri="{FF2B5EF4-FFF2-40B4-BE49-F238E27FC236}">
                <a16:creationId xmlns:a16="http://schemas.microsoft.com/office/drawing/2014/main" id="{DBAB07E4-C5C3-5A55-023C-19FCF61E7BC9}"/>
              </a:ext>
            </a:extLst>
          </p:cNvPr>
          <p:cNvGrpSpPr>
            <a:grpSpLocks/>
          </p:cNvGrpSpPr>
          <p:nvPr/>
        </p:nvGrpSpPr>
        <p:grpSpPr>
          <a:xfrm>
            <a:off x="914400" y="914399"/>
            <a:ext cx="5501686" cy="5501687"/>
            <a:chOff x="914400" y="914399"/>
            <a:chExt cx="5501686" cy="5501687"/>
          </a:xfrm>
        </p:grpSpPr>
        <p:sp>
          <p:nvSpPr>
            <p:cNvPr id="20" name="Rectangle 19">
              <a:extLst>
                <a:ext uri="{FF2B5EF4-FFF2-40B4-BE49-F238E27FC236}">
                  <a16:creationId xmlns:a16="http://schemas.microsoft.com/office/drawing/2014/main" id="{C292EB05-E36F-5243-62E8-963A04A6A1C1}"/>
                </a:ext>
              </a:extLst>
            </p:cNvPr>
            <p:cNvSpPr>
              <a:spLocks/>
            </p:cNvSpPr>
            <p:nvPr/>
          </p:nvSpPr>
          <p:spPr>
            <a:xfrm>
              <a:off x="914400" y="914399"/>
              <a:ext cx="5501686" cy="5501687"/>
            </a:xfrm>
            <a:prstGeom prst="rect">
              <a:avLst/>
            </a:prstGeom>
            <a:solidFill>
              <a:srgbClr val="168586"/>
            </a:solidFill>
            <a:ln>
              <a:noFill/>
            </a:ln>
            <a:effectLst/>
          </p:spPr>
          <p:style>
            <a:lnRef idx="1">
              <a:schemeClr val="accent1"/>
            </a:lnRef>
            <a:fillRef idx="3">
              <a:schemeClr val="accent1"/>
            </a:fillRef>
            <a:effectRef idx="2">
              <a:schemeClr val="accent1"/>
            </a:effectRef>
            <a:fontRef idx="minor">
              <a:schemeClr val="lt1"/>
            </a:fontRef>
          </p:style>
          <p:txBody>
            <a:bodyPr lIns="91440" rtlCol="0" anchor="ctr"/>
            <a:lstStyle/>
            <a:p>
              <a:pPr algn="ctr"/>
              <a:endParaRPr lang="en-US" sz="5000" b="1" dirty="0">
                <a:solidFill>
                  <a:schemeClr val="bg1"/>
                </a:solidFill>
                <a:latin typeface="Helvetica" pitchFamily="2" charset="0"/>
                <a:cs typeface="Calibri" panose="020F0502020204030204" pitchFamily="34" charset="0"/>
              </a:endParaRPr>
            </a:p>
          </p:txBody>
        </p:sp>
        <p:pic>
          <p:nvPicPr>
            <p:cNvPr id="36" name="Picture 35">
              <a:extLst>
                <a:ext uri="{FF2B5EF4-FFF2-40B4-BE49-F238E27FC236}">
                  <a16:creationId xmlns:a16="http://schemas.microsoft.com/office/drawing/2014/main" id="{A0F5B7BF-303D-7D43-B5E5-2F3FAA53CEB0}"/>
                </a:ext>
              </a:extLst>
            </p:cNvPr>
            <p:cNvPicPr>
              <a:picLocks noChangeAspect="1"/>
            </p:cNvPicPr>
            <p:nvPr/>
          </p:nvPicPr>
          <p:blipFill>
            <a:blip r:embed="rId3"/>
            <a:stretch>
              <a:fillRect/>
            </a:stretch>
          </p:blipFill>
          <p:spPr>
            <a:xfrm>
              <a:off x="1600557" y="1600556"/>
              <a:ext cx="4129373" cy="4129373"/>
            </a:xfrm>
            <a:prstGeom prst="rect">
              <a:avLst/>
            </a:prstGeom>
          </p:spPr>
        </p:pic>
      </p:grpSp>
      <p:sp>
        <p:nvSpPr>
          <p:cNvPr id="21" name="Rectangle 20">
            <a:extLst>
              <a:ext uri="{FF2B5EF4-FFF2-40B4-BE49-F238E27FC236}">
                <a16:creationId xmlns:a16="http://schemas.microsoft.com/office/drawing/2014/main" id="{9652E5DF-BCE5-1B4C-AD29-927BA9E5344F}"/>
              </a:ext>
            </a:extLst>
          </p:cNvPr>
          <p:cNvSpPr>
            <a:spLocks/>
          </p:cNvSpPr>
          <p:nvPr/>
        </p:nvSpPr>
        <p:spPr>
          <a:xfrm>
            <a:off x="960120" y="8111744"/>
            <a:ext cx="13716000" cy="95247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457200" tIns="457200" rIns="457200" bIns="457200" rtlCol="0" anchor="t" anchorCtr="0"/>
          <a:lstStyle/>
          <a:p>
            <a:pPr lvl="3"/>
            <a:r>
              <a:rPr lang="en-US" sz="3600" dirty="0">
                <a:solidFill>
                  <a:schemeClr val="tx1">
                    <a:lumMod val="85000"/>
                    <a:lumOff val="15000"/>
                  </a:schemeClr>
                </a:solidFill>
              </a:rPr>
              <a:t>The field of ML has long been marked by a need for explainable artificial intelligence. This act of explanation intends to influence trust and build understanding in a model and illuminate potential biases in its data or training [1].</a:t>
            </a:r>
            <a:endParaRPr lang="en-US" sz="3600" b="1" dirty="0">
              <a:solidFill>
                <a:srgbClr val="EE5256"/>
              </a:solidFill>
            </a:endParaRPr>
          </a:p>
          <a:p>
            <a:pPr lvl="3"/>
            <a:endParaRPr lang="en-US" sz="3600" b="1" dirty="0">
              <a:solidFill>
                <a:srgbClr val="EE5256"/>
              </a:solidFill>
            </a:endParaRPr>
          </a:p>
          <a:p>
            <a:pPr lvl="3"/>
            <a:r>
              <a:rPr lang="en-US" sz="3600" b="1" dirty="0">
                <a:solidFill>
                  <a:srgbClr val="EE5256"/>
                </a:solidFill>
              </a:rPr>
              <a:t>Why do we care?</a:t>
            </a:r>
          </a:p>
          <a:p>
            <a:pPr lvl="3"/>
            <a:r>
              <a:rPr lang="en-US" sz="3600" dirty="0">
                <a:solidFill>
                  <a:schemeClr val="tx1"/>
                </a:solidFill>
              </a:rPr>
              <a:t>Machine learning is often applied  in high-risk areas such as forensics and increasingly in medicine [2]. Moreover, the EU  </a:t>
            </a:r>
          </a:p>
          <a:p>
            <a:r>
              <a:rPr lang="en-US" sz="3600" dirty="0">
                <a:solidFill>
                  <a:schemeClr val="tx1"/>
                </a:solidFill>
              </a:rPr>
              <a:t>and US have both drafted bills citing a </a:t>
            </a:r>
            <a:r>
              <a:rPr lang="en-US" sz="3600" i="1" dirty="0">
                <a:solidFill>
                  <a:schemeClr val="tx1"/>
                </a:solidFill>
              </a:rPr>
              <a:t>Right to Explanation</a:t>
            </a:r>
            <a:r>
              <a:rPr lang="en-US" sz="3600" dirty="0">
                <a:solidFill>
                  <a:schemeClr val="tx1"/>
                </a:solidFill>
              </a:rPr>
              <a:t> for every model. As such, methods for XAI techniques are in very high demand.</a:t>
            </a:r>
          </a:p>
        </p:txBody>
      </p:sp>
      <p:sp>
        <p:nvSpPr>
          <p:cNvPr id="12" name="Rectangle 11">
            <a:extLst>
              <a:ext uri="{FF2B5EF4-FFF2-40B4-BE49-F238E27FC236}">
                <a16:creationId xmlns:a16="http://schemas.microsoft.com/office/drawing/2014/main" id="{826CDDA0-32A0-AB4C-A902-0FCFE0D92328}"/>
              </a:ext>
            </a:extLst>
          </p:cNvPr>
          <p:cNvSpPr>
            <a:spLocks/>
          </p:cNvSpPr>
          <p:nvPr/>
        </p:nvSpPr>
        <p:spPr>
          <a:xfrm>
            <a:off x="914400" y="6674829"/>
            <a:ext cx="13716000" cy="1436915"/>
          </a:xfrm>
          <a:prstGeom prst="rect">
            <a:avLst/>
          </a:prstGeom>
          <a:solidFill>
            <a:srgbClr val="16858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b="1" dirty="0">
                <a:solidFill>
                  <a:schemeClr val="bg1"/>
                </a:solidFill>
                <a:latin typeface="Helvetica" pitchFamily="2" charset="0"/>
                <a:cs typeface="Calibri" panose="020F0502020204030204" pitchFamily="34" charset="0"/>
              </a:rPr>
              <a:t>What is XAI?</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A517ACDC-A5AE-394E-A616-7AF76727CD96}"/>
                  </a:ext>
                </a:extLst>
              </p:cNvPr>
              <p:cNvSpPr>
                <a:spLocks/>
              </p:cNvSpPr>
              <p:nvPr/>
            </p:nvSpPr>
            <p:spPr>
              <a:xfrm>
                <a:off x="960120" y="19487048"/>
                <a:ext cx="13651992" cy="121498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457200" tIns="457200" rIns="457200" bIns="457200" rtlCol="0" anchor="t" anchorCtr="0"/>
              <a:lstStyle/>
              <a:p>
                <a:r>
                  <a:rPr lang="en-US" sz="3600" b="1" dirty="0">
                    <a:solidFill>
                      <a:srgbClr val="EB5642"/>
                    </a:solidFill>
                  </a:rPr>
                  <a:t>Shapley values</a:t>
                </a:r>
              </a:p>
              <a:p>
                <a:r>
                  <a:rPr lang="en-US" sz="3600" dirty="0">
                    <a:solidFill>
                      <a:schemeClr val="tx1">
                        <a:lumMod val="85000"/>
                        <a:lumOff val="15000"/>
                      </a:schemeClr>
                    </a:solidFill>
                  </a:rPr>
                  <a:t>Shapley values leverage </a:t>
                </a:r>
                <a:r>
                  <a:rPr lang="en-US" sz="3600" b="1" dirty="0">
                    <a:solidFill>
                      <a:schemeClr val="tx1">
                        <a:lumMod val="85000"/>
                        <a:lumOff val="15000"/>
                      </a:schemeClr>
                    </a:solidFill>
                  </a:rPr>
                  <a:t>coalitional game theory </a:t>
                </a:r>
                <a:r>
                  <a:rPr lang="en-US" sz="3600" dirty="0">
                    <a:solidFill>
                      <a:schemeClr val="tx1">
                        <a:lumMod val="85000"/>
                        <a:lumOff val="15000"/>
                      </a:schemeClr>
                    </a:solidFill>
                  </a:rPr>
                  <a:t>to find how each feature factors into a prediction. In his original work, Shapley shows the calculation’s robustness through the following four axioms [4]:</a:t>
                </a:r>
              </a:p>
              <a:p>
                <a:pPr marL="457200" indent="-457200">
                  <a:buFont typeface="Arial" panose="020B0604020202020204" pitchFamily="34" charset="0"/>
                  <a:buChar char="•"/>
                </a:pPr>
                <a:r>
                  <a:rPr lang="en-US" sz="3600" b="1" dirty="0">
                    <a:solidFill>
                      <a:schemeClr val="tx1">
                        <a:lumMod val="85000"/>
                        <a:lumOff val="15000"/>
                      </a:schemeClr>
                    </a:solidFill>
                  </a:rPr>
                  <a:t>Efficiency: </a:t>
                </a:r>
                <a:r>
                  <a:rPr lang="en-US" sz="3600" dirty="0">
                    <a:solidFill>
                      <a:schemeClr val="tx1">
                        <a:lumMod val="85000"/>
                        <a:lumOff val="15000"/>
                      </a:schemeClr>
                    </a:solidFill>
                  </a:rPr>
                  <a:t>All Shapley values must sum to the difference between prediction on the input and the average prediction.</a:t>
                </a:r>
                <a:endParaRPr lang="en-US" sz="3600" b="1" dirty="0">
                  <a:solidFill>
                    <a:schemeClr val="tx1">
                      <a:lumMod val="85000"/>
                      <a:lumOff val="15000"/>
                    </a:schemeClr>
                  </a:solidFill>
                </a:endParaRPr>
              </a:p>
              <a:p>
                <a:pPr marL="457200" indent="-457200">
                  <a:buFont typeface="Arial" panose="020B0604020202020204" pitchFamily="34" charset="0"/>
                  <a:buChar char="•"/>
                </a:pPr>
                <a:r>
                  <a:rPr lang="en-US" sz="3600" b="1" dirty="0">
                    <a:solidFill>
                      <a:schemeClr val="tx1">
                        <a:lumMod val="85000"/>
                        <a:lumOff val="15000"/>
                      </a:schemeClr>
                    </a:solidFill>
                  </a:rPr>
                  <a:t>Symmetry: </a:t>
                </a:r>
                <a:r>
                  <a:rPr lang="en-US" sz="3600" dirty="0">
                    <a:solidFill>
                      <a:schemeClr val="tx1">
                        <a:lumMod val="85000"/>
                        <a:lumOff val="15000"/>
                      </a:schemeClr>
                    </a:solidFill>
                  </a:rPr>
                  <a:t>Features </a:t>
                </a:r>
                <a14:m>
                  <m:oMath xmlns:m="http://schemas.openxmlformats.org/officeDocument/2006/math">
                    <m:r>
                      <a:rPr lang="en-US" sz="3600" b="0" i="1" smtClean="0">
                        <a:solidFill>
                          <a:schemeClr val="tx1">
                            <a:lumMod val="85000"/>
                            <a:lumOff val="15000"/>
                          </a:schemeClr>
                        </a:solidFill>
                        <a:latin typeface="Cambria Math" panose="02040503050406030204" pitchFamily="18" charset="0"/>
                      </a:rPr>
                      <m:t>𝑖</m:t>
                    </m:r>
                  </m:oMath>
                </a14:m>
                <a:r>
                  <a:rPr lang="en-US" sz="3600" b="1" dirty="0">
                    <a:solidFill>
                      <a:schemeClr val="tx1">
                        <a:lumMod val="85000"/>
                        <a:lumOff val="15000"/>
                      </a:schemeClr>
                    </a:solidFill>
                  </a:rPr>
                  <a:t> </a:t>
                </a:r>
                <a:r>
                  <a:rPr lang="en-US" sz="3600" dirty="0">
                    <a:solidFill>
                      <a:schemeClr val="tx1">
                        <a:lumMod val="85000"/>
                        <a:lumOff val="15000"/>
                      </a:schemeClr>
                    </a:solidFill>
                  </a:rPr>
                  <a:t>and </a:t>
                </a:r>
                <a14:m>
                  <m:oMath xmlns:m="http://schemas.openxmlformats.org/officeDocument/2006/math">
                    <m:r>
                      <a:rPr lang="en-US" sz="3600" b="0" i="1" smtClean="0">
                        <a:solidFill>
                          <a:schemeClr val="tx1">
                            <a:lumMod val="85000"/>
                            <a:lumOff val="15000"/>
                          </a:schemeClr>
                        </a:solidFill>
                        <a:latin typeface="Cambria Math" panose="02040503050406030204" pitchFamily="18" charset="0"/>
                      </a:rPr>
                      <m:t>𝑗</m:t>
                    </m:r>
                  </m:oMath>
                </a14:m>
                <a:r>
                  <a:rPr lang="en-US" sz="3600" b="1" dirty="0">
                    <a:solidFill>
                      <a:schemeClr val="tx1">
                        <a:lumMod val="85000"/>
                        <a:lumOff val="15000"/>
                      </a:schemeClr>
                    </a:solidFill>
                  </a:rPr>
                  <a:t> </a:t>
                </a:r>
                <a:r>
                  <a:rPr lang="en-US" sz="3600" dirty="0">
                    <a:solidFill>
                      <a:schemeClr val="tx1">
                        <a:lumMod val="85000"/>
                        <a:lumOff val="15000"/>
                      </a:schemeClr>
                    </a:solidFill>
                  </a:rPr>
                  <a:t>have the same contribution to the prediction if they contribute identically to all coalitions.</a:t>
                </a:r>
                <a:endParaRPr lang="en-US" sz="3600" b="1" dirty="0">
                  <a:solidFill>
                    <a:schemeClr val="tx1">
                      <a:lumMod val="85000"/>
                      <a:lumOff val="15000"/>
                    </a:schemeClr>
                  </a:solidFill>
                </a:endParaRPr>
              </a:p>
              <a:p>
                <a:pPr marL="457200" indent="-457200">
                  <a:buFont typeface="Arial" panose="020B0604020202020204" pitchFamily="34" charset="0"/>
                  <a:buChar char="•"/>
                </a:pPr>
                <a:r>
                  <a:rPr lang="en-US" sz="3600" b="1" dirty="0">
                    <a:solidFill>
                      <a:schemeClr val="tx1">
                        <a:lumMod val="85000"/>
                        <a:lumOff val="15000"/>
                      </a:schemeClr>
                    </a:solidFill>
                  </a:rPr>
                  <a:t>Nullity: </a:t>
                </a:r>
                <a:r>
                  <a:rPr lang="en-US" sz="3600" dirty="0">
                    <a:solidFill>
                      <a:schemeClr val="tx1">
                        <a:lumMod val="85000"/>
                        <a:lumOff val="15000"/>
                      </a:schemeClr>
                    </a:solidFill>
                  </a:rPr>
                  <a:t>If feature </a:t>
                </a:r>
                <a14:m>
                  <m:oMath xmlns:m="http://schemas.openxmlformats.org/officeDocument/2006/math">
                    <m:r>
                      <a:rPr lang="en-US" sz="3600" b="0" i="1" smtClean="0">
                        <a:solidFill>
                          <a:schemeClr val="tx1">
                            <a:lumMod val="85000"/>
                            <a:lumOff val="15000"/>
                          </a:schemeClr>
                        </a:solidFill>
                        <a:latin typeface="Cambria Math" panose="02040503050406030204" pitchFamily="18" charset="0"/>
                      </a:rPr>
                      <m:t>𝑖</m:t>
                    </m:r>
                  </m:oMath>
                </a14:m>
                <a:r>
                  <a:rPr lang="en-US" sz="3600" b="1" dirty="0">
                    <a:solidFill>
                      <a:schemeClr val="tx1">
                        <a:lumMod val="85000"/>
                        <a:lumOff val="15000"/>
                      </a:schemeClr>
                    </a:solidFill>
                  </a:rPr>
                  <a:t> </a:t>
                </a:r>
                <a:r>
                  <a:rPr lang="en-US" sz="3600" dirty="0">
                    <a:solidFill>
                      <a:schemeClr val="tx1">
                        <a:lumMod val="85000"/>
                        <a:lumOff val="15000"/>
                      </a:schemeClr>
                    </a:solidFill>
                  </a:rPr>
                  <a:t>changes nothing in the prediction, its contribution is 0.</a:t>
                </a:r>
                <a:endParaRPr lang="en-US" sz="3600" b="1" dirty="0">
                  <a:solidFill>
                    <a:schemeClr val="tx1">
                      <a:lumMod val="85000"/>
                      <a:lumOff val="15000"/>
                    </a:schemeClr>
                  </a:solidFill>
                </a:endParaRPr>
              </a:p>
              <a:p>
                <a:pPr marL="457200" indent="-457200">
                  <a:buFont typeface="Arial" panose="020B0604020202020204" pitchFamily="34" charset="0"/>
                  <a:buChar char="•"/>
                </a:pPr>
                <a:r>
                  <a:rPr lang="en-US" sz="3600" b="1" dirty="0">
                    <a:solidFill>
                      <a:schemeClr val="tx1">
                        <a:lumMod val="85000"/>
                        <a:lumOff val="15000"/>
                      </a:schemeClr>
                    </a:solidFill>
                  </a:rPr>
                  <a:t>Additivity: </a:t>
                </a:r>
                <a:r>
                  <a:rPr lang="en-US" sz="3600" dirty="0">
                    <a:solidFill>
                      <a:schemeClr val="tx1">
                        <a:lumMod val="85000"/>
                        <a:lumOff val="15000"/>
                      </a:schemeClr>
                    </a:solidFill>
                  </a:rPr>
                  <a:t>For a prediction with multiple components</a:t>
                </a:r>
                <a:r>
                  <a:rPr lang="en-US" sz="3600" b="1" dirty="0">
                    <a:solidFill>
                      <a:schemeClr val="tx1">
                        <a:lumMod val="85000"/>
                        <a:lumOff val="15000"/>
                      </a:schemeClr>
                    </a:solidFill>
                  </a:rPr>
                  <a:t> </a:t>
                </a:r>
                <a14:m>
                  <m:oMath xmlns:m="http://schemas.openxmlformats.org/officeDocument/2006/math">
                    <m:r>
                      <a:rPr lang="en-US" sz="3600" b="0" i="1" smtClean="0">
                        <a:solidFill>
                          <a:schemeClr val="tx1">
                            <a:lumMod val="85000"/>
                            <a:lumOff val="15000"/>
                          </a:schemeClr>
                        </a:solidFill>
                        <a:latin typeface="Cambria Math" panose="02040503050406030204" pitchFamily="18" charset="0"/>
                      </a:rPr>
                      <m:t>𝑝</m:t>
                    </m:r>
                    <m:r>
                      <a:rPr lang="en-US" sz="3600" b="0" i="1" smtClean="0">
                        <a:solidFill>
                          <a:schemeClr val="tx1">
                            <a:lumMod val="85000"/>
                            <a:lumOff val="15000"/>
                          </a:schemeClr>
                        </a:solidFill>
                        <a:latin typeface="Cambria Math" panose="02040503050406030204" pitchFamily="18" charset="0"/>
                      </a:rPr>
                      <m:t>+</m:t>
                    </m:r>
                    <m:sSup>
                      <m:sSupPr>
                        <m:ctrlPr>
                          <a:rPr lang="en-US" sz="3600" b="0" i="1" smtClean="0">
                            <a:solidFill>
                              <a:schemeClr val="tx1">
                                <a:lumMod val="85000"/>
                                <a:lumOff val="15000"/>
                              </a:schemeClr>
                            </a:solidFill>
                            <a:latin typeface="Cambria Math" panose="02040503050406030204" pitchFamily="18" charset="0"/>
                          </a:rPr>
                        </m:ctrlPr>
                      </m:sSupPr>
                      <m:e>
                        <m:r>
                          <a:rPr lang="en-US" sz="3600" b="0" i="1" smtClean="0">
                            <a:solidFill>
                              <a:schemeClr val="tx1">
                                <a:lumMod val="85000"/>
                                <a:lumOff val="15000"/>
                              </a:schemeClr>
                            </a:solidFill>
                            <a:latin typeface="Cambria Math" panose="02040503050406030204" pitchFamily="18" charset="0"/>
                          </a:rPr>
                          <m:t>𝑝</m:t>
                        </m:r>
                      </m:e>
                      <m:sup>
                        <m:r>
                          <a:rPr lang="en-US" sz="3600" b="0" i="1" smtClean="0">
                            <a:solidFill>
                              <a:schemeClr val="tx1">
                                <a:lumMod val="85000"/>
                                <a:lumOff val="15000"/>
                              </a:schemeClr>
                            </a:solidFill>
                            <a:latin typeface="Cambria Math" panose="02040503050406030204" pitchFamily="18" charset="0"/>
                          </a:rPr>
                          <m:t>′</m:t>
                        </m:r>
                      </m:sup>
                    </m:sSup>
                  </m:oMath>
                </a14:m>
                <a:r>
                  <a:rPr lang="en-US" sz="3600" dirty="0">
                    <a:solidFill>
                      <a:schemeClr val="tx1">
                        <a:lumMod val="85000"/>
                        <a:lumOff val="15000"/>
                      </a:schemeClr>
                    </a:solidFill>
                  </a:rPr>
                  <a:t>, the Shapley values are calculated as </a:t>
                </a:r>
                <a14:m>
                  <m:oMath xmlns:m="http://schemas.openxmlformats.org/officeDocument/2006/math">
                    <m:r>
                      <m:rPr>
                        <m:nor/>
                      </m:rPr>
                      <a:rPr lang="el-GR" sz="3600" dirty="0">
                        <a:solidFill>
                          <a:schemeClr val="tx1">
                            <a:lumMod val="85000"/>
                            <a:lumOff val="15000"/>
                          </a:schemeClr>
                        </a:solidFill>
                      </a:rPr>
                      <m:t>φ</m:t>
                    </m:r>
                    <m:r>
                      <m:rPr>
                        <m:nor/>
                      </m:rPr>
                      <a:rPr lang="en-US" sz="3600" b="0" i="0" dirty="0" smtClean="0">
                        <a:solidFill>
                          <a:schemeClr val="tx1">
                            <a:lumMod val="85000"/>
                            <a:lumOff val="15000"/>
                          </a:schemeClr>
                        </a:solidFill>
                      </a:rPr>
                      <m:t> + </m:t>
                    </m:r>
                    <m:r>
                      <m:rPr>
                        <m:nor/>
                      </m:rPr>
                      <a:rPr lang="el-GR" sz="3600" dirty="0">
                        <a:solidFill>
                          <a:schemeClr val="tx1">
                            <a:lumMod val="85000"/>
                            <a:lumOff val="15000"/>
                          </a:schemeClr>
                        </a:solidFill>
                      </a:rPr>
                      <m:t>φ</m:t>
                    </m:r>
                    <m:r>
                      <a:rPr lang="en-US" sz="3600" b="0" i="1" dirty="0" smtClean="0">
                        <a:solidFill>
                          <a:schemeClr val="tx1">
                            <a:lumMod val="85000"/>
                            <a:lumOff val="15000"/>
                          </a:schemeClr>
                        </a:solidFill>
                        <a:latin typeface="Cambria Math" panose="02040503050406030204" pitchFamily="18" charset="0"/>
                      </a:rPr>
                      <m:t>’</m:t>
                    </m:r>
                  </m:oMath>
                </a14:m>
                <a:r>
                  <a:rPr lang="en-US" sz="3600" dirty="0">
                    <a:solidFill>
                      <a:schemeClr val="tx1">
                        <a:lumMod val="85000"/>
                        <a:lumOff val="15000"/>
                      </a:schemeClr>
                    </a:solidFill>
                  </a:rPr>
                  <a:t>.</a:t>
                </a:r>
                <a:endParaRPr lang="en-US" sz="3600" b="1" dirty="0">
                  <a:solidFill>
                    <a:srgbClr val="EB5642"/>
                  </a:solidFill>
                </a:endParaRPr>
              </a:p>
              <a:p>
                <a:r>
                  <a:rPr lang="en-US" sz="3600" b="1" dirty="0">
                    <a:solidFill>
                      <a:srgbClr val="EB5642"/>
                    </a:solidFill>
                  </a:rPr>
                  <a:t>LIME</a:t>
                </a:r>
              </a:p>
              <a:p>
                <a:r>
                  <a:rPr lang="en-US" sz="3600" dirty="0">
                    <a:solidFill>
                      <a:schemeClr val="tx1">
                        <a:lumMod val="85000"/>
                        <a:lumOff val="15000"/>
                      </a:schemeClr>
                    </a:solidFill>
                  </a:rPr>
                  <a:t>LIME uses a </a:t>
                </a:r>
                <a:r>
                  <a:rPr lang="en-US" sz="3600" b="1" dirty="0">
                    <a:solidFill>
                      <a:schemeClr val="tx1">
                        <a:lumMod val="85000"/>
                        <a:lumOff val="15000"/>
                      </a:schemeClr>
                    </a:solidFill>
                  </a:rPr>
                  <a:t>local surrogate model </a:t>
                </a:r>
                <a:r>
                  <a:rPr lang="en-US" sz="3600" dirty="0">
                    <a:solidFill>
                      <a:schemeClr val="tx1">
                        <a:lumMod val="85000"/>
                        <a:lumOff val="15000"/>
                      </a:schemeClr>
                    </a:solidFill>
                  </a:rPr>
                  <a:t>to explain how a model came to its decision. The method trains a simpler model on the outputs of the black box, which then allows the user to analyze the surrogate.</a:t>
                </a:r>
                <a:endParaRPr lang="en-US" sz="3600" b="1" dirty="0">
                  <a:solidFill>
                    <a:srgbClr val="EB5642"/>
                  </a:solidFill>
                </a:endParaRPr>
              </a:p>
              <a:p>
                <a:r>
                  <a:rPr lang="en-US" sz="3600" b="1" dirty="0">
                    <a:solidFill>
                      <a:srgbClr val="EB5642"/>
                    </a:solidFill>
                  </a:rPr>
                  <a:t>Anchors</a:t>
                </a:r>
              </a:p>
              <a:p>
                <a:r>
                  <a:rPr lang="en-US" sz="3600" dirty="0">
                    <a:solidFill>
                      <a:schemeClr val="tx1"/>
                    </a:solidFill>
                  </a:rPr>
                  <a:t>This technique perturbs the data in a similar way to LIME, searching  for the part of the input that </a:t>
                </a:r>
                <a:r>
                  <a:rPr lang="en-US" sz="3600" b="1" dirty="0">
                    <a:solidFill>
                      <a:schemeClr val="tx1"/>
                    </a:solidFill>
                  </a:rPr>
                  <a:t>anchors the prediction, </a:t>
                </a:r>
                <a:r>
                  <a:rPr lang="en-US" sz="3600" dirty="0">
                    <a:solidFill>
                      <a:schemeClr val="tx1"/>
                    </a:solidFill>
                  </a:rPr>
                  <a:t>where the model’s output is the same so long as these anchors are all present.</a:t>
                </a:r>
              </a:p>
            </p:txBody>
          </p:sp>
        </mc:Choice>
        <mc:Fallback xmlns="">
          <p:sp>
            <p:nvSpPr>
              <p:cNvPr id="22" name="Rectangle 21">
                <a:extLst>
                  <a:ext uri="{FF2B5EF4-FFF2-40B4-BE49-F238E27FC236}">
                    <a16:creationId xmlns:a16="http://schemas.microsoft.com/office/drawing/2014/main" id="{A517ACDC-A5AE-394E-A616-7AF76727CD96}"/>
                  </a:ext>
                </a:extLst>
              </p:cNvPr>
              <p:cNvSpPr>
                <a:spLocks noRot="1" noChangeAspect="1" noMove="1" noResize="1" noEditPoints="1" noAdjustHandles="1" noChangeArrowheads="1" noChangeShapeType="1" noTextEdit="1"/>
              </p:cNvSpPr>
              <p:nvPr/>
            </p:nvSpPr>
            <p:spPr>
              <a:xfrm>
                <a:off x="960120" y="19487048"/>
                <a:ext cx="13651992" cy="12149885"/>
              </a:xfrm>
              <a:prstGeom prst="rect">
                <a:avLst/>
              </a:prstGeom>
              <a:blipFill>
                <a:blip r:embed="rId4"/>
                <a:stretch>
                  <a:fillRect/>
                </a:stretch>
              </a:blipFill>
              <a:ln>
                <a:noFill/>
              </a:ln>
              <a:effectLst/>
            </p:spPr>
            <p:txBody>
              <a:bodyPr/>
              <a:lstStyle/>
              <a:p>
                <a:r>
                  <a:rPr lang="en-US">
                    <a:noFill/>
                  </a:rPr>
                  <a:t> </a:t>
                </a:r>
              </a:p>
            </p:txBody>
          </p:sp>
        </mc:Fallback>
      </mc:AlternateContent>
      <p:sp>
        <p:nvSpPr>
          <p:cNvPr id="23" name="Rectangle 22">
            <a:extLst>
              <a:ext uri="{FF2B5EF4-FFF2-40B4-BE49-F238E27FC236}">
                <a16:creationId xmlns:a16="http://schemas.microsoft.com/office/drawing/2014/main" id="{2A9E42D1-D719-E148-BF6B-D7A176DBF878}"/>
              </a:ext>
            </a:extLst>
          </p:cNvPr>
          <p:cNvSpPr>
            <a:spLocks/>
          </p:cNvSpPr>
          <p:nvPr/>
        </p:nvSpPr>
        <p:spPr>
          <a:xfrm>
            <a:off x="960120" y="18050133"/>
            <a:ext cx="13651992" cy="1436915"/>
          </a:xfrm>
          <a:prstGeom prst="rect">
            <a:avLst/>
          </a:prstGeom>
          <a:solidFill>
            <a:srgbClr val="16858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b="1" dirty="0">
                <a:solidFill>
                  <a:schemeClr val="bg1"/>
                </a:solidFill>
                <a:latin typeface="Helvetica" pitchFamily="2" charset="0"/>
              </a:rPr>
              <a:t>Our XAI Techniques</a:t>
            </a:r>
          </a:p>
        </p:txBody>
      </p:sp>
      <p:pic>
        <p:nvPicPr>
          <p:cNvPr id="61" name="Graphic 60">
            <a:extLst>
              <a:ext uri="{FF2B5EF4-FFF2-40B4-BE49-F238E27FC236}">
                <a16:creationId xmlns:a16="http://schemas.microsoft.com/office/drawing/2014/main" id="{761C7DB9-6191-75FA-ACB9-001DE86C34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48981" y="8359220"/>
            <a:ext cx="6036557" cy="7216114"/>
          </a:xfrm>
          <a:prstGeom prst="rect">
            <a:avLst/>
          </a:prstGeom>
        </p:spPr>
      </p:pic>
      <p:sp>
        <p:nvSpPr>
          <p:cNvPr id="7" name="Rectangle 6">
            <a:extLst>
              <a:ext uri="{FF2B5EF4-FFF2-40B4-BE49-F238E27FC236}">
                <a16:creationId xmlns:a16="http://schemas.microsoft.com/office/drawing/2014/main" id="{F96C956F-8EC7-7648-BDBC-86D66A5DEF1E}"/>
              </a:ext>
            </a:extLst>
          </p:cNvPr>
          <p:cNvSpPr>
            <a:spLocks/>
          </p:cNvSpPr>
          <p:nvPr/>
        </p:nvSpPr>
        <p:spPr>
          <a:xfrm>
            <a:off x="29196792" y="8111745"/>
            <a:ext cx="13780008" cy="146166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457200" tIns="457200" rIns="457200" bIns="457200" rtlCol="0" anchor="t" anchorCtr="0"/>
          <a:lstStyle/>
          <a:p>
            <a:endParaRPr lang="en-US" sz="3600" dirty="0">
              <a:solidFill>
                <a:schemeClr val="tx1">
                  <a:lumMod val="85000"/>
                  <a:lumOff val="15000"/>
                </a:schemeClr>
              </a:solidFill>
            </a:endParaRPr>
          </a:p>
          <a:p>
            <a:endParaRPr lang="en-US" sz="3600" dirty="0">
              <a:solidFill>
                <a:schemeClr val="tx1">
                  <a:lumMod val="85000"/>
                  <a:lumOff val="15000"/>
                </a:schemeClr>
              </a:solidFill>
            </a:endParaRPr>
          </a:p>
          <a:p>
            <a:endParaRPr lang="en-US" sz="3600" dirty="0">
              <a:solidFill>
                <a:schemeClr val="tx1">
                  <a:lumMod val="85000"/>
                  <a:lumOff val="15000"/>
                </a:schemeClr>
              </a:solidFill>
            </a:endParaRPr>
          </a:p>
          <a:p>
            <a:endParaRPr lang="en-US" sz="3600" dirty="0">
              <a:solidFill>
                <a:schemeClr val="tx1">
                  <a:lumMod val="85000"/>
                  <a:lumOff val="15000"/>
                </a:schemeClr>
              </a:solidFill>
            </a:endParaRPr>
          </a:p>
          <a:p>
            <a:endParaRPr lang="en-US" sz="3600" dirty="0">
              <a:solidFill>
                <a:schemeClr val="tx1">
                  <a:lumMod val="85000"/>
                  <a:lumOff val="15000"/>
                </a:schemeClr>
              </a:solidFill>
            </a:endParaRPr>
          </a:p>
          <a:p>
            <a:endParaRPr lang="en-US" sz="3600" dirty="0">
              <a:solidFill>
                <a:schemeClr val="tx1">
                  <a:lumMod val="85000"/>
                  <a:lumOff val="15000"/>
                </a:schemeClr>
              </a:solidFill>
            </a:endParaRPr>
          </a:p>
          <a:p>
            <a:endParaRPr lang="en-US" sz="3600" dirty="0">
              <a:solidFill>
                <a:schemeClr val="tx1">
                  <a:lumMod val="85000"/>
                  <a:lumOff val="15000"/>
                </a:schemeClr>
              </a:solidFill>
            </a:endParaRPr>
          </a:p>
          <a:p>
            <a:endParaRPr lang="en-US" sz="3600" b="1" dirty="0">
              <a:solidFill>
                <a:srgbClr val="EC5E4B"/>
              </a:solidFill>
            </a:endParaRPr>
          </a:p>
        </p:txBody>
      </p:sp>
      <p:sp>
        <p:nvSpPr>
          <p:cNvPr id="10" name="Rectangle 9">
            <a:extLst>
              <a:ext uri="{FF2B5EF4-FFF2-40B4-BE49-F238E27FC236}">
                <a16:creationId xmlns:a16="http://schemas.microsoft.com/office/drawing/2014/main" id="{3A5F47AD-C210-4942-827B-C9939440B702}"/>
              </a:ext>
            </a:extLst>
          </p:cNvPr>
          <p:cNvSpPr>
            <a:spLocks/>
          </p:cNvSpPr>
          <p:nvPr/>
        </p:nvSpPr>
        <p:spPr>
          <a:xfrm>
            <a:off x="29155644" y="24531217"/>
            <a:ext cx="13780008" cy="403175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457200" tIns="457200" rIns="457200" bIns="457200" rtlCol="0" anchor="t" anchorCtr="0"/>
          <a:lstStyle/>
          <a:p>
            <a:pPr marL="457200" indent="-457200">
              <a:buFont typeface="Arial" panose="020B0604020202020204" pitchFamily="34" charset="0"/>
              <a:buChar char="•"/>
            </a:pPr>
            <a:r>
              <a:rPr lang="en-US" sz="3200" dirty="0">
                <a:solidFill>
                  <a:schemeClr val="tx1">
                    <a:lumMod val="85000"/>
                    <a:lumOff val="15000"/>
                  </a:schemeClr>
                </a:solidFill>
              </a:rPr>
              <a:t>Each of these techniques are </a:t>
            </a:r>
            <a:r>
              <a:rPr lang="en-US" sz="3200" b="1" dirty="0">
                <a:solidFill>
                  <a:schemeClr val="tx1">
                    <a:lumMod val="85000"/>
                    <a:lumOff val="15000"/>
                  </a:schemeClr>
                </a:solidFill>
              </a:rPr>
              <a:t>extremely quick and easy to implement</a:t>
            </a:r>
            <a:r>
              <a:rPr lang="en-US" sz="3200" dirty="0">
                <a:solidFill>
                  <a:schemeClr val="tx1">
                    <a:lumMod val="85000"/>
                    <a:lumOff val="15000"/>
                  </a:schemeClr>
                </a:solidFill>
              </a:rPr>
              <a:t>, and they provide </a:t>
            </a:r>
            <a:r>
              <a:rPr lang="en-US" sz="3200" b="1" dirty="0">
                <a:solidFill>
                  <a:schemeClr val="tx1">
                    <a:lumMod val="85000"/>
                    <a:lumOff val="15000"/>
                  </a:schemeClr>
                </a:solidFill>
              </a:rPr>
              <a:t>valuable insights </a:t>
            </a:r>
            <a:r>
              <a:rPr lang="en-US" sz="3200" dirty="0">
                <a:solidFill>
                  <a:schemeClr val="tx1">
                    <a:lumMod val="85000"/>
                    <a:lumOff val="15000"/>
                  </a:schemeClr>
                </a:solidFill>
              </a:rPr>
              <a:t>to those of a wide range of technical backgrounds.</a:t>
            </a:r>
            <a:endParaRPr lang="en-US" sz="3200" b="1" dirty="0">
              <a:solidFill>
                <a:schemeClr val="tx1">
                  <a:lumMod val="85000"/>
                  <a:lumOff val="15000"/>
                </a:schemeClr>
              </a:solidFill>
            </a:endParaRPr>
          </a:p>
          <a:p>
            <a:pPr marL="457200" indent="-457200">
              <a:buFont typeface="Arial" panose="020B0604020202020204" pitchFamily="34" charset="0"/>
              <a:buChar char="•"/>
            </a:pPr>
            <a:r>
              <a:rPr lang="en-US" sz="3200" dirty="0">
                <a:solidFill>
                  <a:schemeClr val="tx1">
                    <a:lumMod val="85000"/>
                    <a:lumOff val="15000"/>
                  </a:schemeClr>
                </a:solidFill>
              </a:rPr>
              <a:t>Even with such different approaches, all of these techniques can identify biases in the model in an accessible manner.</a:t>
            </a:r>
          </a:p>
          <a:p>
            <a:pPr marL="457200" indent="-457200">
              <a:buFont typeface="Arial" panose="020B0604020202020204" pitchFamily="34" charset="0"/>
              <a:buChar char="•"/>
            </a:pPr>
            <a:r>
              <a:rPr lang="en-US" sz="3200" b="1" dirty="0">
                <a:solidFill>
                  <a:schemeClr val="tx1">
                    <a:lumMod val="85000"/>
                    <a:lumOff val="15000"/>
                  </a:schemeClr>
                </a:solidFill>
              </a:rPr>
              <a:t>Misinterpretation is common </a:t>
            </a:r>
            <a:r>
              <a:rPr lang="en-US" sz="3200" dirty="0">
                <a:solidFill>
                  <a:schemeClr val="tx1">
                    <a:lumMod val="85000"/>
                    <a:lumOff val="15000"/>
                  </a:schemeClr>
                </a:solidFill>
              </a:rPr>
              <a:t>without a deeper understanding of the applied technique, and </a:t>
            </a:r>
            <a:r>
              <a:rPr lang="en-US" sz="3200" b="1" dirty="0">
                <a:solidFill>
                  <a:schemeClr val="tx1">
                    <a:lumMod val="85000"/>
                    <a:lumOff val="15000"/>
                  </a:schemeClr>
                </a:solidFill>
              </a:rPr>
              <a:t>not all of these work globally</a:t>
            </a:r>
            <a:r>
              <a:rPr lang="en-US" sz="3200" dirty="0">
                <a:solidFill>
                  <a:schemeClr val="tx1">
                    <a:lumMod val="85000"/>
                    <a:lumOff val="15000"/>
                  </a:schemeClr>
                </a:solidFill>
              </a:rPr>
              <a:t>.</a:t>
            </a:r>
          </a:p>
          <a:p>
            <a:pPr marL="457200" indent="-457200">
              <a:buFont typeface="Arial" panose="020B0604020202020204" pitchFamily="34" charset="0"/>
              <a:buChar char="•"/>
            </a:pPr>
            <a:endParaRPr lang="en-US" sz="2800" dirty="0">
              <a:solidFill>
                <a:schemeClr val="tx1">
                  <a:lumMod val="85000"/>
                  <a:lumOff val="15000"/>
                </a:schemeClr>
              </a:solidFill>
            </a:endParaRPr>
          </a:p>
        </p:txBody>
      </p:sp>
      <p:sp>
        <p:nvSpPr>
          <p:cNvPr id="11" name="Rectangle 10">
            <a:extLst>
              <a:ext uri="{FF2B5EF4-FFF2-40B4-BE49-F238E27FC236}">
                <a16:creationId xmlns:a16="http://schemas.microsoft.com/office/drawing/2014/main" id="{D698D8B5-0A7F-DE4A-B063-18328A6E691C}"/>
              </a:ext>
            </a:extLst>
          </p:cNvPr>
          <p:cNvSpPr>
            <a:spLocks/>
          </p:cNvSpPr>
          <p:nvPr/>
        </p:nvSpPr>
        <p:spPr>
          <a:xfrm>
            <a:off x="29141928" y="28972042"/>
            <a:ext cx="13784580" cy="266489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457200" tIns="457200" rIns="457200" bIns="457200" numCol="3" rtlCol="0" anchor="t" anchorCtr="0"/>
          <a:lstStyle/>
          <a:p>
            <a:r>
              <a:rPr lang="en-US" sz="1400" b="1" dirty="0">
                <a:solidFill>
                  <a:schemeClr val="tx1">
                    <a:lumMod val="85000"/>
                    <a:lumOff val="15000"/>
                  </a:schemeClr>
                </a:solidFill>
              </a:rPr>
              <a:t>[1] </a:t>
            </a:r>
            <a:r>
              <a:rPr lang="en-US" sz="1400" dirty="0">
                <a:solidFill>
                  <a:schemeClr val="tx1">
                    <a:lumMod val="85000"/>
                    <a:lumOff val="15000"/>
                  </a:schemeClr>
                </a:solidFill>
              </a:rPr>
              <a:t>Ribeiro, M. T., Singh, S., &amp; </a:t>
            </a:r>
            <a:r>
              <a:rPr lang="en-US" sz="1400" dirty="0" err="1">
                <a:solidFill>
                  <a:schemeClr val="tx1">
                    <a:lumMod val="85000"/>
                    <a:lumOff val="15000"/>
                  </a:schemeClr>
                </a:solidFill>
              </a:rPr>
              <a:t>Guestrin</a:t>
            </a:r>
            <a:r>
              <a:rPr lang="en-US" sz="1400" dirty="0">
                <a:solidFill>
                  <a:schemeClr val="tx1">
                    <a:lumMod val="85000"/>
                    <a:lumOff val="15000"/>
                  </a:schemeClr>
                </a:solidFill>
              </a:rPr>
              <a:t>, C. (2016). </a:t>
            </a:r>
            <a:r>
              <a:rPr lang="en-US" sz="1400" i="1" dirty="0">
                <a:solidFill>
                  <a:schemeClr val="tx1">
                    <a:lumMod val="85000"/>
                    <a:lumOff val="15000"/>
                  </a:schemeClr>
                </a:solidFill>
              </a:rPr>
              <a:t>“Why should I trust you?” </a:t>
            </a:r>
            <a:r>
              <a:rPr lang="en-US" sz="1400" dirty="0">
                <a:solidFill>
                  <a:schemeClr val="tx1">
                    <a:lumMod val="85000"/>
                    <a:lumOff val="15000"/>
                  </a:schemeClr>
                </a:solidFill>
              </a:rPr>
              <a:t>Proceedings of the 22nd ACM SIGKDD International Conference on Knowledge Discovery and Data Mining. https://doi.org/10.1145/2939672.2939778 </a:t>
            </a:r>
          </a:p>
          <a:p>
            <a:r>
              <a:rPr lang="en-US" sz="1400" b="1" dirty="0">
                <a:solidFill>
                  <a:schemeClr val="tx1">
                    <a:lumMod val="85000"/>
                    <a:lumOff val="15000"/>
                  </a:schemeClr>
                </a:solidFill>
              </a:rPr>
              <a:t>[2] </a:t>
            </a:r>
            <a:r>
              <a:rPr lang="en-US" sz="1400" dirty="0">
                <a:solidFill>
                  <a:schemeClr val="tx1">
                    <a:lumMod val="85000"/>
                    <a:lumOff val="15000"/>
                  </a:schemeClr>
                </a:solidFill>
              </a:rPr>
              <a:t>Sim, J., Fong, Q., Huang, W., &amp; Tan, C. (2021). </a:t>
            </a:r>
            <a:r>
              <a:rPr lang="en-US" sz="1400" i="1" dirty="0">
                <a:solidFill>
                  <a:schemeClr val="tx1">
                    <a:lumMod val="85000"/>
                    <a:lumOff val="15000"/>
                  </a:schemeClr>
                </a:solidFill>
              </a:rPr>
              <a:t>Machine learning in medicine: What clinicians should know. </a:t>
            </a:r>
            <a:r>
              <a:rPr lang="en-US" sz="1400" dirty="0">
                <a:solidFill>
                  <a:schemeClr val="tx1">
                    <a:lumMod val="85000"/>
                    <a:lumOff val="15000"/>
                  </a:schemeClr>
                </a:solidFill>
              </a:rPr>
              <a:t>Singapore Medical Journal. doi.org/10.11622/smedj.2021054 </a:t>
            </a:r>
          </a:p>
          <a:p>
            <a:r>
              <a:rPr lang="en-US" sz="1400" b="1" dirty="0">
                <a:solidFill>
                  <a:schemeClr val="tx1">
                    <a:lumMod val="85000"/>
                    <a:lumOff val="15000"/>
                  </a:schemeClr>
                </a:solidFill>
              </a:rPr>
              <a:t>[3] </a:t>
            </a:r>
            <a:r>
              <a:rPr lang="en-US" sz="1400" dirty="0">
                <a:solidFill>
                  <a:schemeClr val="tx1">
                    <a:lumMod val="85000"/>
                    <a:lumOff val="15000"/>
                  </a:schemeClr>
                </a:solidFill>
              </a:rPr>
              <a:t>Shapley, L. S. (2023). </a:t>
            </a:r>
            <a:r>
              <a:rPr lang="en-US" sz="1400" i="1" dirty="0">
                <a:solidFill>
                  <a:schemeClr val="tx1">
                    <a:lumMod val="85000"/>
                    <a:lumOff val="15000"/>
                  </a:schemeClr>
                </a:solidFill>
              </a:rPr>
              <a:t>A Value for n-person Games. </a:t>
            </a:r>
            <a:r>
              <a:rPr lang="en-US" sz="1400" dirty="0">
                <a:solidFill>
                  <a:schemeClr val="tx1">
                    <a:lumMod val="85000"/>
                    <a:lumOff val="15000"/>
                  </a:schemeClr>
                </a:solidFill>
              </a:rPr>
              <a:t>The RAND Corporation.</a:t>
            </a:r>
          </a:p>
          <a:p>
            <a:r>
              <a:rPr lang="en-US" sz="1400" b="1" dirty="0">
                <a:solidFill>
                  <a:schemeClr val="tx1">
                    <a:lumMod val="85000"/>
                    <a:lumOff val="15000"/>
                  </a:schemeClr>
                </a:solidFill>
              </a:rPr>
              <a:t>[4] </a:t>
            </a:r>
            <a:r>
              <a:rPr lang="en-US" sz="1400" dirty="0">
                <a:solidFill>
                  <a:schemeClr val="tx1">
                    <a:lumMod val="85000"/>
                    <a:lumOff val="15000"/>
                  </a:schemeClr>
                </a:solidFill>
              </a:rPr>
              <a:t>Molnar, C. (2023). Shapley </a:t>
            </a:r>
            <a:r>
              <a:rPr lang="en-US" sz="1600" dirty="0">
                <a:solidFill>
                  <a:schemeClr val="tx1">
                    <a:lumMod val="85000"/>
                    <a:lumOff val="15000"/>
                  </a:schemeClr>
                </a:solidFill>
              </a:rPr>
              <a:t>Values. In Interpretable Machine Learning: A Guide for Making Black Box Models Explainable. Independently Published. </a:t>
            </a:r>
          </a:p>
          <a:p>
            <a:endParaRPr lang="en-US" sz="2800" i="1" dirty="0">
              <a:solidFill>
                <a:schemeClr val="tx1">
                  <a:lumMod val="85000"/>
                  <a:lumOff val="15000"/>
                </a:schemeClr>
              </a:solidFill>
            </a:endParaRPr>
          </a:p>
          <a:p>
            <a:r>
              <a:rPr lang="en-US" sz="2800" dirty="0">
                <a:solidFill>
                  <a:schemeClr val="tx1">
                    <a:lumMod val="85000"/>
                    <a:lumOff val="15000"/>
                  </a:schemeClr>
                </a:solidFill>
              </a:rPr>
              <a:t>I’d like to thank Professor Anna Rafferty, the group, and our survey’s participants for their incredible support. </a:t>
            </a:r>
          </a:p>
        </p:txBody>
      </p:sp>
      <p:sp>
        <p:nvSpPr>
          <p:cNvPr id="15" name="Rectangle 14">
            <a:extLst>
              <a:ext uri="{FF2B5EF4-FFF2-40B4-BE49-F238E27FC236}">
                <a16:creationId xmlns:a16="http://schemas.microsoft.com/office/drawing/2014/main" id="{2EC9A464-99B4-0847-A548-EF660B2085AB}"/>
              </a:ext>
            </a:extLst>
          </p:cNvPr>
          <p:cNvSpPr>
            <a:spLocks/>
          </p:cNvSpPr>
          <p:nvPr/>
        </p:nvSpPr>
        <p:spPr>
          <a:xfrm>
            <a:off x="29160216" y="6674829"/>
            <a:ext cx="13780008" cy="1436915"/>
          </a:xfrm>
          <a:prstGeom prst="rect">
            <a:avLst/>
          </a:prstGeom>
          <a:solidFill>
            <a:srgbClr val="16858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b="1" dirty="0">
                <a:solidFill>
                  <a:schemeClr val="bg1"/>
                </a:solidFill>
                <a:latin typeface="Helvetica" pitchFamily="2" charset="0"/>
                <a:cs typeface="Calibri" panose="020F0502020204030204" pitchFamily="34" charset="0"/>
              </a:rPr>
              <a:t>User Study</a:t>
            </a:r>
          </a:p>
        </p:txBody>
      </p:sp>
      <p:sp>
        <p:nvSpPr>
          <p:cNvPr id="16" name="Rectangle 15">
            <a:extLst>
              <a:ext uri="{FF2B5EF4-FFF2-40B4-BE49-F238E27FC236}">
                <a16:creationId xmlns:a16="http://schemas.microsoft.com/office/drawing/2014/main" id="{A04DFD4F-9A9B-5D4E-831E-68E7964BFEAB}"/>
              </a:ext>
            </a:extLst>
          </p:cNvPr>
          <p:cNvSpPr>
            <a:spLocks/>
          </p:cNvSpPr>
          <p:nvPr/>
        </p:nvSpPr>
        <p:spPr>
          <a:xfrm>
            <a:off x="29164788" y="23140095"/>
            <a:ext cx="13780008" cy="1436915"/>
          </a:xfrm>
          <a:prstGeom prst="rect">
            <a:avLst/>
          </a:prstGeom>
          <a:solidFill>
            <a:srgbClr val="16858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b="1" dirty="0">
                <a:solidFill>
                  <a:schemeClr val="bg1"/>
                </a:solidFill>
                <a:latin typeface="Helvetica" pitchFamily="2" charset="0"/>
                <a:cs typeface="Calibri" panose="020F0502020204030204" pitchFamily="34" charset="0"/>
              </a:rPr>
              <a:t>Key Takeaways</a:t>
            </a:r>
          </a:p>
        </p:txBody>
      </p:sp>
      <p:pic>
        <p:nvPicPr>
          <p:cNvPr id="6" name="Picture 5" descr="A diagram of a number of different types of explanation&#10;&#10;Description automatically generated">
            <a:extLst>
              <a:ext uri="{FF2B5EF4-FFF2-40B4-BE49-F238E27FC236}">
                <a16:creationId xmlns:a16="http://schemas.microsoft.com/office/drawing/2014/main" id="{DF28A273-8DF2-2E21-4C7B-409011C644E1}"/>
              </a:ext>
            </a:extLst>
          </p:cNvPr>
          <p:cNvPicPr>
            <a:picLocks noChangeAspect="1"/>
          </p:cNvPicPr>
          <p:nvPr/>
        </p:nvPicPr>
        <p:blipFill>
          <a:blip r:embed="rId7"/>
          <a:stretch>
            <a:fillRect/>
          </a:stretch>
        </p:blipFill>
        <p:spPr>
          <a:xfrm>
            <a:off x="37784994" y="17636475"/>
            <a:ext cx="5141514" cy="5091955"/>
          </a:xfrm>
          <a:prstGeom prst="rect">
            <a:avLst/>
          </a:prstGeom>
        </p:spPr>
      </p:pic>
      <p:pic>
        <p:nvPicPr>
          <p:cNvPr id="8" name="Picture 7" descr="A graph of different colors and sizes">
            <a:extLst>
              <a:ext uri="{FF2B5EF4-FFF2-40B4-BE49-F238E27FC236}">
                <a16:creationId xmlns:a16="http://schemas.microsoft.com/office/drawing/2014/main" id="{54E68DBF-04B1-E900-1C28-CE1F0DD33DE6}"/>
              </a:ext>
            </a:extLst>
          </p:cNvPr>
          <p:cNvPicPr>
            <a:picLocks noChangeAspect="1"/>
          </p:cNvPicPr>
          <p:nvPr/>
        </p:nvPicPr>
        <p:blipFill>
          <a:blip r:embed="rId8"/>
          <a:stretch>
            <a:fillRect/>
          </a:stretch>
        </p:blipFill>
        <p:spPr>
          <a:xfrm>
            <a:off x="29279088" y="16846911"/>
            <a:ext cx="7851636" cy="5881519"/>
          </a:xfrm>
          <a:prstGeom prst="rect">
            <a:avLst/>
          </a:prstGeom>
        </p:spPr>
      </p:pic>
      <p:grpSp>
        <p:nvGrpSpPr>
          <p:cNvPr id="24" name="Group 23">
            <a:extLst>
              <a:ext uri="{FF2B5EF4-FFF2-40B4-BE49-F238E27FC236}">
                <a16:creationId xmlns:a16="http://schemas.microsoft.com/office/drawing/2014/main" id="{65FE5DC1-1DC0-8334-2B9B-6A7F3E687AAD}"/>
              </a:ext>
            </a:extLst>
          </p:cNvPr>
          <p:cNvGrpSpPr>
            <a:grpSpLocks/>
          </p:cNvGrpSpPr>
          <p:nvPr/>
        </p:nvGrpSpPr>
        <p:grpSpPr>
          <a:xfrm>
            <a:off x="15019020" y="6674829"/>
            <a:ext cx="13780008" cy="24962104"/>
            <a:chOff x="15005304" y="6674829"/>
            <a:chExt cx="13780008" cy="24962104"/>
          </a:xfrm>
        </p:grpSpPr>
        <p:sp>
          <p:nvSpPr>
            <p:cNvPr id="14" name="Rectangle 13">
              <a:extLst>
                <a:ext uri="{FF2B5EF4-FFF2-40B4-BE49-F238E27FC236}">
                  <a16:creationId xmlns:a16="http://schemas.microsoft.com/office/drawing/2014/main" id="{12D6AA67-193E-DD48-AD5A-46C6F5E0C3BD}"/>
                </a:ext>
              </a:extLst>
            </p:cNvPr>
            <p:cNvSpPr>
              <a:spLocks/>
            </p:cNvSpPr>
            <p:nvPr/>
          </p:nvSpPr>
          <p:spPr>
            <a:xfrm>
              <a:off x="15030450" y="6674829"/>
              <a:ext cx="13729716" cy="1436915"/>
            </a:xfrm>
            <a:prstGeom prst="rect">
              <a:avLst/>
            </a:prstGeom>
            <a:solidFill>
              <a:srgbClr val="16858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b="1" dirty="0">
                  <a:solidFill>
                    <a:schemeClr val="bg1"/>
                  </a:solidFill>
                  <a:latin typeface="Helvetica" pitchFamily="2" charset="0"/>
                </a:rPr>
                <a:t>Methodology</a:t>
              </a:r>
            </a:p>
          </p:txBody>
        </p:sp>
        <p:sp>
          <p:nvSpPr>
            <p:cNvPr id="5" name="Rectangle 4">
              <a:extLst>
                <a:ext uri="{FF2B5EF4-FFF2-40B4-BE49-F238E27FC236}">
                  <a16:creationId xmlns:a16="http://schemas.microsoft.com/office/drawing/2014/main" id="{65830D57-0AC6-67EF-1202-DFA00AAB0AC6}"/>
                </a:ext>
              </a:extLst>
            </p:cNvPr>
            <p:cNvSpPr>
              <a:spLocks/>
            </p:cNvSpPr>
            <p:nvPr/>
          </p:nvSpPr>
          <p:spPr>
            <a:xfrm>
              <a:off x="15103602" y="20510305"/>
              <a:ext cx="13656564" cy="111266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457200" tIns="457200" rIns="457200" bIns="457200" rtlCol="0" anchor="t" anchorCtr="0"/>
            <a:lstStyle/>
            <a:p>
              <a:r>
                <a:rPr lang="en-US" sz="3600" b="1" dirty="0">
                  <a:solidFill>
                    <a:srgbClr val="EC5E4B"/>
                  </a:solidFill>
                </a:rPr>
                <a:t>Mathematical Basis</a:t>
              </a:r>
            </a:p>
            <a:p>
              <a:r>
                <a:rPr lang="en-US" sz="3600" dirty="0">
                  <a:solidFill>
                    <a:schemeClr val="tx1">
                      <a:lumMod val="85000"/>
                      <a:lumOff val="15000"/>
                    </a:schemeClr>
                  </a:solidFill>
                </a:rPr>
                <a:t>Let the act of prediction be a game, where the feature values are the players, and let the model output be the game’s payout. To calculate each player’s contribution to the result, have each feature begin to participate in the game in a random order [3]. </a:t>
              </a:r>
              <a:r>
                <a:rPr lang="en-US" sz="3600" b="1" dirty="0">
                  <a:solidFill>
                    <a:schemeClr val="tx1">
                      <a:lumMod val="85000"/>
                      <a:lumOff val="15000"/>
                    </a:schemeClr>
                  </a:solidFill>
                </a:rPr>
                <a:t>A feature’s Shapley value is the difference between payouts when a feature either </a:t>
              </a:r>
              <a:r>
                <a:rPr lang="en-US" sz="3600" b="1" i="1" dirty="0">
                  <a:solidFill>
                    <a:schemeClr val="tx1">
                      <a:lumMod val="85000"/>
                      <a:lumOff val="15000"/>
                    </a:schemeClr>
                  </a:solidFill>
                </a:rPr>
                <a:t>is </a:t>
              </a:r>
              <a:r>
                <a:rPr lang="en-US" sz="3600" b="1" dirty="0">
                  <a:solidFill>
                    <a:schemeClr val="tx1">
                      <a:lumMod val="85000"/>
                      <a:lumOff val="15000"/>
                    </a:schemeClr>
                  </a:solidFill>
                </a:rPr>
                <a:t>and </a:t>
              </a:r>
              <a:r>
                <a:rPr lang="en-US" sz="3600" b="1" i="1" dirty="0">
                  <a:solidFill>
                    <a:schemeClr val="tx1">
                      <a:lumMod val="85000"/>
                      <a:lumOff val="15000"/>
                    </a:schemeClr>
                  </a:solidFill>
                </a:rPr>
                <a:t>isn’t</a:t>
              </a:r>
              <a:r>
                <a:rPr lang="en-US" sz="3600" b="1" dirty="0">
                  <a:solidFill>
                    <a:schemeClr val="tx1">
                      <a:lumMod val="85000"/>
                      <a:lumOff val="15000"/>
                    </a:schemeClr>
                  </a:solidFill>
                </a:rPr>
                <a:t> playing.</a:t>
              </a:r>
            </a:p>
            <a:p>
              <a:endParaRPr lang="en-US" sz="3600" b="1" dirty="0">
                <a:solidFill>
                  <a:srgbClr val="EC5E4B"/>
                </a:solidFill>
              </a:endParaRPr>
            </a:p>
            <a:p>
              <a:r>
                <a:rPr lang="en-US" sz="3600" b="1" dirty="0">
                  <a:solidFill>
                    <a:srgbClr val="EC5E4B"/>
                  </a:solidFill>
                </a:rPr>
                <a:t>Interpreting Shapley values</a:t>
              </a:r>
            </a:p>
            <a:p>
              <a:r>
                <a:rPr lang="en-US" sz="3600" dirty="0">
                  <a:solidFill>
                    <a:schemeClr val="tx1">
                      <a:lumMod val="85000"/>
                      <a:lumOff val="15000"/>
                    </a:schemeClr>
                  </a:solidFill>
                </a:rPr>
                <a:t>Each Shapley value tells us</a:t>
              </a:r>
            </a:p>
            <a:p>
              <a:r>
                <a:rPr lang="en-US" sz="3600" dirty="0">
                  <a:solidFill>
                    <a:schemeClr val="tx1">
                      <a:lumMod val="85000"/>
                      <a:lumOff val="15000"/>
                    </a:schemeClr>
                  </a:solidFill>
                </a:rPr>
                <a:t>how the input caused</a:t>
              </a:r>
            </a:p>
            <a:p>
              <a:r>
                <a:rPr lang="en-US" sz="3600" dirty="0">
                  <a:solidFill>
                    <a:schemeClr val="tx1">
                      <a:lumMod val="85000"/>
                      <a:lumOff val="15000"/>
                    </a:schemeClr>
                  </a:solidFill>
                </a:rPr>
                <a:t>this prediction to deviate </a:t>
              </a:r>
            </a:p>
            <a:p>
              <a:r>
                <a:rPr lang="en-US" sz="3600" dirty="0">
                  <a:solidFill>
                    <a:schemeClr val="tx1">
                      <a:lumMod val="85000"/>
                      <a:lumOff val="15000"/>
                    </a:schemeClr>
                  </a:solidFill>
                </a:rPr>
                <a:t>from the norm. Although </a:t>
              </a:r>
            </a:p>
            <a:p>
              <a:r>
                <a:rPr lang="en-US" sz="3600" dirty="0">
                  <a:solidFill>
                    <a:schemeClr val="tx1">
                      <a:lumMod val="85000"/>
                      <a:lumOff val="15000"/>
                    </a:schemeClr>
                  </a:solidFill>
                </a:rPr>
                <a:t>this gives us some good </a:t>
              </a:r>
            </a:p>
            <a:p>
              <a:r>
                <a:rPr lang="en-US" sz="3600" dirty="0">
                  <a:solidFill>
                    <a:schemeClr val="tx1">
                      <a:lumMod val="85000"/>
                      <a:lumOff val="15000"/>
                    </a:schemeClr>
                  </a:solidFill>
                </a:rPr>
                <a:t>insights into the model’s </a:t>
              </a:r>
            </a:p>
            <a:p>
              <a:r>
                <a:rPr lang="en-US" sz="3600" dirty="0">
                  <a:solidFill>
                    <a:schemeClr val="tx1">
                      <a:lumMod val="85000"/>
                      <a:lumOff val="15000"/>
                    </a:schemeClr>
                  </a:solidFill>
                </a:rPr>
                <a:t>processes, we need to </a:t>
              </a:r>
            </a:p>
            <a:p>
              <a:r>
                <a:rPr lang="en-US" sz="3600" dirty="0">
                  <a:solidFill>
                    <a:schemeClr val="tx1">
                      <a:lumMod val="85000"/>
                      <a:lumOff val="15000"/>
                    </a:schemeClr>
                  </a:solidFill>
                </a:rPr>
                <a:t>keep in mind this method’s </a:t>
              </a:r>
            </a:p>
            <a:p>
              <a:r>
                <a:rPr lang="en-US" sz="3600" dirty="0">
                  <a:solidFill>
                    <a:schemeClr val="tx1">
                      <a:lumMod val="85000"/>
                      <a:lumOff val="15000"/>
                    </a:schemeClr>
                  </a:solidFill>
                </a:rPr>
                <a:t>specific definition of fairness.</a:t>
              </a:r>
            </a:p>
          </p:txBody>
        </p:sp>
        <p:sp>
          <p:nvSpPr>
            <p:cNvPr id="17" name="Rectangle 16">
              <a:extLst>
                <a:ext uri="{FF2B5EF4-FFF2-40B4-BE49-F238E27FC236}">
                  <a16:creationId xmlns:a16="http://schemas.microsoft.com/office/drawing/2014/main" id="{33FF1193-AEDC-4FB0-D7BE-5BC8C6CEE81D}"/>
                </a:ext>
              </a:extLst>
            </p:cNvPr>
            <p:cNvSpPr>
              <a:spLocks/>
            </p:cNvSpPr>
            <p:nvPr/>
          </p:nvSpPr>
          <p:spPr>
            <a:xfrm>
              <a:off x="15103602" y="19073390"/>
              <a:ext cx="13656564" cy="1436915"/>
            </a:xfrm>
            <a:prstGeom prst="rect">
              <a:avLst/>
            </a:prstGeom>
            <a:solidFill>
              <a:srgbClr val="16858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b="1" dirty="0">
                  <a:solidFill>
                    <a:schemeClr val="bg1"/>
                  </a:solidFill>
                  <a:latin typeface="Helvetica" pitchFamily="2" charset="0"/>
                </a:rPr>
                <a:t>Shapley values — Continued  </a:t>
              </a:r>
            </a:p>
          </p:txBody>
        </p:sp>
        <p:grpSp>
          <p:nvGrpSpPr>
            <p:cNvPr id="18" name="Group 17">
              <a:extLst>
                <a:ext uri="{FF2B5EF4-FFF2-40B4-BE49-F238E27FC236}">
                  <a16:creationId xmlns:a16="http://schemas.microsoft.com/office/drawing/2014/main" id="{67D7D953-DFDC-3CA0-FA14-F4A2C59EEC0A}"/>
                </a:ext>
              </a:extLst>
            </p:cNvPr>
            <p:cNvGrpSpPr>
              <a:grpSpLocks/>
            </p:cNvGrpSpPr>
            <p:nvPr/>
          </p:nvGrpSpPr>
          <p:grpSpPr>
            <a:xfrm>
              <a:off x="15005304" y="8393236"/>
              <a:ext cx="13780008" cy="10375355"/>
              <a:chOff x="15005304" y="8393236"/>
              <a:chExt cx="13780008" cy="10375355"/>
            </a:xfrm>
          </p:grpSpPr>
          <p:pic>
            <p:nvPicPr>
              <p:cNvPr id="52" name="Graphic 51">
                <a:extLst>
                  <a:ext uri="{FF2B5EF4-FFF2-40B4-BE49-F238E27FC236}">
                    <a16:creationId xmlns:a16="http://schemas.microsoft.com/office/drawing/2014/main" id="{33733BD4-CB2A-17FB-F8CA-10C3AB92BDF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005304" y="8393236"/>
                <a:ext cx="13780008" cy="10375355"/>
              </a:xfrm>
              <a:prstGeom prst="rect">
                <a:avLst/>
              </a:prstGeom>
            </p:spPr>
          </p:pic>
          <p:sp>
            <p:nvSpPr>
              <p:cNvPr id="13" name="Rectangle 12">
                <a:extLst>
                  <a:ext uri="{FF2B5EF4-FFF2-40B4-BE49-F238E27FC236}">
                    <a16:creationId xmlns:a16="http://schemas.microsoft.com/office/drawing/2014/main" id="{689A32B5-C053-2CAB-42CA-402312FF9279}"/>
                  </a:ext>
                </a:extLst>
              </p:cNvPr>
              <p:cNvSpPr>
                <a:spLocks/>
              </p:cNvSpPr>
              <p:nvPr/>
            </p:nvSpPr>
            <p:spPr>
              <a:xfrm>
                <a:off x="15936537" y="10153212"/>
                <a:ext cx="950382" cy="47352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“I’m a</a:t>
                </a:r>
              </a:p>
            </p:txBody>
          </p:sp>
        </p:grpSp>
        <p:pic>
          <p:nvPicPr>
            <p:cNvPr id="27" name="Picture 26" descr="A graph with red and blue squares&#10;&#10;Description automatically generated">
              <a:extLst>
                <a:ext uri="{FF2B5EF4-FFF2-40B4-BE49-F238E27FC236}">
                  <a16:creationId xmlns:a16="http://schemas.microsoft.com/office/drawing/2014/main" id="{9030CE7C-6CAA-A4E9-9092-0EDBECC63843}"/>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20869999" y="25285915"/>
              <a:ext cx="7882301" cy="5999659"/>
            </a:xfrm>
            <a:prstGeom prst="rect">
              <a:avLst/>
            </a:prstGeom>
          </p:spPr>
        </p:pic>
      </p:grpSp>
      <p:sp>
        <p:nvSpPr>
          <p:cNvPr id="33" name="TextBox 32">
            <a:extLst>
              <a:ext uri="{FF2B5EF4-FFF2-40B4-BE49-F238E27FC236}">
                <a16:creationId xmlns:a16="http://schemas.microsoft.com/office/drawing/2014/main" id="{29A9ABA7-94AB-948C-4C08-DA4ED8D82B71}"/>
              </a:ext>
            </a:extLst>
          </p:cNvPr>
          <p:cNvSpPr txBox="1"/>
          <p:nvPr/>
        </p:nvSpPr>
        <p:spPr>
          <a:xfrm>
            <a:off x="30601296" y="12355161"/>
            <a:ext cx="5338226" cy="1384995"/>
          </a:xfrm>
          <a:prstGeom prst="rect">
            <a:avLst/>
          </a:prstGeom>
          <a:noFill/>
        </p:spPr>
        <p:txBody>
          <a:bodyPr wrap="square">
            <a:spAutoFit/>
          </a:bodyPr>
          <a:lstStyle/>
          <a:p>
            <a:pPr algn="ctr"/>
            <a:r>
              <a:rPr lang="en-US" sz="2800" b="0" i="0" u="none" strike="noStrike" dirty="0">
                <a:solidFill>
                  <a:srgbClr val="000000"/>
                </a:solidFill>
                <a:effectLst/>
              </a:rPr>
              <a:t>“It’s doing a good job of explaining what happened, but not how it comes to conclusions.”</a:t>
            </a:r>
            <a:endParaRPr lang="en-US" sz="2800" dirty="0"/>
          </a:p>
        </p:txBody>
      </p:sp>
      <p:sp>
        <p:nvSpPr>
          <p:cNvPr id="35" name="TextBox 34">
            <a:extLst>
              <a:ext uri="{FF2B5EF4-FFF2-40B4-BE49-F238E27FC236}">
                <a16:creationId xmlns:a16="http://schemas.microsoft.com/office/drawing/2014/main" id="{DD597993-0C17-855C-682A-C06088CA1657}"/>
              </a:ext>
            </a:extLst>
          </p:cNvPr>
          <p:cNvSpPr txBox="1"/>
          <p:nvPr/>
        </p:nvSpPr>
        <p:spPr>
          <a:xfrm>
            <a:off x="36086795" y="12340757"/>
            <a:ext cx="5338227" cy="1384995"/>
          </a:xfrm>
          <a:prstGeom prst="rect">
            <a:avLst/>
          </a:prstGeom>
          <a:noFill/>
        </p:spPr>
        <p:txBody>
          <a:bodyPr wrap="square">
            <a:spAutoFit/>
          </a:bodyPr>
          <a:lstStyle/>
          <a:p>
            <a:pPr algn="ctr"/>
            <a:r>
              <a:rPr lang="en-US" sz="2800" dirty="0">
                <a:solidFill>
                  <a:srgbClr val="000000"/>
                </a:solidFill>
              </a:rPr>
              <a:t>“W</a:t>
            </a:r>
            <a:r>
              <a:rPr lang="en-US" sz="2800" b="0" i="0" u="none" strike="noStrike" dirty="0">
                <a:solidFill>
                  <a:srgbClr val="000000"/>
                </a:solidFill>
                <a:effectLst/>
              </a:rPr>
              <a:t>e don’t know how much better it gets when they’re over the threshold.”</a:t>
            </a:r>
            <a:endParaRPr lang="en-US" sz="2800" dirty="0"/>
          </a:p>
        </p:txBody>
      </p:sp>
      <p:sp>
        <p:nvSpPr>
          <p:cNvPr id="41" name="TextBox 40">
            <a:extLst>
              <a:ext uri="{FF2B5EF4-FFF2-40B4-BE49-F238E27FC236}">
                <a16:creationId xmlns:a16="http://schemas.microsoft.com/office/drawing/2014/main" id="{94DA0DC3-43C2-92C7-E244-3D373BEEE803}"/>
              </a:ext>
            </a:extLst>
          </p:cNvPr>
          <p:cNvSpPr txBox="1"/>
          <p:nvPr/>
        </p:nvSpPr>
        <p:spPr>
          <a:xfrm>
            <a:off x="31619606" y="13978462"/>
            <a:ext cx="4319916" cy="1384995"/>
          </a:xfrm>
          <a:prstGeom prst="rect">
            <a:avLst/>
          </a:prstGeom>
          <a:noFill/>
        </p:spPr>
        <p:txBody>
          <a:bodyPr wrap="square">
            <a:spAutoFit/>
          </a:bodyPr>
          <a:lstStyle/>
          <a:p>
            <a:pPr algn="ctr"/>
            <a:r>
              <a:rPr lang="en-US" sz="2800" b="0" i="0" u="none" strike="noStrike" dirty="0">
                <a:solidFill>
                  <a:srgbClr val="000000"/>
                </a:solidFill>
                <a:effectLst/>
              </a:rPr>
              <a:t>“Big arrow go right. I like. Sum of big arrows is prediction. I like.</a:t>
            </a:r>
            <a:endParaRPr lang="en-US" sz="2800" dirty="0"/>
          </a:p>
        </p:txBody>
      </p:sp>
      <p:sp>
        <p:nvSpPr>
          <p:cNvPr id="42" name="TextBox 41">
            <a:extLst>
              <a:ext uri="{FF2B5EF4-FFF2-40B4-BE49-F238E27FC236}">
                <a16:creationId xmlns:a16="http://schemas.microsoft.com/office/drawing/2014/main" id="{7E3128AF-DA47-C575-E257-F42AD4E44B28}"/>
              </a:ext>
            </a:extLst>
          </p:cNvPr>
          <p:cNvSpPr txBox="1"/>
          <p:nvPr/>
        </p:nvSpPr>
        <p:spPr>
          <a:xfrm>
            <a:off x="33584395" y="15532880"/>
            <a:ext cx="4710254" cy="1077218"/>
          </a:xfrm>
          <a:prstGeom prst="rect">
            <a:avLst/>
          </a:prstGeom>
          <a:noFill/>
        </p:spPr>
        <p:txBody>
          <a:bodyPr wrap="square" rtlCol="0">
            <a:spAutoFit/>
          </a:bodyPr>
          <a:lstStyle/>
          <a:p>
            <a:pPr algn="ctr"/>
            <a:r>
              <a:rPr lang="en-US" sz="3200" b="1" i="0" u="none" strike="noStrike" dirty="0">
                <a:solidFill>
                  <a:srgbClr val="000000"/>
                </a:solidFill>
                <a:effectLst/>
              </a:rPr>
              <a:t>“I don’t get the math, but I intuitively get it.”</a:t>
            </a:r>
            <a:endParaRPr lang="en-US" sz="3200" b="1" dirty="0"/>
          </a:p>
        </p:txBody>
      </p:sp>
      <p:sp>
        <p:nvSpPr>
          <p:cNvPr id="44" name="TextBox 43">
            <a:extLst>
              <a:ext uri="{FF2B5EF4-FFF2-40B4-BE49-F238E27FC236}">
                <a16:creationId xmlns:a16="http://schemas.microsoft.com/office/drawing/2014/main" id="{D2B848E1-BD3F-24A7-A141-2DDF482534B4}"/>
              </a:ext>
            </a:extLst>
          </p:cNvPr>
          <p:cNvSpPr txBox="1"/>
          <p:nvPr/>
        </p:nvSpPr>
        <p:spPr>
          <a:xfrm>
            <a:off x="35939522" y="13978462"/>
            <a:ext cx="4467188" cy="1384995"/>
          </a:xfrm>
          <a:prstGeom prst="rect">
            <a:avLst/>
          </a:prstGeom>
          <a:noFill/>
        </p:spPr>
        <p:txBody>
          <a:bodyPr wrap="square">
            <a:spAutoFit/>
          </a:bodyPr>
          <a:lstStyle/>
          <a:p>
            <a:pPr algn="ctr"/>
            <a:r>
              <a:rPr lang="en-US" sz="2800" b="0" i="0" u="none" strike="noStrike" dirty="0">
                <a:solidFill>
                  <a:srgbClr val="000000"/>
                </a:solidFill>
                <a:effectLst/>
                <a:ea typeface="Cambria" panose="02040503050406030204" pitchFamily="18" charset="0"/>
              </a:rPr>
              <a:t>“Big fan of the </a:t>
            </a:r>
            <a:r>
              <a:rPr lang="en-US" sz="2800" b="0" i="0" u="none" strike="noStrike" dirty="0" err="1">
                <a:solidFill>
                  <a:srgbClr val="000000"/>
                </a:solidFill>
                <a:effectLst/>
                <a:ea typeface="Cambria" panose="02040503050406030204" pitchFamily="18" charset="0"/>
              </a:rPr>
              <a:t>Shapples</a:t>
            </a:r>
            <a:r>
              <a:rPr lang="en-US" sz="2800" b="0" i="0" u="none" strike="noStrike" dirty="0">
                <a:solidFill>
                  <a:srgbClr val="000000"/>
                </a:solidFill>
                <a:effectLst/>
                <a:ea typeface="Cambria" panose="02040503050406030204" pitchFamily="18" charset="0"/>
              </a:rPr>
              <a:t>, as they say. Makes me feel warm and fuzzy.”</a:t>
            </a:r>
            <a:endParaRPr lang="en-US" sz="2800" dirty="0">
              <a:ea typeface="Cambria" panose="02040503050406030204" pitchFamily="18" charset="0"/>
            </a:endParaRPr>
          </a:p>
        </p:txBody>
      </p:sp>
      <p:grpSp>
        <p:nvGrpSpPr>
          <p:cNvPr id="25" name="Group 24">
            <a:extLst>
              <a:ext uri="{FF2B5EF4-FFF2-40B4-BE49-F238E27FC236}">
                <a16:creationId xmlns:a16="http://schemas.microsoft.com/office/drawing/2014/main" id="{2FE8EFD5-D54E-0EFB-D6DD-E7685E527F13}"/>
              </a:ext>
            </a:extLst>
          </p:cNvPr>
          <p:cNvGrpSpPr/>
          <p:nvPr/>
        </p:nvGrpSpPr>
        <p:grpSpPr>
          <a:xfrm>
            <a:off x="30127956" y="8199878"/>
            <a:ext cx="11917679" cy="4140879"/>
            <a:chOff x="30127956" y="8163013"/>
            <a:chExt cx="11917679" cy="4140879"/>
          </a:xfrm>
        </p:grpSpPr>
        <p:pic>
          <p:nvPicPr>
            <p:cNvPr id="3" name="Picture 2" descr="A blue circle with green and orange circles&#10;&#10;Description automatically generated">
              <a:extLst>
                <a:ext uri="{FF2B5EF4-FFF2-40B4-BE49-F238E27FC236}">
                  <a16:creationId xmlns:a16="http://schemas.microsoft.com/office/drawing/2014/main" id="{5B4A5643-4377-F1D3-0BCE-1890FBB2B8EA}"/>
                </a:ext>
              </a:extLst>
            </p:cNvPr>
            <p:cNvPicPr>
              <a:picLocks noChangeAspect="1"/>
            </p:cNvPicPr>
            <p:nvPr/>
          </p:nvPicPr>
          <p:blipFill rotWithShape="1">
            <a:blip r:embed="rId12"/>
            <a:srcRect t="7592"/>
            <a:stretch/>
          </p:blipFill>
          <p:spPr>
            <a:xfrm>
              <a:off x="30127956" y="8430033"/>
              <a:ext cx="11917679" cy="3873859"/>
            </a:xfrm>
            <a:prstGeom prst="rect">
              <a:avLst/>
            </a:prstGeom>
          </p:spPr>
        </p:pic>
        <p:pic>
          <p:nvPicPr>
            <p:cNvPr id="9" name="Picture 8" descr="A blue circle with green and orange circles&#10;&#10;Description automatically generated">
              <a:extLst>
                <a:ext uri="{FF2B5EF4-FFF2-40B4-BE49-F238E27FC236}">
                  <a16:creationId xmlns:a16="http://schemas.microsoft.com/office/drawing/2014/main" id="{0F5FEFF5-883F-351F-83D7-7634725AF52A}"/>
                </a:ext>
              </a:extLst>
            </p:cNvPr>
            <p:cNvPicPr>
              <a:picLocks noChangeAspect="1"/>
            </p:cNvPicPr>
            <p:nvPr/>
          </p:nvPicPr>
          <p:blipFill rotWithShape="1">
            <a:blip r:embed="rId12"/>
            <a:srcRect l="34223" r="41603" b="91299"/>
            <a:stretch/>
          </p:blipFill>
          <p:spPr>
            <a:xfrm>
              <a:off x="34055136" y="8163013"/>
              <a:ext cx="3517775" cy="445364"/>
            </a:xfrm>
            <a:prstGeom prst="rect">
              <a:avLst/>
            </a:prstGeom>
          </p:spPr>
        </p:pic>
      </p:grpSp>
      <p:sp>
        <p:nvSpPr>
          <p:cNvPr id="26" name="TextBox 25">
            <a:extLst>
              <a:ext uri="{FF2B5EF4-FFF2-40B4-BE49-F238E27FC236}">
                <a16:creationId xmlns:a16="http://schemas.microsoft.com/office/drawing/2014/main" id="{11A08C2A-D4CC-57E4-387E-81A8C8B534D3}"/>
              </a:ext>
            </a:extLst>
          </p:cNvPr>
          <p:cNvSpPr txBox="1"/>
          <p:nvPr/>
        </p:nvSpPr>
        <p:spPr>
          <a:xfrm>
            <a:off x="18146111" y="11267075"/>
            <a:ext cx="1489841" cy="461665"/>
          </a:xfrm>
          <a:prstGeom prst="rect">
            <a:avLst/>
          </a:prstGeom>
          <a:noFill/>
        </p:spPr>
        <p:txBody>
          <a:bodyPr wrap="square" rtlCol="0">
            <a:spAutoFit/>
          </a:bodyPr>
          <a:lstStyle/>
          <a:p>
            <a:r>
              <a:rPr lang="en-US" sz="2400" dirty="0"/>
              <a:t>”</a:t>
            </a:r>
          </a:p>
        </p:txBody>
      </p:sp>
    </p:spTree>
    <p:extLst>
      <p:ext uri="{BB962C8B-B14F-4D97-AF65-F5344CB8AC3E}">
        <p14:creationId xmlns:p14="http://schemas.microsoft.com/office/powerpoint/2010/main" val="3858709946"/>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 name="Rounded Rectangle 15">
            <a:extLst>
              <a:ext uri="{FF2B5EF4-FFF2-40B4-BE49-F238E27FC236}">
                <a16:creationId xmlns:a16="http://schemas.microsoft.com/office/drawing/2014/main" id="{C01D521E-AF58-BB68-4968-02D6EBE8241E}"/>
              </a:ext>
            </a:extLst>
          </p:cNvPr>
          <p:cNvSpPr/>
          <p:nvPr/>
        </p:nvSpPr>
        <p:spPr>
          <a:xfrm>
            <a:off x="28383203" y="14549729"/>
            <a:ext cx="1522650" cy="3743010"/>
          </a:xfrm>
          <a:prstGeom prst="roundRect">
            <a:avLst/>
          </a:prstGeom>
          <a:solidFill>
            <a:srgbClr val="5BBB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9FBABE2-E1A3-5BB3-0529-3AFE49B1D3D8}"/>
              </a:ext>
            </a:extLst>
          </p:cNvPr>
          <p:cNvSpPr/>
          <p:nvPr/>
        </p:nvSpPr>
        <p:spPr>
          <a:xfrm>
            <a:off x="914400" y="914400"/>
            <a:ext cx="42062400" cy="5486400"/>
          </a:xfrm>
          <a:prstGeom prst="rect">
            <a:avLst/>
          </a:prstGeom>
          <a:solidFill>
            <a:srgbClr val="168586"/>
          </a:solidFill>
          <a:ln>
            <a:noFill/>
          </a:ln>
          <a:effectLst/>
        </p:spPr>
        <p:style>
          <a:lnRef idx="1">
            <a:schemeClr val="accent1"/>
          </a:lnRef>
          <a:fillRef idx="3">
            <a:schemeClr val="accent1"/>
          </a:fillRef>
          <a:effectRef idx="2">
            <a:schemeClr val="accent1"/>
          </a:effectRef>
          <a:fontRef idx="minor">
            <a:schemeClr val="lt1"/>
          </a:fontRef>
        </p:style>
        <p:txBody>
          <a:bodyPr lIns="91440" rtlCol="0" anchor="ctr"/>
          <a:lstStyle/>
          <a:p>
            <a:pPr algn="ctr"/>
            <a:r>
              <a:rPr lang="en-US" sz="14000" b="1" dirty="0">
                <a:solidFill>
                  <a:schemeClr val="bg1"/>
                </a:solidFill>
                <a:latin typeface="Helvetica" pitchFamily="2" charset="0"/>
                <a:cs typeface="Calibri" panose="020F0502020204030204" pitchFamily="34" charset="0"/>
              </a:rPr>
              <a:t>XAI: Breaking Down the Black Box</a:t>
            </a:r>
          </a:p>
          <a:p>
            <a:pPr algn="ctr"/>
            <a:r>
              <a:rPr lang="en-US" sz="5000" dirty="0">
                <a:solidFill>
                  <a:schemeClr val="bg1"/>
                </a:solidFill>
                <a:latin typeface="Helvetica" pitchFamily="2" charset="0"/>
                <a:cs typeface="Calibri" panose="020F0502020204030204" pitchFamily="34" charset="0"/>
              </a:rPr>
              <a:t>Lev Shuster</a:t>
            </a:r>
            <a:r>
              <a:rPr lang="en-US" sz="5000" b="1" dirty="0">
                <a:solidFill>
                  <a:schemeClr val="bg1"/>
                </a:solidFill>
                <a:latin typeface="Helvetica" pitchFamily="2" charset="0"/>
                <a:cs typeface="Calibri" panose="020F0502020204030204" pitchFamily="34" charset="0"/>
              </a:rPr>
              <a:t>, Sam Johnson-Lacoss, </a:t>
            </a:r>
            <a:r>
              <a:rPr lang="en-US" sz="5000" dirty="0">
                <a:solidFill>
                  <a:schemeClr val="bg1"/>
                </a:solidFill>
                <a:latin typeface="Helvetica" pitchFamily="2" charset="0"/>
                <a:cs typeface="Calibri" panose="020F0502020204030204" pitchFamily="34" charset="0"/>
              </a:rPr>
              <a:t>Josh Moore, Adrian Boskovic, Thomas Pree, Chris Melville</a:t>
            </a:r>
            <a:endParaRPr lang="en-US" sz="5000" b="1" dirty="0">
              <a:solidFill>
                <a:schemeClr val="bg1"/>
              </a:solidFill>
              <a:latin typeface="Helvetica" pitchFamily="2" charset="0"/>
              <a:cs typeface="Calibri" panose="020F0502020204030204" pitchFamily="34" charset="0"/>
            </a:endParaRPr>
          </a:p>
        </p:txBody>
      </p:sp>
      <p:pic>
        <p:nvPicPr>
          <p:cNvPr id="5" name="Picture 4">
            <a:extLst>
              <a:ext uri="{FF2B5EF4-FFF2-40B4-BE49-F238E27FC236}">
                <a16:creationId xmlns:a16="http://schemas.microsoft.com/office/drawing/2014/main" id="{669536C0-018E-1653-0E08-19C0E1CBA7E7}"/>
              </a:ext>
            </a:extLst>
          </p:cNvPr>
          <p:cNvPicPr>
            <a:picLocks noChangeAspect="1"/>
          </p:cNvPicPr>
          <p:nvPr/>
        </p:nvPicPr>
        <p:blipFill>
          <a:blip r:embed="rId2"/>
          <a:stretch>
            <a:fillRect/>
          </a:stretch>
        </p:blipFill>
        <p:spPr>
          <a:xfrm>
            <a:off x="2307771" y="1896364"/>
            <a:ext cx="3522472" cy="3522472"/>
          </a:xfrm>
          <a:prstGeom prst="rect">
            <a:avLst/>
          </a:prstGeom>
        </p:spPr>
      </p:pic>
      <p:pic>
        <p:nvPicPr>
          <p:cNvPr id="6" name="Picture 5">
            <a:extLst>
              <a:ext uri="{FF2B5EF4-FFF2-40B4-BE49-F238E27FC236}">
                <a16:creationId xmlns:a16="http://schemas.microsoft.com/office/drawing/2014/main" id="{A871D80F-3604-764E-5F76-91B0BE47EE49}"/>
              </a:ext>
            </a:extLst>
          </p:cNvPr>
          <p:cNvPicPr>
            <a:picLocks noChangeAspect="1"/>
          </p:cNvPicPr>
          <p:nvPr/>
        </p:nvPicPr>
        <p:blipFill>
          <a:blip r:embed="rId2"/>
          <a:stretch>
            <a:fillRect/>
          </a:stretch>
        </p:blipFill>
        <p:spPr>
          <a:xfrm>
            <a:off x="38064145" y="1896364"/>
            <a:ext cx="3522472" cy="3522472"/>
          </a:xfrm>
          <a:prstGeom prst="rect">
            <a:avLst/>
          </a:prstGeom>
        </p:spPr>
      </p:pic>
      <p:pic>
        <p:nvPicPr>
          <p:cNvPr id="77" name="Picture 76" descr="A white cell phone with a logo&#10;&#10;Description automatically generated">
            <a:extLst>
              <a:ext uri="{FF2B5EF4-FFF2-40B4-BE49-F238E27FC236}">
                <a16:creationId xmlns:a16="http://schemas.microsoft.com/office/drawing/2014/main" id="{48B5C7A0-D334-A923-9207-02DE661DCC1F}"/>
              </a:ext>
            </a:extLst>
          </p:cNvPr>
          <p:cNvPicPr>
            <a:picLocks noChangeAspect="1"/>
          </p:cNvPicPr>
          <p:nvPr/>
        </p:nvPicPr>
        <p:blipFill rotWithShape="1">
          <a:blip r:embed="rId3"/>
          <a:srcRect l="9444" t="4562" r="5972" b="5292"/>
          <a:stretch/>
        </p:blipFill>
        <p:spPr>
          <a:xfrm>
            <a:off x="4418737" y="14924665"/>
            <a:ext cx="2538137" cy="5285232"/>
          </a:xfrm>
          <a:prstGeom prst="rect">
            <a:avLst/>
          </a:prstGeom>
        </p:spPr>
      </p:pic>
      <p:grpSp>
        <p:nvGrpSpPr>
          <p:cNvPr id="111" name="Group 110">
            <a:extLst>
              <a:ext uri="{FF2B5EF4-FFF2-40B4-BE49-F238E27FC236}">
                <a16:creationId xmlns:a16="http://schemas.microsoft.com/office/drawing/2014/main" id="{2CFF9A97-8946-1201-7795-3E2237FF1072}"/>
              </a:ext>
            </a:extLst>
          </p:cNvPr>
          <p:cNvGrpSpPr/>
          <p:nvPr/>
        </p:nvGrpSpPr>
        <p:grpSpPr>
          <a:xfrm>
            <a:off x="8280203" y="15376592"/>
            <a:ext cx="6049695" cy="3523950"/>
            <a:chOff x="8280203" y="15376592"/>
            <a:chExt cx="6049695" cy="3523950"/>
          </a:xfrm>
        </p:grpSpPr>
        <p:sp>
          <p:nvSpPr>
            <p:cNvPr id="78" name="Rounded Rectangle 11">
              <a:extLst>
                <a:ext uri="{FF2B5EF4-FFF2-40B4-BE49-F238E27FC236}">
                  <a16:creationId xmlns:a16="http://schemas.microsoft.com/office/drawing/2014/main" id="{380E300B-985A-772A-FB38-567A015FAD43}"/>
                </a:ext>
              </a:extLst>
            </p:cNvPr>
            <p:cNvSpPr/>
            <p:nvPr/>
          </p:nvSpPr>
          <p:spPr>
            <a:xfrm>
              <a:off x="8638130" y="15376592"/>
              <a:ext cx="3299866" cy="3437452"/>
            </a:xfrm>
            <a:prstGeom prst="roundRect">
              <a:avLst/>
            </a:prstGeom>
            <a:solidFill>
              <a:srgbClr val="F2E8C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5AA1F7EC-1E2E-5D56-9625-37E6CDEE396D}"/>
                </a:ext>
              </a:extLst>
            </p:cNvPr>
            <p:cNvSpPr txBox="1"/>
            <p:nvPr/>
          </p:nvSpPr>
          <p:spPr>
            <a:xfrm>
              <a:off x="8638133" y="15399142"/>
              <a:ext cx="3299866" cy="369332"/>
            </a:xfrm>
            <a:prstGeom prst="rect">
              <a:avLst/>
            </a:prstGeom>
            <a:noFill/>
          </p:spPr>
          <p:txBody>
            <a:bodyPr wrap="square">
              <a:spAutoFit/>
            </a:bodyPr>
            <a:lstStyle/>
            <a:p>
              <a:pPr algn="ctr"/>
              <a:r>
                <a:rPr lang="en-US" sz="1800" b="1" dirty="0">
                  <a:solidFill>
                    <a:srgbClr val="D72C19"/>
                  </a:solidFill>
                </a:rPr>
                <a:t>Black Box Model</a:t>
              </a:r>
              <a:endParaRPr lang="en-US" sz="1800" dirty="0">
                <a:solidFill>
                  <a:srgbClr val="D72C19"/>
                </a:solidFill>
              </a:endParaRPr>
            </a:p>
          </p:txBody>
        </p:sp>
        <p:sp>
          <p:nvSpPr>
            <p:cNvPr id="80" name="Rounded Rectangle 15">
              <a:extLst>
                <a:ext uri="{FF2B5EF4-FFF2-40B4-BE49-F238E27FC236}">
                  <a16:creationId xmlns:a16="http://schemas.microsoft.com/office/drawing/2014/main" id="{12E80C3B-519A-ED93-8D19-BC24D15BC860}"/>
                </a:ext>
              </a:extLst>
            </p:cNvPr>
            <p:cNvSpPr/>
            <p:nvPr/>
          </p:nvSpPr>
          <p:spPr>
            <a:xfrm>
              <a:off x="12125129" y="15376592"/>
              <a:ext cx="1938534" cy="3523950"/>
            </a:xfrm>
            <a:prstGeom prst="roundRect">
              <a:avLst/>
            </a:prstGeom>
            <a:solidFill>
              <a:srgbClr val="F2E8C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281530C1-9B1C-6E44-F4B1-C371BE3FBB20}"/>
                </a:ext>
              </a:extLst>
            </p:cNvPr>
            <p:cNvSpPr txBox="1"/>
            <p:nvPr/>
          </p:nvSpPr>
          <p:spPr>
            <a:xfrm>
              <a:off x="12125128" y="15421561"/>
              <a:ext cx="1938534" cy="369332"/>
            </a:xfrm>
            <a:prstGeom prst="rect">
              <a:avLst/>
            </a:prstGeom>
            <a:noFill/>
          </p:spPr>
          <p:txBody>
            <a:bodyPr wrap="square">
              <a:spAutoFit/>
            </a:bodyPr>
            <a:lstStyle/>
            <a:p>
              <a:pPr algn="ctr"/>
              <a:r>
                <a:rPr lang="en-US" sz="1800" b="1" dirty="0">
                  <a:solidFill>
                    <a:srgbClr val="D72C19"/>
                  </a:solidFill>
                </a:rPr>
                <a:t>XAI</a:t>
              </a:r>
              <a:endParaRPr lang="en-US" sz="1800" dirty="0">
                <a:solidFill>
                  <a:srgbClr val="D72C19"/>
                </a:solidFill>
              </a:endParaRPr>
            </a:p>
          </p:txBody>
        </p:sp>
        <p:sp>
          <p:nvSpPr>
            <p:cNvPr id="82" name="Rounded Rectangle 46">
              <a:extLst>
                <a:ext uri="{FF2B5EF4-FFF2-40B4-BE49-F238E27FC236}">
                  <a16:creationId xmlns:a16="http://schemas.microsoft.com/office/drawing/2014/main" id="{24EAA116-FC64-DCF6-E1FA-68EF67FC170B}"/>
                </a:ext>
              </a:extLst>
            </p:cNvPr>
            <p:cNvSpPr/>
            <p:nvPr/>
          </p:nvSpPr>
          <p:spPr>
            <a:xfrm rot="16200000">
              <a:off x="9999731" y="14154299"/>
              <a:ext cx="2639326" cy="6021009"/>
            </a:xfrm>
            <a:prstGeom prst="roundRect">
              <a:avLst/>
            </a:prstGeom>
            <a:solidFill>
              <a:srgbClr val="F27610">
                <a:alpha val="2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A6B390DE-DBB4-CCCC-BFA0-2AFF4C09029E}"/>
                </a:ext>
              </a:extLst>
            </p:cNvPr>
            <p:cNvGrpSpPr/>
            <p:nvPr/>
          </p:nvGrpSpPr>
          <p:grpSpPr>
            <a:xfrm>
              <a:off x="8700068" y="16421234"/>
              <a:ext cx="3207032" cy="1640875"/>
              <a:chOff x="391182" y="1476953"/>
              <a:chExt cx="3207032" cy="1640875"/>
            </a:xfrm>
          </p:grpSpPr>
          <p:grpSp>
            <p:nvGrpSpPr>
              <p:cNvPr id="84" name="Group 83">
                <a:extLst>
                  <a:ext uri="{FF2B5EF4-FFF2-40B4-BE49-F238E27FC236}">
                    <a16:creationId xmlns:a16="http://schemas.microsoft.com/office/drawing/2014/main" id="{515A1FB1-EB1D-80BF-F726-0640D19BB05F}"/>
                  </a:ext>
                </a:extLst>
              </p:cNvPr>
              <p:cNvGrpSpPr/>
              <p:nvPr/>
            </p:nvGrpSpPr>
            <p:grpSpPr>
              <a:xfrm>
                <a:off x="1070852" y="1476953"/>
                <a:ext cx="2166602" cy="770372"/>
                <a:chOff x="1133864" y="1083776"/>
                <a:chExt cx="2166602" cy="770372"/>
              </a:xfrm>
            </p:grpSpPr>
            <p:pic>
              <p:nvPicPr>
                <p:cNvPr id="94" name="Picture 2">
                  <a:extLst>
                    <a:ext uri="{FF2B5EF4-FFF2-40B4-BE49-F238E27FC236}">
                      <a16:creationId xmlns:a16="http://schemas.microsoft.com/office/drawing/2014/main" id="{051FC198-9DFC-3BE2-9CC8-D0E879BFC8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910" r="20056" b="55174"/>
                <a:stretch/>
              </p:blipFill>
              <p:spPr bwMode="auto">
                <a:xfrm>
                  <a:off x="1133864" y="1083776"/>
                  <a:ext cx="2166602" cy="770372"/>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a:extLst>
                    <a:ext uri="{FF2B5EF4-FFF2-40B4-BE49-F238E27FC236}">
                      <a16:creationId xmlns:a16="http://schemas.microsoft.com/office/drawing/2014/main" id="{DB987940-B1F6-99B2-FD8E-AF4E88472857}"/>
                    </a:ext>
                  </a:extLst>
                </p:cNvPr>
                <p:cNvSpPr txBox="1"/>
                <p:nvPr/>
              </p:nvSpPr>
              <p:spPr>
                <a:xfrm>
                  <a:off x="1156435" y="1207817"/>
                  <a:ext cx="2144031" cy="646331"/>
                </a:xfrm>
                <a:prstGeom prst="rect">
                  <a:avLst/>
                </a:prstGeom>
                <a:solidFill>
                  <a:schemeClr val="bg1">
                    <a:alpha val="55816"/>
                  </a:schemeClr>
                </a:solidFill>
              </p:spPr>
              <p:txBody>
                <a:bodyPr wrap="square" anchor="ctr">
                  <a:spAutoFit/>
                </a:bodyPr>
                <a:lstStyle/>
                <a:p>
                  <a:pPr algn="ctr"/>
                  <a:endParaRPr lang="en-US" sz="1200" b="1" dirty="0">
                    <a:solidFill>
                      <a:schemeClr val="tx1">
                        <a:lumMod val="85000"/>
                        <a:lumOff val="15000"/>
                      </a:schemeClr>
                    </a:solidFill>
                  </a:endParaRPr>
                </a:p>
                <a:p>
                  <a:pPr algn="ctr"/>
                  <a:r>
                    <a:rPr lang="en-US" sz="1200" b="1" dirty="0">
                      <a:solidFill>
                        <a:schemeClr val="tx1">
                          <a:lumMod val="85000"/>
                          <a:lumOff val="15000"/>
                        </a:schemeClr>
                      </a:solidFill>
                    </a:rPr>
                    <a:t>Training Data</a:t>
                  </a:r>
                </a:p>
                <a:p>
                  <a:pPr algn="ctr"/>
                  <a:endParaRPr lang="en-US" sz="1200" dirty="0">
                    <a:solidFill>
                      <a:schemeClr val="tx1">
                        <a:lumMod val="85000"/>
                        <a:lumOff val="15000"/>
                      </a:schemeClr>
                    </a:solidFill>
                  </a:endParaRPr>
                </a:p>
              </p:txBody>
            </p:sp>
          </p:grpSp>
          <p:grpSp>
            <p:nvGrpSpPr>
              <p:cNvPr id="85" name="Group 84">
                <a:extLst>
                  <a:ext uri="{FF2B5EF4-FFF2-40B4-BE49-F238E27FC236}">
                    <a16:creationId xmlns:a16="http://schemas.microsoft.com/office/drawing/2014/main" id="{D5368CD7-475D-4707-51D8-89B40FA737EB}"/>
                  </a:ext>
                </a:extLst>
              </p:cNvPr>
              <p:cNvGrpSpPr/>
              <p:nvPr/>
            </p:nvGrpSpPr>
            <p:grpSpPr>
              <a:xfrm>
                <a:off x="391182" y="2444462"/>
                <a:ext cx="3207032" cy="673366"/>
                <a:chOff x="383711" y="2444462"/>
                <a:chExt cx="3207032" cy="673366"/>
              </a:xfrm>
            </p:grpSpPr>
            <p:sp>
              <p:nvSpPr>
                <p:cNvPr id="89" name="Cube 88">
                  <a:extLst>
                    <a:ext uri="{FF2B5EF4-FFF2-40B4-BE49-F238E27FC236}">
                      <a16:creationId xmlns:a16="http://schemas.microsoft.com/office/drawing/2014/main" id="{C4140CFA-1095-A9FB-C431-43584FA817DC}"/>
                    </a:ext>
                  </a:extLst>
                </p:cNvPr>
                <p:cNvSpPr/>
                <p:nvPr/>
              </p:nvSpPr>
              <p:spPr>
                <a:xfrm>
                  <a:off x="1600795" y="2458805"/>
                  <a:ext cx="752568" cy="659023"/>
                </a:xfrm>
                <a:prstGeom prst="cube">
                  <a:avLst/>
                </a:prstGeom>
                <a:solidFill>
                  <a:schemeClr val="tx1">
                    <a:lumMod val="85000"/>
                    <a:lumOff val="1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MLP</a:t>
                  </a:r>
                </a:p>
                <a:p>
                  <a:pPr algn="ctr"/>
                  <a:r>
                    <a:rPr lang="en-US" sz="1200" dirty="0"/>
                    <a:t>Model</a:t>
                  </a:r>
                </a:p>
              </p:txBody>
            </p:sp>
            <p:sp>
              <p:nvSpPr>
                <p:cNvPr id="90" name="Rounded Rectangle 34">
                  <a:extLst>
                    <a:ext uri="{FF2B5EF4-FFF2-40B4-BE49-F238E27FC236}">
                      <a16:creationId xmlns:a16="http://schemas.microsoft.com/office/drawing/2014/main" id="{2906FCB9-B743-6EDE-0F97-A905A3774108}"/>
                    </a:ext>
                  </a:extLst>
                </p:cNvPr>
                <p:cNvSpPr/>
                <p:nvPr/>
              </p:nvSpPr>
              <p:spPr>
                <a:xfrm>
                  <a:off x="383711" y="2444462"/>
                  <a:ext cx="1002938" cy="641885"/>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85000"/>
                          <a:lumOff val="15000"/>
                        </a:schemeClr>
                      </a:solidFill>
                    </a:rPr>
                    <a:t>Input</a:t>
                  </a:r>
                </a:p>
                <a:p>
                  <a:pPr algn="ctr"/>
                  <a:r>
                    <a:rPr lang="en-US" sz="700" dirty="0">
                      <a:solidFill>
                        <a:schemeClr val="tx1">
                          <a:lumMod val="85000"/>
                          <a:lumOff val="15000"/>
                        </a:schemeClr>
                      </a:solidFill>
                    </a:rPr>
                    <a:t>EX A 27yr old student with a grade of 0.7 and 700 videos watched…</a:t>
                  </a:r>
                  <a:endParaRPr lang="en-US" sz="700" dirty="0"/>
                </a:p>
              </p:txBody>
            </p:sp>
            <p:grpSp>
              <p:nvGrpSpPr>
                <p:cNvPr id="91" name="Group 90">
                  <a:extLst>
                    <a:ext uri="{FF2B5EF4-FFF2-40B4-BE49-F238E27FC236}">
                      <a16:creationId xmlns:a16="http://schemas.microsoft.com/office/drawing/2014/main" id="{1413B524-2DCB-B469-428D-1E6D5BC3ED5B}"/>
                    </a:ext>
                  </a:extLst>
                </p:cNvPr>
                <p:cNvGrpSpPr/>
                <p:nvPr/>
              </p:nvGrpSpPr>
              <p:grpSpPr>
                <a:xfrm>
                  <a:off x="2559167" y="2444462"/>
                  <a:ext cx="1031576" cy="641885"/>
                  <a:chOff x="2627917" y="1922748"/>
                  <a:chExt cx="1031576" cy="641885"/>
                </a:xfrm>
              </p:grpSpPr>
              <p:sp>
                <p:nvSpPr>
                  <p:cNvPr id="92" name="Rounded Rectangle 35">
                    <a:extLst>
                      <a:ext uri="{FF2B5EF4-FFF2-40B4-BE49-F238E27FC236}">
                        <a16:creationId xmlns:a16="http://schemas.microsoft.com/office/drawing/2014/main" id="{DF0CCD75-52C6-1387-16E7-55D7DBF24BB0}"/>
                      </a:ext>
                    </a:extLst>
                  </p:cNvPr>
                  <p:cNvSpPr/>
                  <p:nvPr/>
                </p:nvSpPr>
                <p:spPr>
                  <a:xfrm>
                    <a:off x="2640141" y="1922748"/>
                    <a:ext cx="997481" cy="641885"/>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85000"/>
                            <a:lumOff val="15000"/>
                          </a:schemeClr>
                        </a:solidFill>
                      </a:rPr>
                      <a:t>Prediction</a:t>
                    </a:r>
                    <a:endParaRPr lang="en-US" sz="700" dirty="0">
                      <a:solidFill>
                        <a:schemeClr val="tx1">
                          <a:lumMod val="85000"/>
                          <a:lumOff val="15000"/>
                        </a:schemeClr>
                      </a:solidFill>
                    </a:endParaRPr>
                  </a:p>
                  <a:p>
                    <a:pPr algn="ctr"/>
                    <a:endParaRPr lang="en-US" sz="700" dirty="0">
                      <a:solidFill>
                        <a:schemeClr val="tx1">
                          <a:lumMod val="85000"/>
                          <a:lumOff val="15000"/>
                        </a:schemeClr>
                      </a:solidFill>
                    </a:endParaRPr>
                  </a:p>
                  <a:p>
                    <a:pPr algn="ctr"/>
                    <a:endParaRPr lang="en-US" sz="700" dirty="0">
                      <a:solidFill>
                        <a:schemeClr val="tx1">
                          <a:lumMod val="85000"/>
                          <a:lumOff val="15000"/>
                        </a:schemeClr>
                      </a:solidFill>
                    </a:endParaRPr>
                  </a:p>
                  <a:p>
                    <a:pPr algn="ctr"/>
                    <a:endParaRPr lang="en-US" sz="700" dirty="0"/>
                  </a:p>
                </p:txBody>
              </p:sp>
              <p:pic>
                <p:nvPicPr>
                  <p:cNvPr id="93" name="Picture 4">
                    <a:extLst>
                      <a:ext uri="{FF2B5EF4-FFF2-40B4-BE49-F238E27FC236}">
                        <a16:creationId xmlns:a16="http://schemas.microsoft.com/office/drawing/2014/main" id="{ACE374EF-FA37-9557-07F6-853B65F1643C}"/>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29296"/>
                  <a:stretch/>
                </p:blipFill>
                <p:spPr bwMode="auto">
                  <a:xfrm>
                    <a:off x="2627917" y="2234383"/>
                    <a:ext cx="1031576" cy="272973"/>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86" name="Straight Arrow Connector 85">
                <a:extLst>
                  <a:ext uri="{FF2B5EF4-FFF2-40B4-BE49-F238E27FC236}">
                    <a16:creationId xmlns:a16="http://schemas.microsoft.com/office/drawing/2014/main" id="{7529EE2A-1B26-3CEA-664B-D669038A169E}"/>
                  </a:ext>
                </a:extLst>
              </p:cNvPr>
              <p:cNvCxnSpPr>
                <a:cxnSpLocks/>
              </p:cNvCxnSpPr>
              <p:nvPr/>
            </p:nvCxnSpPr>
            <p:spPr>
              <a:xfrm>
                <a:off x="1399614" y="2756097"/>
                <a:ext cx="20919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10273AA7-C002-E916-5B11-87A158BF56E5}"/>
                  </a:ext>
                </a:extLst>
              </p:cNvPr>
              <p:cNvCxnSpPr>
                <a:cxnSpLocks/>
              </p:cNvCxnSpPr>
              <p:nvPr/>
            </p:nvCxnSpPr>
            <p:spPr>
              <a:xfrm>
                <a:off x="2360144" y="2756097"/>
                <a:ext cx="20919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F5309A8D-9442-D2BE-076A-5B288AD3C465}"/>
                  </a:ext>
                </a:extLst>
              </p:cNvPr>
              <p:cNvCxnSpPr>
                <a:cxnSpLocks/>
              </p:cNvCxnSpPr>
              <p:nvPr/>
            </p:nvCxnSpPr>
            <p:spPr>
              <a:xfrm rot="5400000">
                <a:off x="2013771" y="2354210"/>
                <a:ext cx="20919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96" name="TextBox 95">
              <a:extLst>
                <a:ext uri="{FF2B5EF4-FFF2-40B4-BE49-F238E27FC236}">
                  <a16:creationId xmlns:a16="http://schemas.microsoft.com/office/drawing/2014/main" id="{377DDD34-EE4F-2BFD-4F99-1635784B3BA1}"/>
                </a:ext>
              </a:extLst>
            </p:cNvPr>
            <p:cNvSpPr txBox="1"/>
            <p:nvPr/>
          </p:nvSpPr>
          <p:spPr>
            <a:xfrm rot="16200000">
              <a:off x="7143561" y="16980137"/>
              <a:ext cx="2642616" cy="369332"/>
            </a:xfrm>
            <a:prstGeom prst="rect">
              <a:avLst/>
            </a:prstGeom>
            <a:noFill/>
          </p:spPr>
          <p:txBody>
            <a:bodyPr wrap="square">
              <a:spAutoFit/>
            </a:bodyPr>
            <a:lstStyle/>
            <a:p>
              <a:pPr algn="ctr"/>
              <a:r>
                <a:rPr lang="en-US" sz="1800" b="1" dirty="0">
                  <a:solidFill>
                    <a:schemeClr val="tx1">
                      <a:lumMod val="85000"/>
                      <a:lumOff val="15000"/>
                    </a:schemeClr>
                  </a:solidFill>
                </a:rPr>
                <a:t>Tabular Track</a:t>
              </a:r>
              <a:endParaRPr lang="en-US" sz="1800" dirty="0">
                <a:solidFill>
                  <a:schemeClr val="tx1">
                    <a:lumMod val="85000"/>
                    <a:lumOff val="15000"/>
                  </a:schemeClr>
                </a:solidFill>
              </a:endParaRPr>
            </a:p>
          </p:txBody>
        </p:sp>
        <p:grpSp>
          <p:nvGrpSpPr>
            <p:cNvPr id="97" name="Group 96">
              <a:extLst>
                <a:ext uri="{FF2B5EF4-FFF2-40B4-BE49-F238E27FC236}">
                  <a16:creationId xmlns:a16="http://schemas.microsoft.com/office/drawing/2014/main" id="{F8D49CE0-7CFF-B0B2-824D-E19B06A8A8FB}"/>
                </a:ext>
              </a:extLst>
            </p:cNvPr>
            <p:cNvGrpSpPr/>
            <p:nvPr/>
          </p:nvGrpSpPr>
          <p:grpSpPr>
            <a:xfrm>
              <a:off x="12677973" y="15874439"/>
              <a:ext cx="1163321" cy="2573535"/>
              <a:chOff x="5395771" y="1341932"/>
              <a:chExt cx="1163321" cy="2573535"/>
            </a:xfrm>
          </p:grpSpPr>
          <p:grpSp>
            <p:nvGrpSpPr>
              <p:cNvPr id="98" name="Group 97">
                <a:extLst>
                  <a:ext uri="{FF2B5EF4-FFF2-40B4-BE49-F238E27FC236}">
                    <a16:creationId xmlns:a16="http://schemas.microsoft.com/office/drawing/2014/main" id="{4F280C68-B47A-54DF-B325-37F2920CB6BB}"/>
                  </a:ext>
                </a:extLst>
              </p:cNvPr>
              <p:cNvGrpSpPr/>
              <p:nvPr/>
            </p:nvGrpSpPr>
            <p:grpSpPr>
              <a:xfrm>
                <a:off x="5414611" y="2217219"/>
                <a:ext cx="1132639" cy="826136"/>
                <a:chOff x="5414611" y="2223368"/>
                <a:chExt cx="1132639" cy="826136"/>
              </a:xfrm>
            </p:grpSpPr>
            <p:sp>
              <p:nvSpPr>
                <p:cNvPr id="105" name="Rounded Rectangle 1048">
                  <a:extLst>
                    <a:ext uri="{FF2B5EF4-FFF2-40B4-BE49-F238E27FC236}">
                      <a16:creationId xmlns:a16="http://schemas.microsoft.com/office/drawing/2014/main" id="{2F6720C7-8D55-644B-D355-02D4E43C67F6}"/>
                    </a:ext>
                  </a:extLst>
                </p:cNvPr>
                <p:cNvSpPr/>
                <p:nvPr/>
              </p:nvSpPr>
              <p:spPr>
                <a:xfrm>
                  <a:off x="5414611" y="2223368"/>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lumMod val="85000"/>
                          <a:lumOff val="15000"/>
                        </a:schemeClr>
                      </a:solidFill>
                    </a:rPr>
                    <a:t>Shapley</a:t>
                  </a:r>
                  <a:endParaRPr lang="en-US" sz="700" dirty="0">
                    <a:solidFill>
                      <a:schemeClr val="tx1">
                        <a:lumMod val="85000"/>
                        <a:lumOff val="15000"/>
                      </a:schemeClr>
                    </a:solidFill>
                  </a:endParaRPr>
                </a:p>
              </p:txBody>
            </p:sp>
            <p:pic>
              <p:nvPicPr>
                <p:cNvPr id="106" name="Picture 20">
                  <a:extLst>
                    <a:ext uri="{FF2B5EF4-FFF2-40B4-BE49-F238E27FC236}">
                      <a16:creationId xmlns:a16="http://schemas.microsoft.com/office/drawing/2014/main" id="{217476DD-783E-763B-0EE8-9E2C29C3EA4E}"/>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62344" y="2425914"/>
                  <a:ext cx="998783" cy="6235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9" name="Group 98">
                <a:extLst>
                  <a:ext uri="{FF2B5EF4-FFF2-40B4-BE49-F238E27FC236}">
                    <a16:creationId xmlns:a16="http://schemas.microsoft.com/office/drawing/2014/main" id="{A7D6905E-80B3-4945-E022-72D4449BF60F}"/>
                  </a:ext>
                </a:extLst>
              </p:cNvPr>
              <p:cNvGrpSpPr/>
              <p:nvPr/>
            </p:nvGrpSpPr>
            <p:grpSpPr>
              <a:xfrm>
                <a:off x="5396265" y="1341932"/>
                <a:ext cx="1150985" cy="822960"/>
                <a:chOff x="5396265" y="1341932"/>
                <a:chExt cx="1150985" cy="822960"/>
              </a:xfrm>
            </p:grpSpPr>
            <p:sp>
              <p:nvSpPr>
                <p:cNvPr id="103" name="Rounded Rectangle 1047">
                  <a:extLst>
                    <a:ext uri="{FF2B5EF4-FFF2-40B4-BE49-F238E27FC236}">
                      <a16:creationId xmlns:a16="http://schemas.microsoft.com/office/drawing/2014/main" id="{9C0EADC1-9CFC-A69C-29FB-19A7902D77A6}"/>
                    </a:ext>
                  </a:extLst>
                </p:cNvPr>
                <p:cNvSpPr/>
                <p:nvPr/>
              </p:nvSpPr>
              <p:spPr>
                <a:xfrm>
                  <a:off x="5414611" y="1341932"/>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lumMod val="85000"/>
                          <a:lumOff val="15000"/>
                        </a:schemeClr>
                      </a:solidFill>
                    </a:rPr>
                    <a:t>LIME</a:t>
                  </a:r>
                  <a:endParaRPr lang="en-US" sz="700" dirty="0">
                    <a:solidFill>
                      <a:schemeClr val="tx1">
                        <a:lumMod val="85000"/>
                        <a:lumOff val="15000"/>
                      </a:schemeClr>
                    </a:solidFill>
                  </a:endParaRPr>
                </a:p>
              </p:txBody>
            </p:sp>
            <p:pic>
              <p:nvPicPr>
                <p:cNvPr id="104" name="Picture 22">
                  <a:extLst>
                    <a:ext uri="{FF2B5EF4-FFF2-40B4-BE49-F238E27FC236}">
                      <a16:creationId xmlns:a16="http://schemas.microsoft.com/office/drawing/2014/main" id="{5839477C-2805-5DBF-44DE-6D51F95F9086}"/>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6265" y="1559963"/>
                  <a:ext cx="1090261" cy="6049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0" name="Group 99">
                <a:extLst>
                  <a:ext uri="{FF2B5EF4-FFF2-40B4-BE49-F238E27FC236}">
                    <a16:creationId xmlns:a16="http://schemas.microsoft.com/office/drawing/2014/main" id="{686C91E8-5551-6769-EBDD-BB33E848C17F}"/>
                  </a:ext>
                </a:extLst>
              </p:cNvPr>
              <p:cNvGrpSpPr/>
              <p:nvPr/>
            </p:nvGrpSpPr>
            <p:grpSpPr>
              <a:xfrm>
                <a:off x="5395771" y="3092507"/>
                <a:ext cx="1163321" cy="822960"/>
                <a:chOff x="5395771" y="3092507"/>
                <a:chExt cx="1163321" cy="822960"/>
              </a:xfrm>
            </p:grpSpPr>
            <p:sp>
              <p:nvSpPr>
                <p:cNvPr id="101" name="Rounded Rectangle 1049">
                  <a:extLst>
                    <a:ext uri="{FF2B5EF4-FFF2-40B4-BE49-F238E27FC236}">
                      <a16:creationId xmlns:a16="http://schemas.microsoft.com/office/drawing/2014/main" id="{835EAF32-57D7-07F6-450E-D2CE5655BB3B}"/>
                    </a:ext>
                  </a:extLst>
                </p:cNvPr>
                <p:cNvSpPr/>
                <p:nvPr/>
              </p:nvSpPr>
              <p:spPr>
                <a:xfrm>
                  <a:off x="5414611" y="3092507"/>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lumMod val="85000"/>
                          <a:lumOff val="15000"/>
                        </a:schemeClr>
                      </a:solidFill>
                    </a:rPr>
                    <a:t>Anchors</a:t>
                  </a:r>
                  <a:endParaRPr lang="en-US" sz="700" dirty="0">
                    <a:solidFill>
                      <a:schemeClr val="tx1">
                        <a:lumMod val="85000"/>
                        <a:lumOff val="15000"/>
                      </a:schemeClr>
                    </a:solidFill>
                  </a:endParaRPr>
                </a:p>
              </p:txBody>
            </p:sp>
            <p:pic>
              <p:nvPicPr>
                <p:cNvPr id="102" name="Picture 101" descr="A screenshot of a computer&#10;&#10;Description automatically generated">
                  <a:extLst>
                    <a:ext uri="{FF2B5EF4-FFF2-40B4-BE49-F238E27FC236}">
                      <a16:creationId xmlns:a16="http://schemas.microsoft.com/office/drawing/2014/main" id="{F2A6EC1E-26BC-7AAB-7B19-2817A4EE0F57}"/>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5395771" y="3351736"/>
                  <a:ext cx="1163321" cy="500154"/>
                </a:xfrm>
                <a:prstGeom prst="rect">
                  <a:avLst/>
                </a:prstGeom>
              </p:spPr>
            </p:pic>
          </p:grpSp>
        </p:grpSp>
        <p:grpSp>
          <p:nvGrpSpPr>
            <p:cNvPr id="107" name="Group 106">
              <a:extLst>
                <a:ext uri="{FF2B5EF4-FFF2-40B4-BE49-F238E27FC236}">
                  <a16:creationId xmlns:a16="http://schemas.microsoft.com/office/drawing/2014/main" id="{8C07DD67-9DA2-2A4D-2DCD-BDB35BD52856}"/>
                </a:ext>
              </a:extLst>
            </p:cNvPr>
            <p:cNvGrpSpPr/>
            <p:nvPr/>
          </p:nvGrpSpPr>
          <p:grpSpPr>
            <a:xfrm>
              <a:off x="12184964" y="16153579"/>
              <a:ext cx="510630" cy="2022449"/>
              <a:chOff x="4902760" y="1690632"/>
              <a:chExt cx="510630" cy="2022449"/>
            </a:xfrm>
          </p:grpSpPr>
          <p:cxnSp>
            <p:nvCxnSpPr>
              <p:cNvPr id="108" name="Straight Arrow Connector 107">
                <a:extLst>
                  <a:ext uri="{FF2B5EF4-FFF2-40B4-BE49-F238E27FC236}">
                    <a16:creationId xmlns:a16="http://schemas.microsoft.com/office/drawing/2014/main" id="{EDBA5A71-1DA5-E95F-CD2F-3D093D99AFB7}"/>
                  </a:ext>
                </a:extLst>
              </p:cNvPr>
              <p:cNvCxnSpPr>
                <a:cxnSpLocks/>
              </p:cNvCxnSpPr>
              <p:nvPr/>
            </p:nvCxnSpPr>
            <p:spPr>
              <a:xfrm>
                <a:off x="4902760" y="2697843"/>
                <a:ext cx="504883"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9" name="Elbow Connector 24">
                <a:extLst>
                  <a:ext uri="{FF2B5EF4-FFF2-40B4-BE49-F238E27FC236}">
                    <a16:creationId xmlns:a16="http://schemas.microsoft.com/office/drawing/2014/main" id="{F9246C0D-4453-D57D-67BF-FEF966D1E9E6}"/>
                  </a:ext>
                </a:extLst>
              </p:cNvPr>
              <p:cNvCxnSpPr>
                <a:cxnSpLocks/>
              </p:cNvCxnSpPr>
              <p:nvPr/>
            </p:nvCxnSpPr>
            <p:spPr>
              <a:xfrm rot="16200000" flipH="1">
                <a:off x="4767151" y="3066845"/>
                <a:ext cx="1018153" cy="274320"/>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10" name="Elbow Connector 26">
                <a:extLst>
                  <a:ext uri="{FF2B5EF4-FFF2-40B4-BE49-F238E27FC236}">
                    <a16:creationId xmlns:a16="http://schemas.microsoft.com/office/drawing/2014/main" id="{7CFE7FE3-B170-CCED-02A0-76E1D3AC327F}"/>
                  </a:ext>
                </a:extLst>
              </p:cNvPr>
              <p:cNvCxnSpPr>
                <a:cxnSpLocks/>
              </p:cNvCxnSpPr>
              <p:nvPr/>
            </p:nvCxnSpPr>
            <p:spPr>
              <a:xfrm rot="5400000" flipH="1" flipV="1">
                <a:off x="4772662" y="2057040"/>
                <a:ext cx="1007135" cy="274320"/>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grpSp>
      </p:grpSp>
      <p:sp>
        <p:nvSpPr>
          <p:cNvPr id="113" name="Rounded Rectangle 11">
            <a:extLst>
              <a:ext uri="{FF2B5EF4-FFF2-40B4-BE49-F238E27FC236}">
                <a16:creationId xmlns:a16="http://schemas.microsoft.com/office/drawing/2014/main" id="{B02F8D39-383D-6157-06C7-2D686E4F0B96}"/>
              </a:ext>
            </a:extLst>
          </p:cNvPr>
          <p:cNvSpPr/>
          <p:nvPr/>
        </p:nvSpPr>
        <p:spPr>
          <a:xfrm>
            <a:off x="15701882" y="14924024"/>
            <a:ext cx="3299866" cy="3437452"/>
          </a:xfrm>
          <a:prstGeom prst="roundRect">
            <a:avLst/>
          </a:prstGeom>
          <a:solidFill>
            <a:srgbClr val="F2E8C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89EFB6FB-D0C5-C1CD-CB2E-7E01DFF7B65F}"/>
              </a:ext>
            </a:extLst>
          </p:cNvPr>
          <p:cNvSpPr txBox="1"/>
          <p:nvPr/>
        </p:nvSpPr>
        <p:spPr>
          <a:xfrm>
            <a:off x="15701885" y="14946574"/>
            <a:ext cx="3299866" cy="369332"/>
          </a:xfrm>
          <a:prstGeom prst="rect">
            <a:avLst/>
          </a:prstGeom>
          <a:noFill/>
        </p:spPr>
        <p:txBody>
          <a:bodyPr wrap="square">
            <a:spAutoFit/>
          </a:bodyPr>
          <a:lstStyle/>
          <a:p>
            <a:pPr algn="ctr"/>
            <a:r>
              <a:rPr lang="en-US" sz="1800" b="1" dirty="0">
                <a:solidFill>
                  <a:srgbClr val="D72C19"/>
                </a:solidFill>
              </a:rPr>
              <a:t>Black Box Model</a:t>
            </a:r>
            <a:endParaRPr lang="en-US" sz="1800" dirty="0">
              <a:solidFill>
                <a:srgbClr val="D72C19"/>
              </a:solidFill>
            </a:endParaRPr>
          </a:p>
        </p:txBody>
      </p:sp>
      <p:sp>
        <p:nvSpPr>
          <p:cNvPr id="115" name="Rounded Rectangle 15">
            <a:extLst>
              <a:ext uri="{FF2B5EF4-FFF2-40B4-BE49-F238E27FC236}">
                <a16:creationId xmlns:a16="http://schemas.microsoft.com/office/drawing/2014/main" id="{5EC72CDC-D344-F603-84DE-524955E30BC8}"/>
              </a:ext>
            </a:extLst>
          </p:cNvPr>
          <p:cNvSpPr/>
          <p:nvPr/>
        </p:nvSpPr>
        <p:spPr>
          <a:xfrm>
            <a:off x="19188881" y="14924024"/>
            <a:ext cx="1938534" cy="3523950"/>
          </a:xfrm>
          <a:prstGeom prst="roundRect">
            <a:avLst/>
          </a:prstGeom>
          <a:solidFill>
            <a:srgbClr val="F2E8C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1058B992-7076-4497-1B34-1F7288E2D55F}"/>
              </a:ext>
            </a:extLst>
          </p:cNvPr>
          <p:cNvSpPr txBox="1"/>
          <p:nvPr/>
        </p:nvSpPr>
        <p:spPr>
          <a:xfrm>
            <a:off x="19188880" y="14968993"/>
            <a:ext cx="1938534" cy="369332"/>
          </a:xfrm>
          <a:prstGeom prst="rect">
            <a:avLst/>
          </a:prstGeom>
          <a:noFill/>
        </p:spPr>
        <p:txBody>
          <a:bodyPr wrap="square">
            <a:spAutoFit/>
          </a:bodyPr>
          <a:lstStyle/>
          <a:p>
            <a:pPr algn="ctr"/>
            <a:r>
              <a:rPr lang="en-US" sz="1800" b="1" dirty="0">
                <a:solidFill>
                  <a:srgbClr val="D72C19"/>
                </a:solidFill>
              </a:rPr>
              <a:t>XAI</a:t>
            </a:r>
            <a:endParaRPr lang="en-US" sz="1800" dirty="0">
              <a:solidFill>
                <a:srgbClr val="D72C19"/>
              </a:solidFill>
            </a:endParaRPr>
          </a:p>
        </p:txBody>
      </p:sp>
      <p:sp>
        <p:nvSpPr>
          <p:cNvPr id="117" name="Rounded Rectangle 46">
            <a:extLst>
              <a:ext uri="{FF2B5EF4-FFF2-40B4-BE49-F238E27FC236}">
                <a16:creationId xmlns:a16="http://schemas.microsoft.com/office/drawing/2014/main" id="{A544DC3A-5EEC-2521-56C2-09FFD935EC08}"/>
              </a:ext>
            </a:extLst>
          </p:cNvPr>
          <p:cNvSpPr/>
          <p:nvPr/>
        </p:nvSpPr>
        <p:spPr>
          <a:xfrm rot="16200000">
            <a:off x="17063483" y="13701731"/>
            <a:ext cx="2639326" cy="6021009"/>
          </a:xfrm>
          <a:prstGeom prst="roundRect">
            <a:avLst/>
          </a:prstGeom>
          <a:solidFill>
            <a:srgbClr val="F27610">
              <a:alpha val="2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a:extLst>
              <a:ext uri="{FF2B5EF4-FFF2-40B4-BE49-F238E27FC236}">
                <a16:creationId xmlns:a16="http://schemas.microsoft.com/office/drawing/2014/main" id="{B246B89E-86CF-2E00-0777-88BBD8EDFA51}"/>
              </a:ext>
            </a:extLst>
          </p:cNvPr>
          <p:cNvGrpSpPr/>
          <p:nvPr/>
        </p:nvGrpSpPr>
        <p:grpSpPr>
          <a:xfrm>
            <a:off x="14260654" y="13941928"/>
            <a:ext cx="2166602" cy="770372"/>
            <a:chOff x="1133864" y="1083776"/>
            <a:chExt cx="2166602" cy="770372"/>
          </a:xfrm>
        </p:grpSpPr>
        <p:pic>
          <p:nvPicPr>
            <p:cNvPr id="144" name="Picture 2">
              <a:extLst>
                <a:ext uri="{FF2B5EF4-FFF2-40B4-BE49-F238E27FC236}">
                  <a16:creationId xmlns:a16="http://schemas.microsoft.com/office/drawing/2014/main" id="{AE24A627-E7E4-78A5-D6F9-38B7542B58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910" r="20056" b="55174"/>
            <a:stretch/>
          </p:blipFill>
          <p:spPr bwMode="auto">
            <a:xfrm>
              <a:off x="1133864" y="1083776"/>
              <a:ext cx="2166602" cy="770372"/>
            </a:xfrm>
            <a:prstGeom prst="rect">
              <a:avLst/>
            </a:prstGeom>
            <a:noFill/>
            <a:extLst>
              <a:ext uri="{909E8E84-426E-40DD-AFC4-6F175D3DCCD1}">
                <a14:hiddenFill xmlns:a14="http://schemas.microsoft.com/office/drawing/2010/main">
                  <a:solidFill>
                    <a:srgbClr val="FFFFFF"/>
                  </a:solidFill>
                </a14:hiddenFill>
              </a:ext>
            </a:extLst>
          </p:spPr>
        </p:pic>
        <p:sp>
          <p:nvSpPr>
            <p:cNvPr id="145" name="TextBox 144">
              <a:extLst>
                <a:ext uri="{FF2B5EF4-FFF2-40B4-BE49-F238E27FC236}">
                  <a16:creationId xmlns:a16="http://schemas.microsoft.com/office/drawing/2014/main" id="{1A8F990A-3176-F05E-FEE5-E768D0DE4342}"/>
                </a:ext>
              </a:extLst>
            </p:cNvPr>
            <p:cNvSpPr txBox="1"/>
            <p:nvPr/>
          </p:nvSpPr>
          <p:spPr>
            <a:xfrm>
              <a:off x="1156435" y="1207817"/>
              <a:ext cx="2144031" cy="646331"/>
            </a:xfrm>
            <a:prstGeom prst="rect">
              <a:avLst/>
            </a:prstGeom>
            <a:solidFill>
              <a:schemeClr val="bg1">
                <a:alpha val="55816"/>
              </a:schemeClr>
            </a:solidFill>
          </p:spPr>
          <p:txBody>
            <a:bodyPr wrap="square" anchor="ctr">
              <a:spAutoFit/>
            </a:bodyPr>
            <a:lstStyle/>
            <a:p>
              <a:pPr algn="ctr"/>
              <a:endParaRPr lang="en-US" sz="1200" b="1" dirty="0">
                <a:solidFill>
                  <a:schemeClr val="tx1">
                    <a:lumMod val="85000"/>
                    <a:lumOff val="15000"/>
                  </a:schemeClr>
                </a:solidFill>
              </a:endParaRPr>
            </a:p>
            <a:p>
              <a:pPr algn="ctr"/>
              <a:r>
                <a:rPr lang="en-US" sz="1200" b="1" dirty="0">
                  <a:solidFill>
                    <a:schemeClr val="tx1">
                      <a:lumMod val="85000"/>
                      <a:lumOff val="15000"/>
                    </a:schemeClr>
                  </a:solidFill>
                </a:rPr>
                <a:t>Training Data</a:t>
              </a:r>
            </a:p>
            <a:p>
              <a:pPr algn="ctr"/>
              <a:endParaRPr lang="en-US" sz="1200" dirty="0">
                <a:solidFill>
                  <a:schemeClr val="tx1">
                    <a:lumMod val="85000"/>
                    <a:lumOff val="15000"/>
                  </a:schemeClr>
                </a:solidFill>
              </a:endParaRPr>
            </a:p>
          </p:txBody>
        </p:sp>
      </p:grpSp>
      <p:sp>
        <p:nvSpPr>
          <p:cNvPr id="119" name="TextBox 118">
            <a:extLst>
              <a:ext uri="{FF2B5EF4-FFF2-40B4-BE49-F238E27FC236}">
                <a16:creationId xmlns:a16="http://schemas.microsoft.com/office/drawing/2014/main" id="{CD96D16F-8A58-F09A-9CE5-EA879B165FAA}"/>
              </a:ext>
            </a:extLst>
          </p:cNvPr>
          <p:cNvSpPr txBox="1"/>
          <p:nvPr/>
        </p:nvSpPr>
        <p:spPr>
          <a:xfrm rot="16200000">
            <a:off x="14207313" y="16527569"/>
            <a:ext cx="2642616" cy="369332"/>
          </a:xfrm>
          <a:prstGeom prst="rect">
            <a:avLst/>
          </a:prstGeom>
          <a:noFill/>
        </p:spPr>
        <p:txBody>
          <a:bodyPr wrap="square">
            <a:spAutoFit/>
          </a:bodyPr>
          <a:lstStyle/>
          <a:p>
            <a:pPr algn="ctr"/>
            <a:r>
              <a:rPr lang="en-US" sz="1800" b="1" dirty="0">
                <a:solidFill>
                  <a:schemeClr val="tx1">
                    <a:lumMod val="85000"/>
                    <a:lumOff val="15000"/>
                  </a:schemeClr>
                </a:solidFill>
              </a:rPr>
              <a:t>Tabular Track</a:t>
            </a:r>
            <a:endParaRPr lang="en-US" sz="1800" dirty="0">
              <a:solidFill>
                <a:schemeClr val="tx1">
                  <a:lumMod val="85000"/>
                  <a:lumOff val="15000"/>
                </a:schemeClr>
              </a:solidFill>
            </a:endParaRPr>
          </a:p>
        </p:txBody>
      </p:sp>
      <p:grpSp>
        <p:nvGrpSpPr>
          <p:cNvPr id="120" name="Group 119">
            <a:extLst>
              <a:ext uri="{FF2B5EF4-FFF2-40B4-BE49-F238E27FC236}">
                <a16:creationId xmlns:a16="http://schemas.microsoft.com/office/drawing/2014/main" id="{0F567223-3ABC-388B-2A8C-DB67ABA7D628}"/>
              </a:ext>
            </a:extLst>
          </p:cNvPr>
          <p:cNvGrpSpPr/>
          <p:nvPr/>
        </p:nvGrpSpPr>
        <p:grpSpPr>
          <a:xfrm>
            <a:off x="19741725" y="15421871"/>
            <a:ext cx="1163321" cy="2573535"/>
            <a:chOff x="5395771" y="1341932"/>
            <a:chExt cx="1163321" cy="2573535"/>
          </a:xfrm>
        </p:grpSpPr>
        <p:grpSp>
          <p:nvGrpSpPr>
            <p:cNvPr id="125" name="Group 124">
              <a:extLst>
                <a:ext uri="{FF2B5EF4-FFF2-40B4-BE49-F238E27FC236}">
                  <a16:creationId xmlns:a16="http://schemas.microsoft.com/office/drawing/2014/main" id="{0EFD5D87-0A93-82CE-660D-A554733C6831}"/>
                </a:ext>
              </a:extLst>
            </p:cNvPr>
            <p:cNvGrpSpPr/>
            <p:nvPr/>
          </p:nvGrpSpPr>
          <p:grpSpPr>
            <a:xfrm>
              <a:off x="5414611" y="2217219"/>
              <a:ext cx="1132639" cy="826136"/>
              <a:chOff x="5414611" y="2223368"/>
              <a:chExt cx="1132639" cy="826136"/>
            </a:xfrm>
          </p:grpSpPr>
          <p:sp>
            <p:nvSpPr>
              <p:cNvPr id="132" name="Rounded Rectangle 1048">
                <a:extLst>
                  <a:ext uri="{FF2B5EF4-FFF2-40B4-BE49-F238E27FC236}">
                    <a16:creationId xmlns:a16="http://schemas.microsoft.com/office/drawing/2014/main" id="{FC2FB2BE-FDC8-90FB-3C4F-8E0EADF7EBA0}"/>
                  </a:ext>
                </a:extLst>
              </p:cNvPr>
              <p:cNvSpPr/>
              <p:nvPr/>
            </p:nvSpPr>
            <p:spPr>
              <a:xfrm>
                <a:off x="5414611" y="2223368"/>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lumMod val="85000"/>
                        <a:lumOff val="15000"/>
                      </a:schemeClr>
                    </a:solidFill>
                  </a:rPr>
                  <a:t>Shapley</a:t>
                </a:r>
                <a:endParaRPr lang="en-US" sz="700" dirty="0">
                  <a:solidFill>
                    <a:schemeClr val="tx1">
                      <a:lumMod val="85000"/>
                      <a:lumOff val="15000"/>
                    </a:schemeClr>
                  </a:solidFill>
                </a:endParaRPr>
              </a:p>
            </p:txBody>
          </p:sp>
          <p:pic>
            <p:nvPicPr>
              <p:cNvPr id="133" name="Picture 20">
                <a:extLst>
                  <a:ext uri="{FF2B5EF4-FFF2-40B4-BE49-F238E27FC236}">
                    <a16:creationId xmlns:a16="http://schemas.microsoft.com/office/drawing/2014/main" id="{B57F12EA-1D27-0738-77FC-C34D9042BE62}"/>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62344" y="2425914"/>
                <a:ext cx="998783" cy="6235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6" name="Group 125">
              <a:extLst>
                <a:ext uri="{FF2B5EF4-FFF2-40B4-BE49-F238E27FC236}">
                  <a16:creationId xmlns:a16="http://schemas.microsoft.com/office/drawing/2014/main" id="{09E7EE3A-3154-878C-4701-04C678167F62}"/>
                </a:ext>
              </a:extLst>
            </p:cNvPr>
            <p:cNvGrpSpPr/>
            <p:nvPr/>
          </p:nvGrpSpPr>
          <p:grpSpPr>
            <a:xfrm>
              <a:off x="5396265" y="1341932"/>
              <a:ext cx="1150985" cy="822960"/>
              <a:chOff x="5396265" y="1341932"/>
              <a:chExt cx="1150985" cy="822960"/>
            </a:xfrm>
          </p:grpSpPr>
          <p:sp>
            <p:nvSpPr>
              <p:cNvPr id="130" name="Rounded Rectangle 1047">
                <a:extLst>
                  <a:ext uri="{FF2B5EF4-FFF2-40B4-BE49-F238E27FC236}">
                    <a16:creationId xmlns:a16="http://schemas.microsoft.com/office/drawing/2014/main" id="{83817C8E-AB5F-FCF4-B066-A1C1201ECEC9}"/>
                  </a:ext>
                </a:extLst>
              </p:cNvPr>
              <p:cNvSpPr/>
              <p:nvPr/>
            </p:nvSpPr>
            <p:spPr>
              <a:xfrm>
                <a:off x="5414611" y="1341932"/>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lumMod val="85000"/>
                        <a:lumOff val="15000"/>
                      </a:schemeClr>
                    </a:solidFill>
                  </a:rPr>
                  <a:t>LIME</a:t>
                </a:r>
                <a:endParaRPr lang="en-US" sz="700" dirty="0">
                  <a:solidFill>
                    <a:schemeClr val="tx1">
                      <a:lumMod val="85000"/>
                      <a:lumOff val="15000"/>
                    </a:schemeClr>
                  </a:solidFill>
                </a:endParaRPr>
              </a:p>
            </p:txBody>
          </p:sp>
          <p:pic>
            <p:nvPicPr>
              <p:cNvPr id="131" name="Picture 22">
                <a:extLst>
                  <a:ext uri="{FF2B5EF4-FFF2-40B4-BE49-F238E27FC236}">
                    <a16:creationId xmlns:a16="http://schemas.microsoft.com/office/drawing/2014/main" id="{A89F5996-445D-A394-6875-E2A08C418BC7}"/>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6265" y="1559963"/>
                <a:ext cx="1090261" cy="6049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7" name="Group 126">
              <a:extLst>
                <a:ext uri="{FF2B5EF4-FFF2-40B4-BE49-F238E27FC236}">
                  <a16:creationId xmlns:a16="http://schemas.microsoft.com/office/drawing/2014/main" id="{B9C5922B-2250-A1E3-98E8-8C71AB869B60}"/>
                </a:ext>
              </a:extLst>
            </p:cNvPr>
            <p:cNvGrpSpPr/>
            <p:nvPr/>
          </p:nvGrpSpPr>
          <p:grpSpPr>
            <a:xfrm>
              <a:off x="5395771" y="3092507"/>
              <a:ext cx="1163321" cy="822960"/>
              <a:chOff x="5395771" y="3092507"/>
              <a:chExt cx="1163321" cy="822960"/>
            </a:xfrm>
          </p:grpSpPr>
          <p:sp>
            <p:nvSpPr>
              <p:cNvPr id="128" name="Rounded Rectangle 1049">
                <a:extLst>
                  <a:ext uri="{FF2B5EF4-FFF2-40B4-BE49-F238E27FC236}">
                    <a16:creationId xmlns:a16="http://schemas.microsoft.com/office/drawing/2014/main" id="{E52D83B5-3E6F-378C-A0EF-5B505F258EA0}"/>
                  </a:ext>
                </a:extLst>
              </p:cNvPr>
              <p:cNvSpPr/>
              <p:nvPr/>
            </p:nvSpPr>
            <p:spPr>
              <a:xfrm>
                <a:off x="5414611" y="3092507"/>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lumMod val="85000"/>
                        <a:lumOff val="15000"/>
                      </a:schemeClr>
                    </a:solidFill>
                  </a:rPr>
                  <a:t>Anchors</a:t>
                </a:r>
                <a:endParaRPr lang="en-US" sz="700" dirty="0">
                  <a:solidFill>
                    <a:schemeClr val="tx1">
                      <a:lumMod val="85000"/>
                      <a:lumOff val="15000"/>
                    </a:schemeClr>
                  </a:solidFill>
                </a:endParaRPr>
              </a:p>
            </p:txBody>
          </p:sp>
          <p:pic>
            <p:nvPicPr>
              <p:cNvPr id="129" name="Picture 128" descr="A screenshot of a computer&#10;&#10;Description automatically generated">
                <a:extLst>
                  <a:ext uri="{FF2B5EF4-FFF2-40B4-BE49-F238E27FC236}">
                    <a16:creationId xmlns:a16="http://schemas.microsoft.com/office/drawing/2014/main" id="{70A7D20A-8C47-FD91-B652-A8BE3297FEFF}"/>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5395771" y="3351736"/>
                <a:ext cx="1163321" cy="500154"/>
              </a:xfrm>
              <a:prstGeom prst="rect">
                <a:avLst/>
              </a:prstGeom>
            </p:spPr>
          </p:pic>
        </p:grpSp>
      </p:grpSp>
      <p:grpSp>
        <p:nvGrpSpPr>
          <p:cNvPr id="121" name="Group 120">
            <a:extLst>
              <a:ext uri="{FF2B5EF4-FFF2-40B4-BE49-F238E27FC236}">
                <a16:creationId xmlns:a16="http://schemas.microsoft.com/office/drawing/2014/main" id="{CD670DBF-E0F4-6275-F9BA-947EBF56C556}"/>
              </a:ext>
            </a:extLst>
          </p:cNvPr>
          <p:cNvGrpSpPr/>
          <p:nvPr/>
        </p:nvGrpSpPr>
        <p:grpSpPr>
          <a:xfrm>
            <a:off x="19248716" y="15701011"/>
            <a:ext cx="510630" cy="2022449"/>
            <a:chOff x="4902760" y="1690632"/>
            <a:chExt cx="510630" cy="2022449"/>
          </a:xfrm>
        </p:grpSpPr>
        <p:cxnSp>
          <p:nvCxnSpPr>
            <p:cNvPr id="122" name="Straight Arrow Connector 121">
              <a:extLst>
                <a:ext uri="{FF2B5EF4-FFF2-40B4-BE49-F238E27FC236}">
                  <a16:creationId xmlns:a16="http://schemas.microsoft.com/office/drawing/2014/main" id="{22982A98-E94A-B70B-F78A-0C885189E15B}"/>
                </a:ext>
              </a:extLst>
            </p:cNvPr>
            <p:cNvCxnSpPr>
              <a:cxnSpLocks/>
            </p:cNvCxnSpPr>
            <p:nvPr/>
          </p:nvCxnSpPr>
          <p:spPr>
            <a:xfrm>
              <a:off x="4902760" y="2697843"/>
              <a:ext cx="504883"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3" name="Elbow Connector 24">
              <a:extLst>
                <a:ext uri="{FF2B5EF4-FFF2-40B4-BE49-F238E27FC236}">
                  <a16:creationId xmlns:a16="http://schemas.microsoft.com/office/drawing/2014/main" id="{10150E12-5A27-3B6F-9909-E15B5D752171}"/>
                </a:ext>
              </a:extLst>
            </p:cNvPr>
            <p:cNvCxnSpPr>
              <a:cxnSpLocks/>
            </p:cNvCxnSpPr>
            <p:nvPr/>
          </p:nvCxnSpPr>
          <p:spPr>
            <a:xfrm rot="16200000" flipH="1">
              <a:off x="4767151" y="3066845"/>
              <a:ext cx="1018153" cy="274320"/>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24" name="Elbow Connector 26">
              <a:extLst>
                <a:ext uri="{FF2B5EF4-FFF2-40B4-BE49-F238E27FC236}">
                  <a16:creationId xmlns:a16="http://schemas.microsoft.com/office/drawing/2014/main" id="{64E6AB6E-905D-80FE-9FAE-E8BC82466CCE}"/>
                </a:ext>
              </a:extLst>
            </p:cNvPr>
            <p:cNvCxnSpPr>
              <a:cxnSpLocks/>
            </p:cNvCxnSpPr>
            <p:nvPr/>
          </p:nvCxnSpPr>
          <p:spPr>
            <a:xfrm rot="5400000" flipH="1" flipV="1">
              <a:off x="4772662" y="2057040"/>
              <a:ext cx="1007135" cy="274320"/>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grpSp>
      <p:grpSp>
        <p:nvGrpSpPr>
          <p:cNvPr id="152" name="Group 151">
            <a:extLst>
              <a:ext uri="{FF2B5EF4-FFF2-40B4-BE49-F238E27FC236}">
                <a16:creationId xmlns:a16="http://schemas.microsoft.com/office/drawing/2014/main" id="{6A028B5E-8C9A-F025-13FB-F9C203E98CC8}"/>
              </a:ext>
            </a:extLst>
          </p:cNvPr>
          <p:cNvGrpSpPr/>
          <p:nvPr/>
        </p:nvGrpSpPr>
        <p:grpSpPr>
          <a:xfrm>
            <a:off x="28489977" y="14917485"/>
            <a:ext cx="1309101" cy="3272152"/>
            <a:chOff x="16830046" y="15444697"/>
            <a:chExt cx="1036290" cy="2590250"/>
          </a:xfrm>
        </p:grpSpPr>
        <p:sp>
          <p:nvSpPr>
            <p:cNvPr id="139" name="Cube 138">
              <a:extLst>
                <a:ext uri="{FF2B5EF4-FFF2-40B4-BE49-F238E27FC236}">
                  <a16:creationId xmlns:a16="http://schemas.microsoft.com/office/drawing/2014/main" id="{7AF62BF2-7088-3AAD-7C02-D777953AE240}"/>
                </a:ext>
              </a:extLst>
            </p:cNvPr>
            <p:cNvSpPr/>
            <p:nvPr/>
          </p:nvSpPr>
          <p:spPr>
            <a:xfrm>
              <a:off x="16988583" y="16410279"/>
              <a:ext cx="752568" cy="659023"/>
            </a:xfrm>
            <a:prstGeom prst="cube">
              <a:avLst/>
            </a:prstGeom>
            <a:solidFill>
              <a:schemeClr val="tx1">
                <a:lumMod val="85000"/>
                <a:lumOff val="1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Model</a:t>
              </a:r>
            </a:p>
          </p:txBody>
        </p:sp>
        <p:sp>
          <p:nvSpPr>
            <p:cNvPr id="140" name="Rounded Rectangle 34">
              <a:extLst>
                <a:ext uri="{FF2B5EF4-FFF2-40B4-BE49-F238E27FC236}">
                  <a16:creationId xmlns:a16="http://schemas.microsoft.com/office/drawing/2014/main" id="{4D1E21E9-193C-4D08-F86A-B2DB26BD6D99}"/>
                </a:ext>
              </a:extLst>
            </p:cNvPr>
            <p:cNvSpPr/>
            <p:nvPr/>
          </p:nvSpPr>
          <p:spPr>
            <a:xfrm>
              <a:off x="16863398" y="15444697"/>
              <a:ext cx="1002938" cy="641885"/>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85000"/>
                      <a:lumOff val="15000"/>
                    </a:schemeClr>
                  </a:solidFill>
                </a:rPr>
                <a:t>Input</a:t>
              </a:r>
            </a:p>
            <a:p>
              <a:pPr algn="ctr"/>
              <a:r>
                <a:rPr lang="en-US" sz="700" dirty="0">
                  <a:solidFill>
                    <a:schemeClr val="tx1">
                      <a:lumMod val="85000"/>
                      <a:lumOff val="15000"/>
                    </a:schemeClr>
                  </a:solidFill>
                </a:rPr>
                <a:t>EX A 27yr old student with a grade of 0.7 and 700 videos watched…</a:t>
              </a:r>
              <a:endParaRPr lang="en-US" sz="700" dirty="0"/>
            </a:p>
          </p:txBody>
        </p:sp>
        <p:grpSp>
          <p:nvGrpSpPr>
            <p:cNvPr id="141" name="Group 140">
              <a:extLst>
                <a:ext uri="{FF2B5EF4-FFF2-40B4-BE49-F238E27FC236}">
                  <a16:creationId xmlns:a16="http://schemas.microsoft.com/office/drawing/2014/main" id="{E6C647B2-41AE-4B3C-6506-3669E08B7C9E}"/>
                </a:ext>
              </a:extLst>
            </p:cNvPr>
            <p:cNvGrpSpPr/>
            <p:nvPr/>
          </p:nvGrpSpPr>
          <p:grpSpPr>
            <a:xfrm>
              <a:off x="16830046" y="17393062"/>
              <a:ext cx="1031576" cy="641885"/>
              <a:chOff x="2627917" y="1922748"/>
              <a:chExt cx="1031576" cy="641885"/>
            </a:xfrm>
          </p:grpSpPr>
          <p:sp>
            <p:nvSpPr>
              <p:cNvPr id="142" name="Rounded Rectangle 35">
                <a:extLst>
                  <a:ext uri="{FF2B5EF4-FFF2-40B4-BE49-F238E27FC236}">
                    <a16:creationId xmlns:a16="http://schemas.microsoft.com/office/drawing/2014/main" id="{F1BB90E5-E9E3-68E0-2A33-7EDCFDC09518}"/>
                  </a:ext>
                </a:extLst>
              </p:cNvPr>
              <p:cNvSpPr/>
              <p:nvPr/>
            </p:nvSpPr>
            <p:spPr>
              <a:xfrm>
                <a:off x="2640141" y="1922748"/>
                <a:ext cx="997481" cy="641885"/>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85000"/>
                        <a:lumOff val="15000"/>
                      </a:schemeClr>
                    </a:solidFill>
                  </a:rPr>
                  <a:t>Prediction</a:t>
                </a:r>
                <a:endParaRPr lang="en-US" sz="700" dirty="0">
                  <a:solidFill>
                    <a:schemeClr val="tx1">
                      <a:lumMod val="85000"/>
                      <a:lumOff val="15000"/>
                    </a:schemeClr>
                  </a:solidFill>
                </a:endParaRPr>
              </a:p>
              <a:p>
                <a:pPr algn="ctr"/>
                <a:endParaRPr lang="en-US" sz="700" dirty="0">
                  <a:solidFill>
                    <a:schemeClr val="tx1">
                      <a:lumMod val="85000"/>
                      <a:lumOff val="15000"/>
                    </a:schemeClr>
                  </a:solidFill>
                </a:endParaRPr>
              </a:p>
              <a:p>
                <a:pPr algn="ctr"/>
                <a:endParaRPr lang="en-US" sz="700" dirty="0">
                  <a:solidFill>
                    <a:schemeClr val="tx1">
                      <a:lumMod val="85000"/>
                      <a:lumOff val="15000"/>
                    </a:schemeClr>
                  </a:solidFill>
                </a:endParaRPr>
              </a:p>
              <a:p>
                <a:pPr algn="ctr"/>
                <a:endParaRPr lang="en-US" sz="700" dirty="0"/>
              </a:p>
            </p:txBody>
          </p:sp>
          <p:pic>
            <p:nvPicPr>
              <p:cNvPr id="143" name="Picture 4">
                <a:extLst>
                  <a:ext uri="{FF2B5EF4-FFF2-40B4-BE49-F238E27FC236}">
                    <a16:creationId xmlns:a16="http://schemas.microsoft.com/office/drawing/2014/main" id="{C644F175-158C-B8A0-AB93-2C49E2839600}"/>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29296"/>
              <a:stretch/>
            </p:blipFill>
            <p:spPr bwMode="auto">
              <a:xfrm>
                <a:off x="2627917" y="2234383"/>
                <a:ext cx="1031576" cy="27297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38" name="Straight Arrow Connector 137">
              <a:extLst>
                <a:ext uri="{FF2B5EF4-FFF2-40B4-BE49-F238E27FC236}">
                  <a16:creationId xmlns:a16="http://schemas.microsoft.com/office/drawing/2014/main" id="{AC0AC034-02FC-4683-C550-B33630F16FA9}"/>
                </a:ext>
              </a:extLst>
            </p:cNvPr>
            <p:cNvCxnSpPr>
              <a:cxnSpLocks/>
            </p:cNvCxnSpPr>
            <p:nvPr/>
          </p:nvCxnSpPr>
          <p:spPr>
            <a:xfrm rot="5400000">
              <a:off x="17260272" y="16242670"/>
              <a:ext cx="20919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9" name="Straight Arrow Connector 148">
              <a:extLst>
                <a:ext uri="{FF2B5EF4-FFF2-40B4-BE49-F238E27FC236}">
                  <a16:creationId xmlns:a16="http://schemas.microsoft.com/office/drawing/2014/main" id="{283101BE-8F68-BBCC-FEF3-FBB39ACFCFC3}"/>
                </a:ext>
              </a:extLst>
            </p:cNvPr>
            <p:cNvCxnSpPr>
              <a:cxnSpLocks/>
            </p:cNvCxnSpPr>
            <p:nvPr/>
          </p:nvCxnSpPr>
          <p:spPr>
            <a:xfrm rot="5400000">
              <a:off x="17260272" y="17239770"/>
              <a:ext cx="20919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158" name="Rectangle 157">
            <a:extLst>
              <a:ext uri="{FF2B5EF4-FFF2-40B4-BE49-F238E27FC236}">
                <a16:creationId xmlns:a16="http://schemas.microsoft.com/office/drawing/2014/main" id="{06C960C7-84CD-F5EC-50B3-FD7A8A97895D}"/>
              </a:ext>
            </a:extLst>
          </p:cNvPr>
          <p:cNvSpPr/>
          <p:nvPr/>
        </p:nvSpPr>
        <p:spPr>
          <a:xfrm rot="10800000">
            <a:off x="22872286" y="13453116"/>
            <a:ext cx="137962" cy="8433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ounded Rectangle 15">
            <a:extLst>
              <a:ext uri="{FF2B5EF4-FFF2-40B4-BE49-F238E27FC236}">
                <a16:creationId xmlns:a16="http://schemas.microsoft.com/office/drawing/2014/main" id="{C771A0C8-BD9C-A2A9-DCB0-5F1EC0C0EBC4}"/>
              </a:ext>
            </a:extLst>
          </p:cNvPr>
          <p:cNvSpPr/>
          <p:nvPr/>
        </p:nvSpPr>
        <p:spPr>
          <a:xfrm>
            <a:off x="29983292" y="14493240"/>
            <a:ext cx="3293523" cy="3743010"/>
          </a:xfrm>
          <a:prstGeom prst="roundRect">
            <a:avLst/>
          </a:prstGeom>
          <a:solidFill>
            <a:srgbClr val="5BBB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3" name="Group 192">
            <a:extLst>
              <a:ext uri="{FF2B5EF4-FFF2-40B4-BE49-F238E27FC236}">
                <a16:creationId xmlns:a16="http://schemas.microsoft.com/office/drawing/2014/main" id="{0BE02825-E5BD-CFBD-B2B3-D0CD7B2F71A6}"/>
              </a:ext>
            </a:extLst>
          </p:cNvPr>
          <p:cNvGrpSpPr/>
          <p:nvPr/>
        </p:nvGrpSpPr>
        <p:grpSpPr>
          <a:xfrm>
            <a:off x="30141152" y="14848172"/>
            <a:ext cx="2698279" cy="3269386"/>
            <a:chOff x="27177222" y="14825168"/>
            <a:chExt cx="2698279" cy="3269386"/>
          </a:xfrm>
        </p:grpSpPr>
        <p:grpSp>
          <p:nvGrpSpPr>
            <p:cNvPr id="163" name="Group 162">
              <a:extLst>
                <a:ext uri="{FF2B5EF4-FFF2-40B4-BE49-F238E27FC236}">
                  <a16:creationId xmlns:a16="http://schemas.microsoft.com/office/drawing/2014/main" id="{CAC6B87F-EC5D-86B4-65ED-75B72C89A5F8}"/>
                </a:ext>
              </a:extLst>
            </p:cNvPr>
            <p:cNvGrpSpPr/>
            <p:nvPr/>
          </p:nvGrpSpPr>
          <p:grpSpPr>
            <a:xfrm>
              <a:off x="27782236" y="15695796"/>
              <a:ext cx="2093265" cy="1526808"/>
              <a:chOff x="5414612" y="2223368"/>
              <a:chExt cx="1132639" cy="826136"/>
            </a:xfrm>
          </p:grpSpPr>
          <p:sp>
            <p:nvSpPr>
              <p:cNvPr id="170" name="Rounded Rectangle 1048">
                <a:extLst>
                  <a:ext uri="{FF2B5EF4-FFF2-40B4-BE49-F238E27FC236}">
                    <a16:creationId xmlns:a16="http://schemas.microsoft.com/office/drawing/2014/main" id="{5C9D359C-9974-C762-B792-B2B792BC06B0}"/>
                  </a:ext>
                </a:extLst>
              </p:cNvPr>
              <p:cNvSpPr/>
              <p:nvPr/>
            </p:nvSpPr>
            <p:spPr>
              <a:xfrm>
                <a:off x="5414612" y="2223368"/>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lumMod val="85000"/>
                        <a:lumOff val="15000"/>
                      </a:schemeClr>
                    </a:solidFill>
                  </a:rPr>
                  <a:t>Shapley</a:t>
                </a:r>
                <a:endParaRPr lang="en-US" sz="700" dirty="0">
                  <a:solidFill>
                    <a:schemeClr val="tx1">
                      <a:lumMod val="85000"/>
                      <a:lumOff val="15000"/>
                    </a:schemeClr>
                  </a:solidFill>
                </a:endParaRPr>
              </a:p>
            </p:txBody>
          </p:sp>
          <p:pic>
            <p:nvPicPr>
              <p:cNvPr id="171" name="Picture 20">
                <a:extLst>
                  <a:ext uri="{FF2B5EF4-FFF2-40B4-BE49-F238E27FC236}">
                    <a16:creationId xmlns:a16="http://schemas.microsoft.com/office/drawing/2014/main" id="{42EE4D24-457E-5C34-C8E0-60D24E771EE7}"/>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62344" y="2425914"/>
                <a:ext cx="998783" cy="6235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4" name="Group 163">
              <a:extLst>
                <a:ext uri="{FF2B5EF4-FFF2-40B4-BE49-F238E27FC236}">
                  <a16:creationId xmlns:a16="http://schemas.microsoft.com/office/drawing/2014/main" id="{476E89D2-0475-51A6-1DEE-A13A9A6A87CF}"/>
                </a:ext>
              </a:extLst>
            </p:cNvPr>
            <p:cNvGrpSpPr/>
            <p:nvPr/>
          </p:nvGrpSpPr>
          <p:grpSpPr>
            <a:xfrm>
              <a:off x="28189245" y="14825168"/>
              <a:ext cx="1150985" cy="822960"/>
              <a:chOff x="5396265" y="1341932"/>
              <a:chExt cx="1150985" cy="822960"/>
            </a:xfrm>
          </p:grpSpPr>
          <p:sp>
            <p:nvSpPr>
              <p:cNvPr id="168" name="Rounded Rectangle 1047">
                <a:extLst>
                  <a:ext uri="{FF2B5EF4-FFF2-40B4-BE49-F238E27FC236}">
                    <a16:creationId xmlns:a16="http://schemas.microsoft.com/office/drawing/2014/main" id="{CE0D8E3E-4D9B-A8DE-74D2-20CB55697F79}"/>
                  </a:ext>
                </a:extLst>
              </p:cNvPr>
              <p:cNvSpPr/>
              <p:nvPr/>
            </p:nvSpPr>
            <p:spPr>
              <a:xfrm>
                <a:off x="5414611" y="1341932"/>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lumMod val="85000"/>
                        <a:lumOff val="15000"/>
                      </a:schemeClr>
                    </a:solidFill>
                  </a:rPr>
                  <a:t>LIME</a:t>
                </a:r>
                <a:endParaRPr lang="en-US" sz="700" dirty="0">
                  <a:solidFill>
                    <a:schemeClr val="tx1">
                      <a:lumMod val="85000"/>
                      <a:lumOff val="15000"/>
                    </a:schemeClr>
                  </a:solidFill>
                </a:endParaRPr>
              </a:p>
            </p:txBody>
          </p:sp>
          <p:pic>
            <p:nvPicPr>
              <p:cNvPr id="169" name="Picture 22">
                <a:extLst>
                  <a:ext uri="{FF2B5EF4-FFF2-40B4-BE49-F238E27FC236}">
                    <a16:creationId xmlns:a16="http://schemas.microsoft.com/office/drawing/2014/main" id="{5893F416-6FF1-8052-8BE3-FB24F54BAF7B}"/>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6265" y="1559963"/>
                <a:ext cx="1090261" cy="6049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5" name="Group 164">
              <a:extLst>
                <a:ext uri="{FF2B5EF4-FFF2-40B4-BE49-F238E27FC236}">
                  <a16:creationId xmlns:a16="http://schemas.microsoft.com/office/drawing/2014/main" id="{28C4587B-23EE-2E63-766E-EAC4DD606FEC}"/>
                </a:ext>
              </a:extLst>
            </p:cNvPr>
            <p:cNvGrpSpPr/>
            <p:nvPr/>
          </p:nvGrpSpPr>
          <p:grpSpPr>
            <a:xfrm>
              <a:off x="28192249" y="17271594"/>
              <a:ext cx="1163321" cy="822960"/>
              <a:chOff x="5395771" y="3092507"/>
              <a:chExt cx="1163321" cy="822960"/>
            </a:xfrm>
          </p:grpSpPr>
          <p:sp>
            <p:nvSpPr>
              <p:cNvPr id="166" name="Rounded Rectangle 1049">
                <a:extLst>
                  <a:ext uri="{FF2B5EF4-FFF2-40B4-BE49-F238E27FC236}">
                    <a16:creationId xmlns:a16="http://schemas.microsoft.com/office/drawing/2014/main" id="{36FC6843-6C13-B72C-24CD-E1FAE4992514}"/>
                  </a:ext>
                </a:extLst>
              </p:cNvPr>
              <p:cNvSpPr/>
              <p:nvPr/>
            </p:nvSpPr>
            <p:spPr>
              <a:xfrm>
                <a:off x="5414611" y="3092507"/>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lumMod val="85000"/>
                        <a:lumOff val="15000"/>
                      </a:schemeClr>
                    </a:solidFill>
                  </a:rPr>
                  <a:t>Anchors</a:t>
                </a:r>
                <a:endParaRPr lang="en-US" sz="700" dirty="0">
                  <a:solidFill>
                    <a:schemeClr val="tx1">
                      <a:lumMod val="85000"/>
                      <a:lumOff val="15000"/>
                    </a:schemeClr>
                  </a:solidFill>
                </a:endParaRPr>
              </a:p>
            </p:txBody>
          </p:sp>
          <p:pic>
            <p:nvPicPr>
              <p:cNvPr id="167" name="Picture 166" descr="A screenshot of a computer&#10;&#10;Description automatically generated">
                <a:extLst>
                  <a:ext uri="{FF2B5EF4-FFF2-40B4-BE49-F238E27FC236}">
                    <a16:creationId xmlns:a16="http://schemas.microsoft.com/office/drawing/2014/main" id="{9721B2B2-31C8-51E5-6CC5-03859124B6F4}"/>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5395771" y="3351736"/>
                <a:ext cx="1163321" cy="500154"/>
              </a:xfrm>
              <a:prstGeom prst="rect">
                <a:avLst/>
              </a:prstGeom>
            </p:spPr>
          </p:pic>
        </p:grpSp>
        <p:grpSp>
          <p:nvGrpSpPr>
            <p:cNvPr id="192" name="Group 191">
              <a:extLst>
                <a:ext uri="{FF2B5EF4-FFF2-40B4-BE49-F238E27FC236}">
                  <a16:creationId xmlns:a16="http://schemas.microsoft.com/office/drawing/2014/main" id="{A328C56F-9AAC-156C-A3E3-21853E0C5F0F}"/>
                </a:ext>
              </a:extLst>
            </p:cNvPr>
            <p:cNvGrpSpPr/>
            <p:nvPr/>
          </p:nvGrpSpPr>
          <p:grpSpPr>
            <a:xfrm>
              <a:off x="27177222" y="15082119"/>
              <a:ext cx="510630" cy="2802124"/>
              <a:chOff x="27144056" y="15098643"/>
              <a:chExt cx="510630" cy="2802124"/>
            </a:xfrm>
          </p:grpSpPr>
          <p:cxnSp>
            <p:nvCxnSpPr>
              <p:cNvPr id="173" name="Straight Arrow Connector 172">
                <a:extLst>
                  <a:ext uri="{FF2B5EF4-FFF2-40B4-BE49-F238E27FC236}">
                    <a16:creationId xmlns:a16="http://schemas.microsoft.com/office/drawing/2014/main" id="{E924A769-4D21-253E-3259-BC7791447573}"/>
                  </a:ext>
                </a:extLst>
              </p:cNvPr>
              <p:cNvCxnSpPr>
                <a:cxnSpLocks/>
              </p:cNvCxnSpPr>
              <p:nvPr/>
            </p:nvCxnSpPr>
            <p:spPr>
              <a:xfrm>
                <a:off x="27144056" y="16494143"/>
                <a:ext cx="504883"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4" name="Elbow Connector 24">
                <a:extLst>
                  <a:ext uri="{FF2B5EF4-FFF2-40B4-BE49-F238E27FC236}">
                    <a16:creationId xmlns:a16="http://schemas.microsoft.com/office/drawing/2014/main" id="{D4039D68-4FCA-327B-914F-0C090CB3D15F}"/>
                  </a:ext>
                </a:extLst>
              </p:cNvPr>
              <p:cNvCxnSpPr>
                <a:cxnSpLocks/>
              </p:cNvCxnSpPr>
              <p:nvPr/>
            </p:nvCxnSpPr>
            <p:spPr>
              <a:xfrm rot="16200000" flipH="1">
                <a:off x="26812193" y="17058276"/>
                <a:ext cx="1410662" cy="274320"/>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75" name="Elbow Connector 26">
                <a:extLst>
                  <a:ext uri="{FF2B5EF4-FFF2-40B4-BE49-F238E27FC236}">
                    <a16:creationId xmlns:a16="http://schemas.microsoft.com/office/drawing/2014/main" id="{117CFC2E-6F24-24A7-39E0-1B52CB22A8F8}"/>
                  </a:ext>
                </a:extLst>
              </p:cNvPr>
              <p:cNvCxnSpPr>
                <a:cxnSpLocks/>
              </p:cNvCxnSpPr>
              <p:nvPr/>
            </p:nvCxnSpPr>
            <p:spPr>
              <a:xfrm rot="5400000" flipH="1" flipV="1">
                <a:off x="26819828" y="15659181"/>
                <a:ext cx="1395396" cy="274320"/>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grpSp>
      </p:grpSp>
      <p:sp>
        <p:nvSpPr>
          <p:cNvPr id="182" name="Left Brace 181">
            <a:extLst>
              <a:ext uri="{FF2B5EF4-FFF2-40B4-BE49-F238E27FC236}">
                <a16:creationId xmlns:a16="http://schemas.microsoft.com/office/drawing/2014/main" id="{E2E604B2-DDA8-59E3-0011-156FFFAB1984}"/>
              </a:ext>
            </a:extLst>
          </p:cNvPr>
          <p:cNvSpPr/>
          <p:nvPr/>
        </p:nvSpPr>
        <p:spPr>
          <a:xfrm>
            <a:off x="21849378" y="15098530"/>
            <a:ext cx="500598" cy="3174938"/>
          </a:xfrm>
          <a:prstGeom prst="leftBrace">
            <a:avLst>
              <a:gd name="adj1" fmla="val 47732"/>
              <a:gd name="adj2" fmla="val 50234"/>
            </a:avLst>
          </a:prstGeom>
          <a:noFill/>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94" name="TextBox 193">
            <a:extLst>
              <a:ext uri="{FF2B5EF4-FFF2-40B4-BE49-F238E27FC236}">
                <a16:creationId xmlns:a16="http://schemas.microsoft.com/office/drawing/2014/main" id="{8D785B3C-862E-CBDE-EA24-494AED464D49}"/>
              </a:ext>
            </a:extLst>
          </p:cNvPr>
          <p:cNvSpPr txBox="1"/>
          <p:nvPr/>
        </p:nvSpPr>
        <p:spPr>
          <a:xfrm>
            <a:off x="28544937" y="14598365"/>
            <a:ext cx="1231496" cy="338554"/>
          </a:xfrm>
          <a:prstGeom prst="rect">
            <a:avLst/>
          </a:prstGeom>
          <a:noFill/>
        </p:spPr>
        <p:txBody>
          <a:bodyPr wrap="square" rtlCol="0">
            <a:spAutoFit/>
          </a:bodyPr>
          <a:lstStyle/>
          <a:p>
            <a:pPr algn="ctr"/>
            <a:r>
              <a:rPr lang="en-US" sz="1600" b="1" dirty="0">
                <a:solidFill>
                  <a:schemeClr val="bg1"/>
                </a:solidFill>
              </a:rPr>
              <a:t>Black Box</a:t>
            </a:r>
          </a:p>
        </p:txBody>
      </p:sp>
      <p:sp>
        <p:nvSpPr>
          <p:cNvPr id="195" name="TextBox 194">
            <a:extLst>
              <a:ext uri="{FF2B5EF4-FFF2-40B4-BE49-F238E27FC236}">
                <a16:creationId xmlns:a16="http://schemas.microsoft.com/office/drawing/2014/main" id="{7567039D-EA9A-5CAB-6F1E-5A51A494FC6B}"/>
              </a:ext>
            </a:extLst>
          </p:cNvPr>
          <p:cNvSpPr txBox="1"/>
          <p:nvPr/>
        </p:nvSpPr>
        <p:spPr>
          <a:xfrm>
            <a:off x="30938714" y="14517136"/>
            <a:ext cx="1598250" cy="338554"/>
          </a:xfrm>
          <a:prstGeom prst="rect">
            <a:avLst/>
          </a:prstGeom>
          <a:noFill/>
        </p:spPr>
        <p:txBody>
          <a:bodyPr wrap="square" rtlCol="0">
            <a:spAutoFit/>
          </a:bodyPr>
          <a:lstStyle/>
          <a:p>
            <a:pPr algn="ctr"/>
            <a:r>
              <a:rPr lang="en-US" sz="1600" b="1" dirty="0">
                <a:solidFill>
                  <a:schemeClr val="bg1"/>
                </a:solidFill>
              </a:rPr>
              <a:t>Explanations</a:t>
            </a:r>
          </a:p>
        </p:txBody>
      </p:sp>
      <p:sp>
        <p:nvSpPr>
          <p:cNvPr id="215" name="Rounded Rectangle 15">
            <a:extLst>
              <a:ext uri="{FF2B5EF4-FFF2-40B4-BE49-F238E27FC236}">
                <a16:creationId xmlns:a16="http://schemas.microsoft.com/office/drawing/2014/main" id="{CD2B7354-FDC5-FF49-D205-D384B6209E10}"/>
              </a:ext>
            </a:extLst>
          </p:cNvPr>
          <p:cNvSpPr/>
          <p:nvPr/>
        </p:nvSpPr>
        <p:spPr>
          <a:xfrm>
            <a:off x="24976155" y="14497490"/>
            <a:ext cx="1522650" cy="3743010"/>
          </a:xfrm>
          <a:prstGeom prst="roundRect">
            <a:avLst/>
          </a:prstGeom>
          <a:solidFill>
            <a:srgbClr val="5BBB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a:extLst>
              <a:ext uri="{FF2B5EF4-FFF2-40B4-BE49-F238E27FC236}">
                <a16:creationId xmlns:a16="http://schemas.microsoft.com/office/drawing/2014/main" id="{EDA75B4F-76F8-7700-C4EA-C35D4BDAE9E5}"/>
              </a:ext>
            </a:extLst>
          </p:cNvPr>
          <p:cNvSpPr txBox="1"/>
          <p:nvPr/>
        </p:nvSpPr>
        <p:spPr>
          <a:xfrm>
            <a:off x="25129348" y="14537618"/>
            <a:ext cx="1231496" cy="338554"/>
          </a:xfrm>
          <a:prstGeom prst="rect">
            <a:avLst/>
          </a:prstGeom>
          <a:noFill/>
        </p:spPr>
        <p:txBody>
          <a:bodyPr wrap="square" rtlCol="0">
            <a:spAutoFit/>
          </a:bodyPr>
          <a:lstStyle/>
          <a:p>
            <a:pPr algn="ctr"/>
            <a:r>
              <a:rPr lang="en-US" sz="1600" b="1" dirty="0">
                <a:solidFill>
                  <a:schemeClr val="bg1"/>
                </a:solidFill>
              </a:rPr>
              <a:t>Explanation</a:t>
            </a:r>
          </a:p>
        </p:txBody>
      </p:sp>
      <p:grpSp>
        <p:nvGrpSpPr>
          <p:cNvPr id="284" name="Group 283">
            <a:extLst>
              <a:ext uri="{FF2B5EF4-FFF2-40B4-BE49-F238E27FC236}">
                <a16:creationId xmlns:a16="http://schemas.microsoft.com/office/drawing/2014/main" id="{F56FCDBF-A243-37CB-3CFC-FA9B634F536E}"/>
              </a:ext>
            </a:extLst>
          </p:cNvPr>
          <p:cNvGrpSpPr/>
          <p:nvPr/>
        </p:nvGrpSpPr>
        <p:grpSpPr>
          <a:xfrm>
            <a:off x="23470168" y="14855690"/>
            <a:ext cx="1279811" cy="3237170"/>
            <a:chOff x="25451368" y="14855690"/>
            <a:chExt cx="1279811" cy="3237170"/>
          </a:xfrm>
        </p:grpSpPr>
        <p:pic>
          <p:nvPicPr>
            <p:cNvPr id="155" name="Graphic 154">
              <a:extLst>
                <a:ext uri="{FF2B5EF4-FFF2-40B4-BE49-F238E27FC236}">
                  <a16:creationId xmlns:a16="http://schemas.microsoft.com/office/drawing/2014/main" id="{A6A24FD9-A6C2-B4A2-C648-ECAAB6D1929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451368" y="14855690"/>
              <a:ext cx="1279811" cy="3237170"/>
            </a:xfrm>
            <a:prstGeom prst="rect">
              <a:avLst/>
            </a:prstGeom>
          </p:spPr>
        </p:pic>
        <mc:AlternateContent xmlns:mc="http://schemas.openxmlformats.org/markup-compatibility/2006" xmlns:a14="http://schemas.microsoft.com/office/drawing/2010/main">
          <mc:Choice Requires="a14">
            <p:sp>
              <p:nvSpPr>
                <p:cNvPr id="275" name="Rounded Rectangle 34">
                  <a:extLst>
                    <a:ext uri="{FF2B5EF4-FFF2-40B4-BE49-F238E27FC236}">
                      <a16:creationId xmlns:a16="http://schemas.microsoft.com/office/drawing/2014/main" id="{EA8A07B8-559F-A815-2393-9AFF05C47764}"/>
                    </a:ext>
                  </a:extLst>
                </p:cNvPr>
                <p:cNvSpPr/>
                <p:nvPr/>
              </p:nvSpPr>
              <p:spPr>
                <a:xfrm>
                  <a:off x="25494511" y="14893710"/>
                  <a:ext cx="1230040" cy="786056"/>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0" dirty="0" smtClean="0">
                            <a:solidFill>
                              <a:schemeClr val="tx1">
                                <a:lumMod val="85000"/>
                                <a:lumOff val="15000"/>
                              </a:schemeClr>
                            </a:solidFill>
                            <a:latin typeface="Cambria Math" panose="02040503050406030204" pitchFamily="18" charset="0"/>
                          </a:rPr>
                          <m:t>𝐈𝐧𝐩𝐮𝐭</m:t>
                        </m:r>
                      </m:oMath>
                    </m:oMathPara>
                  </a14:m>
                  <a:endParaRPr lang="en-US" sz="1600" b="1" dirty="0">
                    <a:solidFill>
                      <a:schemeClr val="tx1">
                        <a:lumMod val="85000"/>
                        <a:lumOff val="15000"/>
                      </a:schemeClr>
                    </a:solidFill>
                    <a:cs typeface="Arial" panose="020B0604020202020204" pitchFamily="34" charset="0"/>
                  </a:endParaRPr>
                </a:p>
              </p:txBody>
            </p:sp>
          </mc:Choice>
          <mc:Fallback xmlns="">
            <p:sp>
              <p:nvSpPr>
                <p:cNvPr id="275" name="Rounded Rectangle 34">
                  <a:extLst>
                    <a:ext uri="{FF2B5EF4-FFF2-40B4-BE49-F238E27FC236}">
                      <a16:creationId xmlns:a16="http://schemas.microsoft.com/office/drawing/2014/main" id="{EA8A07B8-559F-A815-2393-9AFF05C47764}"/>
                    </a:ext>
                  </a:extLst>
                </p:cNvPr>
                <p:cNvSpPr>
                  <a:spLocks noRot="1" noChangeAspect="1" noMove="1" noResize="1" noEditPoints="1" noAdjustHandles="1" noChangeArrowheads="1" noChangeShapeType="1" noTextEdit="1"/>
                </p:cNvSpPr>
                <p:nvPr/>
              </p:nvSpPr>
              <p:spPr>
                <a:xfrm>
                  <a:off x="25494511" y="14893710"/>
                  <a:ext cx="1230040" cy="786056"/>
                </a:xfrm>
                <a:prstGeom prst="roundRect">
                  <a:avLst/>
                </a:prstGeom>
                <a:blipFill>
                  <a:blip r:embed="rId11"/>
                  <a:stretch>
                    <a:fillRect/>
                  </a:stretch>
                </a:blipFill>
                <a:ln w="762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6" name="Rounded Rectangle 34">
                  <a:extLst>
                    <a:ext uri="{FF2B5EF4-FFF2-40B4-BE49-F238E27FC236}">
                      <a16:creationId xmlns:a16="http://schemas.microsoft.com/office/drawing/2014/main" id="{8C041EBD-E2D6-5642-62B8-6A2D3E226040}"/>
                    </a:ext>
                  </a:extLst>
                </p:cNvPr>
                <p:cNvSpPr/>
                <p:nvPr/>
              </p:nvSpPr>
              <p:spPr>
                <a:xfrm>
                  <a:off x="25475116" y="17300403"/>
                  <a:ext cx="1230040" cy="786056"/>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1600" b="1" i="0" dirty="0" smtClean="0">
                            <a:solidFill>
                              <a:schemeClr val="tx1">
                                <a:lumMod val="85000"/>
                                <a:lumOff val="15000"/>
                              </a:schemeClr>
                            </a:solidFill>
                            <a:latin typeface="Cambria Math" panose="02040503050406030204" pitchFamily="18" charset="0"/>
                          </a:rPr>
                          <m:t>𝐎𝐮𝐭𝐩𝐮𝐭</m:t>
                        </m:r>
                      </m:oMath>
                    </m:oMathPara>
                  </a14:m>
                  <a:endParaRPr lang="en-US" sz="1600" b="1" dirty="0">
                    <a:solidFill>
                      <a:schemeClr val="tx1">
                        <a:lumMod val="85000"/>
                        <a:lumOff val="15000"/>
                      </a:schemeClr>
                    </a:solidFill>
                    <a:cs typeface="Arial" panose="020B0604020202020204" pitchFamily="34" charset="0"/>
                  </a:endParaRPr>
                </a:p>
              </p:txBody>
            </p:sp>
          </mc:Choice>
          <mc:Fallback xmlns="">
            <p:sp>
              <p:nvSpPr>
                <p:cNvPr id="276" name="Rounded Rectangle 34">
                  <a:extLst>
                    <a:ext uri="{FF2B5EF4-FFF2-40B4-BE49-F238E27FC236}">
                      <a16:creationId xmlns:a16="http://schemas.microsoft.com/office/drawing/2014/main" id="{8C041EBD-E2D6-5642-62B8-6A2D3E226040}"/>
                    </a:ext>
                  </a:extLst>
                </p:cNvPr>
                <p:cNvSpPr>
                  <a:spLocks noRot="1" noChangeAspect="1" noMove="1" noResize="1" noEditPoints="1" noAdjustHandles="1" noChangeArrowheads="1" noChangeShapeType="1" noTextEdit="1"/>
                </p:cNvSpPr>
                <p:nvPr/>
              </p:nvSpPr>
              <p:spPr>
                <a:xfrm>
                  <a:off x="25475116" y="17300403"/>
                  <a:ext cx="1230040" cy="786056"/>
                </a:xfrm>
                <a:prstGeom prst="roundRect">
                  <a:avLst/>
                </a:prstGeom>
                <a:blipFill>
                  <a:blip r:embed="rId12"/>
                  <a:stretch>
                    <a:fillRect/>
                  </a:stretch>
                </a:blipFill>
                <a:ln w="76200">
                  <a:noFill/>
                </a:ln>
              </p:spPr>
              <p:txBody>
                <a:bodyPr/>
                <a:lstStyle/>
                <a:p>
                  <a:r>
                    <a:rPr lang="en-US">
                      <a:noFill/>
                    </a:rPr>
                    <a:t> </a:t>
                  </a:r>
                </a:p>
              </p:txBody>
            </p:sp>
          </mc:Fallback>
        </mc:AlternateContent>
        <p:sp>
          <p:nvSpPr>
            <p:cNvPr id="278" name="Rectangle 277">
              <a:extLst>
                <a:ext uri="{FF2B5EF4-FFF2-40B4-BE49-F238E27FC236}">
                  <a16:creationId xmlns:a16="http://schemas.microsoft.com/office/drawing/2014/main" id="{E55906E9-B664-EE94-80D3-08EEEA5CA939}"/>
                </a:ext>
              </a:extLst>
            </p:cNvPr>
            <p:cNvSpPr/>
            <p:nvPr/>
          </p:nvSpPr>
          <p:spPr>
            <a:xfrm>
              <a:off x="25661522" y="16304081"/>
              <a:ext cx="699281" cy="590447"/>
            </a:xfrm>
            <a:prstGeom prst="rect">
              <a:avLst/>
            </a:prstGeom>
            <a:solidFill>
              <a:srgbClr val="262626"/>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282" name="Group 281">
            <a:extLst>
              <a:ext uri="{FF2B5EF4-FFF2-40B4-BE49-F238E27FC236}">
                <a16:creationId xmlns:a16="http://schemas.microsoft.com/office/drawing/2014/main" id="{50777810-D369-811C-43DA-260C03CCF9D5}"/>
              </a:ext>
            </a:extLst>
          </p:cNvPr>
          <p:cNvGrpSpPr/>
          <p:nvPr/>
        </p:nvGrpSpPr>
        <p:grpSpPr>
          <a:xfrm>
            <a:off x="25306963" y="14911508"/>
            <a:ext cx="876266" cy="1925861"/>
            <a:chOff x="27294495" y="14931614"/>
            <a:chExt cx="851207" cy="1870786"/>
          </a:xfrm>
        </p:grpSpPr>
        <p:grpSp>
          <p:nvGrpSpPr>
            <p:cNvPr id="273" name="Group 272">
              <a:extLst>
                <a:ext uri="{FF2B5EF4-FFF2-40B4-BE49-F238E27FC236}">
                  <a16:creationId xmlns:a16="http://schemas.microsoft.com/office/drawing/2014/main" id="{1239FF6D-CA56-82BF-6ABB-244E31765394}"/>
                </a:ext>
              </a:extLst>
            </p:cNvPr>
            <p:cNvGrpSpPr/>
            <p:nvPr/>
          </p:nvGrpSpPr>
          <p:grpSpPr>
            <a:xfrm>
              <a:off x="27294495" y="14931614"/>
              <a:ext cx="851207" cy="1870786"/>
              <a:chOff x="27248637" y="14839065"/>
              <a:chExt cx="933493" cy="2051634"/>
            </a:xfrm>
          </p:grpSpPr>
          <p:pic>
            <p:nvPicPr>
              <p:cNvPr id="216" name="Graphic 215">
                <a:extLst>
                  <a:ext uri="{FF2B5EF4-FFF2-40B4-BE49-F238E27FC236}">
                    <a16:creationId xmlns:a16="http://schemas.microsoft.com/office/drawing/2014/main" id="{6C58B146-8F80-C685-5D72-BF3C1F2A50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7337515" y="14903882"/>
                <a:ext cx="762329" cy="1928245"/>
              </a:xfrm>
              <a:prstGeom prst="rect">
                <a:avLst/>
              </a:prstGeom>
            </p:spPr>
          </p:pic>
          <p:grpSp>
            <p:nvGrpSpPr>
              <p:cNvPr id="272" name="Group 271">
                <a:extLst>
                  <a:ext uri="{FF2B5EF4-FFF2-40B4-BE49-F238E27FC236}">
                    <a16:creationId xmlns:a16="http://schemas.microsoft.com/office/drawing/2014/main" id="{44C946BB-5F3D-36EB-61DD-EDAC3320AF74}"/>
                  </a:ext>
                </a:extLst>
              </p:cNvPr>
              <p:cNvGrpSpPr/>
              <p:nvPr/>
            </p:nvGrpSpPr>
            <p:grpSpPr>
              <a:xfrm>
                <a:off x="27248637" y="14839065"/>
                <a:ext cx="933493" cy="2051634"/>
                <a:chOff x="27248637" y="14839065"/>
                <a:chExt cx="933493" cy="2051634"/>
              </a:xfrm>
            </p:grpSpPr>
            <p:cxnSp>
              <p:nvCxnSpPr>
                <p:cNvPr id="241" name="Connector: Elbow 240">
                  <a:extLst>
                    <a:ext uri="{FF2B5EF4-FFF2-40B4-BE49-F238E27FC236}">
                      <a16:creationId xmlns:a16="http://schemas.microsoft.com/office/drawing/2014/main" id="{620E191E-39CE-A5E6-456C-FF257859AFF4}"/>
                    </a:ext>
                  </a:extLst>
                </p:cNvPr>
                <p:cNvCxnSpPr>
                  <a:cxnSpLocks/>
                </p:cNvCxnSpPr>
                <p:nvPr/>
              </p:nvCxnSpPr>
              <p:spPr>
                <a:xfrm rot="5400000" flipH="1" flipV="1">
                  <a:off x="27282384" y="16007581"/>
                  <a:ext cx="1204530" cy="561706"/>
                </a:xfrm>
                <a:prstGeom prst="bentConnector3">
                  <a:avLst>
                    <a:gd name="adj1" fmla="val 1116"/>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47" name="Connector: Elbow 246">
                  <a:extLst>
                    <a:ext uri="{FF2B5EF4-FFF2-40B4-BE49-F238E27FC236}">
                      <a16:creationId xmlns:a16="http://schemas.microsoft.com/office/drawing/2014/main" id="{3DB41CB0-7357-5285-EEBE-26BB6D03B5E1}"/>
                    </a:ext>
                  </a:extLst>
                </p:cNvPr>
                <p:cNvCxnSpPr>
                  <a:cxnSpLocks/>
                </p:cNvCxnSpPr>
                <p:nvPr/>
              </p:nvCxnSpPr>
              <p:spPr>
                <a:xfrm rot="10800000">
                  <a:off x="27288914" y="14839065"/>
                  <a:ext cx="893216" cy="788533"/>
                </a:xfrm>
                <a:prstGeom prst="bentConnector3">
                  <a:avLst>
                    <a:gd name="adj1" fmla="val -37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55" name="Connector: Elbow 254">
                  <a:extLst>
                    <a:ext uri="{FF2B5EF4-FFF2-40B4-BE49-F238E27FC236}">
                      <a16:creationId xmlns:a16="http://schemas.microsoft.com/office/drawing/2014/main" id="{07F4332C-9C48-FB2D-E197-957403B300EA}"/>
                    </a:ext>
                  </a:extLst>
                </p:cNvPr>
                <p:cNvCxnSpPr>
                  <a:cxnSpLocks/>
                </p:cNvCxnSpPr>
                <p:nvPr/>
              </p:nvCxnSpPr>
              <p:spPr>
                <a:xfrm rot="16200000" flipH="1">
                  <a:off x="26421444" y="15787641"/>
                  <a:ext cx="1921867" cy="267481"/>
                </a:xfrm>
                <a:prstGeom prst="bentConnector3">
                  <a:avLst>
                    <a:gd name="adj1" fmla="val 99948"/>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274" name="Rounded Rectangle 34">
                  <a:extLst>
                    <a:ext uri="{FF2B5EF4-FFF2-40B4-BE49-F238E27FC236}">
                      <a16:creationId xmlns:a16="http://schemas.microsoft.com/office/drawing/2014/main" id="{4D754E09-F413-168A-B9F5-9D3C38613264}"/>
                    </a:ext>
                  </a:extLst>
                </p:cNvPr>
                <p:cNvSpPr/>
                <p:nvPr/>
              </p:nvSpPr>
              <p:spPr>
                <a:xfrm>
                  <a:off x="27392278" y="15002037"/>
                  <a:ext cx="668036" cy="426908"/>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1100" b="1" dirty="0" smtClean="0">
                            <a:solidFill>
                              <a:schemeClr val="tx1">
                                <a:lumMod val="85000"/>
                                <a:lumOff val="15000"/>
                              </a:schemeClr>
                            </a:solidFill>
                            <a:latin typeface="Cambria Math" panose="02040503050406030204" pitchFamily="18" charset="0"/>
                          </a:rPr>
                          <m:t>Δ</m:t>
                        </m:r>
                        <m:r>
                          <a:rPr lang="en-US" sz="1100" b="1" i="0" dirty="0" smtClean="0">
                            <a:solidFill>
                              <a:schemeClr val="tx1">
                                <a:lumMod val="85000"/>
                                <a:lumOff val="15000"/>
                              </a:schemeClr>
                            </a:solidFill>
                            <a:latin typeface="Cambria Math" panose="02040503050406030204" pitchFamily="18" charset="0"/>
                          </a:rPr>
                          <m:t>𝐈𝐧</m:t>
                        </m:r>
                      </m:oMath>
                    </m:oMathPara>
                  </a14:m>
                  <a:endParaRPr lang="en-US" sz="1100" b="1" dirty="0">
                    <a:solidFill>
                      <a:schemeClr val="tx1">
                        <a:lumMod val="85000"/>
                        <a:lumOff val="15000"/>
                      </a:schemeClr>
                    </a:solidFill>
                    <a:cs typeface="Arial" panose="020B0604020202020204" pitchFamily="34" charset="0"/>
                  </a:endParaRPr>
                </a:p>
              </p:txBody>
            </p:sp>
          </mc:Choice>
          <mc:Fallback xmlns="">
            <p:sp>
              <p:nvSpPr>
                <p:cNvPr id="274" name="Rounded Rectangle 34">
                  <a:extLst>
                    <a:ext uri="{FF2B5EF4-FFF2-40B4-BE49-F238E27FC236}">
                      <a16:creationId xmlns:a16="http://schemas.microsoft.com/office/drawing/2014/main" id="{4D754E09-F413-168A-B9F5-9D3C38613264}"/>
                    </a:ext>
                  </a:extLst>
                </p:cNvPr>
                <p:cNvSpPr>
                  <a:spLocks noRot="1" noChangeAspect="1" noMove="1" noResize="1" noEditPoints="1" noAdjustHandles="1" noChangeArrowheads="1" noChangeShapeType="1" noTextEdit="1"/>
                </p:cNvSpPr>
                <p:nvPr/>
              </p:nvSpPr>
              <p:spPr>
                <a:xfrm>
                  <a:off x="27392278" y="15002037"/>
                  <a:ext cx="668036" cy="426908"/>
                </a:xfrm>
                <a:prstGeom prst="roundRect">
                  <a:avLst/>
                </a:prstGeom>
                <a:blipFill>
                  <a:blip r:embed="rId13"/>
                  <a:stretch>
                    <a:fillRect/>
                  </a:stretch>
                </a:blipFill>
                <a:ln w="762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7" name="Rounded Rectangle 34">
                  <a:extLst>
                    <a:ext uri="{FF2B5EF4-FFF2-40B4-BE49-F238E27FC236}">
                      <a16:creationId xmlns:a16="http://schemas.microsoft.com/office/drawing/2014/main" id="{A0C59F58-97B9-33FB-AECC-776A3329C143}"/>
                    </a:ext>
                  </a:extLst>
                </p:cNvPr>
                <p:cNvSpPr/>
                <p:nvPr/>
              </p:nvSpPr>
              <p:spPr>
                <a:xfrm>
                  <a:off x="27384662" y="16305349"/>
                  <a:ext cx="668036" cy="426908"/>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1100" b="1" dirty="0" smtClean="0">
                            <a:solidFill>
                              <a:schemeClr val="tx1">
                                <a:lumMod val="85000"/>
                                <a:lumOff val="15000"/>
                              </a:schemeClr>
                            </a:solidFill>
                            <a:latin typeface="Cambria Math" panose="02040503050406030204" pitchFamily="18" charset="0"/>
                          </a:rPr>
                          <m:t>Δ</m:t>
                        </m:r>
                        <m:r>
                          <a:rPr lang="en-US" sz="1100" b="1" i="0" dirty="0" smtClean="0">
                            <a:solidFill>
                              <a:schemeClr val="tx1">
                                <a:lumMod val="85000"/>
                                <a:lumOff val="15000"/>
                              </a:schemeClr>
                            </a:solidFill>
                            <a:latin typeface="Cambria Math" panose="02040503050406030204" pitchFamily="18" charset="0"/>
                          </a:rPr>
                          <m:t>𝐎𝐮𝐭</m:t>
                        </m:r>
                      </m:oMath>
                    </m:oMathPara>
                  </a14:m>
                  <a:endParaRPr lang="en-US" sz="1100" b="1" dirty="0">
                    <a:solidFill>
                      <a:schemeClr val="tx1">
                        <a:lumMod val="85000"/>
                        <a:lumOff val="15000"/>
                      </a:schemeClr>
                    </a:solidFill>
                    <a:cs typeface="Arial" panose="020B0604020202020204" pitchFamily="34" charset="0"/>
                  </a:endParaRPr>
                </a:p>
              </p:txBody>
            </p:sp>
          </mc:Choice>
          <mc:Fallback xmlns="">
            <p:sp>
              <p:nvSpPr>
                <p:cNvPr id="277" name="Rounded Rectangle 34">
                  <a:extLst>
                    <a:ext uri="{FF2B5EF4-FFF2-40B4-BE49-F238E27FC236}">
                      <a16:creationId xmlns:a16="http://schemas.microsoft.com/office/drawing/2014/main" id="{A0C59F58-97B9-33FB-AECC-776A3329C143}"/>
                    </a:ext>
                  </a:extLst>
                </p:cNvPr>
                <p:cNvSpPr>
                  <a:spLocks noRot="1" noChangeAspect="1" noMove="1" noResize="1" noEditPoints="1" noAdjustHandles="1" noChangeArrowheads="1" noChangeShapeType="1" noTextEdit="1"/>
                </p:cNvSpPr>
                <p:nvPr/>
              </p:nvSpPr>
              <p:spPr>
                <a:xfrm>
                  <a:off x="27384662" y="16305349"/>
                  <a:ext cx="668036" cy="426908"/>
                </a:xfrm>
                <a:prstGeom prst="roundRect">
                  <a:avLst/>
                </a:prstGeom>
                <a:blipFill>
                  <a:blip r:embed="rId14"/>
                  <a:stretch>
                    <a:fillRect/>
                  </a:stretch>
                </a:blipFill>
                <a:ln w="76200">
                  <a:noFill/>
                </a:ln>
              </p:spPr>
              <p:txBody>
                <a:bodyPr/>
                <a:lstStyle/>
                <a:p>
                  <a:r>
                    <a:rPr lang="en-US">
                      <a:noFill/>
                    </a:rPr>
                    <a:t> </a:t>
                  </a:r>
                </a:p>
              </p:txBody>
            </p:sp>
          </mc:Fallback>
        </mc:AlternateContent>
        <p:sp>
          <p:nvSpPr>
            <p:cNvPr id="280" name="Rectangle 279">
              <a:extLst>
                <a:ext uri="{FF2B5EF4-FFF2-40B4-BE49-F238E27FC236}">
                  <a16:creationId xmlns:a16="http://schemas.microsoft.com/office/drawing/2014/main" id="{7DC620BA-9B20-491E-A091-4778518FDD4A}"/>
                </a:ext>
              </a:extLst>
            </p:cNvPr>
            <p:cNvSpPr/>
            <p:nvPr/>
          </p:nvSpPr>
          <p:spPr>
            <a:xfrm>
              <a:off x="27492135" y="15774298"/>
              <a:ext cx="373848" cy="315663"/>
            </a:xfrm>
            <a:prstGeom prst="rect">
              <a:avLst/>
            </a:prstGeom>
            <a:solidFill>
              <a:srgbClr val="262626"/>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cxnSp>
        <p:nvCxnSpPr>
          <p:cNvPr id="283" name="Straight Arrow Connector 282">
            <a:extLst>
              <a:ext uri="{FF2B5EF4-FFF2-40B4-BE49-F238E27FC236}">
                <a16:creationId xmlns:a16="http://schemas.microsoft.com/office/drawing/2014/main" id="{AA81B8F2-B322-9E1E-1231-2744BC2C9829}"/>
              </a:ext>
            </a:extLst>
          </p:cNvPr>
          <p:cNvCxnSpPr>
            <a:cxnSpLocks/>
          </p:cNvCxnSpPr>
          <p:nvPr/>
        </p:nvCxnSpPr>
        <p:spPr>
          <a:xfrm>
            <a:off x="25742560" y="16910928"/>
            <a:ext cx="0" cy="30345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86" name="AutoShape 4">
            <a:extLst>
              <a:ext uri="{FF2B5EF4-FFF2-40B4-BE49-F238E27FC236}">
                <a16:creationId xmlns:a16="http://schemas.microsoft.com/office/drawing/2014/main" id="{E310FF7A-0F91-413E-0EBB-C3AB01CE6F6B}"/>
              </a:ext>
            </a:extLst>
          </p:cNvPr>
          <p:cNvSpPr>
            <a:spLocks noChangeAspect="1" noChangeArrowheads="1"/>
          </p:cNvSpPr>
          <p:nvPr/>
        </p:nvSpPr>
        <p:spPr bwMode="auto">
          <a:xfrm>
            <a:off x="21945600" y="16459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90" name="Group 289">
            <a:extLst>
              <a:ext uri="{FF2B5EF4-FFF2-40B4-BE49-F238E27FC236}">
                <a16:creationId xmlns:a16="http://schemas.microsoft.com/office/drawing/2014/main" id="{B162713B-F9AC-781F-DB94-8F48165303E4}"/>
              </a:ext>
            </a:extLst>
          </p:cNvPr>
          <p:cNvGrpSpPr/>
          <p:nvPr/>
        </p:nvGrpSpPr>
        <p:grpSpPr>
          <a:xfrm>
            <a:off x="25204906" y="17281240"/>
            <a:ext cx="1132639" cy="822960"/>
            <a:chOff x="27166356" y="17305596"/>
            <a:chExt cx="1132639" cy="822960"/>
          </a:xfrm>
        </p:grpSpPr>
        <p:sp>
          <p:nvSpPr>
            <p:cNvPr id="289" name="Rounded Rectangle 1048">
              <a:extLst>
                <a:ext uri="{FF2B5EF4-FFF2-40B4-BE49-F238E27FC236}">
                  <a16:creationId xmlns:a16="http://schemas.microsoft.com/office/drawing/2014/main" id="{5DDE1EB7-129D-E4B6-B705-1D93EFD05FD1}"/>
                </a:ext>
              </a:extLst>
            </p:cNvPr>
            <p:cNvSpPr/>
            <p:nvPr/>
          </p:nvSpPr>
          <p:spPr>
            <a:xfrm>
              <a:off x="27166356" y="17305596"/>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700" dirty="0">
                <a:solidFill>
                  <a:schemeClr val="tx1">
                    <a:lumMod val="85000"/>
                    <a:lumOff val="15000"/>
                  </a:schemeClr>
                </a:solidFill>
              </a:endParaRPr>
            </a:p>
          </p:txBody>
        </p:sp>
        <p:pic>
          <p:nvPicPr>
            <p:cNvPr id="288" name="Picture 287" descr="A graph with numbers and symbols&#10;&#10;Description automatically generated with medium confidence">
              <a:extLst>
                <a:ext uri="{FF2B5EF4-FFF2-40B4-BE49-F238E27FC236}">
                  <a16:creationId xmlns:a16="http://schemas.microsoft.com/office/drawing/2014/main" id="{EE3D6A02-09FC-B3A6-AE0A-C85F84594D3D}"/>
                </a:ext>
              </a:extLst>
            </p:cNvPr>
            <p:cNvPicPr>
              <a:picLocks noChangeAspect="1"/>
            </p:cNvPicPr>
            <p:nvPr/>
          </p:nvPicPr>
          <p:blipFill>
            <a:blip r:embed="rId15"/>
            <a:stretch>
              <a:fillRect/>
            </a:stretch>
          </p:blipFill>
          <p:spPr>
            <a:xfrm>
              <a:off x="27243292" y="17343345"/>
              <a:ext cx="998888" cy="732680"/>
            </a:xfrm>
            <a:prstGeom prst="rect">
              <a:avLst/>
            </a:prstGeom>
          </p:spPr>
        </p:pic>
      </p:grpSp>
      <p:pic>
        <p:nvPicPr>
          <p:cNvPr id="62" name="Picture 61" descr="A white cell phone with a logo&#10;&#10;Description automatically generated">
            <a:extLst>
              <a:ext uri="{FF2B5EF4-FFF2-40B4-BE49-F238E27FC236}">
                <a16:creationId xmlns:a16="http://schemas.microsoft.com/office/drawing/2014/main" id="{8ACFBBF7-D120-2249-117B-8070053C29F9}"/>
              </a:ext>
            </a:extLst>
          </p:cNvPr>
          <p:cNvPicPr>
            <a:picLocks noChangeAspect="1"/>
          </p:cNvPicPr>
          <p:nvPr/>
        </p:nvPicPr>
        <p:blipFill rotWithShape="1">
          <a:blip r:embed="rId3"/>
          <a:srcRect l="9444" t="4562" r="5972" b="5292"/>
          <a:stretch/>
        </p:blipFill>
        <p:spPr>
          <a:xfrm>
            <a:off x="-3112146" y="0"/>
            <a:ext cx="2538137" cy="5285232"/>
          </a:xfrm>
          <a:prstGeom prst="rect">
            <a:avLst/>
          </a:prstGeom>
        </p:spPr>
      </p:pic>
    </p:spTree>
    <p:extLst>
      <p:ext uri="{BB962C8B-B14F-4D97-AF65-F5344CB8AC3E}">
        <p14:creationId xmlns:p14="http://schemas.microsoft.com/office/powerpoint/2010/main" val="357555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541E4B-3923-9A95-FECF-3FEA73DA57EE}"/>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0" y="20059651"/>
            <a:ext cx="10772775" cy="12877800"/>
          </a:xfrm>
        </p:spPr>
      </p:pic>
      <p:pic>
        <p:nvPicPr>
          <p:cNvPr id="7" name="Graphic 6">
            <a:extLst>
              <a:ext uri="{FF2B5EF4-FFF2-40B4-BE49-F238E27FC236}">
                <a16:creationId xmlns:a16="http://schemas.microsoft.com/office/drawing/2014/main" id="{B8153D82-2D24-156F-038B-83FE217CFC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0"/>
            <a:ext cx="17078325" cy="12858750"/>
          </a:xfrm>
          <a:prstGeom prst="rect">
            <a:avLst/>
          </a:prstGeom>
        </p:spPr>
      </p:pic>
      <p:pic>
        <p:nvPicPr>
          <p:cNvPr id="9" name="Picture 8" descr="A graph of different colors and sizes&#10;&#10;Description automatically generated with medium confidence">
            <a:extLst>
              <a:ext uri="{FF2B5EF4-FFF2-40B4-BE49-F238E27FC236}">
                <a16:creationId xmlns:a16="http://schemas.microsoft.com/office/drawing/2014/main" id="{52668255-DB38-5D6D-27AD-ECD05A813AFC}"/>
              </a:ext>
            </a:extLst>
          </p:cNvPr>
          <p:cNvPicPr>
            <a:picLocks noChangeAspect="1"/>
          </p:cNvPicPr>
          <p:nvPr/>
        </p:nvPicPr>
        <p:blipFill>
          <a:blip r:embed="rId6"/>
          <a:stretch>
            <a:fillRect/>
          </a:stretch>
        </p:blipFill>
        <p:spPr>
          <a:xfrm>
            <a:off x="18210268" y="833235"/>
            <a:ext cx="15018259" cy="11249907"/>
          </a:xfrm>
          <a:prstGeom prst="rect">
            <a:avLst/>
          </a:prstGeom>
        </p:spPr>
      </p:pic>
      <p:pic>
        <p:nvPicPr>
          <p:cNvPr id="11" name="Picture 10" descr="A blue circle with green and orange circles&#10;&#10;Description automatically generated">
            <a:extLst>
              <a:ext uri="{FF2B5EF4-FFF2-40B4-BE49-F238E27FC236}">
                <a16:creationId xmlns:a16="http://schemas.microsoft.com/office/drawing/2014/main" id="{26261735-5095-86FE-F89A-B23B10A730B7}"/>
              </a:ext>
            </a:extLst>
          </p:cNvPr>
          <p:cNvPicPr>
            <a:picLocks noChangeAspect="1"/>
          </p:cNvPicPr>
          <p:nvPr/>
        </p:nvPicPr>
        <p:blipFill>
          <a:blip r:embed="rId7"/>
          <a:stretch>
            <a:fillRect/>
          </a:stretch>
        </p:blipFill>
        <p:spPr>
          <a:xfrm>
            <a:off x="106538" y="13691505"/>
            <a:ext cx="18103731" cy="6368146"/>
          </a:xfrm>
          <a:prstGeom prst="rect">
            <a:avLst/>
          </a:prstGeom>
        </p:spPr>
      </p:pic>
      <p:pic>
        <p:nvPicPr>
          <p:cNvPr id="13" name="Picture 12" descr="A diagram of a number of different types of explanation&#10;&#10;Description automatically generated">
            <a:extLst>
              <a:ext uri="{FF2B5EF4-FFF2-40B4-BE49-F238E27FC236}">
                <a16:creationId xmlns:a16="http://schemas.microsoft.com/office/drawing/2014/main" id="{6A6E2545-8F8D-88D1-7C6D-A7835F1B988E}"/>
              </a:ext>
            </a:extLst>
          </p:cNvPr>
          <p:cNvPicPr>
            <a:picLocks noChangeAspect="1"/>
          </p:cNvPicPr>
          <p:nvPr/>
        </p:nvPicPr>
        <p:blipFill>
          <a:blip r:embed="rId8"/>
          <a:stretch>
            <a:fillRect/>
          </a:stretch>
        </p:blipFill>
        <p:spPr>
          <a:xfrm>
            <a:off x="31543530" y="20689747"/>
            <a:ext cx="12347670" cy="12228653"/>
          </a:xfrm>
          <a:prstGeom prst="rect">
            <a:avLst/>
          </a:prstGeom>
        </p:spPr>
      </p:pic>
      <p:sp>
        <p:nvSpPr>
          <p:cNvPr id="2" name="Rounded Rectangle 3">
            <a:extLst>
              <a:ext uri="{FF2B5EF4-FFF2-40B4-BE49-F238E27FC236}">
                <a16:creationId xmlns:a16="http://schemas.microsoft.com/office/drawing/2014/main" id="{94FA2C33-7AA9-432D-14A4-1444E69CA38E}"/>
              </a:ext>
            </a:extLst>
          </p:cNvPr>
          <p:cNvSpPr/>
          <p:nvPr/>
        </p:nvSpPr>
        <p:spPr>
          <a:xfrm>
            <a:off x="30651306" y="9480453"/>
            <a:ext cx="3709164" cy="6732426"/>
          </a:xfrm>
          <a:prstGeom prst="roundRect">
            <a:avLst>
              <a:gd name="adj" fmla="val 10833"/>
            </a:avLst>
          </a:prstGeom>
          <a:solidFill>
            <a:srgbClr val="1AB2B2">
              <a:alpha val="4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FB5B3603-75A8-EC27-4230-B03F046B205D}"/>
              </a:ext>
            </a:extLst>
          </p:cNvPr>
          <p:cNvSpPr txBox="1"/>
          <p:nvPr/>
        </p:nvSpPr>
        <p:spPr>
          <a:xfrm>
            <a:off x="30651310" y="9505800"/>
            <a:ext cx="3709164" cy="415142"/>
          </a:xfrm>
          <a:prstGeom prst="rect">
            <a:avLst/>
          </a:prstGeom>
          <a:noFill/>
        </p:spPr>
        <p:txBody>
          <a:bodyPr wrap="square">
            <a:spAutoFit/>
          </a:bodyPr>
          <a:lstStyle/>
          <a:p>
            <a:pPr algn="ctr"/>
            <a:r>
              <a:rPr lang="en-US" sz="1800" b="1" dirty="0">
                <a:solidFill>
                  <a:srgbClr val="D72C19"/>
                </a:solidFill>
              </a:rPr>
              <a:t>Black Box Model</a:t>
            </a:r>
            <a:endParaRPr lang="en-US" sz="1800" dirty="0">
              <a:solidFill>
                <a:srgbClr val="D72C19"/>
              </a:solidFill>
            </a:endParaRPr>
          </a:p>
        </p:txBody>
      </p:sp>
      <p:sp>
        <p:nvSpPr>
          <p:cNvPr id="4" name="Rounded Rectangle 5">
            <a:extLst>
              <a:ext uri="{FF2B5EF4-FFF2-40B4-BE49-F238E27FC236}">
                <a16:creationId xmlns:a16="http://schemas.microsoft.com/office/drawing/2014/main" id="{CC45880C-6C70-9064-0CE4-3FA0A31F26EA}"/>
              </a:ext>
            </a:extLst>
          </p:cNvPr>
          <p:cNvSpPr/>
          <p:nvPr/>
        </p:nvSpPr>
        <p:spPr>
          <a:xfrm>
            <a:off x="34570814" y="9480453"/>
            <a:ext cx="2178979" cy="6732426"/>
          </a:xfrm>
          <a:prstGeom prst="roundRect">
            <a:avLst/>
          </a:prstGeom>
          <a:solidFill>
            <a:srgbClr val="1AB2B2">
              <a:alpha val="4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4CB10EB-DE9C-2C2F-B940-78F030DF982E}"/>
              </a:ext>
            </a:extLst>
          </p:cNvPr>
          <p:cNvSpPr txBox="1"/>
          <p:nvPr/>
        </p:nvSpPr>
        <p:spPr>
          <a:xfrm>
            <a:off x="34570813" y="9531000"/>
            <a:ext cx="2178979" cy="415142"/>
          </a:xfrm>
          <a:prstGeom prst="rect">
            <a:avLst/>
          </a:prstGeom>
          <a:noFill/>
        </p:spPr>
        <p:txBody>
          <a:bodyPr wrap="square">
            <a:spAutoFit/>
          </a:bodyPr>
          <a:lstStyle/>
          <a:p>
            <a:pPr algn="ctr"/>
            <a:r>
              <a:rPr lang="en-US" sz="1800" b="1" dirty="0">
                <a:solidFill>
                  <a:srgbClr val="D72C19"/>
                </a:solidFill>
              </a:rPr>
              <a:t>XAI</a:t>
            </a:r>
            <a:endParaRPr lang="en-US" sz="1800" dirty="0">
              <a:solidFill>
                <a:srgbClr val="D72C19"/>
              </a:solidFill>
            </a:endParaRPr>
          </a:p>
        </p:txBody>
      </p:sp>
      <p:sp>
        <p:nvSpPr>
          <p:cNvPr id="8" name="Rounded Rectangle 7">
            <a:extLst>
              <a:ext uri="{FF2B5EF4-FFF2-40B4-BE49-F238E27FC236}">
                <a16:creationId xmlns:a16="http://schemas.microsoft.com/office/drawing/2014/main" id="{4983F702-91D6-9888-9706-FD854902FD9F}"/>
              </a:ext>
            </a:extLst>
          </p:cNvPr>
          <p:cNvSpPr/>
          <p:nvPr/>
        </p:nvSpPr>
        <p:spPr>
          <a:xfrm rot="16200000">
            <a:off x="32032165" y="8256184"/>
            <a:ext cx="2966694" cy="6468563"/>
          </a:xfrm>
          <a:prstGeom prst="roundRect">
            <a:avLst>
              <a:gd name="adj" fmla="val 10832"/>
            </a:avLst>
          </a:prstGeom>
          <a:solidFill>
            <a:srgbClr val="5BBBBB">
              <a:alpha val="2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8">
            <a:extLst>
              <a:ext uri="{FF2B5EF4-FFF2-40B4-BE49-F238E27FC236}">
                <a16:creationId xmlns:a16="http://schemas.microsoft.com/office/drawing/2014/main" id="{4937C439-6605-4973-0663-F574BB4BB628}"/>
              </a:ext>
            </a:extLst>
          </p:cNvPr>
          <p:cNvSpPr/>
          <p:nvPr/>
        </p:nvSpPr>
        <p:spPr>
          <a:xfrm rot="16200000">
            <a:off x="32027793" y="11341096"/>
            <a:ext cx="2966694" cy="6477313"/>
          </a:xfrm>
          <a:prstGeom prst="roundRect">
            <a:avLst>
              <a:gd name="adj" fmla="val 11561"/>
            </a:avLst>
          </a:prstGeom>
          <a:solidFill>
            <a:srgbClr val="5BBBBB">
              <a:alpha val="2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B46FB31-E8A2-D36E-5929-7448B7B3A081}"/>
              </a:ext>
            </a:extLst>
          </p:cNvPr>
          <p:cNvSpPr txBox="1"/>
          <p:nvPr/>
        </p:nvSpPr>
        <p:spPr>
          <a:xfrm rot="16200000">
            <a:off x="28915058" y="14428481"/>
            <a:ext cx="2970392" cy="302543"/>
          </a:xfrm>
          <a:prstGeom prst="rect">
            <a:avLst/>
          </a:prstGeom>
          <a:noFill/>
        </p:spPr>
        <p:txBody>
          <a:bodyPr wrap="square">
            <a:spAutoFit/>
          </a:bodyPr>
          <a:lstStyle/>
          <a:p>
            <a:pPr algn="ctr"/>
            <a:r>
              <a:rPr lang="en-US" sz="1800" b="1" dirty="0">
                <a:solidFill>
                  <a:schemeClr val="tx1">
                    <a:lumMod val="85000"/>
                    <a:lumOff val="15000"/>
                  </a:schemeClr>
                </a:solidFill>
              </a:rPr>
              <a:t>Image Track</a:t>
            </a:r>
            <a:endParaRPr lang="en-US" sz="1800" dirty="0">
              <a:solidFill>
                <a:schemeClr val="tx1">
                  <a:lumMod val="85000"/>
                  <a:lumOff val="15000"/>
                </a:schemeClr>
              </a:solidFill>
            </a:endParaRPr>
          </a:p>
        </p:txBody>
      </p:sp>
      <p:cxnSp>
        <p:nvCxnSpPr>
          <p:cNvPr id="14" name="Straight Arrow Connector 13">
            <a:extLst>
              <a:ext uri="{FF2B5EF4-FFF2-40B4-BE49-F238E27FC236}">
                <a16:creationId xmlns:a16="http://schemas.microsoft.com/office/drawing/2014/main" id="{5A87EDD7-B38D-C694-B1FA-FD8C0CC5DDA9}"/>
              </a:ext>
            </a:extLst>
          </p:cNvPr>
          <p:cNvCxnSpPr>
            <a:cxnSpLocks/>
          </p:cNvCxnSpPr>
          <p:nvPr/>
        </p:nvCxnSpPr>
        <p:spPr>
          <a:xfrm>
            <a:off x="31854440" y="12006067"/>
            <a:ext cx="2351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97532C4-896B-CC49-948F-86794FBE2223}"/>
              </a:ext>
            </a:extLst>
          </p:cNvPr>
          <p:cNvCxnSpPr>
            <a:cxnSpLocks/>
          </p:cNvCxnSpPr>
          <p:nvPr/>
        </p:nvCxnSpPr>
        <p:spPr>
          <a:xfrm>
            <a:off x="32934109" y="12006067"/>
            <a:ext cx="2351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16" name="Group 15">
            <a:extLst>
              <a:ext uri="{FF2B5EF4-FFF2-40B4-BE49-F238E27FC236}">
                <a16:creationId xmlns:a16="http://schemas.microsoft.com/office/drawing/2014/main" id="{A4B04F40-635C-06F7-89E0-5E6DAED5FCF9}"/>
              </a:ext>
            </a:extLst>
          </p:cNvPr>
          <p:cNvGrpSpPr/>
          <p:nvPr/>
        </p:nvGrpSpPr>
        <p:grpSpPr>
          <a:xfrm>
            <a:off x="31288221" y="10568265"/>
            <a:ext cx="2435336" cy="865925"/>
            <a:chOff x="1133864" y="1083776"/>
            <a:chExt cx="2166602" cy="770372"/>
          </a:xfrm>
        </p:grpSpPr>
        <p:pic>
          <p:nvPicPr>
            <p:cNvPr id="17" name="Picture 2">
              <a:extLst>
                <a:ext uri="{FF2B5EF4-FFF2-40B4-BE49-F238E27FC236}">
                  <a16:creationId xmlns:a16="http://schemas.microsoft.com/office/drawing/2014/main" id="{E6A7907B-C159-29B8-405E-18A1E676EC3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6910" r="20056" b="55174"/>
            <a:stretch/>
          </p:blipFill>
          <p:spPr bwMode="auto">
            <a:xfrm>
              <a:off x="1133864" y="1083776"/>
              <a:ext cx="2166602" cy="77037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25077EF7-D38D-E892-3020-BFFFB6E4AE23}"/>
                </a:ext>
              </a:extLst>
            </p:cNvPr>
            <p:cNvSpPr txBox="1"/>
            <p:nvPr/>
          </p:nvSpPr>
          <p:spPr>
            <a:xfrm>
              <a:off x="1156435" y="1207817"/>
              <a:ext cx="2144031" cy="646331"/>
            </a:xfrm>
            <a:prstGeom prst="rect">
              <a:avLst/>
            </a:prstGeom>
            <a:solidFill>
              <a:schemeClr val="bg1">
                <a:alpha val="55816"/>
              </a:schemeClr>
            </a:solidFill>
          </p:spPr>
          <p:txBody>
            <a:bodyPr wrap="square" anchor="ctr">
              <a:spAutoFit/>
            </a:bodyPr>
            <a:lstStyle/>
            <a:p>
              <a:pPr algn="ctr"/>
              <a:endParaRPr lang="en-US" sz="1200" b="1" dirty="0">
                <a:solidFill>
                  <a:schemeClr val="tx1">
                    <a:lumMod val="85000"/>
                    <a:lumOff val="15000"/>
                  </a:schemeClr>
                </a:solidFill>
              </a:endParaRPr>
            </a:p>
            <a:p>
              <a:pPr algn="ctr"/>
              <a:r>
                <a:rPr lang="en-US" sz="1200" b="1" dirty="0">
                  <a:solidFill>
                    <a:schemeClr val="tx1">
                      <a:lumMod val="85000"/>
                      <a:lumOff val="15000"/>
                    </a:schemeClr>
                  </a:solidFill>
                </a:rPr>
                <a:t>Training Data</a:t>
              </a:r>
            </a:p>
            <a:p>
              <a:pPr algn="ctr"/>
              <a:endParaRPr lang="en-US" sz="1200" dirty="0">
                <a:solidFill>
                  <a:schemeClr val="tx1">
                    <a:lumMod val="85000"/>
                    <a:lumOff val="15000"/>
                  </a:schemeClr>
                </a:solidFill>
              </a:endParaRPr>
            </a:p>
          </p:txBody>
        </p:sp>
      </p:grpSp>
      <p:sp>
        <p:nvSpPr>
          <p:cNvPr id="19" name="Cube 18">
            <a:extLst>
              <a:ext uri="{FF2B5EF4-FFF2-40B4-BE49-F238E27FC236}">
                <a16:creationId xmlns:a16="http://schemas.microsoft.com/office/drawing/2014/main" id="{CEEA1C02-CF94-5C44-315C-DBE9B7BECF89}"/>
              </a:ext>
            </a:extLst>
          </p:cNvPr>
          <p:cNvSpPr/>
          <p:nvPr/>
        </p:nvSpPr>
        <p:spPr>
          <a:xfrm>
            <a:off x="32088495" y="11671900"/>
            <a:ext cx="845912" cy="740765"/>
          </a:xfrm>
          <a:prstGeom prst="cube">
            <a:avLst/>
          </a:prstGeom>
          <a:solidFill>
            <a:schemeClr val="tx1">
              <a:lumMod val="85000"/>
              <a:lumOff val="1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MLP</a:t>
            </a:r>
          </a:p>
          <a:p>
            <a:pPr algn="ctr"/>
            <a:r>
              <a:rPr lang="en-US" sz="1200" dirty="0"/>
              <a:t>Model</a:t>
            </a:r>
          </a:p>
        </p:txBody>
      </p:sp>
      <p:sp>
        <p:nvSpPr>
          <p:cNvPr id="20" name="Rounded Rectangle 16">
            <a:extLst>
              <a:ext uri="{FF2B5EF4-FFF2-40B4-BE49-F238E27FC236}">
                <a16:creationId xmlns:a16="http://schemas.microsoft.com/office/drawing/2014/main" id="{F6CDD224-E479-BBE7-6880-05DE64FB36F1}"/>
              </a:ext>
            </a:extLst>
          </p:cNvPr>
          <p:cNvSpPr/>
          <p:nvPr/>
        </p:nvSpPr>
        <p:spPr>
          <a:xfrm>
            <a:off x="30695896" y="11655778"/>
            <a:ext cx="1151893" cy="721501"/>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85000"/>
                    <a:lumOff val="15000"/>
                  </a:schemeClr>
                </a:solidFill>
              </a:rPr>
              <a:t>Input</a:t>
            </a:r>
          </a:p>
          <a:p>
            <a:pPr algn="ctr"/>
            <a:r>
              <a:rPr lang="en-US" sz="700" dirty="0">
                <a:solidFill>
                  <a:schemeClr val="tx1">
                    <a:lumMod val="85000"/>
                    <a:lumOff val="15000"/>
                  </a:schemeClr>
                </a:solidFill>
              </a:rPr>
              <a:t>EX A 27yr old student with a grade of 0.7 and 700 videos watched…</a:t>
            </a:r>
            <a:endParaRPr lang="en-US" sz="700" dirty="0"/>
          </a:p>
        </p:txBody>
      </p:sp>
      <p:sp>
        <p:nvSpPr>
          <p:cNvPr id="21" name="Rounded Rectangle 17">
            <a:extLst>
              <a:ext uri="{FF2B5EF4-FFF2-40B4-BE49-F238E27FC236}">
                <a16:creationId xmlns:a16="http://schemas.microsoft.com/office/drawing/2014/main" id="{9F60EAE8-5192-3417-4170-6059B0D1D07F}"/>
              </a:ext>
            </a:extLst>
          </p:cNvPr>
          <p:cNvSpPr/>
          <p:nvPr/>
        </p:nvSpPr>
        <p:spPr>
          <a:xfrm>
            <a:off x="33179481" y="11655778"/>
            <a:ext cx="1091600" cy="721501"/>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85000"/>
                    <a:lumOff val="15000"/>
                  </a:schemeClr>
                </a:solidFill>
              </a:rPr>
              <a:t>Prediction</a:t>
            </a:r>
            <a:endParaRPr lang="en-US" sz="700" dirty="0">
              <a:solidFill>
                <a:schemeClr val="tx1">
                  <a:lumMod val="85000"/>
                  <a:lumOff val="15000"/>
                </a:schemeClr>
              </a:solidFill>
            </a:endParaRPr>
          </a:p>
          <a:p>
            <a:pPr algn="ctr"/>
            <a:endParaRPr lang="en-US" sz="700" dirty="0">
              <a:solidFill>
                <a:schemeClr val="tx1">
                  <a:lumMod val="85000"/>
                  <a:lumOff val="15000"/>
                </a:schemeClr>
              </a:solidFill>
            </a:endParaRPr>
          </a:p>
          <a:p>
            <a:pPr algn="ctr"/>
            <a:endParaRPr lang="en-US" sz="700" dirty="0">
              <a:solidFill>
                <a:schemeClr val="tx1">
                  <a:lumMod val="85000"/>
                  <a:lumOff val="15000"/>
                </a:schemeClr>
              </a:solidFill>
            </a:endParaRPr>
          </a:p>
          <a:p>
            <a:pPr algn="ctr"/>
            <a:endParaRPr lang="en-US" sz="700" dirty="0"/>
          </a:p>
        </p:txBody>
      </p:sp>
      <p:pic>
        <p:nvPicPr>
          <p:cNvPr id="22" name="Picture 4">
            <a:extLst>
              <a:ext uri="{FF2B5EF4-FFF2-40B4-BE49-F238E27FC236}">
                <a16:creationId xmlns:a16="http://schemas.microsoft.com/office/drawing/2014/main" id="{7F804460-0B5C-C11C-A40B-3AE2F47DB11A}"/>
              </a:ext>
            </a:extLst>
          </p:cNvPr>
          <p:cNvPicPr>
            <a:picLocks noChangeAspect="1" noChangeArrowheads="1"/>
          </p:cNvPicPr>
          <p:nvPr/>
        </p:nvPicPr>
        <p:blipFill rotWithShape="1">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t="29296"/>
          <a:stretch/>
        </p:blipFill>
        <p:spPr bwMode="auto">
          <a:xfrm>
            <a:off x="33156354" y="12006067"/>
            <a:ext cx="1159528" cy="30683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a:extLst>
              <a:ext uri="{FF2B5EF4-FFF2-40B4-BE49-F238E27FC236}">
                <a16:creationId xmlns:a16="http://schemas.microsoft.com/office/drawing/2014/main" id="{929677DA-FF6D-8A5B-5185-0A73855626D7}"/>
              </a:ext>
            </a:extLst>
          </p:cNvPr>
          <p:cNvCxnSpPr>
            <a:cxnSpLocks/>
          </p:cNvCxnSpPr>
          <p:nvPr/>
        </p:nvCxnSpPr>
        <p:spPr>
          <a:xfrm rot="5400000">
            <a:off x="32459628" y="11554332"/>
            <a:ext cx="2351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8B2FE4C8-D2F7-F3ED-8624-2BC03D63652D}"/>
              </a:ext>
            </a:extLst>
          </p:cNvPr>
          <p:cNvCxnSpPr>
            <a:cxnSpLocks/>
          </p:cNvCxnSpPr>
          <p:nvPr/>
        </p:nvCxnSpPr>
        <p:spPr>
          <a:xfrm rot="5400000">
            <a:off x="32225520" y="14614254"/>
            <a:ext cx="2351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25" name="Group 24">
            <a:extLst>
              <a:ext uri="{FF2B5EF4-FFF2-40B4-BE49-F238E27FC236}">
                <a16:creationId xmlns:a16="http://schemas.microsoft.com/office/drawing/2014/main" id="{61CCAA67-9AB6-33FF-5EE6-D0A5BA96B777}"/>
              </a:ext>
            </a:extLst>
          </p:cNvPr>
          <p:cNvGrpSpPr/>
          <p:nvPr/>
        </p:nvGrpSpPr>
        <p:grpSpPr>
          <a:xfrm>
            <a:off x="30905591" y="13622796"/>
            <a:ext cx="3200595" cy="1913911"/>
            <a:chOff x="555467" y="4753889"/>
            <a:chExt cx="2847417" cy="1702715"/>
          </a:xfrm>
        </p:grpSpPr>
        <p:grpSp>
          <p:nvGrpSpPr>
            <p:cNvPr id="26" name="Group 25">
              <a:extLst>
                <a:ext uri="{FF2B5EF4-FFF2-40B4-BE49-F238E27FC236}">
                  <a16:creationId xmlns:a16="http://schemas.microsoft.com/office/drawing/2014/main" id="{9A49C17D-CAE1-7AC5-89C9-B98CFB54D59D}"/>
                </a:ext>
              </a:extLst>
            </p:cNvPr>
            <p:cNvGrpSpPr/>
            <p:nvPr/>
          </p:nvGrpSpPr>
          <p:grpSpPr>
            <a:xfrm>
              <a:off x="555467" y="5751754"/>
              <a:ext cx="2847417" cy="704850"/>
              <a:chOff x="732787" y="5751754"/>
              <a:chExt cx="2847417" cy="704850"/>
            </a:xfrm>
          </p:grpSpPr>
          <p:sp>
            <p:nvSpPr>
              <p:cNvPr id="34" name="Cube 33">
                <a:extLst>
                  <a:ext uri="{FF2B5EF4-FFF2-40B4-BE49-F238E27FC236}">
                    <a16:creationId xmlns:a16="http://schemas.microsoft.com/office/drawing/2014/main" id="{7D3742E0-1B77-3BB4-C6C2-298F1A6CC335}"/>
                  </a:ext>
                </a:extLst>
              </p:cNvPr>
              <p:cNvSpPr/>
              <p:nvPr/>
            </p:nvSpPr>
            <p:spPr>
              <a:xfrm>
                <a:off x="1524005" y="5751754"/>
                <a:ext cx="804900" cy="704850"/>
              </a:xfrm>
              <a:prstGeom prst="cube">
                <a:avLst/>
              </a:prstGeom>
              <a:solidFill>
                <a:schemeClr val="tx1">
                  <a:lumMod val="85000"/>
                  <a:lumOff val="1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ResNet</a:t>
                </a:r>
              </a:p>
              <a:p>
                <a:pPr algn="ctr"/>
                <a:r>
                  <a:rPr lang="en-US" sz="1200" dirty="0"/>
                  <a:t>Model</a:t>
                </a:r>
              </a:p>
            </p:txBody>
          </p:sp>
          <p:sp>
            <p:nvSpPr>
              <p:cNvPr id="35" name="Rounded Rectangle 31">
                <a:extLst>
                  <a:ext uri="{FF2B5EF4-FFF2-40B4-BE49-F238E27FC236}">
                    <a16:creationId xmlns:a16="http://schemas.microsoft.com/office/drawing/2014/main" id="{B2D992AC-8244-8EE3-2C7D-68C282724AF5}"/>
                  </a:ext>
                </a:extLst>
              </p:cNvPr>
              <p:cNvSpPr/>
              <p:nvPr/>
            </p:nvSpPr>
            <p:spPr>
              <a:xfrm>
                <a:off x="732787" y="5783237"/>
                <a:ext cx="582090" cy="641885"/>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85000"/>
                        <a:lumOff val="15000"/>
                      </a:schemeClr>
                    </a:solidFill>
                  </a:rPr>
                  <a:t>Input</a:t>
                </a:r>
                <a:endParaRPr lang="en-US" sz="700" dirty="0">
                  <a:solidFill>
                    <a:schemeClr val="tx1">
                      <a:lumMod val="85000"/>
                      <a:lumOff val="15000"/>
                    </a:schemeClr>
                  </a:solidFill>
                </a:endParaRPr>
              </a:p>
              <a:p>
                <a:pPr algn="ctr"/>
                <a:endParaRPr lang="en-US" sz="700" dirty="0">
                  <a:solidFill>
                    <a:schemeClr val="tx1">
                      <a:lumMod val="85000"/>
                      <a:lumOff val="15000"/>
                    </a:schemeClr>
                  </a:solidFill>
                </a:endParaRPr>
              </a:p>
              <a:p>
                <a:pPr algn="ctr"/>
                <a:endParaRPr lang="en-US" sz="700" dirty="0">
                  <a:solidFill>
                    <a:schemeClr val="tx1">
                      <a:lumMod val="85000"/>
                      <a:lumOff val="15000"/>
                    </a:schemeClr>
                  </a:solidFill>
                </a:endParaRPr>
              </a:p>
              <a:p>
                <a:pPr algn="ctr"/>
                <a:endParaRPr lang="en-US" sz="700" dirty="0"/>
              </a:p>
            </p:txBody>
          </p:sp>
          <p:sp>
            <p:nvSpPr>
              <p:cNvPr id="36" name="Rounded Rectangle 32">
                <a:extLst>
                  <a:ext uri="{FF2B5EF4-FFF2-40B4-BE49-F238E27FC236}">
                    <a16:creationId xmlns:a16="http://schemas.microsoft.com/office/drawing/2014/main" id="{E06F6A38-9277-66D9-BE98-F0AEC03EF21C}"/>
                  </a:ext>
                </a:extLst>
              </p:cNvPr>
              <p:cNvSpPr/>
              <p:nvPr/>
            </p:nvSpPr>
            <p:spPr>
              <a:xfrm>
                <a:off x="2542722" y="5783237"/>
                <a:ext cx="1037482" cy="641885"/>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85000"/>
                        <a:lumOff val="15000"/>
                      </a:schemeClr>
                    </a:solidFill>
                  </a:rPr>
                  <a:t>Prediction</a:t>
                </a:r>
                <a:endParaRPr lang="en-US" sz="700" dirty="0">
                  <a:solidFill>
                    <a:schemeClr val="tx1">
                      <a:lumMod val="85000"/>
                      <a:lumOff val="15000"/>
                    </a:schemeClr>
                  </a:solidFill>
                </a:endParaRPr>
              </a:p>
              <a:p>
                <a:pPr algn="ctr"/>
                <a:r>
                  <a:rPr lang="en-US" sz="700" dirty="0">
                    <a:solidFill>
                      <a:schemeClr val="tx1">
                        <a:lumMod val="85000"/>
                        <a:lumOff val="15000"/>
                      </a:schemeClr>
                    </a:solidFill>
                  </a:rPr>
                  <a:t>German shorthaired pointer (0.94)</a:t>
                </a:r>
              </a:p>
            </p:txBody>
          </p:sp>
          <p:cxnSp>
            <p:nvCxnSpPr>
              <p:cNvPr id="37" name="Straight Arrow Connector 36">
                <a:extLst>
                  <a:ext uri="{FF2B5EF4-FFF2-40B4-BE49-F238E27FC236}">
                    <a16:creationId xmlns:a16="http://schemas.microsoft.com/office/drawing/2014/main" id="{26936387-D0FA-0EBE-3927-A5F7249AEB0A}"/>
                  </a:ext>
                </a:extLst>
              </p:cNvPr>
              <p:cNvCxnSpPr>
                <a:cxnSpLocks/>
              </p:cNvCxnSpPr>
              <p:nvPr/>
            </p:nvCxnSpPr>
            <p:spPr>
              <a:xfrm>
                <a:off x="1315349" y="6094872"/>
                <a:ext cx="20919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B06E5BCA-9E9E-7649-56FA-22E9B3E044C0}"/>
                  </a:ext>
                </a:extLst>
              </p:cNvPr>
              <p:cNvCxnSpPr>
                <a:cxnSpLocks/>
              </p:cNvCxnSpPr>
              <p:nvPr/>
            </p:nvCxnSpPr>
            <p:spPr>
              <a:xfrm>
                <a:off x="2333531" y="6094872"/>
                <a:ext cx="20919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9" name="Picture 4">
                <a:extLst>
                  <a:ext uri="{FF2B5EF4-FFF2-40B4-BE49-F238E27FC236}">
                    <a16:creationId xmlns:a16="http://schemas.microsoft.com/office/drawing/2014/main" id="{64827A89-1095-D1F1-DF54-1C72BFEFCBA2}"/>
                  </a:ext>
                </a:extLst>
              </p:cNvPr>
              <p:cNvPicPr>
                <a:picLocks noChangeAspect="1" noChangeArrowheads="1"/>
              </p:cNvPicPr>
              <p:nvPr/>
            </p:nvPicPr>
            <p:blipFill>
              <a:blip r:embed="rId11"/>
              <a:srcRect/>
              <a:stretch/>
            </p:blipFill>
            <p:spPr bwMode="auto">
              <a:xfrm>
                <a:off x="872139" y="6064459"/>
                <a:ext cx="303386" cy="3033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D4EA6BF3-4F03-8E49-5D99-B653B6B42499}"/>
                </a:ext>
              </a:extLst>
            </p:cNvPr>
            <p:cNvGrpSpPr/>
            <p:nvPr/>
          </p:nvGrpSpPr>
          <p:grpSpPr>
            <a:xfrm>
              <a:off x="895874" y="4753889"/>
              <a:ext cx="2166602" cy="781634"/>
              <a:chOff x="1157620" y="4650728"/>
              <a:chExt cx="2166602" cy="781634"/>
            </a:xfrm>
          </p:grpSpPr>
          <p:sp>
            <p:nvSpPr>
              <p:cNvPr id="28" name="Rounded Rectangle 24">
                <a:extLst>
                  <a:ext uri="{FF2B5EF4-FFF2-40B4-BE49-F238E27FC236}">
                    <a16:creationId xmlns:a16="http://schemas.microsoft.com/office/drawing/2014/main" id="{65781BE4-F5F2-F676-B518-79B56EFFE01F}"/>
                  </a:ext>
                </a:extLst>
              </p:cNvPr>
              <p:cNvSpPr/>
              <p:nvPr/>
            </p:nvSpPr>
            <p:spPr>
              <a:xfrm>
                <a:off x="1157620" y="4650728"/>
                <a:ext cx="2166602" cy="781634"/>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85000"/>
                        <a:lumOff val="15000"/>
                      </a:schemeClr>
                    </a:solidFill>
                  </a:rPr>
                  <a:t>Training Data</a:t>
                </a:r>
                <a:endParaRPr lang="en-US" sz="700" dirty="0">
                  <a:solidFill>
                    <a:schemeClr val="tx1">
                      <a:lumMod val="85000"/>
                      <a:lumOff val="15000"/>
                    </a:schemeClr>
                  </a:solidFill>
                </a:endParaRPr>
              </a:p>
              <a:p>
                <a:pPr algn="ctr"/>
                <a:endParaRPr lang="en-US" sz="700" dirty="0">
                  <a:solidFill>
                    <a:schemeClr val="tx1">
                      <a:lumMod val="85000"/>
                      <a:lumOff val="15000"/>
                    </a:schemeClr>
                  </a:solidFill>
                </a:endParaRPr>
              </a:p>
              <a:p>
                <a:pPr algn="ctr"/>
                <a:endParaRPr lang="en-US" sz="700" dirty="0">
                  <a:solidFill>
                    <a:schemeClr val="tx1">
                      <a:lumMod val="85000"/>
                      <a:lumOff val="15000"/>
                    </a:schemeClr>
                  </a:solidFill>
                </a:endParaRPr>
              </a:p>
              <a:p>
                <a:pPr algn="ctr"/>
                <a:endParaRPr lang="en-US" sz="700" dirty="0"/>
              </a:p>
            </p:txBody>
          </p:sp>
          <p:pic>
            <p:nvPicPr>
              <p:cNvPr id="29" name="Picture 6">
                <a:extLst>
                  <a:ext uri="{FF2B5EF4-FFF2-40B4-BE49-F238E27FC236}">
                    <a16:creationId xmlns:a16="http://schemas.microsoft.com/office/drawing/2014/main" id="{3D5715EE-4904-087C-6E76-46016446D92C}"/>
                  </a:ext>
                </a:extLst>
              </p:cNvPr>
              <p:cNvPicPr>
                <a:picLocks noChangeAspect="1" noChangeArrowheads="1"/>
              </p:cNvPicPr>
              <p:nvPr/>
            </p:nvPicPr>
            <p:blipFill>
              <a:blip r:embed="rId12"/>
              <a:srcRect/>
              <a:stretch/>
            </p:blipFill>
            <p:spPr bwMode="auto">
              <a:xfrm>
                <a:off x="1313747" y="4905475"/>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a:extLst>
                  <a:ext uri="{FF2B5EF4-FFF2-40B4-BE49-F238E27FC236}">
                    <a16:creationId xmlns:a16="http://schemas.microsoft.com/office/drawing/2014/main" id="{4C911E35-E5AE-EC35-E7AF-1C49CFACC66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21328" y="5066938"/>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a:extLst>
                  <a:ext uri="{FF2B5EF4-FFF2-40B4-BE49-F238E27FC236}">
                    <a16:creationId xmlns:a16="http://schemas.microsoft.com/office/drawing/2014/main" id="{5B4DD738-D0C5-360B-9E10-3C4E9C7DFB2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28909" y="5010186"/>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a:extLst>
                  <a:ext uri="{FF2B5EF4-FFF2-40B4-BE49-F238E27FC236}">
                    <a16:creationId xmlns:a16="http://schemas.microsoft.com/office/drawing/2014/main" id="{B16BE0E1-0CBF-05AC-02B8-7A2DBF228D5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36490" y="5073689"/>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4">
                <a:extLst>
                  <a:ext uri="{FF2B5EF4-FFF2-40B4-BE49-F238E27FC236}">
                    <a16:creationId xmlns:a16="http://schemas.microsoft.com/office/drawing/2014/main" id="{70534EAB-C137-2E08-7C0C-59D82B17DC4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44071" y="4885595"/>
                <a:ext cx="301752" cy="30175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0" name="TextBox 39">
            <a:extLst>
              <a:ext uri="{FF2B5EF4-FFF2-40B4-BE49-F238E27FC236}">
                <a16:creationId xmlns:a16="http://schemas.microsoft.com/office/drawing/2014/main" id="{1C95B936-1D04-52F8-8F16-E7E507E04011}"/>
              </a:ext>
            </a:extLst>
          </p:cNvPr>
          <p:cNvSpPr txBox="1"/>
          <p:nvPr/>
        </p:nvSpPr>
        <p:spPr>
          <a:xfrm rot="16200000">
            <a:off x="28971359" y="11282893"/>
            <a:ext cx="2970392" cy="415142"/>
          </a:xfrm>
          <a:prstGeom prst="rect">
            <a:avLst/>
          </a:prstGeom>
          <a:noFill/>
        </p:spPr>
        <p:txBody>
          <a:bodyPr wrap="square">
            <a:spAutoFit/>
          </a:bodyPr>
          <a:lstStyle/>
          <a:p>
            <a:pPr algn="ctr"/>
            <a:r>
              <a:rPr lang="en-US" sz="1800" b="1" dirty="0">
                <a:solidFill>
                  <a:schemeClr val="tx1">
                    <a:lumMod val="85000"/>
                    <a:lumOff val="15000"/>
                  </a:schemeClr>
                </a:solidFill>
              </a:rPr>
              <a:t>Tabular Track</a:t>
            </a:r>
            <a:endParaRPr lang="en-US" sz="1800" dirty="0">
              <a:solidFill>
                <a:schemeClr val="tx1">
                  <a:lumMod val="85000"/>
                  <a:lumOff val="15000"/>
                </a:schemeClr>
              </a:solidFill>
            </a:endParaRPr>
          </a:p>
        </p:txBody>
      </p:sp>
      <p:grpSp>
        <p:nvGrpSpPr>
          <p:cNvPr id="41" name="Group 40">
            <a:extLst>
              <a:ext uri="{FF2B5EF4-FFF2-40B4-BE49-F238E27FC236}">
                <a16:creationId xmlns:a16="http://schemas.microsoft.com/office/drawing/2014/main" id="{70B51734-48FE-CE04-9CF3-72C70F14A2B5}"/>
              </a:ext>
            </a:extLst>
          </p:cNvPr>
          <p:cNvGrpSpPr/>
          <p:nvPr/>
        </p:nvGrpSpPr>
        <p:grpSpPr>
          <a:xfrm>
            <a:off x="34638070" y="10539733"/>
            <a:ext cx="571404" cy="1901462"/>
            <a:chOff x="4902760" y="1706865"/>
            <a:chExt cx="510630" cy="1989983"/>
          </a:xfrm>
        </p:grpSpPr>
        <p:cxnSp>
          <p:nvCxnSpPr>
            <p:cNvPr id="42" name="Straight Arrow Connector 41">
              <a:extLst>
                <a:ext uri="{FF2B5EF4-FFF2-40B4-BE49-F238E27FC236}">
                  <a16:creationId xmlns:a16="http://schemas.microsoft.com/office/drawing/2014/main" id="{F897E9F7-991A-31D0-3014-FB944A9D1754}"/>
                </a:ext>
              </a:extLst>
            </p:cNvPr>
            <p:cNvCxnSpPr>
              <a:cxnSpLocks/>
            </p:cNvCxnSpPr>
            <p:nvPr/>
          </p:nvCxnSpPr>
          <p:spPr>
            <a:xfrm>
              <a:off x="4902760" y="2697843"/>
              <a:ext cx="504883"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3" name="Elbow Connector 39">
              <a:extLst>
                <a:ext uri="{FF2B5EF4-FFF2-40B4-BE49-F238E27FC236}">
                  <a16:creationId xmlns:a16="http://schemas.microsoft.com/office/drawing/2014/main" id="{BBAC4376-87FE-8D6C-2C48-B0A0EA3FE28B}"/>
                </a:ext>
              </a:extLst>
            </p:cNvPr>
            <p:cNvCxnSpPr>
              <a:cxnSpLocks/>
            </p:cNvCxnSpPr>
            <p:nvPr/>
          </p:nvCxnSpPr>
          <p:spPr>
            <a:xfrm rot="16200000" flipH="1">
              <a:off x="4767151" y="3050612"/>
              <a:ext cx="1018153" cy="274320"/>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44" name="Elbow Connector 40">
              <a:extLst>
                <a:ext uri="{FF2B5EF4-FFF2-40B4-BE49-F238E27FC236}">
                  <a16:creationId xmlns:a16="http://schemas.microsoft.com/office/drawing/2014/main" id="{61E82AAC-8E2D-C111-1AC1-E4F0844CF331}"/>
                </a:ext>
              </a:extLst>
            </p:cNvPr>
            <p:cNvCxnSpPr>
              <a:cxnSpLocks/>
            </p:cNvCxnSpPr>
            <p:nvPr/>
          </p:nvCxnSpPr>
          <p:spPr>
            <a:xfrm rot="5400000" flipH="1" flipV="1">
              <a:off x="4772662" y="2073273"/>
              <a:ext cx="1007135" cy="274320"/>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grpSp>
      <p:grpSp>
        <p:nvGrpSpPr>
          <p:cNvPr id="45" name="Group 44">
            <a:extLst>
              <a:ext uri="{FF2B5EF4-FFF2-40B4-BE49-F238E27FC236}">
                <a16:creationId xmlns:a16="http://schemas.microsoft.com/office/drawing/2014/main" id="{92E3774B-2BA7-D7A0-BFD9-8C54D0F83332}"/>
              </a:ext>
            </a:extLst>
          </p:cNvPr>
          <p:cNvGrpSpPr/>
          <p:nvPr/>
        </p:nvGrpSpPr>
        <p:grpSpPr>
          <a:xfrm>
            <a:off x="35213407" y="14117235"/>
            <a:ext cx="1273126" cy="925036"/>
            <a:chOff x="5414611" y="2223368"/>
            <a:chExt cx="1132639" cy="822960"/>
          </a:xfrm>
        </p:grpSpPr>
        <p:sp>
          <p:nvSpPr>
            <p:cNvPr id="46" name="Rounded Rectangle 42">
              <a:extLst>
                <a:ext uri="{FF2B5EF4-FFF2-40B4-BE49-F238E27FC236}">
                  <a16:creationId xmlns:a16="http://schemas.microsoft.com/office/drawing/2014/main" id="{1FD97A4D-C042-434B-20FD-28256FED7B62}"/>
                </a:ext>
              </a:extLst>
            </p:cNvPr>
            <p:cNvSpPr/>
            <p:nvPr/>
          </p:nvSpPr>
          <p:spPr>
            <a:xfrm>
              <a:off x="5414611" y="2223368"/>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lumMod val="85000"/>
                      <a:lumOff val="15000"/>
                    </a:schemeClr>
                  </a:solidFill>
                </a:rPr>
                <a:t>Shapley</a:t>
              </a:r>
            </a:p>
            <a:p>
              <a:pPr algn="ctr"/>
              <a:endParaRPr lang="en-US" sz="1200" b="1" dirty="0">
                <a:solidFill>
                  <a:schemeClr val="tx1">
                    <a:lumMod val="85000"/>
                    <a:lumOff val="15000"/>
                  </a:schemeClr>
                </a:solidFill>
              </a:endParaRPr>
            </a:p>
            <a:p>
              <a:pPr algn="ctr"/>
              <a:endParaRPr lang="en-US" sz="1200" b="1" dirty="0">
                <a:solidFill>
                  <a:schemeClr val="tx1">
                    <a:lumMod val="85000"/>
                    <a:lumOff val="15000"/>
                  </a:schemeClr>
                </a:solidFill>
              </a:endParaRPr>
            </a:p>
            <a:p>
              <a:pPr algn="ctr"/>
              <a:endParaRPr lang="en-US" sz="1200" b="1" dirty="0">
                <a:solidFill>
                  <a:schemeClr val="tx1">
                    <a:lumMod val="85000"/>
                    <a:lumOff val="15000"/>
                  </a:schemeClr>
                </a:solidFill>
              </a:endParaRPr>
            </a:p>
            <a:p>
              <a:pPr algn="ctr"/>
              <a:endParaRPr lang="en-US" sz="1200" b="1" dirty="0">
                <a:solidFill>
                  <a:schemeClr val="tx1">
                    <a:lumMod val="85000"/>
                    <a:lumOff val="15000"/>
                  </a:schemeClr>
                </a:solidFill>
              </a:endParaRPr>
            </a:p>
            <a:p>
              <a:pPr algn="ctr"/>
              <a:endParaRPr lang="en-US" sz="700" dirty="0">
                <a:solidFill>
                  <a:schemeClr val="tx1">
                    <a:lumMod val="85000"/>
                    <a:lumOff val="15000"/>
                  </a:schemeClr>
                </a:solidFill>
              </a:endParaRPr>
            </a:p>
          </p:txBody>
        </p:sp>
        <p:pic>
          <p:nvPicPr>
            <p:cNvPr id="47" name="Picture 20">
              <a:extLst>
                <a:ext uri="{FF2B5EF4-FFF2-40B4-BE49-F238E27FC236}">
                  <a16:creationId xmlns:a16="http://schemas.microsoft.com/office/drawing/2014/main" id="{2C5F6368-096F-0B54-BE02-175A8B6496A4}"/>
                </a:ext>
              </a:extLst>
            </p:cNvPr>
            <p:cNvPicPr>
              <a:picLocks noChangeAspect="1" noChangeArrowheads="1"/>
            </p:cNvPicPr>
            <p:nvPr/>
          </p:nvPicPr>
          <p:blipFill>
            <a:blip r:embed="rId17"/>
            <a:srcRect/>
            <a:stretch/>
          </p:blipFill>
          <p:spPr bwMode="auto">
            <a:xfrm>
              <a:off x="5693836" y="2477491"/>
              <a:ext cx="574189" cy="5577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Group 47">
            <a:extLst>
              <a:ext uri="{FF2B5EF4-FFF2-40B4-BE49-F238E27FC236}">
                <a16:creationId xmlns:a16="http://schemas.microsoft.com/office/drawing/2014/main" id="{067C00C5-A8A7-B93B-A056-7FBA467A000F}"/>
              </a:ext>
            </a:extLst>
          </p:cNvPr>
          <p:cNvGrpSpPr/>
          <p:nvPr/>
        </p:nvGrpSpPr>
        <p:grpSpPr>
          <a:xfrm>
            <a:off x="35213407" y="13155563"/>
            <a:ext cx="1273126" cy="925036"/>
            <a:chOff x="5414611" y="1341932"/>
            <a:chExt cx="1132639" cy="822960"/>
          </a:xfrm>
        </p:grpSpPr>
        <p:sp>
          <p:nvSpPr>
            <p:cNvPr id="49" name="Rounded Rectangle 45">
              <a:extLst>
                <a:ext uri="{FF2B5EF4-FFF2-40B4-BE49-F238E27FC236}">
                  <a16:creationId xmlns:a16="http://schemas.microsoft.com/office/drawing/2014/main" id="{13E1152D-6E06-AC63-7C9C-E4D3D6AF5D9A}"/>
                </a:ext>
              </a:extLst>
            </p:cNvPr>
            <p:cNvSpPr/>
            <p:nvPr/>
          </p:nvSpPr>
          <p:spPr>
            <a:xfrm>
              <a:off x="5414611" y="1341932"/>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lumMod val="85000"/>
                      <a:lumOff val="15000"/>
                    </a:schemeClr>
                  </a:solidFill>
                </a:rPr>
                <a:t>LIME</a:t>
              </a:r>
              <a:endParaRPr lang="en-US" sz="700" dirty="0">
                <a:solidFill>
                  <a:schemeClr val="tx1">
                    <a:lumMod val="85000"/>
                    <a:lumOff val="15000"/>
                  </a:schemeClr>
                </a:solidFill>
              </a:endParaRPr>
            </a:p>
          </p:txBody>
        </p:sp>
        <p:pic>
          <p:nvPicPr>
            <p:cNvPr id="50" name="Picture 22">
              <a:extLst>
                <a:ext uri="{FF2B5EF4-FFF2-40B4-BE49-F238E27FC236}">
                  <a16:creationId xmlns:a16="http://schemas.microsoft.com/office/drawing/2014/main" id="{C216EF8F-8807-C7F1-85E1-49F04E103C58}"/>
                </a:ext>
              </a:extLst>
            </p:cNvPr>
            <p:cNvPicPr>
              <a:picLocks noChangeAspect="1" noChangeArrowheads="1"/>
            </p:cNvPicPr>
            <p:nvPr/>
          </p:nvPicPr>
          <p:blipFill>
            <a:blip r:embed="rId18"/>
            <a:srcRect/>
            <a:stretch/>
          </p:blipFill>
          <p:spPr bwMode="auto">
            <a:xfrm>
              <a:off x="5693836" y="1585693"/>
              <a:ext cx="574189" cy="5577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50">
            <a:extLst>
              <a:ext uri="{FF2B5EF4-FFF2-40B4-BE49-F238E27FC236}">
                <a16:creationId xmlns:a16="http://schemas.microsoft.com/office/drawing/2014/main" id="{82E59DD8-D47F-626A-6123-DB73DE5C0606}"/>
              </a:ext>
            </a:extLst>
          </p:cNvPr>
          <p:cNvGrpSpPr/>
          <p:nvPr/>
        </p:nvGrpSpPr>
        <p:grpSpPr>
          <a:xfrm>
            <a:off x="35213407" y="15078907"/>
            <a:ext cx="1273126" cy="925036"/>
            <a:chOff x="5414611" y="3092507"/>
            <a:chExt cx="1132639" cy="822960"/>
          </a:xfrm>
        </p:grpSpPr>
        <p:sp>
          <p:nvSpPr>
            <p:cNvPr id="52" name="Rounded Rectangle 48">
              <a:extLst>
                <a:ext uri="{FF2B5EF4-FFF2-40B4-BE49-F238E27FC236}">
                  <a16:creationId xmlns:a16="http://schemas.microsoft.com/office/drawing/2014/main" id="{92BCC5D2-8705-57F1-1FC0-FD27566A828A}"/>
                </a:ext>
              </a:extLst>
            </p:cNvPr>
            <p:cNvSpPr/>
            <p:nvPr/>
          </p:nvSpPr>
          <p:spPr>
            <a:xfrm>
              <a:off x="5414611" y="3092507"/>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lumMod val="85000"/>
                      <a:lumOff val="15000"/>
                    </a:schemeClr>
                  </a:solidFill>
                </a:rPr>
                <a:t>Anchors</a:t>
              </a:r>
              <a:endParaRPr lang="en-US" sz="700" dirty="0">
                <a:solidFill>
                  <a:schemeClr val="tx1">
                    <a:lumMod val="85000"/>
                    <a:lumOff val="15000"/>
                  </a:schemeClr>
                </a:solidFill>
              </a:endParaRPr>
            </a:p>
          </p:txBody>
        </p:sp>
        <p:pic>
          <p:nvPicPr>
            <p:cNvPr id="53" name="Picture 52">
              <a:extLst>
                <a:ext uri="{FF2B5EF4-FFF2-40B4-BE49-F238E27FC236}">
                  <a16:creationId xmlns:a16="http://schemas.microsoft.com/office/drawing/2014/main" id="{B9F540A0-3E37-6790-6D78-B3C7E0E9EC17}"/>
                </a:ext>
              </a:extLst>
            </p:cNvPr>
            <p:cNvPicPr>
              <a:picLocks noChangeAspect="1"/>
            </p:cNvPicPr>
            <p:nvPr/>
          </p:nvPicPr>
          <p:blipFill>
            <a:blip r:embed="rId19"/>
            <a:srcRect/>
            <a:stretch/>
          </p:blipFill>
          <p:spPr>
            <a:xfrm>
              <a:off x="5710007" y="3334975"/>
              <a:ext cx="541846" cy="557784"/>
            </a:xfrm>
            <a:prstGeom prst="rect">
              <a:avLst/>
            </a:prstGeom>
          </p:spPr>
        </p:pic>
      </p:grpSp>
      <p:grpSp>
        <p:nvGrpSpPr>
          <p:cNvPr id="54" name="Group 53">
            <a:extLst>
              <a:ext uri="{FF2B5EF4-FFF2-40B4-BE49-F238E27FC236}">
                <a16:creationId xmlns:a16="http://schemas.microsoft.com/office/drawing/2014/main" id="{1FFAB32A-0C53-4095-2B37-194F798C73DB}"/>
              </a:ext>
            </a:extLst>
          </p:cNvPr>
          <p:cNvGrpSpPr/>
          <p:nvPr/>
        </p:nvGrpSpPr>
        <p:grpSpPr>
          <a:xfrm>
            <a:off x="35209474" y="10058297"/>
            <a:ext cx="1273126" cy="925036"/>
            <a:chOff x="4378752" y="1586844"/>
            <a:chExt cx="1132639" cy="822960"/>
          </a:xfrm>
        </p:grpSpPr>
        <p:grpSp>
          <p:nvGrpSpPr>
            <p:cNvPr id="55" name="Group 54">
              <a:extLst>
                <a:ext uri="{FF2B5EF4-FFF2-40B4-BE49-F238E27FC236}">
                  <a16:creationId xmlns:a16="http://schemas.microsoft.com/office/drawing/2014/main" id="{A308297A-8998-7BD7-C2A4-2CCA64A67DEE}"/>
                </a:ext>
              </a:extLst>
            </p:cNvPr>
            <p:cNvGrpSpPr/>
            <p:nvPr/>
          </p:nvGrpSpPr>
          <p:grpSpPr>
            <a:xfrm>
              <a:off x="4378752" y="1586844"/>
              <a:ext cx="1132639" cy="822960"/>
              <a:chOff x="5405438" y="1341932"/>
              <a:chExt cx="1132639" cy="822960"/>
            </a:xfrm>
          </p:grpSpPr>
          <p:sp>
            <p:nvSpPr>
              <p:cNvPr id="57" name="Rounded Rectangle 53">
                <a:extLst>
                  <a:ext uri="{FF2B5EF4-FFF2-40B4-BE49-F238E27FC236}">
                    <a16:creationId xmlns:a16="http://schemas.microsoft.com/office/drawing/2014/main" id="{465A9508-C213-E1EC-22B0-CD4304C751FD}"/>
                  </a:ext>
                </a:extLst>
              </p:cNvPr>
              <p:cNvSpPr/>
              <p:nvPr/>
            </p:nvSpPr>
            <p:spPr>
              <a:xfrm>
                <a:off x="5405438" y="1341932"/>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700" dirty="0">
                  <a:solidFill>
                    <a:schemeClr val="tx1">
                      <a:lumMod val="85000"/>
                      <a:lumOff val="15000"/>
                    </a:schemeClr>
                  </a:solidFill>
                </a:endParaRPr>
              </a:p>
            </p:txBody>
          </p:sp>
          <p:pic>
            <p:nvPicPr>
              <p:cNvPr id="58" name="Picture 22">
                <a:extLst>
                  <a:ext uri="{FF2B5EF4-FFF2-40B4-BE49-F238E27FC236}">
                    <a16:creationId xmlns:a16="http://schemas.microsoft.com/office/drawing/2014/main" id="{2BD5A578-C761-FE18-F3A7-FB8E00AFBDFC}"/>
                  </a:ext>
                </a:extLst>
              </p:cNvPr>
              <p:cNvPicPr>
                <a:picLocks noChangeAspect="1" noChangeArrowheads="1"/>
              </p:cNvPicPr>
              <p:nvPr/>
            </p:nvPicPr>
            <p:blipFill>
              <a:blip r:embed="rId2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26627" y="1450948"/>
                <a:ext cx="1090261" cy="604928"/>
              </a:xfrm>
              <a:prstGeom prst="rect">
                <a:avLst/>
              </a:prstGeom>
              <a:noFill/>
              <a:extLst>
                <a:ext uri="{909E8E84-426E-40DD-AFC4-6F175D3DCCD1}">
                  <a14:hiddenFill xmlns:a14="http://schemas.microsoft.com/office/drawing/2010/main">
                    <a:solidFill>
                      <a:srgbClr val="FFFFFF"/>
                    </a:solidFill>
                  </a14:hiddenFill>
                </a:ext>
              </a:extLst>
            </p:spPr>
          </p:pic>
        </p:grpSp>
        <p:sp>
          <p:nvSpPr>
            <p:cNvPr id="56" name="TextBox 55">
              <a:extLst>
                <a:ext uri="{FF2B5EF4-FFF2-40B4-BE49-F238E27FC236}">
                  <a16:creationId xmlns:a16="http://schemas.microsoft.com/office/drawing/2014/main" id="{023E47E5-9772-C401-F573-55A598BE72A2}"/>
                </a:ext>
              </a:extLst>
            </p:cNvPr>
            <p:cNvSpPr txBox="1"/>
            <p:nvPr/>
          </p:nvSpPr>
          <p:spPr>
            <a:xfrm>
              <a:off x="4401432" y="1675159"/>
              <a:ext cx="1087279" cy="646331"/>
            </a:xfrm>
            <a:prstGeom prst="rect">
              <a:avLst/>
            </a:prstGeom>
            <a:solidFill>
              <a:schemeClr val="bg1">
                <a:alpha val="55816"/>
              </a:schemeClr>
            </a:solidFill>
          </p:spPr>
          <p:txBody>
            <a:bodyPr wrap="square" anchor="ctr">
              <a:spAutoFit/>
            </a:bodyPr>
            <a:lstStyle/>
            <a:p>
              <a:pPr algn="ctr"/>
              <a:endParaRPr lang="en-US" sz="1200" b="1" dirty="0">
                <a:solidFill>
                  <a:schemeClr val="tx1">
                    <a:lumMod val="85000"/>
                    <a:lumOff val="15000"/>
                  </a:schemeClr>
                </a:solidFill>
              </a:endParaRPr>
            </a:p>
            <a:p>
              <a:pPr algn="ctr"/>
              <a:r>
                <a:rPr lang="en-US" sz="1200" b="1" dirty="0">
                  <a:solidFill>
                    <a:schemeClr val="tx1">
                      <a:lumMod val="85000"/>
                      <a:lumOff val="15000"/>
                    </a:schemeClr>
                  </a:solidFill>
                </a:rPr>
                <a:t>LIME</a:t>
              </a:r>
            </a:p>
            <a:p>
              <a:pPr algn="ctr"/>
              <a:endParaRPr lang="en-US" sz="1200" dirty="0">
                <a:solidFill>
                  <a:schemeClr val="tx1">
                    <a:lumMod val="85000"/>
                    <a:lumOff val="15000"/>
                  </a:schemeClr>
                </a:solidFill>
              </a:endParaRPr>
            </a:p>
          </p:txBody>
        </p:sp>
      </p:grpSp>
      <p:grpSp>
        <p:nvGrpSpPr>
          <p:cNvPr id="59" name="Group 58">
            <a:extLst>
              <a:ext uri="{FF2B5EF4-FFF2-40B4-BE49-F238E27FC236}">
                <a16:creationId xmlns:a16="http://schemas.microsoft.com/office/drawing/2014/main" id="{580FE859-0F6A-CFC8-3E6C-D3F31218A9F1}"/>
              </a:ext>
            </a:extLst>
          </p:cNvPr>
          <p:cNvGrpSpPr/>
          <p:nvPr/>
        </p:nvGrpSpPr>
        <p:grpSpPr>
          <a:xfrm>
            <a:off x="35209474" y="11023903"/>
            <a:ext cx="1273126" cy="925036"/>
            <a:chOff x="4387925" y="2447486"/>
            <a:chExt cx="1132639" cy="822960"/>
          </a:xfrm>
        </p:grpSpPr>
        <p:grpSp>
          <p:nvGrpSpPr>
            <p:cNvPr id="60" name="Group 59">
              <a:extLst>
                <a:ext uri="{FF2B5EF4-FFF2-40B4-BE49-F238E27FC236}">
                  <a16:creationId xmlns:a16="http://schemas.microsoft.com/office/drawing/2014/main" id="{5C2848A4-4D32-F169-E6E4-ED89B193F2A6}"/>
                </a:ext>
              </a:extLst>
            </p:cNvPr>
            <p:cNvGrpSpPr/>
            <p:nvPr/>
          </p:nvGrpSpPr>
          <p:grpSpPr>
            <a:xfrm>
              <a:off x="4387925" y="2447486"/>
              <a:ext cx="1132639" cy="822960"/>
              <a:chOff x="5414611" y="2224956"/>
              <a:chExt cx="1132639" cy="822960"/>
            </a:xfrm>
          </p:grpSpPr>
          <p:sp>
            <p:nvSpPr>
              <p:cNvPr id="62" name="Rounded Rectangle 58">
                <a:extLst>
                  <a:ext uri="{FF2B5EF4-FFF2-40B4-BE49-F238E27FC236}">
                    <a16:creationId xmlns:a16="http://schemas.microsoft.com/office/drawing/2014/main" id="{AB3866D0-8523-1845-7DA4-69D54C67172A}"/>
                  </a:ext>
                </a:extLst>
              </p:cNvPr>
              <p:cNvSpPr/>
              <p:nvPr/>
            </p:nvSpPr>
            <p:spPr>
              <a:xfrm>
                <a:off x="5414611" y="2224956"/>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700" dirty="0">
                  <a:solidFill>
                    <a:schemeClr val="tx1">
                      <a:lumMod val="85000"/>
                      <a:lumOff val="15000"/>
                    </a:schemeClr>
                  </a:solidFill>
                </a:endParaRPr>
              </a:p>
            </p:txBody>
          </p:sp>
          <p:pic>
            <p:nvPicPr>
              <p:cNvPr id="63" name="Picture 20">
                <a:extLst>
                  <a:ext uri="{FF2B5EF4-FFF2-40B4-BE49-F238E27FC236}">
                    <a16:creationId xmlns:a16="http://schemas.microsoft.com/office/drawing/2014/main" id="{1C472F63-4C28-D7F8-FE96-1CD76904A969}"/>
                  </a:ext>
                </a:extLst>
              </p:cNvPr>
              <p:cNvPicPr>
                <a:picLocks noChangeAspect="1" noChangeArrowheads="1"/>
              </p:cNvPicPr>
              <p:nvPr/>
            </p:nvPicPr>
            <p:blipFill>
              <a:blip r:embed="rId2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81539" y="2324641"/>
                <a:ext cx="998783" cy="623590"/>
              </a:xfrm>
              <a:prstGeom prst="rect">
                <a:avLst/>
              </a:prstGeom>
              <a:noFill/>
              <a:extLst>
                <a:ext uri="{909E8E84-426E-40DD-AFC4-6F175D3DCCD1}">
                  <a14:hiddenFill xmlns:a14="http://schemas.microsoft.com/office/drawing/2010/main">
                    <a:solidFill>
                      <a:srgbClr val="FFFFFF"/>
                    </a:solidFill>
                  </a14:hiddenFill>
                </a:ext>
              </a:extLst>
            </p:spPr>
          </p:pic>
        </p:grpSp>
        <p:sp>
          <p:nvSpPr>
            <p:cNvPr id="61" name="TextBox 60">
              <a:extLst>
                <a:ext uri="{FF2B5EF4-FFF2-40B4-BE49-F238E27FC236}">
                  <a16:creationId xmlns:a16="http://schemas.microsoft.com/office/drawing/2014/main" id="{F76BF9B9-6F55-43D1-027F-9FF799BA27E4}"/>
                </a:ext>
              </a:extLst>
            </p:cNvPr>
            <p:cNvSpPr txBox="1"/>
            <p:nvPr/>
          </p:nvSpPr>
          <p:spPr>
            <a:xfrm>
              <a:off x="4457302" y="2488046"/>
              <a:ext cx="986887" cy="738664"/>
            </a:xfrm>
            <a:prstGeom prst="rect">
              <a:avLst/>
            </a:prstGeom>
            <a:solidFill>
              <a:schemeClr val="bg1">
                <a:alpha val="55816"/>
              </a:schemeClr>
            </a:solidFill>
          </p:spPr>
          <p:txBody>
            <a:bodyPr wrap="square" anchor="ctr">
              <a:spAutoFit/>
            </a:bodyPr>
            <a:lstStyle/>
            <a:p>
              <a:pPr algn="ctr"/>
              <a:endParaRPr lang="en-US" sz="900" b="1" dirty="0">
                <a:solidFill>
                  <a:schemeClr val="tx1">
                    <a:lumMod val="85000"/>
                    <a:lumOff val="15000"/>
                  </a:schemeClr>
                </a:solidFill>
              </a:endParaRPr>
            </a:p>
            <a:p>
              <a:pPr algn="ctr"/>
              <a:r>
                <a:rPr lang="en-US" sz="1200" b="1" dirty="0">
                  <a:solidFill>
                    <a:schemeClr val="tx1">
                      <a:lumMod val="85000"/>
                      <a:lumOff val="15000"/>
                    </a:schemeClr>
                  </a:solidFill>
                </a:rPr>
                <a:t>Shapley Values</a:t>
              </a:r>
            </a:p>
            <a:p>
              <a:pPr algn="ctr"/>
              <a:endParaRPr lang="en-US" sz="900" dirty="0">
                <a:solidFill>
                  <a:schemeClr val="tx1">
                    <a:lumMod val="85000"/>
                    <a:lumOff val="15000"/>
                  </a:schemeClr>
                </a:solidFill>
              </a:endParaRPr>
            </a:p>
          </p:txBody>
        </p:sp>
      </p:grpSp>
      <p:grpSp>
        <p:nvGrpSpPr>
          <p:cNvPr id="64" name="Group 63">
            <a:extLst>
              <a:ext uri="{FF2B5EF4-FFF2-40B4-BE49-F238E27FC236}">
                <a16:creationId xmlns:a16="http://schemas.microsoft.com/office/drawing/2014/main" id="{2C372ED1-D541-2571-4515-5BCA2F6B7E17}"/>
              </a:ext>
            </a:extLst>
          </p:cNvPr>
          <p:cNvGrpSpPr/>
          <p:nvPr/>
        </p:nvGrpSpPr>
        <p:grpSpPr>
          <a:xfrm>
            <a:off x="35192230" y="11989511"/>
            <a:ext cx="1307613" cy="925036"/>
            <a:chOff x="4369085" y="3304953"/>
            <a:chExt cx="1163321" cy="822960"/>
          </a:xfrm>
        </p:grpSpPr>
        <p:grpSp>
          <p:nvGrpSpPr>
            <p:cNvPr id="65" name="Group 64">
              <a:extLst>
                <a:ext uri="{FF2B5EF4-FFF2-40B4-BE49-F238E27FC236}">
                  <a16:creationId xmlns:a16="http://schemas.microsoft.com/office/drawing/2014/main" id="{F8DFA17B-EFB3-899B-8CA6-21C0FA399B79}"/>
                </a:ext>
              </a:extLst>
            </p:cNvPr>
            <p:cNvGrpSpPr/>
            <p:nvPr/>
          </p:nvGrpSpPr>
          <p:grpSpPr>
            <a:xfrm>
              <a:off x="4369085" y="3304953"/>
              <a:ext cx="1163321" cy="822960"/>
              <a:chOff x="5395771" y="3092507"/>
              <a:chExt cx="1163321" cy="822960"/>
            </a:xfrm>
          </p:grpSpPr>
          <p:sp>
            <p:nvSpPr>
              <p:cNvPr id="67" name="Rounded Rectangle 63">
                <a:extLst>
                  <a:ext uri="{FF2B5EF4-FFF2-40B4-BE49-F238E27FC236}">
                    <a16:creationId xmlns:a16="http://schemas.microsoft.com/office/drawing/2014/main" id="{D38836B7-F17B-EA11-503E-F630E9BE2993}"/>
                  </a:ext>
                </a:extLst>
              </p:cNvPr>
              <p:cNvSpPr/>
              <p:nvPr/>
            </p:nvSpPr>
            <p:spPr>
              <a:xfrm>
                <a:off x="5411112" y="3092507"/>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700" dirty="0">
                  <a:solidFill>
                    <a:schemeClr val="tx1">
                      <a:lumMod val="85000"/>
                      <a:lumOff val="15000"/>
                    </a:schemeClr>
                  </a:solidFill>
                </a:endParaRPr>
              </a:p>
            </p:txBody>
          </p:sp>
          <p:pic>
            <p:nvPicPr>
              <p:cNvPr id="68" name="Picture 67" descr="A screenshot of a computer&#10;&#10;Description automatically generated">
                <a:extLst>
                  <a:ext uri="{FF2B5EF4-FFF2-40B4-BE49-F238E27FC236}">
                    <a16:creationId xmlns:a16="http://schemas.microsoft.com/office/drawing/2014/main" id="{DAFB0DB8-3D0E-B6D9-1E95-DC9206F5DB5A}"/>
                  </a:ext>
                </a:extLst>
              </p:cNvPr>
              <p:cNvPicPr>
                <a:picLocks noChangeAspect="1"/>
              </p:cNvPicPr>
              <p:nvPr/>
            </p:nvPicPr>
            <p:blipFill>
              <a:blip r:embed="rId22">
                <a:clrChange>
                  <a:clrFrom>
                    <a:srgbClr val="FFFFFF"/>
                  </a:clrFrom>
                  <a:clrTo>
                    <a:srgbClr val="FFFFFF">
                      <a:alpha val="0"/>
                    </a:srgbClr>
                  </a:clrTo>
                </a:clrChange>
              </a:blip>
              <a:stretch>
                <a:fillRect/>
              </a:stretch>
            </p:blipFill>
            <p:spPr>
              <a:xfrm>
                <a:off x="5395771" y="3253910"/>
                <a:ext cx="1163321" cy="500154"/>
              </a:xfrm>
              <a:prstGeom prst="rect">
                <a:avLst/>
              </a:prstGeom>
            </p:spPr>
          </p:pic>
        </p:grpSp>
        <p:sp>
          <p:nvSpPr>
            <p:cNvPr id="66" name="TextBox 65">
              <a:extLst>
                <a:ext uri="{FF2B5EF4-FFF2-40B4-BE49-F238E27FC236}">
                  <a16:creationId xmlns:a16="http://schemas.microsoft.com/office/drawing/2014/main" id="{44BF3519-62C6-9971-D6AC-4405E58F8684}"/>
                </a:ext>
              </a:extLst>
            </p:cNvPr>
            <p:cNvSpPr txBox="1"/>
            <p:nvPr/>
          </p:nvSpPr>
          <p:spPr>
            <a:xfrm>
              <a:off x="4396503" y="3398679"/>
              <a:ext cx="1115483" cy="646331"/>
            </a:xfrm>
            <a:prstGeom prst="rect">
              <a:avLst/>
            </a:prstGeom>
            <a:solidFill>
              <a:schemeClr val="bg1">
                <a:alpha val="55816"/>
              </a:schemeClr>
            </a:solidFill>
          </p:spPr>
          <p:txBody>
            <a:bodyPr wrap="square" anchor="ctr">
              <a:spAutoFit/>
            </a:bodyPr>
            <a:lstStyle/>
            <a:p>
              <a:pPr algn="ctr"/>
              <a:endParaRPr lang="en-US" sz="1200" b="1" dirty="0">
                <a:solidFill>
                  <a:schemeClr val="tx1">
                    <a:lumMod val="85000"/>
                    <a:lumOff val="15000"/>
                  </a:schemeClr>
                </a:solidFill>
              </a:endParaRPr>
            </a:p>
            <a:p>
              <a:pPr algn="ctr"/>
              <a:r>
                <a:rPr lang="en-US" sz="1200" b="1" dirty="0">
                  <a:solidFill>
                    <a:schemeClr val="tx1">
                      <a:lumMod val="85000"/>
                      <a:lumOff val="15000"/>
                    </a:schemeClr>
                  </a:solidFill>
                </a:rPr>
                <a:t>Anchors</a:t>
              </a:r>
            </a:p>
            <a:p>
              <a:pPr algn="ctr"/>
              <a:endParaRPr lang="en-US" sz="1200" dirty="0">
                <a:solidFill>
                  <a:schemeClr val="tx1">
                    <a:lumMod val="85000"/>
                    <a:lumOff val="15000"/>
                  </a:schemeClr>
                </a:solidFill>
              </a:endParaRPr>
            </a:p>
          </p:txBody>
        </p:sp>
      </p:grpSp>
      <p:grpSp>
        <p:nvGrpSpPr>
          <p:cNvPr id="69" name="Group 68">
            <a:extLst>
              <a:ext uri="{FF2B5EF4-FFF2-40B4-BE49-F238E27FC236}">
                <a16:creationId xmlns:a16="http://schemas.microsoft.com/office/drawing/2014/main" id="{BF8544FA-21DF-9D21-6BBE-2D079335B94D}"/>
              </a:ext>
            </a:extLst>
          </p:cNvPr>
          <p:cNvGrpSpPr/>
          <p:nvPr/>
        </p:nvGrpSpPr>
        <p:grpSpPr>
          <a:xfrm>
            <a:off x="34641950" y="13629020"/>
            <a:ext cx="571404" cy="1901462"/>
            <a:chOff x="4902760" y="1706865"/>
            <a:chExt cx="510630" cy="1989983"/>
          </a:xfrm>
        </p:grpSpPr>
        <p:cxnSp>
          <p:nvCxnSpPr>
            <p:cNvPr id="70" name="Straight Arrow Connector 69">
              <a:extLst>
                <a:ext uri="{FF2B5EF4-FFF2-40B4-BE49-F238E27FC236}">
                  <a16:creationId xmlns:a16="http://schemas.microsoft.com/office/drawing/2014/main" id="{C0B10612-A801-4BE3-59E6-3F243B438B3B}"/>
                </a:ext>
              </a:extLst>
            </p:cNvPr>
            <p:cNvCxnSpPr>
              <a:cxnSpLocks/>
            </p:cNvCxnSpPr>
            <p:nvPr/>
          </p:nvCxnSpPr>
          <p:spPr>
            <a:xfrm>
              <a:off x="4902760" y="2697843"/>
              <a:ext cx="504883"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1" name="Elbow Connector 67">
              <a:extLst>
                <a:ext uri="{FF2B5EF4-FFF2-40B4-BE49-F238E27FC236}">
                  <a16:creationId xmlns:a16="http://schemas.microsoft.com/office/drawing/2014/main" id="{07785118-0F80-3171-988A-2924748D36E9}"/>
                </a:ext>
              </a:extLst>
            </p:cNvPr>
            <p:cNvCxnSpPr>
              <a:cxnSpLocks/>
            </p:cNvCxnSpPr>
            <p:nvPr/>
          </p:nvCxnSpPr>
          <p:spPr>
            <a:xfrm rot="16200000" flipH="1">
              <a:off x="4767151" y="3050612"/>
              <a:ext cx="1018153" cy="274320"/>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72" name="Elbow Connector 68">
              <a:extLst>
                <a:ext uri="{FF2B5EF4-FFF2-40B4-BE49-F238E27FC236}">
                  <a16:creationId xmlns:a16="http://schemas.microsoft.com/office/drawing/2014/main" id="{409D626D-D4B1-B889-8313-BC3A9910CE91}"/>
                </a:ext>
              </a:extLst>
            </p:cNvPr>
            <p:cNvCxnSpPr>
              <a:cxnSpLocks/>
            </p:cNvCxnSpPr>
            <p:nvPr/>
          </p:nvCxnSpPr>
          <p:spPr>
            <a:xfrm rot="5400000" flipH="1" flipV="1">
              <a:off x="4772662" y="2073273"/>
              <a:ext cx="1007135" cy="274320"/>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697590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2054</TotalTime>
  <Words>922</Words>
  <Application>Microsoft Office PowerPoint</Application>
  <PresentationFormat>Custom</PresentationFormat>
  <Paragraphs>129</Paragraphs>
  <Slides>3</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Cambria</vt:lpstr>
      <vt:lpstr>Cambria Math</vt:lpstr>
      <vt:lpstr>Helvetica</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carleton</dc:creator>
  <cp:lastModifiedBy>Samuel Johnson-Lacoss</cp:lastModifiedBy>
  <cp:revision>181</cp:revision>
  <cp:lastPrinted>2018-10-18T19:54:29Z</cp:lastPrinted>
  <dcterms:created xsi:type="dcterms:W3CDTF">2014-04-09T13:45:38Z</dcterms:created>
  <dcterms:modified xsi:type="dcterms:W3CDTF">2024-09-20T08:54:18Z</dcterms:modified>
</cp:coreProperties>
</file>