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8229600" cx="14630400"/>
  <p:notesSz cx="8229600" cy="14630400"/>
  <p:embeddedFontLst>
    <p:embeddedFont>
      <p:font typeface="Merriweather"/>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erriweather-bold.fntdata"/><Relationship Id="rId14" Type="http://schemas.openxmlformats.org/officeDocument/2006/relationships/font" Target="fonts/Merriweather-regular.fntdata"/><Relationship Id="rId17" Type="http://schemas.openxmlformats.org/officeDocument/2006/relationships/font" Target="fonts/Merriweather-boldItalic.fntdata"/><Relationship Id="rId16" Type="http://schemas.openxmlformats.org/officeDocument/2006/relationships/font" Target="fonts/Merriweather-italic.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6208abb59e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g36208abb59e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36208abb59e_1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208abb59e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36208abb59e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36208abb59e_1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6a9ccbf3c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366a9ccbf3c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66a9ccbf3c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gamma.app/?utm_source=made-with-gamma" TargetMode="Externa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pic>
        <p:nvPicPr>
          <p:cNvPr descr="preencoded.png" id="11" name="Google Shape;11;p2"/>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2" name="Google Shape;12;p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pic>
        <p:nvPicPr>
          <p:cNvPr descr="preencoded.png" id="15" name="Google Shape;15;p3"/>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6" name="Google Shape;16;p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pic>
        <p:nvPicPr>
          <p:cNvPr descr="preencoded.png" id="19" name="Google Shape;19;p4"/>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0" name="Google Shape;20;p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pic>
        <p:nvPicPr>
          <p:cNvPr descr="preencoded.png" id="23" name="Google Shape;23;p5"/>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4" name="Google Shape;24;p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pic>
        <p:nvPicPr>
          <p:cNvPr descr="preencoded.png" id="27" name="Google Shape;27;p6"/>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8" name="Google Shape;28;p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pic>
        <p:nvPicPr>
          <p:cNvPr descr="preencoded.png" id="31" name="Google Shape;31;p7"/>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2" name="Google Shape;32;p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pic>
        <p:nvPicPr>
          <p:cNvPr descr="preencoded.png" id="35" name="Google Shape;35;p8"/>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6" name="Google Shape;36;p8"/>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pic>
        <p:nvPicPr>
          <p:cNvPr descr="preencoded.png" id="39" name="Google Shape;39;p9"/>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0" name="Google Shape;40;p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descr="Programmer writing code on computer screen - cartoon woman with laptop (proporcionada por Getty Images)" id="48" name="Google Shape;48;p11"/>
          <p:cNvPicPr preferRelativeResize="0"/>
          <p:nvPr/>
        </p:nvPicPr>
        <p:blipFill rotWithShape="1">
          <a:blip r:embed="rId3">
            <a:alphaModFix/>
          </a:blip>
          <a:srcRect b="-9894" l="16054" r="16061" t="-9894"/>
          <a:stretch/>
        </p:blipFill>
        <p:spPr>
          <a:xfrm>
            <a:off x="0" y="0"/>
            <a:ext cx="5486403" cy="8229603"/>
          </a:xfrm>
          <a:prstGeom prst="rect">
            <a:avLst/>
          </a:prstGeom>
          <a:noFill/>
          <a:ln>
            <a:noFill/>
          </a:ln>
        </p:spPr>
      </p:pic>
      <p:sp>
        <p:nvSpPr>
          <p:cNvPr id="49" name="Google Shape;49;p11"/>
          <p:cNvSpPr/>
          <p:nvPr/>
        </p:nvSpPr>
        <p:spPr>
          <a:xfrm>
            <a:off x="6280190" y="1656755"/>
            <a:ext cx="7556421" cy="1417558"/>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4E"/>
              </a:buClr>
              <a:buSzPts val="4450"/>
              <a:buFont typeface="Merriweather"/>
              <a:buNone/>
            </a:pPr>
            <a:r>
              <a:rPr b="1" i="0" lang="en-US" sz="4450" u="none" cap="none" strike="noStrike">
                <a:solidFill>
                  <a:srgbClr val="403C4E"/>
                </a:solidFill>
                <a:latin typeface="Merriweather"/>
                <a:ea typeface="Merriweather"/>
                <a:cs typeface="Merriweather"/>
                <a:sym typeface="Merriweather"/>
              </a:rPr>
              <a:t>Trabajo Práctico</a:t>
            </a:r>
            <a:r>
              <a:rPr b="1" lang="en-US" sz="4450">
                <a:solidFill>
                  <a:srgbClr val="403C4E"/>
                </a:solidFill>
                <a:latin typeface="Merriweather"/>
                <a:ea typeface="Merriweather"/>
                <a:cs typeface="Merriweather"/>
                <a:sym typeface="Merriweather"/>
              </a:rPr>
              <a:t> Integrador</a:t>
            </a:r>
            <a:endParaRPr b="0" i="0" sz="4450" u="none" cap="none" strike="noStrike"/>
          </a:p>
        </p:txBody>
      </p:sp>
      <p:sp>
        <p:nvSpPr>
          <p:cNvPr id="50" name="Google Shape;50;p11"/>
          <p:cNvSpPr/>
          <p:nvPr/>
        </p:nvSpPr>
        <p:spPr>
          <a:xfrm>
            <a:off x="6280190" y="3608249"/>
            <a:ext cx="7556400" cy="1451700"/>
          </a:xfrm>
          <a:prstGeom prst="rect">
            <a:avLst/>
          </a:prstGeom>
          <a:noFill/>
          <a:ln>
            <a:noFill/>
          </a:ln>
        </p:spPr>
        <p:txBody>
          <a:bodyPr anchorCtr="0" anchor="t" bIns="0" lIns="0" spcFirstLastPara="1" rIns="0" wrap="square" tIns="0">
            <a:noAutofit/>
          </a:bodyPr>
          <a:lstStyle/>
          <a:p>
            <a:pPr indent="0" lvl="0" marL="0" rtl="0" algn="l">
              <a:lnSpc>
                <a:spcPct val="162857"/>
              </a:lnSpc>
              <a:spcBef>
                <a:spcPts val="0"/>
              </a:spcBef>
              <a:spcAft>
                <a:spcPts val="0"/>
              </a:spcAft>
              <a:buClr>
                <a:schemeClr val="dk1"/>
              </a:buClr>
              <a:buSzPts val="1100"/>
              <a:buFont typeface="Arial"/>
              <a:buNone/>
            </a:pPr>
            <a:r>
              <a:rPr lang="en-US" sz="1750"/>
              <a:t>UTN - Tecnicatura Universitaria en Programación</a:t>
            </a:r>
            <a:endParaRPr sz="1750"/>
          </a:p>
          <a:p>
            <a:pPr indent="0" lvl="0" marL="0" rtl="0" algn="l">
              <a:lnSpc>
                <a:spcPct val="162857"/>
              </a:lnSpc>
              <a:spcBef>
                <a:spcPts val="0"/>
              </a:spcBef>
              <a:spcAft>
                <a:spcPts val="0"/>
              </a:spcAft>
              <a:buClr>
                <a:schemeClr val="dk1"/>
              </a:buClr>
              <a:buSzPts val="1100"/>
              <a:buFont typeface="Arial"/>
              <a:buNone/>
            </a:pPr>
            <a:r>
              <a:rPr lang="en-US" sz="1750"/>
              <a:t>Alumnas: Erika Gonzalez - Karen Yanet Guardia</a:t>
            </a:r>
            <a:endParaRPr sz="1750"/>
          </a:p>
          <a:p>
            <a:pPr indent="0" lvl="0" marL="0" rtl="0" algn="l">
              <a:lnSpc>
                <a:spcPct val="162857"/>
              </a:lnSpc>
              <a:spcBef>
                <a:spcPts val="0"/>
              </a:spcBef>
              <a:spcAft>
                <a:spcPts val="0"/>
              </a:spcAft>
              <a:buClr>
                <a:schemeClr val="dk1"/>
              </a:buClr>
              <a:buSzPts val="1100"/>
              <a:buFont typeface="Arial"/>
              <a:buNone/>
            </a:pPr>
            <a:r>
              <a:rPr lang="en-US" sz="1750"/>
              <a:t>Materia: Programación 1</a:t>
            </a:r>
            <a:endParaRPr sz="1750"/>
          </a:p>
          <a:p>
            <a:pPr indent="0" lvl="0" marL="0" rtl="0" algn="l">
              <a:lnSpc>
                <a:spcPct val="162857"/>
              </a:lnSpc>
              <a:spcBef>
                <a:spcPts val="0"/>
              </a:spcBef>
              <a:spcAft>
                <a:spcPts val="0"/>
              </a:spcAft>
              <a:buClr>
                <a:schemeClr val="dk1"/>
              </a:buClr>
              <a:buSzPts val="1100"/>
              <a:buFont typeface="Arial"/>
              <a:buNone/>
            </a:pPr>
            <a:r>
              <a:rPr lang="en-US" sz="1750"/>
              <a:t>Comisión: 15</a:t>
            </a:r>
            <a:endParaRPr sz="1750"/>
          </a:p>
          <a:p>
            <a:pPr indent="0" lvl="0" marL="0" rtl="0" algn="l">
              <a:lnSpc>
                <a:spcPct val="162857"/>
              </a:lnSpc>
              <a:spcBef>
                <a:spcPts val="0"/>
              </a:spcBef>
              <a:spcAft>
                <a:spcPts val="0"/>
              </a:spcAft>
              <a:buClr>
                <a:schemeClr val="dk1"/>
              </a:buClr>
              <a:buSzPts val="1100"/>
              <a:buFont typeface="Arial"/>
              <a:buNone/>
            </a:pPr>
            <a:r>
              <a:rPr lang="en-US" sz="1750"/>
              <a:t>Año: 2025</a:t>
            </a:r>
            <a:endParaRPr sz="1750"/>
          </a:p>
          <a:p>
            <a:pPr indent="0" lvl="0" marL="0" rtl="0" algn="l">
              <a:lnSpc>
                <a:spcPct val="162857"/>
              </a:lnSpc>
              <a:spcBef>
                <a:spcPts val="0"/>
              </a:spcBef>
              <a:spcAft>
                <a:spcPts val="0"/>
              </a:spcAft>
              <a:buClr>
                <a:schemeClr val="dk1"/>
              </a:buClr>
              <a:buSzPts val="1100"/>
              <a:buFont typeface="Arial"/>
              <a:buNone/>
            </a:pPr>
            <a:r>
              <a:t/>
            </a:r>
            <a:endParaRPr sz="1750"/>
          </a:p>
          <a:p>
            <a:pPr indent="0" lvl="0" marL="0" marR="0" rtl="0" algn="l">
              <a:lnSpc>
                <a:spcPct val="162857"/>
              </a:lnSpc>
              <a:spcBef>
                <a:spcPts val="0"/>
              </a:spcBef>
              <a:spcAft>
                <a:spcPts val="0"/>
              </a:spcAft>
              <a:buClr>
                <a:srgbClr val="403C4E"/>
              </a:buClr>
              <a:buSzPts val="1750"/>
              <a:buFont typeface="Open Sans"/>
              <a:buNone/>
            </a:pPr>
            <a:r>
              <a:t/>
            </a:r>
            <a:endParaRPr sz="17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p:nvPr/>
        </p:nvSpPr>
        <p:spPr>
          <a:xfrm>
            <a:off x="793790" y="1198840"/>
            <a:ext cx="11134606"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4E"/>
              </a:buClr>
              <a:buSzPts val="4450"/>
              <a:buFont typeface="Merriweather"/>
              <a:buNone/>
            </a:pPr>
            <a:r>
              <a:rPr b="1" i="0" lang="en-US" sz="4450" u="none" cap="none" strike="noStrike">
                <a:solidFill>
                  <a:srgbClr val="403C4E"/>
                </a:solidFill>
                <a:latin typeface="Merriweather"/>
                <a:ea typeface="Merriweather"/>
                <a:cs typeface="Merriweather"/>
                <a:sym typeface="Merriweather"/>
              </a:rPr>
              <a:t>Algoritmos de Búsqueda</a:t>
            </a:r>
            <a:endParaRPr b="0" i="0" sz="4450" u="none" cap="none" strike="noStrike"/>
          </a:p>
        </p:txBody>
      </p:sp>
      <p:sp>
        <p:nvSpPr>
          <p:cNvPr id="57" name="Google Shape;57;p12"/>
          <p:cNvSpPr/>
          <p:nvPr/>
        </p:nvSpPr>
        <p:spPr>
          <a:xfrm>
            <a:off x="736759" y="2394800"/>
            <a:ext cx="12124800" cy="1451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03C4E"/>
              </a:buClr>
              <a:buSzPts val="1750"/>
              <a:buFont typeface="Open Sans"/>
              <a:buNone/>
            </a:pPr>
            <a:r>
              <a:t/>
            </a:r>
            <a:endParaRPr sz="1750">
              <a:solidFill>
                <a:srgbClr val="403C4E"/>
              </a:solidFill>
              <a:latin typeface="Open Sans"/>
              <a:ea typeface="Open Sans"/>
              <a:cs typeface="Open Sans"/>
              <a:sym typeface="Open Sans"/>
            </a:endParaRPr>
          </a:p>
        </p:txBody>
      </p:sp>
      <p:sp>
        <p:nvSpPr>
          <p:cNvPr id="58" name="Google Shape;58;p12"/>
          <p:cNvSpPr/>
          <p:nvPr/>
        </p:nvSpPr>
        <p:spPr>
          <a:xfrm>
            <a:off x="850840" y="4478190"/>
            <a:ext cx="11134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4E"/>
              </a:buClr>
              <a:buSzPts val="4450"/>
              <a:buFont typeface="Merriweather"/>
              <a:buNone/>
            </a:pPr>
            <a:r>
              <a:rPr b="1" i="0" lang="en-US" sz="4450" u="none" cap="none" strike="noStrike">
                <a:solidFill>
                  <a:srgbClr val="403C4E"/>
                </a:solidFill>
                <a:latin typeface="Merriweather"/>
                <a:ea typeface="Merriweather"/>
                <a:cs typeface="Merriweather"/>
                <a:sym typeface="Merriweather"/>
              </a:rPr>
              <a:t>Algoritmos de </a:t>
            </a:r>
            <a:r>
              <a:rPr b="1" lang="en-US" sz="4450">
                <a:solidFill>
                  <a:srgbClr val="403C4E"/>
                </a:solidFill>
                <a:latin typeface="Merriweather"/>
                <a:ea typeface="Merriweather"/>
                <a:cs typeface="Merriweather"/>
                <a:sym typeface="Merriweather"/>
              </a:rPr>
              <a:t>Ordenamiento</a:t>
            </a:r>
            <a:endParaRPr b="0" i="0" sz="4450" u="none" cap="none" strike="noStrike"/>
          </a:p>
        </p:txBody>
      </p:sp>
      <p:sp>
        <p:nvSpPr>
          <p:cNvPr id="59" name="Google Shape;59;p12"/>
          <p:cNvSpPr/>
          <p:nvPr/>
        </p:nvSpPr>
        <p:spPr>
          <a:xfrm>
            <a:off x="670375" y="2145500"/>
            <a:ext cx="12522000" cy="1871100"/>
          </a:xfrm>
          <a:prstGeom prst="roundRect">
            <a:avLst>
              <a:gd fmla="val 5652" name="adj"/>
            </a:avLst>
          </a:prstGeom>
          <a:solidFill>
            <a:srgbClr val="FFD8CC"/>
          </a:solidFill>
          <a:ln cap="flat" cmpd="sng" w="9525">
            <a:solidFill>
              <a:srgbClr val="E5BE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62857"/>
              </a:lnSpc>
              <a:spcBef>
                <a:spcPts val="0"/>
              </a:spcBef>
              <a:spcAft>
                <a:spcPts val="0"/>
              </a:spcAft>
              <a:buNone/>
            </a:pPr>
            <a:r>
              <a:t/>
            </a:r>
            <a:endParaRPr sz="1750">
              <a:solidFill>
                <a:srgbClr val="403C4E"/>
              </a:solidFill>
              <a:latin typeface="Open Sans"/>
              <a:ea typeface="Open Sans"/>
              <a:cs typeface="Open Sans"/>
              <a:sym typeface="Open Sans"/>
            </a:endParaRPr>
          </a:p>
          <a:p>
            <a:pPr indent="0" lvl="0" marL="0" rtl="0" algn="l">
              <a:lnSpc>
                <a:spcPct val="162857"/>
              </a:lnSpc>
              <a:spcBef>
                <a:spcPts val="0"/>
              </a:spcBef>
              <a:spcAft>
                <a:spcPts val="0"/>
              </a:spcAft>
              <a:buClr>
                <a:srgbClr val="403C4E"/>
              </a:buClr>
              <a:buSzPts val="1750"/>
              <a:buFont typeface="Open Sans"/>
              <a:buNone/>
            </a:pPr>
            <a:r>
              <a:rPr lang="en-US" sz="1750">
                <a:solidFill>
                  <a:srgbClr val="403C4E"/>
                </a:solidFill>
                <a:latin typeface="Open Sans"/>
                <a:ea typeface="Open Sans"/>
                <a:cs typeface="Open Sans"/>
                <a:sym typeface="Open Sans"/>
              </a:rPr>
              <a:t>Los algoritmos de búsqueda son esenciales para localizar elementos específicos dentro de un conjunto de datos. No modifican la lista, sino que buscan un valor y devuelven su índice o señalan si no se encuentra.</a:t>
            </a:r>
            <a:endParaRPr sz="1750">
              <a:solidFill>
                <a:srgbClr val="403C4E"/>
              </a:solidFill>
              <a:latin typeface="Open Sans"/>
              <a:ea typeface="Open Sans"/>
              <a:cs typeface="Open Sans"/>
              <a:sym typeface="Open Sans"/>
            </a:endParaRPr>
          </a:p>
          <a:p>
            <a:pPr indent="0" lvl="0" marL="0" rtl="0" algn="l">
              <a:lnSpc>
                <a:spcPct val="162857"/>
              </a:lnSpc>
              <a:spcBef>
                <a:spcPts val="0"/>
              </a:spcBef>
              <a:spcAft>
                <a:spcPts val="0"/>
              </a:spcAft>
              <a:buClr>
                <a:srgbClr val="403C4E"/>
              </a:buClr>
              <a:buSzPts val="1750"/>
              <a:buFont typeface="Open Sans"/>
              <a:buNone/>
            </a:pPr>
            <a:r>
              <a:rPr lang="en-US" sz="1750">
                <a:solidFill>
                  <a:srgbClr val="403C4E"/>
                </a:solidFill>
                <a:latin typeface="Open Sans"/>
                <a:ea typeface="Open Sans"/>
                <a:cs typeface="Open Sans"/>
                <a:sym typeface="Open Sans"/>
              </a:rPr>
              <a:t>Nos enfocaremos en la búsqueda lineal, que recorre la lista secuencialmente, y la búsqueda binaria, que divide la lista ordenada en mitades para una mayor eficiencia.</a:t>
            </a:r>
            <a:endParaRPr sz="1750">
              <a:solidFill>
                <a:srgbClr val="403C4E"/>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60" name="Google Shape;60;p12"/>
          <p:cNvSpPr/>
          <p:nvPr/>
        </p:nvSpPr>
        <p:spPr>
          <a:xfrm>
            <a:off x="670375" y="5593825"/>
            <a:ext cx="12522000" cy="1871100"/>
          </a:xfrm>
          <a:prstGeom prst="roundRect">
            <a:avLst>
              <a:gd fmla="val 5652" name="adj"/>
            </a:avLst>
          </a:prstGeom>
          <a:solidFill>
            <a:srgbClr val="FFD8CC"/>
          </a:solidFill>
          <a:ln cap="flat" cmpd="sng" w="9525">
            <a:solidFill>
              <a:srgbClr val="E5BE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62857"/>
              </a:lnSpc>
              <a:spcBef>
                <a:spcPts val="0"/>
              </a:spcBef>
              <a:spcAft>
                <a:spcPts val="0"/>
              </a:spcAft>
              <a:buClr>
                <a:schemeClr val="dk1"/>
              </a:buClr>
              <a:buSzPts val="1100"/>
              <a:buFont typeface="Arial"/>
              <a:buNone/>
            </a:pPr>
            <a:r>
              <a:t/>
            </a:r>
            <a:endParaRPr sz="1750">
              <a:solidFill>
                <a:srgbClr val="403C4E"/>
              </a:solidFill>
              <a:latin typeface="Open Sans"/>
              <a:ea typeface="Open Sans"/>
              <a:cs typeface="Open Sans"/>
              <a:sym typeface="Open Sans"/>
            </a:endParaRPr>
          </a:p>
          <a:p>
            <a:pPr indent="0" lvl="0" marL="0" rtl="0" algn="l">
              <a:lnSpc>
                <a:spcPct val="162857"/>
              </a:lnSpc>
              <a:spcBef>
                <a:spcPts val="0"/>
              </a:spcBef>
              <a:spcAft>
                <a:spcPts val="0"/>
              </a:spcAft>
              <a:buClr>
                <a:schemeClr val="dk1"/>
              </a:buClr>
              <a:buSzPts val="1100"/>
              <a:buFont typeface="Arial"/>
              <a:buNone/>
            </a:pPr>
            <a:r>
              <a:rPr lang="en-US" sz="1750">
                <a:solidFill>
                  <a:srgbClr val="403C4E"/>
                </a:solidFill>
                <a:latin typeface="Open Sans"/>
                <a:ea typeface="Open Sans"/>
                <a:cs typeface="Open Sans"/>
                <a:sym typeface="Open Sans"/>
              </a:rPr>
              <a:t>Los algoritmos de ordenamiento son un conjunto de instrucciones que toman una lista como entrada y organizan los elementos en un orden particular. En este trabajo explicaremos el ordenamiento por burbuja, que ordena los elementos de menor a mayor o viceversa. Compara cada elemento con su adyacente intercambiando su posición si no están en el orden deseado.</a:t>
            </a:r>
            <a:endParaRPr sz="1750">
              <a:solidFill>
                <a:srgbClr val="403C4E"/>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700">
              <a:solidFill>
                <a:srgbClr val="403C4E"/>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p:nvPr/>
        </p:nvSpPr>
        <p:spPr>
          <a:xfrm>
            <a:off x="793790" y="1889403"/>
            <a:ext cx="11906845"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4E"/>
              </a:buClr>
              <a:buSzPts val="4450"/>
              <a:buFont typeface="Merriweather"/>
              <a:buNone/>
            </a:pPr>
            <a:r>
              <a:rPr b="1" i="0" lang="en-US" sz="4450" u="none" cap="none" strike="noStrike">
                <a:solidFill>
                  <a:srgbClr val="403C4E"/>
                </a:solidFill>
                <a:latin typeface="Merriweather"/>
                <a:ea typeface="Merriweather"/>
                <a:cs typeface="Merriweather"/>
                <a:sym typeface="Merriweather"/>
              </a:rPr>
              <a:t>Caso Práctico: Sistema de Gestión de Notas</a:t>
            </a:r>
            <a:endParaRPr b="0" i="0" sz="4450" u="none" cap="none" strike="noStrike"/>
          </a:p>
        </p:txBody>
      </p:sp>
      <p:sp>
        <p:nvSpPr>
          <p:cNvPr id="67" name="Google Shape;67;p13"/>
          <p:cNvSpPr/>
          <p:nvPr/>
        </p:nvSpPr>
        <p:spPr>
          <a:xfrm>
            <a:off x="793790" y="3051810"/>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03C4E"/>
              </a:buClr>
              <a:buSzPts val="1750"/>
              <a:buFont typeface="Open Sans"/>
              <a:buNone/>
            </a:pPr>
            <a:r>
              <a:rPr b="0" i="0" lang="en-US" sz="1750" u="none" cap="none" strike="noStrike">
                <a:solidFill>
                  <a:srgbClr val="403C4E"/>
                </a:solidFill>
                <a:latin typeface="Open Sans"/>
                <a:ea typeface="Open Sans"/>
                <a:cs typeface="Open Sans"/>
                <a:sym typeface="Open Sans"/>
              </a:rPr>
              <a:t>Desarrollamos un sistema de gestión de notas en Python, completo y fácil de expandir. Permite cargar nombres de estudiantes y sus calificaciones.</a:t>
            </a:r>
            <a:endParaRPr b="0" i="0" sz="1750" u="none" cap="none" strike="noStrike"/>
          </a:p>
        </p:txBody>
      </p:sp>
      <p:sp>
        <p:nvSpPr>
          <p:cNvPr id="68" name="Google Shape;68;p13"/>
          <p:cNvSpPr/>
          <p:nvPr/>
        </p:nvSpPr>
        <p:spPr>
          <a:xfrm>
            <a:off x="789940" y="4071671"/>
            <a:ext cx="130428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03C4E"/>
              </a:buClr>
              <a:buSzPts val="1750"/>
              <a:buFont typeface="Open Sans"/>
              <a:buNone/>
            </a:pPr>
            <a:r>
              <a:rPr b="0" i="0" lang="en-US" sz="1750" u="none" cap="none" strike="noStrike">
                <a:solidFill>
                  <a:srgbClr val="403C4E"/>
                </a:solidFill>
                <a:latin typeface="Open Sans"/>
                <a:ea typeface="Open Sans"/>
                <a:cs typeface="Open Sans"/>
                <a:sym typeface="Open Sans"/>
              </a:rPr>
              <a:t>El sistema de gestión de notas ofrece un menú intuitivo para que el usuario interactúe con el programa. Este menú centraliza todas las funcionalidades, desde la carga de datos hasta la consulta de estadísticas.</a:t>
            </a:r>
            <a:endParaRPr b="0" i="0" sz="1750" u="none" cap="none" strike="noStrike"/>
          </a:p>
        </p:txBody>
      </p:sp>
      <p:pic>
        <p:nvPicPr>
          <p:cNvPr descr="preencoded.png" id="69" name="Google Shape;69;p13"/>
          <p:cNvPicPr preferRelativeResize="0"/>
          <p:nvPr/>
        </p:nvPicPr>
        <p:blipFill rotWithShape="1">
          <a:blip r:embed="rId3">
            <a:alphaModFix/>
          </a:blip>
          <a:srcRect b="0" l="0" r="0" t="0"/>
          <a:stretch/>
        </p:blipFill>
        <p:spPr>
          <a:xfrm>
            <a:off x="789940" y="5307778"/>
            <a:ext cx="6244710" cy="1569958"/>
          </a:xfrm>
          <a:prstGeom prst="rect">
            <a:avLst/>
          </a:prstGeom>
          <a:noFill/>
          <a:ln>
            <a:noFill/>
          </a:ln>
        </p:spPr>
      </p:pic>
      <p:sp>
        <p:nvSpPr>
          <p:cNvPr id="70" name="Google Shape;70;p13"/>
          <p:cNvSpPr/>
          <p:nvPr/>
        </p:nvSpPr>
        <p:spPr>
          <a:xfrm>
            <a:off x="7595671" y="5256700"/>
            <a:ext cx="6244800" cy="18144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03C4E"/>
              </a:buClr>
              <a:buSzPts val="1750"/>
              <a:buFont typeface="Open Sans"/>
              <a:buNone/>
            </a:pPr>
            <a:r>
              <a:rPr b="0" i="0" lang="en-US" sz="1750" u="none" cap="none" strike="noStrike">
                <a:solidFill>
                  <a:srgbClr val="403C4E"/>
                </a:solidFill>
                <a:latin typeface="Open Sans"/>
                <a:ea typeface="Open Sans"/>
                <a:cs typeface="Open Sans"/>
                <a:sym typeface="Open Sans"/>
              </a:rPr>
              <a:t>A través de este menú, los usuarios pueden seleccionar fácilmente las operaciones deseadas, como ordenar estudiantes por diferentes criterios o buscar información específica. Esto garantiza una experiencia de usuario fluida y eficiente.</a:t>
            </a:r>
            <a:endParaRPr b="0" i="0" sz="175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descr="preencoded.png" id="76" name="Google Shape;76;p14"/>
          <p:cNvPicPr preferRelativeResize="0"/>
          <p:nvPr/>
        </p:nvPicPr>
        <p:blipFill rotWithShape="1">
          <a:blip r:embed="rId3">
            <a:alphaModFix/>
          </a:blip>
          <a:srcRect b="0" l="0" r="0" t="0"/>
          <a:stretch/>
        </p:blipFill>
        <p:spPr>
          <a:xfrm>
            <a:off x="789927" y="5165592"/>
            <a:ext cx="6244710" cy="1797129"/>
          </a:xfrm>
          <a:prstGeom prst="rect">
            <a:avLst/>
          </a:prstGeom>
          <a:noFill/>
          <a:ln>
            <a:noFill/>
          </a:ln>
        </p:spPr>
      </p:pic>
      <p:sp>
        <p:nvSpPr>
          <p:cNvPr id="77" name="Google Shape;77;p14"/>
          <p:cNvSpPr/>
          <p:nvPr/>
        </p:nvSpPr>
        <p:spPr>
          <a:xfrm>
            <a:off x="7595659" y="5114514"/>
            <a:ext cx="6244800" cy="18144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03C4E"/>
              </a:buClr>
              <a:buSzPts val="1750"/>
              <a:buFont typeface="Open Sans"/>
              <a:buNone/>
            </a:pPr>
            <a:r>
              <a:t/>
            </a:r>
            <a:endParaRPr sz="1750">
              <a:solidFill>
                <a:srgbClr val="403C4E"/>
              </a:solidFill>
              <a:latin typeface="Open Sans"/>
              <a:ea typeface="Open Sans"/>
              <a:cs typeface="Open Sans"/>
              <a:sym typeface="Open Sans"/>
            </a:endParaRPr>
          </a:p>
          <a:p>
            <a:pPr indent="0" lvl="0" marL="0" marR="0" rtl="0" algn="l">
              <a:lnSpc>
                <a:spcPct val="162857"/>
              </a:lnSpc>
              <a:spcBef>
                <a:spcPts val="0"/>
              </a:spcBef>
              <a:spcAft>
                <a:spcPts val="0"/>
              </a:spcAft>
              <a:buClr>
                <a:srgbClr val="403C4E"/>
              </a:buClr>
              <a:buSzPts val="1750"/>
              <a:buFont typeface="Open Sans"/>
              <a:buNone/>
            </a:pPr>
            <a:r>
              <a:rPr b="0" i="0" lang="en-US" sz="1750" u="none" cap="none" strike="noStrike">
                <a:solidFill>
                  <a:srgbClr val="403C4E"/>
                </a:solidFill>
                <a:latin typeface="Open Sans"/>
                <a:ea typeface="Open Sans"/>
                <a:cs typeface="Open Sans"/>
                <a:sym typeface="Open Sans"/>
              </a:rPr>
              <a:t>Para ordenar por nota, nombre o apellido, utilizamos el algoritmo Bubble Sort. </a:t>
            </a:r>
            <a:endParaRPr b="0" i="0" sz="1750" u="none" cap="none" strike="noStrike"/>
          </a:p>
        </p:txBody>
      </p:sp>
      <p:sp>
        <p:nvSpPr>
          <p:cNvPr id="78" name="Google Shape;78;p14"/>
          <p:cNvSpPr/>
          <p:nvPr/>
        </p:nvSpPr>
        <p:spPr>
          <a:xfrm>
            <a:off x="624006" y="1309337"/>
            <a:ext cx="8255700" cy="516600"/>
          </a:xfrm>
          <a:prstGeom prst="rect">
            <a:avLst/>
          </a:prstGeom>
          <a:noFill/>
          <a:ln>
            <a:noFill/>
          </a:ln>
        </p:spPr>
        <p:txBody>
          <a:bodyPr anchorCtr="0" anchor="t" bIns="0" lIns="0" spcFirstLastPara="1" rIns="0" wrap="square" tIns="0">
            <a:noAutofit/>
          </a:bodyPr>
          <a:lstStyle/>
          <a:p>
            <a:pPr indent="0" lvl="0" marL="0" marR="0" rtl="0" algn="l">
              <a:lnSpc>
                <a:spcPct val="124615"/>
              </a:lnSpc>
              <a:spcBef>
                <a:spcPts val="0"/>
              </a:spcBef>
              <a:spcAft>
                <a:spcPts val="0"/>
              </a:spcAft>
              <a:buClr>
                <a:srgbClr val="403C4E"/>
              </a:buClr>
              <a:buSzPts val="3250"/>
              <a:buFont typeface="Merriweather"/>
              <a:buNone/>
            </a:pPr>
            <a:r>
              <a:rPr b="1" lang="en-US" sz="3250">
                <a:solidFill>
                  <a:srgbClr val="403C4E"/>
                </a:solidFill>
                <a:latin typeface="Merriweather"/>
                <a:ea typeface="Merriweather"/>
                <a:cs typeface="Merriweather"/>
                <a:sym typeface="Merriweather"/>
              </a:rPr>
              <a:t>Funcionalidades principales</a:t>
            </a:r>
            <a:endParaRPr b="0" i="0" sz="3250" u="none" cap="none" strike="noStrike"/>
          </a:p>
        </p:txBody>
      </p:sp>
      <p:pic>
        <p:nvPicPr>
          <p:cNvPr id="79" name="Google Shape;79;p14"/>
          <p:cNvPicPr preferRelativeResize="0"/>
          <p:nvPr/>
        </p:nvPicPr>
        <p:blipFill>
          <a:blip r:embed="rId4">
            <a:alphaModFix/>
          </a:blip>
          <a:stretch>
            <a:fillRect/>
          </a:stretch>
        </p:blipFill>
        <p:spPr>
          <a:xfrm>
            <a:off x="7851025" y="2131963"/>
            <a:ext cx="5734050" cy="2676525"/>
          </a:xfrm>
          <a:prstGeom prst="rect">
            <a:avLst/>
          </a:prstGeom>
          <a:noFill/>
          <a:ln>
            <a:noFill/>
          </a:ln>
        </p:spPr>
      </p:pic>
      <p:sp>
        <p:nvSpPr>
          <p:cNvPr id="80" name="Google Shape;80;p14"/>
          <p:cNvSpPr/>
          <p:nvPr/>
        </p:nvSpPr>
        <p:spPr>
          <a:xfrm>
            <a:off x="863459" y="2588552"/>
            <a:ext cx="6244800" cy="18144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03C4E"/>
              </a:buClr>
              <a:buSzPts val="1750"/>
              <a:buFont typeface="Open Sans"/>
              <a:buNone/>
            </a:pPr>
            <a:r>
              <a:rPr b="0" i="0" lang="en-US" sz="1750" u="none" cap="none" strike="noStrike">
                <a:solidFill>
                  <a:srgbClr val="403C4E"/>
                </a:solidFill>
                <a:latin typeface="Open Sans"/>
                <a:ea typeface="Open Sans"/>
                <a:cs typeface="Open Sans"/>
                <a:sym typeface="Open Sans"/>
              </a:rPr>
              <a:t>La búsqueda de un estudiante por nombre se realiza con Búsqueda Binaria, mientras que la búsqueda de estudiantes con una nota específica se hace con Búsqueda Lineal.</a:t>
            </a:r>
            <a:endParaRPr b="0" i="0" sz="175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p:nvPr/>
        </p:nvSpPr>
        <p:spPr>
          <a:xfrm>
            <a:off x="464433" y="6288539"/>
            <a:ext cx="6244800" cy="18144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03C4E"/>
              </a:buClr>
              <a:buSzPts val="1750"/>
              <a:buFont typeface="Open Sans"/>
              <a:buNone/>
            </a:pPr>
            <a:r>
              <a:t/>
            </a:r>
            <a:endParaRPr sz="1750">
              <a:solidFill>
                <a:srgbClr val="403C4E"/>
              </a:solidFill>
              <a:latin typeface="Open Sans"/>
              <a:ea typeface="Open Sans"/>
              <a:cs typeface="Open Sans"/>
              <a:sym typeface="Open Sans"/>
            </a:endParaRPr>
          </a:p>
          <a:p>
            <a:pPr indent="0" lvl="0" marL="0" marR="0" rtl="0" algn="l">
              <a:lnSpc>
                <a:spcPct val="162857"/>
              </a:lnSpc>
              <a:spcBef>
                <a:spcPts val="0"/>
              </a:spcBef>
              <a:spcAft>
                <a:spcPts val="0"/>
              </a:spcAft>
              <a:buClr>
                <a:srgbClr val="403C4E"/>
              </a:buClr>
              <a:buSzPts val="1750"/>
              <a:buFont typeface="Open Sans"/>
              <a:buNone/>
            </a:pPr>
            <a:r>
              <a:rPr lang="en-US" sz="1750">
                <a:solidFill>
                  <a:srgbClr val="403C4E"/>
                </a:solidFill>
                <a:latin typeface="Open Sans"/>
                <a:ea typeface="Open Sans"/>
                <a:cs typeface="Open Sans"/>
                <a:sym typeface="Open Sans"/>
              </a:rPr>
              <a:t>Para poder eliminar un estudiante también se utiliza la </a:t>
            </a:r>
            <a:r>
              <a:rPr lang="en-US" sz="1750">
                <a:solidFill>
                  <a:srgbClr val="403C4E"/>
                </a:solidFill>
                <a:latin typeface="Open Sans"/>
                <a:ea typeface="Open Sans"/>
                <a:cs typeface="Open Sans"/>
                <a:sym typeface="Open Sans"/>
              </a:rPr>
              <a:t>búsqueda</a:t>
            </a:r>
            <a:r>
              <a:rPr lang="en-US" sz="1750">
                <a:solidFill>
                  <a:srgbClr val="403C4E"/>
                </a:solidFill>
                <a:latin typeface="Open Sans"/>
                <a:ea typeface="Open Sans"/>
                <a:cs typeface="Open Sans"/>
                <a:sym typeface="Open Sans"/>
              </a:rPr>
              <a:t> binaria al hacer uso del orden por defecto de la lista de estudiantes.</a:t>
            </a:r>
            <a:endParaRPr b="0" i="0" sz="1750" u="none" cap="none" strike="noStrike"/>
          </a:p>
        </p:txBody>
      </p:sp>
      <p:sp>
        <p:nvSpPr>
          <p:cNvPr id="87" name="Google Shape;87;p15"/>
          <p:cNvSpPr/>
          <p:nvPr/>
        </p:nvSpPr>
        <p:spPr>
          <a:xfrm>
            <a:off x="464431" y="511462"/>
            <a:ext cx="8255700" cy="516600"/>
          </a:xfrm>
          <a:prstGeom prst="rect">
            <a:avLst/>
          </a:prstGeom>
          <a:noFill/>
          <a:ln>
            <a:noFill/>
          </a:ln>
        </p:spPr>
        <p:txBody>
          <a:bodyPr anchorCtr="0" anchor="t" bIns="0" lIns="0" spcFirstLastPara="1" rIns="0" wrap="square" tIns="0">
            <a:noAutofit/>
          </a:bodyPr>
          <a:lstStyle/>
          <a:p>
            <a:pPr indent="0" lvl="0" marL="0" marR="0" rtl="0" algn="l">
              <a:lnSpc>
                <a:spcPct val="124615"/>
              </a:lnSpc>
              <a:spcBef>
                <a:spcPts val="0"/>
              </a:spcBef>
              <a:spcAft>
                <a:spcPts val="0"/>
              </a:spcAft>
              <a:buClr>
                <a:srgbClr val="403C4E"/>
              </a:buClr>
              <a:buSzPts val="3250"/>
              <a:buFont typeface="Merriweather"/>
              <a:buNone/>
            </a:pPr>
            <a:r>
              <a:rPr b="1" lang="en-US" sz="3250">
                <a:solidFill>
                  <a:srgbClr val="403C4E"/>
                </a:solidFill>
                <a:latin typeface="Merriweather"/>
                <a:ea typeface="Merriweather"/>
                <a:cs typeface="Merriweather"/>
                <a:sym typeface="Merriweather"/>
              </a:rPr>
              <a:t>Adición y </a:t>
            </a:r>
            <a:r>
              <a:rPr b="1" lang="en-US" sz="3250">
                <a:solidFill>
                  <a:srgbClr val="403C4E"/>
                </a:solidFill>
                <a:latin typeface="Merriweather"/>
                <a:ea typeface="Merriweather"/>
                <a:cs typeface="Merriweather"/>
                <a:sym typeface="Merriweather"/>
              </a:rPr>
              <a:t>eliminación</a:t>
            </a:r>
            <a:r>
              <a:rPr b="1" lang="en-US" sz="3250">
                <a:solidFill>
                  <a:srgbClr val="403C4E"/>
                </a:solidFill>
                <a:latin typeface="Merriweather"/>
                <a:ea typeface="Merriweather"/>
                <a:cs typeface="Merriweather"/>
                <a:sym typeface="Merriweather"/>
              </a:rPr>
              <a:t> de estudiantes</a:t>
            </a:r>
            <a:endParaRPr b="0" i="0" sz="3250" u="none" cap="none" strike="noStrike"/>
          </a:p>
        </p:txBody>
      </p:sp>
      <p:sp>
        <p:nvSpPr>
          <p:cNvPr id="88" name="Google Shape;88;p15"/>
          <p:cNvSpPr/>
          <p:nvPr/>
        </p:nvSpPr>
        <p:spPr>
          <a:xfrm>
            <a:off x="7178133" y="1904652"/>
            <a:ext cx="6244800" cy="18144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03C4E"/>
              </a:buClr>
              <a:buSzPts val="1750"/>
              <a:buFont typeface="Open Sans"/>
              <a:buNone/>
            </a:pPr>
            <a:r>
              <a:rPr b="0" i="0" lang="en-US" sz="1750" u="none" cap="none" strike="noStrike">
                <a:solidFill>
                  <a:srgbClr val="403C4E"/>
                </a:solidFill>
                <a:latin typeface="Open Sans"/>
                <a:ea typeface="Open Sans"/>
                <a:cs typeface="Open Sans"/>
                <a:sym typeface="Open Sans"/>
              </a:rPr>
              <a:t>La </a:t>
            </a:r>
            <a:r>
              <a:rPr lang="en-US" sz="1750">
                <a:solidFill>
                  <a:srgbClr val="403C4E"/>
                </a:solidFill>
                <a:latin typeface="Open Sans"/>
                <a:ea typeface="Open Sans"/>
                <a:cs typeface="Open Sans"/>
                <a:sym typeface="Open Sans"/>
              </a:rPr>
              <a:t>inserción</a:t>
            </a:r>
            <a:r>
              <a:rPr b="0" i="0" lang="en-US" sz="1750" u="none" cap="none" strike="noStrike">
                <a:solidFill>
                  <a:srgbClr val="403C4E"/>
                </a:solidFill>
                <a:latin typeface="Open Sans"/>
                <a:ea typeface="Open Sans"/>
                <a:cs typeface="Open Sans"/>
                <a:sym typeface="Open Sans"/>
              </a:rPr>
              <a:t> de un estudiante</a:t>
            </a:r>
            <a:r>
              <a:rPr lang="en-US" sz="1750">
                <a:solidFill>
                  <a:srgbClr val="403C4E"/>
                </a:solidFill>
                <a:latin typeface="Open Sans"/>
                <a:ea typeface="Open Sans"/>
                <a:cs typeface="Open Sans"/>
                <a:sym typeface="Open Sans"/>
              </a:rPr>
              <a:t> </a:t>
            </a:r>
            <a:r>
              <a:rPr b="0" i="0" lang="en-US" sz="1750" u="none" cap="none" strike="noStrike">
                <a:solidFill>
                  <a:srgbClr val="403C4E"/>
                </a:solidFill>
                <a:latin typeface="Open Sans"/>
                <a:ea typeface="Open Sans"/>
                <a:cs typeface="Open Sans"/>
                <a:sym typeface="Open Sans"/>
              </a:rPr>
              <a:t>se realiza ubi</a:t>
            </a:r>
            <a:r>
              <a:rPr lang="en-US" sz="1750">
                <a:solidFill>
                  <a:srgbClr val="403C4E"/>
                </a:solidFill>
                <a:latin typeface="Open Sans"/>
                <a:ea typeface="Open Sans"/>
                <a:cs typeface="Open Sans"/>
                <a:sym typeface="Open Sans"/>
              </a:rPr>
              <a:t>cando al nuevo estudiante en el orden </a:t>
            </a:r>
            <a:r>
              <a:rPr lang="en-US" sz="1750">
                <a:solidFill>
                  <a:srgbClr val="403C4E"/>
                </a:solidFill>
                <a:latin typeface="Open Sans"/>
                <a:ea typeface="Open Sans"/>
                <a:cs typeface="Open Sans"/>
                <a:sym typeface="Open Sans"/>
              </a:rPr>
              <a:t>alfabético</a:t>
            </a:r>
            <a:r>
              <a:rPr lang="en-US" sz="1750">
                <a:solidFill>
                  <a:srgbClr val="403C4E"/>
                </a:solidFill>
                <a:latin typeface="Open Sans"/>
                <a:ea typeface="Open Sans"/>
                <a:cs typeface="Open Sans"/>
                <a:sym typeface="Open Sans"/>
              </a:rPr>
              <a:t> correspondiente sin </a:t>
            </a:r>
            <a:r>
              <a:rPr lang="en-US" sz="1750">
                <a:solidFill>
                  <a:srgbClr val="403C4E"/>
                </a:solidFill>
                <a:latin typeface="Open Sans"/>
                <a:ea typeface="Open Sans"/>
                <a:cs typeface="Open Sans"/>
                <a:sym typeface="Open Sans"/>
              </a:rPr>
              <a:t>desordenar</a:t>
            </a:r>
            <a:r>
              <a:rPr lang="en-US" sz="1750">
                <a:solidFill>
                  <a:srgbClr val="403C4E"/>
                </a:solidFill>
                <a:latin typeface="Open Sans"/>
                <a:ea typeface="Open Sans"/>
                <a:cs typeface="Open Sans"/>
                <a:sym typeface="Open Sans"/>
              </a:rPr>
              <a:t> la lista original.</a:t>
            </a:r>
            <a:endParaRPr b="0" i="0" sz="1750" u="none" cap="none" strike="noStrike"/>
          </a:p>
        </p:txBody>
      </p:sp>
      <p:pic>
        <p:nvPicPr>
          <p:cNvPr id="89" name="Google Shape;89;p15"/>
          <p:cNvPicPr preferRelativeResize="0"/>
          <p:nvPr/>
        </p:nvPicPr>
        <p:blipFill>
          <a:blip r:embed="rId3">
            <a:alphaModFix/>
          </a:blip>
          <a:stretch>
            <a:fillRect/>
          </a:stretch>
        </p:blipFill>
        <p:spPr>
          <a:xfrm>
            <a:off x="403556" y="1748150"/>
            <a:ext cx="5605469" cy="4103627"/>
          </a:xfrm>
          <a:prstGeom prst="rect">
            <a:avLst/>
          </a:prstGeom>
          <a:noFill/>
          <a:ln>
            <a:noFill/>
          </a:ln>
        </p:spPr>
      </p:pic>
      <p:pic>
        <p:nvPicPr>
          <p:cNvPr id="90" name="Google Shape;90;p15"/>
          <p:cNvPicPr preferRelativeResize="0"/>
          <p:nvPr/>
        </p:nvPicPr>
        <p:blipFill>
          <a:blip r:embed="rId4">
            <a:alphaModFix/>
          </a:blip>
          <a:stretch>
            <a:fillRect/>
          </a:stretch>
        </p:blipFill>
        <p:spPr>
          <a:xfrm>
            <a:off x="6884434" y="4156952"/>
            <a:ext cx="7616366" cy="39459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p:nvPr/>
        </p:nvSpPr>
        <p:spPr>
          <a:xfrm>
            <a:off x="578406" y="454462"/>
            <a:ext cx="8255556" cy="516493"/>
          </a:xfrm>
          <a:prstGeom prst="rect">
            <a:avLst/>
          </a:prstGeom>
          <a:noFill/>
          <a:ln>
            <a:noFill/>
          </a:ln>
        </p:spPr>
        <p:txBody>
          <a:bodyPr anchorCtr="0" anchor="t" bIns="0" lIns="0" spcFirstLastPara="1" rIns="0" wrap="square" tIns="0">
            <a:noAutofit/>
          </a:bodyPr>
          <a:lstStyle/>
          <a:p>
            <a:pPr indent="0" lvl="0" marL="0" marR="0" rtl="0" algn="l">
              <a:lnSpc>
                <a:spcPct val="124615"/>
              </a:lnSpc>
              <a:spcBef>
                <a:spcPts val="0"/>
              </a:spcBef>
              <a:spcAft>
                <a:spcPts val="0"/>
              </a:spcAft>
              <a:buClr>
                <a:srgbClr val="403C4E"/>
              </a:buClr>
              <a:buSzPts val="3250"/>
              <a:buFont typeface="Merriweather"/>
              <a:buNone/>
            </a:pPr>
            <a:r>
              <a:rPr b="1" i="0" lang="en-US" sz="3250" u="none" cap="none" strike="noStrike">
                <a:solidFill>
                  <a:srgbClr val="403C4E"/>
                </a:solidFill>
                <a:latin typeface="Merriweather"/>
                <a:ea typeface="Merriweather"/>
                <a:cs typeface="Merriweather"/>
                <a:sym typeface="Merriweather"/>
              </a:rPr>
              <a:t>Funcionalidades Adicionales del Sistema</a:t>
            </a:r>
            <a:endParaRPr b="0" i="0" sz="3250" u="none" cap="none" strike="noStrike"/>
          </a:p>
        </p:txBody>
      </p:sp>
      <p:sp>
        <p:nvSpPr>
          <p:cNvPr id="97" name="Google Shape;97;p16"/>
          <p:cNvSpPr/>
          <p:nvPr/>
        </p:nvSpPr>
        <p:spPr>
          <a:xfrm>
            <a:off x="578406" y="1301472"/>
            <a:ext cx="13473589" cy="264319"/>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403C4E"/>
              </a:buClr>
              <a:buSzPts val="1300"/>
              <a:buFont typeface="Open Sans"/>
              <a:buNone/>
            </a:pPr>
            <a:r>
              <a:rPr b="0" i="0" lang="en-US" sz="1800" u="none" cap="none" strike="noStrike">
                <a:solidFill>
                  <a:srgbClr val="403C4E"/>
                </a:solidFill>
                <a:latin typeface="Open Sans"/>
                <a:ea typeface="Open Sans"/>
                <a:cs typeface="Open Sans"/>
                <a:sym typeface="Open Sans"/>
              </a:rPr>
              <a:t>Además de las funciones de búsqueda y ordenamiento, nuestro sistema de gestión de notas incluye características adicionales para una mayor utilidad.</a:t>
            </a:r>
            <a:endParaRPr b="0" i="0" sz="1800" u="none" cap="none" strike="noStrike"/>
          </a:p>
        </p:txBody>
      </p:sp>
      <p:sp>
        <p:nvSpPr>
          <p:cNvPr id="98" name="Google Shape;98;p16"/>
          <p:cNvSpPr/>
          <p:nvPr/>
        </p:nvSpPr>
        <p:spPr>
          <a:xfrm>
            <a:off x="578406" y="1900357"/>
            <a:ext cx="6535222" cy="792956"/>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403C4E"/>
              </a:buClr>
              <a:buSzPts val="1300"/>
              <a:buFont typeface="Open Sans"/>
              <a:buNone/>
            </a:pPr>
            <a:r>
              <a:t/>
            </a:r>
            <a:endParaRPr sz="1800">
              <a:solidFill>
                <a:srgbClr val="403C4E"/>
              </a:solidFill>
              <a:latin typeface="Open Sans"/>
              <a:ea typeface="Open Sans"/>
              <a:cs typeface="Open Sans"/>
              <a:sym typeface="Open Sans"/>
            </a:endParaRPr>
          </a:p>
          <a:p>
            <a:pPr indent="0" lvl="0" marL="0" marR="0" rtl="0" algn="l">
              <a:lnSpc>
                <a:spcPct val="157692"/>
              </a:lnSpc>
              <a:spcBef>
                <a:spcPts val="0"/>
              </a:spcBef>
              <a:spcAft>
                <a:spcPts val="0"/>
              </a:spcAft>
              <a:buClr>
                <a:srgbClr val="403C4E"/>
              </a:buClr>
              <a:buSzPts val="1300"/>
              <a:buFont typeface="Open Sans"/>
              <a:buNone/>
            </a:pPr>
            <a:r>
              <a:rPr b="0" i="0" lang="en-US" sz="1800" u="none" cap="none" strike="noStrike">
                <a:solidFill>
                  <a:srgbClr val="403C4E"/>
                </a:solidFill>
                <a:latin typeface="Open Sans"/>
                <a:ea typeface="Open Sans"/>
                <a:cs typeface="Open Sans"/>
                <a:sym typeface="Open Sans"/>
              </a:rPr>
              <a:t>Se pueden mostrar estadísticas simples, como el promedio general de notas, </a:t>
            </a:r>
            <a:r>
              <a:rPr lang="en-US" sz="1800">
                <a:solidFill>
                  <a:srgbClr val="403C4E"/>
                </a:solidFill>
                <a:latin typeface="Open Sans"/>
                <a:ea typeface="Open Sans"/>
                <a:cs typeface="Open Sans"/>
                <a:sym typeface="Open Sans"/>
              </a:rPr>
              <a:t>y el listado de alumnos dependiendo su estado de aprobación de la materia.</a:t>
            </a:r>
            <a:endParaRPr b="0" i="0" sz="1800" u="none" cap="none" strike="noStrike">
              <a:solidFill>
                <a:srgbClr val="403C4E"/>
              </a:solidFill>
              <a:latin typeface="Open Sans"/>
              <a:ea typeface="Open Sans"/>
              <a:cs typeface="Open Sans"/>
              <a:sym typeface="Open Sans"/>
            </a:endParaRPr>
          </a:p>
          <a:p>
            <a:pPr indent="0" lvl="0" marL="0" rtl="0" algn="l">
              <a:lnSpc>
                <a:spcPct val="157692"/>
              </a:lnSpc>
              <a:spcBef>
                <a:spcPts val="0"/>
              </a:spcBef>
              <a:spcAft>
                <a:spcPts val="0"/>
              </a:spcAft>
              <a:buClr>
                <a:srgbClr val="403C4E"/>
              </a:buClr>
              <a:buSzPts val="1300"/>
              <a:buFont typeface="Open Sans"/>
              <a:buNone/>
            </a:pPr>
            <a:r>
              <a:rPr lang="en-US" sz="1800">
                <a:solidFill>
                  <a:srgbClr val="403C4E"/>
                </a:solidFill>
                <a:latin typeface="Open Sans"/>
                <a:ea typeface="Open Sans"/>
                <a:cs typeface="Open Sans"/>
                <a:sym typeface="Open Sans"/>
              </a:rPr>
              <a:t>Todas estas opciones son accesibles a través de un menú interactivo en la consola de comandos, facilitando la interacción del usuario.</a:t>
            </a:r>
            <a:endParaRPr sz="1800">
              <a:solidFill>
                <a:schemeClr val="dk1"/>
              </a:solidFill>
            </a:endParaRPr>
          </a:p>
          <a:p>
            <a:pPr indent="0" lvl="0" marL="0" marR="0" rtl="0" algn="l">
              <a:lnSpc>
                <a:spcPct val="157692"/>
              </a:lnSpc>
              <a:spcBef>
                <a:spcPts val="0"/>
              </a:spcBef>
              <a:spcAft>
                <a:spcPts val="0"/>
              </a:spcAft>
              <a:buClr>
                <a:srgbClr val="403C4E"/>
              </a:buClr>
              <a:buSzPts val="1300"/>
              <a:buFont typeface="Open Sans"/>
              <a:buNone/>
            </a:pPr>
            <a:r>
              <a:t/>
            </a:r>
            <a:endParaRPr sz="1800">
              <a:solidFill>
                <a:srgbClr val="403C4E"/>
              </a:solidFill>
              <a:latin typeface="Open Sans"/>
              <a:ea typeface="Open Sans"/>
              <a:cs typeface="Open Sans"/>
              <a:sym typeface="Open Sans"/>
            </a:endParaRPr>
          </a:p>
        </p:txBody>
      </p:sp>
      <p:sp>
        <p:nvSpPr>
          <p:cNvPr id="99" name="Google Shape;99;p16"/>
          <p:cNvSpPr/>
          <p:nvPr/>
        </p:nvSpPr>
        <p:spPr>
          <a:xfrm>
            <a:off x="578406" y="2842022"/>
            <a:ext cx="6535222" cy="528638"/>
          </a:xfrm>
          <a:prstGeom prst="rect">
            <a:avLst/>
          </a:prstGeom>
          <a:noFill/>
          <a:ln>
            <a:noFill/>
          </a:ln>
        </p:spPr>
        <p:txBody>
          <a:bodyPr anchorCtr="0" anchor="t" bIns="0" lIns="0" spcFirstLastPara="1" rIns="0" wrap="square" tIns="0">
            <a:noAutofit/>
          </a:bodyPr>
          <a:lstStyle/>
          <a:p>
            <a:pPr indent="0" lvl="0" marL="0" marR="0" rtl="0" algn="l">
              <a:lnSpc>
                <a:spcPct val="157692"/>
              </a:lnSpc>
              <a:spcBef>
                <a:spcPts val="0"/>
              </a:spcBef>
              <a:spcAft>
                <a:spcPts val="0"/>
              </a:spcAft>
              <a:buClr>
                <a:srgbClr val="403C4E"/>
              </a:buClr>
              <a:buSzPts val="1300"/>
              <a:buFont typeface="Open Sans"/>
              <a:buNone/>
            </a:pPr>
            <a:r>
              <a:t/>
            </a:r>
            <a:endParaRPr b="0" i="0" sz="1800" u="none" cap="none" strike="noStrike"/>
          </a:p>
        </p:txBody>
      </p:sp>
      <p:pic>
        <p:nvPicPr>
          <p:cNvPr descr="preencoded.png" id="100" name="Google Shape;100;p16"/>
          <p:cNvPicPr preferRelativeResize="0"/>
          <p:nvPr/>
        </p:nvPicPr>
        <p:blipFill rotWithShape="1">
          <a:blip r:embed="rId3">
            <a:alphaModFix/>
          </a:blip>
          <a:srcRect b="0" l="0" r="0" t="0"/>
          <a:stretch/>
        </p:blipFill>
        <p:spPr>
          <a:xfrm>
            <a:off x="7923343" y="1565804"/>
            <a:ext cx="6535223" cy="65951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Businessman Character Mark Checklist with Pen. Businesswoman Completion Business Task. Goal Achievements People Planning Schedule Concept. Flat Vector Cartoon Illustration (proporcionada por Getty Images)" id="106" name="Google Shape;106;p17"/>
          <p:cNvPicPr preferRelativeResize="0"/>
          <p:nvPr/>
        </p:nvPicPr>
        <p:blipFill rotWithShape="1">
          <a:blip r:embed="rId3">
            <a:alphaModFix/>
          </a:blip>
          <a:srcRect b="-6344" l="21395" r="22986" t="-8386"/>
          <a:stretch/>
        </p:blipFill>
        <p:spPr>
          <a:xfrm>
            <a:off x="9144000" y="0"/>
            <a:ext cx="5486397" cy="8229599"/>
          </a:xfrm>
          <a:prstGeom prst="rect">
            <a:avLst/>
          </a:prstGeom>
          <a:noFill/>
          <a:ln>
            <a:noFill/>
          </a:ln>
        </p:spPr>
      </p:pic>
      <p:sp>
        <p:nvSpPr>
          <p:cNvPr id="107" name="Google Shape;107;p17"/>
          <p:cNvSpPr/>
          <p:nvPr/>
        </p:nvSpPr>
        <p:spPr>
          <a:xfrm>
            <a:off x="620911" y="628888"/>
            <a:ext cx="7902178" cy="1108710"/>
          </a:xfrm>
          <a:prstGeom prst="rect">
            <a:avLst/>
          </a:prstGeom>
          <a:noFill/>
          <a:ln>
            <a:noFill/>
          </a:ln>
        </p:spPr>
        <p:txBody>
          <a:bodyPr anchorCtr="0" anchor="t" bIns="0" lIns="0" spcFirstLastPara="1" rIns="0" wrap="square" tIns="0">
            <a:noAutofit/>
          </a:bodyPr>
          <a:lstStyle/>
          <a:p>
            <a:pPr indent="0" lvl="0" marL="0" marR="0" rtl="0" algn="l">
              <a:lnSpc>
                <a:spcPct val="126086"/>
              </a:lnSpc>
              <a:spcBef>
                <a:spcPts val="0"/>
              </a:spcBef>
              <a:spcAft>
                <a:spcPts val="0"/>
              </a:spcAft>
              <a:buClr>
                <a:srgbClr val="403C4E"/>
              </a:buClr>
              <a:buSzPts val="3450"/>
              <a:buFont typeface="Merriweather"/>
              <a:buNone/>
            </a:pPr>
            <a:r>
              <a:rPr b="1" i="0" lang="en-US" sz="3450" u="none" cap="none" strike="noStrike">
                <a:solidFill>
                  <a:srgbClr val="403C4E"/>
                </a:solidFill>
                <a:latin typeface="Merriweather"/>
                <a:ea typeface="Merriweather"/>
                <a:cs typeface="Merriweather"/>
                <a:sym typeface="Merriweather"/>
              </a:rPr>
              <a:t>Metodología y Resultados Obtenidos</a:t>
            </a:r>
            <a:endParaRPr b="0" i="0" sz="3450" u="none" cap="none" strike="noStrike"/>
          </a:p>
        </p:txBody>
      </p:sp>
      <p:sp>
        <p:nvSpPr>
          <p:cNvPr id="108" name="Google Shape;108;p17"/>
          <p:cNvSpPr/>
          <p:nvPr/>
        </p:nvSpPr>
        <p:spPr>
          <a:xfrm>
            <a:off x="620911" y="2003703"/>
            <a:ext cx="7902178" cy="56769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403C4E"/>
              </a:buClr>
              <a:buSzPts val="1350"/>
              <a:buFont typeface="Open Sans"/>
              <a:buNone/>
            </a:pPr>
            <a:r>
              <a:rPr b="0" i="0" lang="en-US" sz="1350" u="none" cap="none" strike="noStrike">
                <a:solidFill>
                  <a:srgbClr val="403C4E"/>
                </a:solidFill>
                <a:latin typeface="Open Sans"/>
                <a:ea typeface="Open Sans"/>
                <a:cs typeface="Open Sans"/>
                <a:sym typeface="Open Sans"/>
              </a:rPr>
              <a:t>La elaboración del trabajo se basó en una investigación exhaustiva de algoritmos de búsqueda y ordenamiento para seleccionar los más adecuados.</a:t>
            </a:r>
            <a:endParaRPr b="0" i="0" sz="1350" u="none" cap="none" strike="noStrike"/>
          </a:p>
        </p:txBody>
      </p:sp>
      <p:sp>
        <p:nvSpPr>
          <p:cNvPr id="109" name="Google Shape;109;p17"/>
          <p:cNvSpPr/>
          <p:nvPr/>
        </p:nvSpPr>
        <p:spPr>
          <a:xfrm>
            <a:off x="620911" y="2770942"/>
            <a:ext cx="399098" cy="399098"/>
          </a:xfrm>
          <a:prstGeom prst="roundRect">
            <a:avLst>
              <a:gd fmla="val 18670" name="adj"/>
            </a:avLst>
          </a:prstGeom>
          <a:solidFill>
            <a:srgbClr val="FFD8CC"/>
          </a:solidFill>
          <a:ln cap="flat" cmpd="sng" w="9525">
            <a:solidFill>
              <a:srgbClr val="E5BE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687407" y="2804220"/>
            <a:ext cx="266105"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03C4E"/>
              </a:buClr>
              <a:buSzPts val="2050"/>
              <a:buFont typeface="Merriweather"/>
              <a:buNone/>
            </a:pPr>
            <a:r>
              <a:rPr b="1" i="0" lang="en-US" sz="2050" u="none" cap="none" strike="noStrike">
                <a:solidFill>
                  <a:srgbClr val="403C4E"/>
                </a:solidFill>
                <a:latin typeface="Merriweather"/>
                <a:ea typeface="Merriweather"/>
                <a:cs typeface="Merriweather"/>
                <a:sym typeface="Merriweather"/>
              </a:rPr>
              <a:t>1</a:t>
            </a:r>
            <a:endParaRPr b="0" i="0" sz="2050" u="none" cap="none" strike="noStrike"/>
          </a:p>
        </p:txBody>
      </p:sp>
      <p:sp>
        <p:nvSpPr>
          <p:cNvPr id="111" name="Google Shape;111;p17"/>
          <p:cNvSpPr/>
          <p:nvPr/>
        </p:nvSpPr>
        <p:spPr>
          <a:xfrm>
            <a:off x="1197412" y="2831902"/>
            <a:ext cx="2504837" cy="277178"/>
          </a:xfrm>
          <a:prstGeom prst="rect">
            <a:avLst/>
          </a:prstGeom>
          <a:noFill/>
          <a:ln>
            <a:noFill/>
          </a:ln>
        </p:spPr>
        <p:txBody>
          <a:bodyPr anchorCtr="0" anchor="t" bIns="0" lIns="0" spcFirstLastPara="1" rIns="0" wrap="square" tIns="0">
            <a:noAutofit/>
          </a:bodyPr>
          <a:lstStyle/>
          <a:p>
            <a:pPr indent="0" lvl="0" marL="0" marR="0" rtl="0" algn="l">
              <a:lnSpc>
                <a:spcPct val="126470"/>
              </a:lnSpc>
              <a:spcBef>
                <a:spcPts val="0"/>
              </a:spcBef>
              <a:spcAft>
                <a:spcPts val="0"/>
              </a:spcAft>
              <a:buClr>
                <a:srgbClr val="403C4E"/>
              </a:buClr>
              <a:buSzPts val="1700"/>
              <a:buFont typeface="Merriweather"/>
              <a:buNone/>
            </a:pPr>
            <a:r>
              <a:rPr b="1" i="0" lang="en-US" sz="1700" u="none" cap="none" strike="noStrike">
                <a:solidFill>
                  <a:srgbClr val="403C4E"/>
                </a:solidFill>
                <a:latin typeface="Merriweather"/>
                <a:ea typeface="Merriweather"/>
                <a:cs typeface="Merriweather"/>
                <a:sym typeface="Merriweather"/>
              </a:rPr>
              <a:t>Gestión de Estudiantes</a:t>
            </a:r>
            <a:endParaRPr b="0" i="0" sz="1700" u="none" cap="none" strike="noStrike"/>
          </a:p>
        </p:txBody>
      </p:sp>
      <p:sp>
        <p:nvSpPr>
          <p:cNvPr id="112" name="Google Shape;112;p17"/>
          <p:cNvSpPr/>
          <p:nvPr/>
        </p:nvSpPr>
        <p:spPr>
          <a:xfrm>
            <a:off x="1197412" y="3215521"/>
            <a:ext cx="7325678" cy="283845"/>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403C4E"/>
              </a:buClr>
              <a:buSzPts val="1350"/>
              <a:buFont typeface="Open Sans"/>
              <a:buNone/>
            </a:pPr>
            <a:r>
              <a:rPr b="0" i="0" lang="en-US" sz="1350" u="none" cap="none" strike="noStrike">
                <a:solidFill>
                  <a:srgbClr val="403C4E"/>
                </a:solidFill>
                <a:latin typeface="Open Sans"/>
                <a:ea typeface="Open Sans"/>
                <a:cs typeface="Open Sans"/>
                <a:sym typeface="Open Sans"/>
              </a:rPr>
              <a:t>Creación y eliminación exitosa de estudiantes, con asignación ordenada por apellido.</a:t>
            </a:r>
            <a:endParaRPr b="0" i="0" sz="1350" u="none" cap="none" strike="noStrike"/>
          </a:p>
        </p:txBody>
      </p:sp>
      <p:sp>
        <p:nvSpPr>
          <p:cNvPr id="113" name="Google Shape;113;p17"/>
          <p:cNvSpPr/>
          <p:nvPr/>
        </p:nvSpPr>
        <p:spPr>
          <a:xfrm>
            <a:off x="620911" y="3854172"/>
            <a:ext cx="399098" cy="399098"/>
          </a:xfrm>
          <a:prstGeom prst="roundRect">
            <a:avLst>
              <a:gd fmla="val 18670" name="adj"/>
            </a:avLst>
          </a:prstGeom>
          <a:solidFill>
            <a:srgbClr val="FFD8CC"/>
          </a:solidFill>
          <a:ln cap="flat" cmpd="sng" w="9525">
            <a:solidFill>
              <a:srgbClr val="E5BE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687407" y="3887450"/>
            <a:ext cx="266105"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03C4E"/>
              </a:buClr>
              <a:buSzPts val="2050"/>
              <a:buFont typeface="Merriweather"/>
              <a:buNone/>
            </a:pPr>
            <a:r>
              <a:rPr b="1" i="0" lang="en-US" sz="2050" u="none" cap="none" strike="noStrike">
                <a:solidFill>
                  <a:srgbClr val="403C4E"/>
                </a:solidFill>
                <a:latin typeface="Merriweather"/>
                <a:ea typeface="Merriweather"/>
                <a:cs typeface="Merriweather"/>
                <a:sym typeface="Merriweather"/>
              </a:rPr>
              <a:t>2</a:t>
            </a:r>
            <a:endParaRPr b="0" i="0" sz="2050" u="none" cap="none" strike="noStrike"/>
          </a:p>
        </p:txBody>
      </p:sp>
      <p:sp>
        <p:nvSpPr>
          <p:cNvPr id="115" name="Google Shape;115;p17"/>
          <p:cNvSpPr/>
          <p:nvPr/>
        </p:nvSpPr>
        <p:spPr>
          <a:xfrm>
            <a:off x="1197412" y="3915132"/>
            <a:ext cx="2322790" cy="277178"/>
          </a:xfrm>
          <a:prstGeom prst="rect">
            <a:avLst/>
          </a:prstGeom>
          <a:noFill/>
          <a:ln>
            <a:noFill/>
          </a:ln>
        </p:spPr>
        <p:txBody>
          <a:bodyPr anchorCtr="0" anchor="t" bIns="0" lIns="0" spcFirstLastPara="1" rIns="0" wrap="square" tIns="0">
            <a:noAutofit/>
          </a:bodyPr>
          <a:lstStyle/>
          <a:p>
            <a:pPr indent="0" lvl="0" marL="0" marR="0" rtl="0" algn="l">
              <a:lnSpc>
                <a:spcPct val="126470"/>
              </a:lnSpc>
              <a:spcBef>
                <a:spcPts val="0"/>
              </a:spcBef>
              <a:spcAft>
                <a:spcPts val="0"/>
              </a:spcAft>
              <a:buClr>
                <a:srgbClr val="403C4E"/>
              </a:buClr>
              <a:buSzPts val="1700"/>
              <a:buFont typeface="Merriweather"/>
              <a:buNone/>
            </a:pPr>
            <a:r>
              <a:rPr b="1" i="0" lang="en-US" sz="1700" u="none" cap="none" strike="noStrike">
                <a:solidFill>
                  <a:srgbClr val="403C4E"/>
                </a:solidFill>
                <a:latin typeface="Merriweather"/>
                <a:ea typeface="Merriweather"/>
                <a:cs typeface="Merriweather"/>
                <a:sym typeface="Merriweather"/>
              </a:rPr>
              <a:t>Búsquedas Eficientes</a:t>
            </a:r>
            <a:endParaRPr b="0" i="0" sz="1700" u="none" cap="none" strike="noStrike"/>
          </a:p>
        </p:txBody>
      </p:sp>
      <p:sp>
        <p:nvSpPr>
          <p:cNvPr id="116" name="Google Shape;116;p17"/>
          <p:cNvSpPr/>
          <p:nvPr/>
        </p:nvSpPr>
        <p:spPr>
          <a:xfrm>
            <a:off x="1197412" y="4298752"/>
            <a:ext cx="7325678" cy="56769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403C4E"/>
              </a:buClr>
              <a:buSzPts val="1350"/>
              <a:buFont typeface="Open Sans"/>
              <a:buNone/>
            </a:pPr>
            <a:r>
              <a:rPr b="0" i="0" lang="en-US" sz="1350" u="none" cap="none" strike="noStrike">
                <a:solidFill>
                  <a:srgbClr val="403C4E"/>
                </a:solidFill>
                <a:latin typeface="Open Sans"/>
                <a:ea typeface="Open Sans"/>
                <a:cs typeface="Open Sans"/>
                <a:sym typeface="Open Sans"/>
              </a:rPr>
              <a:t>Búsqueda exitosa por apellido (binaria) y por nota (lineal), mostrando estudiantes correspondientes.</a:t>
            </a:r>
            <a:endParaRPr b="0" i="0" sz="1350" u="none" cap="none" strike="noStrike"/>
          </a:p>
        </p:txBody>
      </p:sp>
      <p:sp>
        <p:nvSpPr>
          <p:cNvPr id="117" name="Google Shape;117;p17"/>
          <p:cNvSpPr/>
          <p:nvPr/>
        </p:nvSpPr>
        <p:spPr>
          <a:xfrm>
            <a:off x="620911" y="5221248"/>
            <a:ext cx="399098" cy="399098"/>
          </a:xfrm>
          <a:prstGeom prst="roundRect">
            <a:avLst>
              <a:gd fmla="val 18670" name="adj"/>
            </a:avLst>
          </a:prstGeom>
          <a:solidFill>
            <a:srgbClr val="FFD8CC"/>
          </a:solidFill>
          <a:ln cap="flat" cmpd="sng" w="9525">
            <a:solidFill>
              <a:srgbClr val="E5BE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687407" y="5254526"/>
            <a:ext cx="266105"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03C4E"/>
              </a:buClr>
              <a:buSzPts val="2050"/>
              <a:buFont typeface="Merriweather"/>
              <a:buNone/>
            </a:pPr>
            <a:r>
              <a:rPr b="1" i="0" lang="en-US" sz="2050" u="none" cap="none" strike="noStrike">
                <a:solidFill>
                  <a:srgbClr val="403C4E"/>
                </a:solidFill>
                <a:latin typeface="Merriweather"/>
                <a:ea typeface="Merriweather"/>
                <a:cs typeface="Merriweather"/>
                <a:sym typeface="Merriweather"/>
              </a:rPr>
              <a:t>3</a:t>
            </a:r>
            <a:endParaRPr b="0" i="0" sz="2050" u="none" cap="none" strike="noStrike"/>
          </a:p>
        </p:txBody>
      </p:sp>
      <p:sp>
        <p:nvSpPr>
          <p:cNvPr id="119" name="Google Shape;119;p17"/>
          <p:cNvSpPr/>
          <p:nvPr/>
        </p:nvSpPr>
        <p:spPr>
          <a:xfrm>
            <a:off x="1197412" y="5282208"/>
            <a:ext cx="2490430" cy="277178"/>
          </a:xfrm>
          <a:prstGeom prst="rect">
            <a:avLst/>
          </a:prstGeom>
          <a:noFill/>
          <a:ln>
            <a:noFill/>
          </a:ln>
        </p:spPr>
        <p:txBody>
          <a:bodyPr anchorCtr="0" anchor="t" bIns="0" lIns="0" spcFirstLastPara="1" rIns="0" wrap="square" tIns="0">
            <a:noAutofit/>
          </a:bodyPr>
          <a:lstStyle/>
          <a:p>
            <a:pPr indent="0" lvl="0" marL="0" marR="0" rtl="0" algn="l">
              <a:lnSpc>
                <a:spcPct val="126470"/>
              </a:lnSpc>
              <a:spcBef>
                <a:spcPts val="0"/>
              </a:spcBef>
              <a:spcAft>
                <a:spcPts val="0"/>
              </a:spcAft>
              <a:buClr>
                <a:srgbClr val="403C4E"/>
              </a:buClr>
              <a:buSzPts val="1700"/>
              <a:buFont typeface="Merriweather"/>
              <a:buNone/>
            </a:pPr>
            <a:r>
              <a:rPr b="1" i="0" lang="en-US" sz="1700" u="none" cap="none" strike="noStrike">
                <a:solidFill>
                  <a:srgbClr val="403C4E"/>
                </a:solidFill>
                <a:latin typeface="Merriweather"/>
                <a:ea typeface="Merriweather"/>
                <a:cs typeface="Merriweather"/>
                <a:sym typeface="Merriweather"/>
              </a:rPr>
              <a:t>Ordenamiento Flexible</a:t>
            </a:r>
            <a:endParaRPr b="0" i="0" sz="1700" u="none" cap="none" strike="noStrike"/>
          </a:p>
        </p:txBody>
      </p:sp>
      <p:sp>
        <p:nvSpPr>
          <p:cNvPr id="120" name="Google Shape;120;p17"/>
          <p:cNvSpPr/>
          <p:nvPr/>
        </p:nvSpPr>
        <p:spPr>
          <a:xfrm>
            <a:off x="1197412" y="5665827"/>
            <a:ext cx="7325678" cy="56769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403C4E"/>
              </a:buClr>
              <a:buSzPts val="1350"/>
              <a:buFont typeface="Open Sans"/>
              <a:buNone/>
            </a:pPr>
            <a:r>
              <a:rPr b="0" i="0" lang="en-US" sz="1350" u="none" cap="none" strike="noStrike">
                <a:solidFill>
                  <a:srgbClr val="403C4E"/>
                </a:solidFill>
                <a:latin typeface="Open Sans"/>
                <a:ea typeface="Open Sans"/>
                <a:cs typeface="Open Sans"/>
                <a:sym typeface="Open Sans"/>
              </a:rPr>
              <a:t>Ordenamiento exitoso de estudiantes por nota, apellido y nombre utilizando Bubble Sort.</a:t>
            </a:r>
            <a:endParaRPr b="0" i="0" sz="1350" u="none" cap="none" strike="noStrike"/>
          </a:p>
        </p:txBody>
      </p:sp>
      <p:sp>
        <p:nvSpPr>
          <p:cNvPr id="121" name="Google Shape;121;p17"/>
          <p:cNvSpPr/>
          <p:nvPr/>
        </p:nvSpPr>
        <p:spPr>
          <a:xfrm>
            <a:off x="620911" y="6588323"/>
            <a:ext cx="399098" cy="399098"/>
          </a:xfrm>
          <a:prstGeom prst="roundRect">
            <a:avLst>
              <a:gd fmla="val 18670" name="adj"/>
            </a:avLst>
          </a:prstGeom>
          <a:solidFill>
            <a:srgbClr val="FFD8CC"/>
          </a:solidFill>
          <a:ln cap="flat" cmpd="sng" w="9525">
            <a:solidFill>
              <a:srgbClr val="E5BE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687407" y="6621601"/>
            <a:ext cx="266105"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03C4E"/>
              </a:buClr>
              <a:buSzPts val="2050"/>
              <a:buFont typeface="Merriweather"/>
              <a:buNone/>
            </a:pPr>
            <a:r>
              <a:rPr b="1" i="0" lang="en-US" sz="2050" u="none" cap="none" strike="noStrike">
                <a:solidFill>
                  <a:srgbClr val="403C4E"/>
                </a:solidFill>
                <a:latin typeface="Merriweather"/>
                <a:ea typeface="Merriweather"/>
                <a:cs typeface="Merriweather"/>
                <a:sym typeface="Merriweather"/>
              </a:rPr>
              <a:t>4</a:t>
            </a:r>
            <a:endParaRPr b="0" i="0" sz="2050" u="none" cap="none" strike="noStrike"/>
          </a:p>
        </p:txBody>
      </p:sp>
      <p:sp>
        <p:nvSpPr>
          <p:cNvPr id="123" name="Google Shape;123;p17"/>
          <p:cNvSpPr/>
          <p:nvPr/>
        </p:nvSpPr>
        <p:spPr>
          <a:xfrm>
            <a:off x="1197412" y="6649283"/>
            <a:ext cx="2683073" cy="277178"/>
          </a:xfrm>
          <a:prstGeom prst="rect">
            <a:avLst/>
          </a:prstGeom>
          <a:noFill/>
          <a:ln>
            <a:noFill/>
          </a:ln>
        </p:spPr>
        <p:txBody>
          <a:bodyPr anchorCtr="0" anchor="t" bIns="0" lIns="0" spcFirstLastPara="1" rIns="0" wrap="square" tIns="0">
            <a:noAutofit/>
          </a:bodyPr>
          <a:lstStyle/>
          <a:p>
            <a:pPr indent="0" lvl="0" marL="0" marR="0" rtl="0" algn="l">
              <a:lnSpc>
                <a:spcPct val="126470"/>
              </a:lnSpc>
              <a:spcBef>
                <a:spcPts val="0"/>
              </a:spcBef>
              <a:spcAft>
                <a:spcPts val="0"/>
              </a:spcAft>
              <a:buClr>
                <a:srgbClr val="403C4E"/>
              </a:buClr>
              <a:buSzPts val="1700"/>
              <a:buFont typeface="Merriweather"/>
              <a:buNone/>
            </a:pPr>
            <a:r>
              <a:rPr b="1" i="0" lang="en-US" sz="1700" u="none" cap="none" strike="noStrike">
                <a:solidFill>
                  <a:srgbClr val="403C4E"/>
                </a:solidFill>
                <a:latin typeface="Merriweather"/>
                <a:ea typeface="Merriweather"/>
                <a:cs typeface="Merriweather"/>
                <a:sym typeface="Merriweather"/>
              </a:rPr>
              <a:t>Estadísticas y Conceptos</a:t>
            </a:r>
            <a:endParaRPr b="0" i="0" sz="1700" u="none" cap="none" strike="noStrike"/>
          </a:p>
        </p:txBody>
      </p:sp>
      <p:sp>
        <p:nvSpPr>
          <p:cNvPr id="124" name="Google Shape;124;p17"/>
          <p:cNvSpPr/>
          <p:nvPr/>
        </p:nvSpPr>
        <p:spPr>
          <a:xfrm>
            <a:off x="1197412" y="7032903"/>
            <a:ext cx="7325678" cy="567690"/>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403C4E"/>
              </a:buClr>
              <a:buSzPts val="1350"/>
              <a:buFont typeface="Open Sans"/>
              <a:buNone/>
            </a:pPr>
            <a:r>
              <a:rPr b="0" i="0" lang="en-US" sz="1350" u="none" cap="none" strike="noStrike">
                <a:solidFill>
                  <a:srgbClr val="403C4E"/>
                </a:solidFill>
                <a:latin typeface="Open Sans"/>
                <a:ea typeface="Open Sans"/>
                <a:cs typeface="Open Sans"/>
                <a:sym typeface="Open Sans"/>
              </a:rPr>
              <a:t>Impresión de estadísticas (promedio, aprobados/desaprobados) e implementación de conceptos de la cursada.</a:t>
            </a:r>
            <a:endParaRPr b="0" i="0" sz="1350" u="none" cap="none" strike="noStrik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p:nvPr/>
        </p:nvSpPr>
        <p:spPr>
          <a:xfrm>
            <a:off x="728424" y="573048"/>
            <a:ext cx="7323177" cy="650319"/>
          </a:xfrm>
          <a:prstGeom prst="rect">
            <a:avLst/>
          </a:prstGeom>
          <a:noFill/>
          <a:ln>
            <a:noFill/>
          </a:ln>
        </p:spPr>
        <p:txBody>
          <a:bodyPr anchorCtr="0" anchor="t" bIns="0" lIns="0" spcFirstLastPara="1" rIns="0" wrap="square" tIns="0">
            <a:noAutofit/>
          </a:bodyPr>
          <a:lstStyle/>
          <a:p>
            <a:pPr indent="0" lvl="0" marL="0" marR="0" rtl="0" algn="l">
              <a:lnSpc>
                <a:spcPct val="125925"/>
              </a:lnSpc>
              <a:spcBef>
                <a:spcPts val="0"/>
              </a:spcBef>
              <a:spcAft>
                <a:spcPts val="0"/>
              </a:spcAft>
              <a:buClr>
                <a:srgbClr val="403C4E"/>
              </a:buClr>
              <a:buSzPts val="4050"/>
              <a:buFont typeface="Merriweather"/>
              <a:buNone/>
            </a:pPr>
            <a:r>
              <a:rPr b="1" i="0" lang="en-US" sz="4050" u="none" cap="none" strike="noStrike">
                <a:solidFill>
                  <a:srgbClr val="403C4E"/>
                </a:solidFill>
                <a:latin typeface="Merriweather"/>
                <a:ea typeface="Merriweather"/>
                <a:cs typeface="Merriweather"/>
                <a:sym typeface="Merriweather"/>
              </a:rPr>
              <a:t>Conclusiones</a:t>
            </a:r>
            <a:endParaRPr b="0" i="0" sz="4050" u="none" cap="none" strike="noStrike"/>
          </a:p>
        </p:txBody>
      </p:sp>
      <p:sp>
        <p:nvSpPr>
          <p:cNvPr id="131" name="Google Shape;131;p18"/>
          <p:cNvSpPr/>
          <p:nvPr/>
        </p:nvSpPr>
        <p:spPr>
          <a:xfrm>
            <a:off x="728424" y="1639610"/>
            <a:ext cx="13173551" cy="998696"/>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403C4E"/>
              </a:buClr>
              <a:buSzPts val="1600"/>
              <a:buFont typeface="Open Sans"/>
              <a:buNone/>
            </a:pPr>
            <a:r>
              <a:rPr b="0" i="0" lang="en-US" sz="1600" u="none" cap="none" strike="noStrike">
                <a:solidFill>
                  <a:srgbClr val="403C4E"/>
                </a:solidFill>
                <a:latin typeface="Open Sans"/>
                <a:ea typeface="Open Sans"/>
                <a:cs typeface="Open Sans"/>
                <a:sym typeface="Open Sans"/>
              </a:rPr>
              <a:t>Este trabajo práctico ha permitido afianzar los conocimientos teóricos y prácticos sobre algoritmos de búsqueda y ordenamiento. La aplicación de estos conceptos en un sistema de gestión de notas estudiantiles demostró su utilidad y relevancia en el desarrollo de software.</a:t>
            </a:r>
            <a:endParaRPr b="0" i="0" sz="1600" u="none" cap="none" strike="noStrike"/>
          </a:p>
        </p:txBody>
      </p:sp>
      <p:pic>
        <p:nvPicPr>
          <p:cNvPr descr="preencoded.png" id="132" name="Google Shape;132;p18"/>
          <p:cNvPicPr preferRelativeResize="0"/>
          <p:nvPr/>
        </p:nvPicPr>
        <p:blipFill rotWithShape="1">
          <a:blip r:embed="rId3">
            <a:alphaModFix/>
          </a:blip>
          <a:srcRect b="0" l="0" r="0" t="0"/>
          <a:stretch/>
        </p:blipFill>
        <p:spPr>
          <a:xfrm>
            <a:off x="728424" y="2908697"/>
            <a:ext cx="520303" cy="520303"/>
          </a:xfrm>
          <a:prstGeom prst="rect">
            <a:avLst/>
          </a:prstGeom>
          <a:noFill/>
          <a:ln>
            <a:noFill/>
          </a:ln>
        </p:spPr>
      </p:pic>
      <p:sp>
        <p:nvSpPr>
          <p:cNvPr id="133" name="Google Shape;133;p18"/>
          <p:cNvSpPr/>
          <p:nvPr/>
        </p:nvSpPr>
        <p:spPr>
          <a:xfrm>
            <a:off x="1456849" y="2995851"/>
            <a:ext cx="3442097" cy="325160"/>
          </a:xfrm>
          <a:prstGeom prst="rect">
            <a:avLst/>
          </a:prstGeom>
          <a:noFill/>
          <a:ln>
            <a:noFill/>
          </a:ln>
        </p:spPr>
        <p:txBody>
          <a:bodyPr anchorCtr="0" anchor="t" bIns="0" lIns="0" spcFirstLastPara="1" rIns="0" wrap="square" tIns="0">
            <a:noAutofit/>
          </a:bodyPr>
          <a:lstStyle/>
          <a:p>
            <a:pPr indent="0" lvl="0" marL="0" marR="0" rtl="0" algn="l">
              <a:lnSpc>
                <a:spcPct val="127500"/>
              </a:lnSpc>
              <a:spcBef>
                <a:spcPts val="0"/>
              </a:spcBef>
              <a:spcAft>
                <a:spcPts val="0"/>
              </a:spcAft>
              <a:buClr>
                <a:srgbClr val="403C4E"/>
              </a:buClr>
              <a:buSzPts val="2000"/>
              <a:buFont typeface="Merriweather"/>
              <a:buNone/>
            </a:pPr>
            <a:r>
              <a:rPr b="1" i="0" lang="en-US" sz="2000" u="none" cap="none" strike="noStrike">
                <a:solidFill>
                  <a:srgbClr val="403C4E"/>
                </a:solidFill>
                <a:latin typeface="Merriweather"/>
                <a:ea typeface="Merriweather"/>
                <a:cs typeface="Merriweather"/>
                <a:sym typeface="Merriweather"/>
              </a:rPr>
              <a:t>Conocimientos Afianzados</a:t>
            </a:r>
            <a:endParaRPr b="0" i="0" sz="2000" u="none" cap="none" strike="noStrike"/>
          </a:p>
        </p:txBody>
      </p:sp>
      <p:sp>
        <p:nvSpPr>
          <p:cNvPr id="134" name="Google Shape;134;p18"/>
          <p:cNvSpPr/>
          <p:nvPr/>
        </p:nvSpPr>
        <p:spPr>
          <a:xfrm>
            <a:off x="1456849" y="3445788"/>
            <a:ext cx="12445127" cy="332899"/>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403C4E"/>
              </a:buClr>
              <a:buSzPts val="1600"/>
              <a:buFont typeface="Open Sans"/>
              <a:buNone/>
            </a:pPr>
            <a:r>
              <a:rPr b="0" i="0" lang="en-US" sz="1600" u="none" cap="none" strike="noStrike">
                <a:solidFill>
                  <a:srgbClr val="403C4E"/>
                </a:solidFill>
                <a:latin typeface="Open Sans"/>
                <a:ea typeface="Open Sans"/>
                <a:cs typeface="Open Sans"/>
                <a:sym typeface="Open Sans"/>
              </a:rPr>
              <a:t>Se consolidaron los conceptos de búsqueda y ordenamiento adquiridos en la cursada.</a:t>
            </a:r>
            <a:endParaRPr b="0" i="0" sz="1600" u="none" cap="none" strike="noStrike"/>
          </a:p>
        </p:txBody>
      </p:sp>
      <p:pic>
        <p:nvPicPr>
          <p:cNvPr descr="preencoded.png" id="135" name="Google Shape;135;p18"/>
          <p:cNvPicPr preferRelativeResize="0"/>
          <p:nvPr/>
        </p:nvPicPr>
        <p:blipFill rotWithShape="1">
          <a:blip r:embed="rId4">
            <a:alphaModFix/>
          </a:blip>
          <a:srcRect b="0" l="0" r="0" t="0"/>
          <a:stretch/>
        </p:blipFill>
        <p:spPr>
          <a:xfrm>
            <a:off x="728424" y="4231243"/>
            <a:ext cx="520303" cy="520303"/>
          </a:xfrm>
          <a:prstGeom prst="rect">
            <a:avLst/>
          </a:prstGeom>
          <a:noFill/>
          <a:ln>
            <a:noFill/>
          </a:ln>
        </p:spPr>
      </p:pic>
      <p:sp>
        <p:nvSpPr>
          <p:cNvPr id="136" name="Google Shape;136;p18"/>
          <p:cNvSpPr/>
          <p:nvPr/>
        </p:nvSpPr>
        <p:spPr>
          <a:xfrm>
            <a:off x="1456849" y="4318397"/>
            <a:ext cx="2601635" cy="325160"/>
          </a:xfrm>
          <a:prstGeom prst="rect">
            <a:avLst/>
          </a:prstGeom>
          <a:noFill/>
          <a:ln>
            <a:noFill/>
          </a:ln>
        </p:spPr>
        <p:txBody>
          <a:bodyPr anchorCtr="0" anchor="t" bIns="0" lIns="0" spcFirstLastPara="1" rIns="0" wrap="square" tIns="0">
            <a:noAutofit/>
          </a:bodyPr>
          <a:lstStyle/>
          <a:p>
            <a:pPr indent="0" lvl="0" marL="0" marR="0" rtl="0" algn="l">
              <a:lnSpc>
                <a:spcPct val="127500"/>
              </a:lnSpc>
              <a:spcBef>
                <a:spcPts val="0"/>
              </a:spcBef>
              <a:spcAft>
                <a:spcPts val="0"/>
              </a:spcAft>
              <a:buClr>
                <a:srgbClr val="403C4E"/>
              </a:buClr>
              <a:buSzPts val="2000"/>
              <a:buFont typeface="Merriweather"/>
              <a:buNone/>
            </a:pPr>
            <a:r>
              <a:rPr b="1" i="0" lang="en-US" sz="2000" u="none" cap="none" strike="noStrike">
                <a:solidFill>
                  <a:srgbClr val="403C4E"/>
                </a:solidFill>
                <a:latin typeface="Merriweather"/>
                <a:ea typeface="Merriweather"/>
                <a:cs typeface="Merriweather"/>
                <a:sym typeface="Merriweather"/>
              </a:rPr>
              <a:t>Aplicación Práctica</a:t>
            </a:r>
            <a:endParaRPr b="0" i="0" sz="2000" u="none" cap="none" strike="noStrike"/>
          </a:p>
        </p:txBody>
      </p:sp>
      <p:sp>
        <p:nvSpPr>
          <p:cNvPr id="137" name="Google Shape;137;p18"/>
          <p:cNvSpPr/>
          <p:nvPr/>
        </p:nvSpPr>
        <p:spPr>
          <a:xfrm>
            <a:off x="1456849" y="4768334"/>
            <a:ext cx="12445127" cy="332899"/>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403C4E"/>
              </a:buClr>
              <a:buSzPts val="1600"/>
              <a:buFont typeface="Open Sans"/>
              <a:buNone/>
            </a:pPr>
            <a:r>
              <a:rPr b="0" i="0" lang="en-US" sz="1600" u="none" cap="none" strike="noStrike">
                <a:solidFill>
                  <a:srgbClr val="403C4E"/>
                </a:solidFill>
                <a:latin typeface="Open Sans"/>
                <a:ea typeface="Open Sans"/>
                <a:cs typeface="Open Sans"/>
                <a:sym typeface="Open Sans"/>
              </a:rPr>
              <a:t>Se logró implementar algoritmos en un sistema funcional y expandible.</a:t>
            </a:r>
            <a:endParaRPr b="0" i="0" sz="1600" u="none" cap="none" strike="noStrike"/>
          </a:p>
        </p:txBody>
      </p:sp>
      <p:pic>
        <p:nvPicPr>
          <p:cNvPr descr="preencoded.png" id="138" name="Google Shape;138;p18"/>
          <p:cNvPicPr preferRelativeResize="0"/>
          <p:nvPr/>
        </p:nvPicPr>
        <p:blipFill rotWithShape="1">
          <a:blip r:embed="rId5">
            <a:alphaModFix/>
          </a:blip>
          <a:srcRect b="0" l="0" r="0" t="0"/>
          <a:stretch/>
        </p:blipFill>
        <p:spPr>
          <a:xfrm>
            <a:off x="728424" y="5553789"/>
            <a:ext cx="520303" cy="520303"/>
          </a:xfrm>
          <a:prstGeom prst="rect">
            <a:avLst/>
          </a:prstGeom>
          <a:noFill/>
          <a:ln>
            <a:noFill/>
          </a:ln>
        </p:spPr>
      </p:pic>
      <p:sp>
        <p:nvSpPr>
          <p:cNvPr id="139" name="Google Shape;139;p18"/>
          <p:cNvSpPr/>
          <p:nvPr/>
        </p:nvSpPr>
        <p:spPr>
          <a:xfrm>
            <a:off x="1456849" y="5640943"/>
            <a:ext cx="3211830" cy="325160"/>
          </a:xfrm>
          <a:prstGeom prst="rect">
            <a:avLst/>
          </a:prstGeom>
          <a:noFill/>
          <a:ln>
            <a:noFill/>
          </a:ln>
        </p:spPr>
        <p:txBody>
          <a:bodyPr anchorCtr="0" anchor="t" bIns="0" lIns="0" spcFirstLastPara="1" rIns="0" wrap="square" tIns="0">
            <a:noAutofit/>
          </a:bodyPr>
          <a:lstStyle/>
          <a:p>
            <a:pPr indent="0" lvl="0" marL="0" marR="0" rtl="0" algn="l">
              <a:lnSpc>
                <a:spcPct val="127500"/>
              </a:lnSpc>
              <a:spcBef>
                <a:spcPts val="0"/>
              </a:spcBef>
              <a:spcAft>
                <a:spcPts val="0"/>
              </a:spcAft>
              <a:buClr>
                <a:srgbClr val="403C4E"/>
              </a:buClr>
              <a:buSzPts val="2000"/>
              <a:buFont typeface="Merriweather"/>
              <a:buNone/>
            </a:pPr>
            <a:r>
              <a:rPr b="1" i="0" lang="en-US" sz="2000" u="none" cap="none" strike="noStrike">
                <a:solidFill>
                  <a:srgbClr val="403C4E"/>
                </a:solidFill>
                <a:latin typeface="Merriweather"/>
                <a:ea typeface="Merriweather"/>
                <a:cs typeface="Merriweather"/>
                <a:sym typeface="Merriweather"/>
              </a:rPr>
              <a:t>Eficiencia y Rendimiento</a:t>
            </a:r>
            <a:endParaRPr b="0" i="0" sz="2000" u="none" cap="none" strike="noStrike"/>
          </a:p>
        </p:txBody>
      </p:sp>
      <p:sp>
        <p:nvSpPr>
          <p:cNvPr id="140" name="Google Shape;140;p18"/>
          <p:cNvSpPr/>
          <p:nvPr/>
        </p:nvSpPr>
        <p:spPr>
          <a:xfrm>
            <a:off x="1456849" y="6090880"/>
            <a:ext cx="12445127" cy="332899"/>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403C4E"/>
              </a:buClr>
              <a:buSzPts val="1600"/>
              <a:buFont typeface="Open Sans"/>
              <a:buNone/>
            </a:pPr>
            <a:r>
              <a:rPr b="0" i="0" lang="en-US" sz="1600" u="none" cap="none" strike="noStrike">
                <a:solidFill>
                  <a:srgbClr val="403C4E"/>
                </a:solidFill>
                <a:latin typeface="Open Sans"/>
                <a:ea typeface="Open Sans"/>
                <a:cs typeface="Open Sans"/>
                <a:sym typeface="Open Sans"/>
              </a:rPr>
              <a:t>Se comprendió la importancia de elegir el algoritmo adecuado según el escenario.</a:t>
            </a:r>
            <a:endParaRPr b="0" i="0" sz="1600" u="none" cap="none" strike="noStrike"/>
          </a:p>
        </p:txBody>
      </p:sp>
      <p:sp>
        <p:nvSpPr>
          <p:cNvPr id="141" name="Google Shape;141;p18"/>
          <p:cNvSpPr/>
          <p:nvPr/>
        </p:nvSpPr>
        <p:spPr>
          <a:xfrm>
            <a:off x="728424" y="6657856"/>
            <a:ext cx="13173551" cy="998696"/>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403C4E"/>
              </a:buClr>
              <a:buSzPts val="1600"/>
              <a:buFont typeface="Open Sans"/>
              <a:buNone/>
            </a:pPr>
            <a:r>
              <a:t/>
            </a:r>
            <a:endParaRPr sz="1600">
              <a:solidFill>
                <a:srgbClr val="403C4E"/>
              </a:solidFill>
              <a:latin typeface="Open Sans"/>
              <a:ea typeface="Open Sans"/>
              <a:cs typeface="Open Sans"/>
              <a:sym typeface="Open Sans"/>
            </a:endParaRPr>
          </a:p>
          <a:p>
            <a:pPr indent="0" lvl="0" marL="0" marR="0" rtl="0" algn="l">
              <a:lnSpc>
                <a:spcPct val="162500"/>
              </a:lnSpc>
              <a:spcBef>
                <a:spcPts val="0"/>
              </a:spcBef>
              <a:spcAft>
                <a:spcPts val="0"/>
              </a:spcAft>
              <a:buClr>
                <a:srgbClr val="403C4E"/>
              </a:buClr>
              <a:buSzPts val="1600"/>
              <a:buFont typeface="Open Sans"/>
              <a:buNone/>
            </a:pPr>
            <a:r>
              <a:rPr b="0" i="0" lang="en-US" sz="1600" u="none" cap="none" strike="noStrike">
                <a:solidFill>
                  <a:srgbClr val="403C4E"/>
                </a:solidFill>
                <a:latin typeface="Open Sans"/>
                <a:ea typeface="Open Sans"/>
                <a:cs typeface="Open Sans"/>
                <a:sym typeface="Open Sans"/>
              </a:rPr>
              <a:t>Este ejercicio práctico unió la teoría y la programación, fortaleciendo habilidades clave para futuros desarrolladores.</a:t>
            </a:r>
            <a:endParaRPr b="0" i="0" sz="1600" u="none" cap="none" strike="noStrik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Programmer writing code on computer screen - cartoon woman with laptop (proporcionada por Getty Images)" id="147" name="Google Shape;147;p19"/>
          <p:cNvPicPr preferRelativeResize="0"/>
          <p:nvPr/>
        </p:nvPicPr>
        <p:blipFill rotWithShape="1">
          <a:blip r:embed="rId3">
            <a:alphaModFix/>
          </a:blip>
          <a:srcRect b="-9894" l="16054" r="16061" t="-9894"/>
          <a:stretch/>
        </p:blipFill>
        <p:spPr>
          <a:xfrm>
            <a:off x="0" y="0"/>
            <a:ext cx="5486403" cy="8229603"/>
          </a:xfrm>
          <a:prstGeom prst="rect">
            <a:avLst/>
          </a:prstGeom>
          <a:noFill/>
          <a:ln>
            <a:noFill/>
          </a:ln>
        </p:spPr>
      </p:pic>
      <p:sp>
        <p:nvSpPr>
          <p:cNvPr id="148" name="Google Shape;148;p19"/>
          <p:cNvSpPr/>
          <p:nvPr/>
        </p:nvSpPr>
        <p:spPr>
          <a:xfrm>
            <a:off x="6280190" y="1656755"/>
            <a:ext cx="7556400" cy="1417500"/>
          </a:xfrm>
          <a:prstGeom prst="rect">
            <a:avLst/>
          </a:prstGeom>
          <a:noFill/>
          <a:ln>
            <a:noFill/>
          </a:ln>
        </p:spPr>
        <p:txBody>
          <a:bodyPr anchorCtr="0" anchor="t" bIns="0" lIns="0" spcFirstLastPara="1" rIns="0" wrap="square" tIns="0">
            <a:noAutofit/>
          </a:bodyPr>
          <a:lstStyle/>
          <a:p>
            <a:pPr indent="0" lvl="0" marL="0" marR="0" rtl="0" algn="ctr">
              <a:lnSpc>
                <a:spcPct val="124719"/>
              </a:lnSpc>
              <a:spcBef>
                <a:spcPts val="0"/>
              </a:spcBef>
              <a:spcAft>
                <a:spcPts val="0"/>
              </a:spcAft>
              <a:buClr>
                <a:srgbClr val="403C4E"/>
              </a:buClr>
              <a:buSzPts val="4450"/>
              <a:buFont typeface="Merriweather"/>
              <a:buNone/>
            </a:pPr>
            <a:r>
              <a:rPr b="1" lang="en-US" sz="4450">
                <a:solidFill>
                  <a:srgbClr val="403C4E"/>
                </a:solidFill>
                <a:latin typeface="Merriweather"/>
                <a:ea typeface="Merriweather"/>
                <a:cs typeface="Merriweather"/>
                <a:sym typeface="Merriweather"/>
              </a:rPr>
              <a:t>¡Muchas gracias</a:t>
            </a:r>
            <a:endParaRPr b="1" sz="4450">
              <a:solidFill>
                <a:srgbClr val="403C4E"/>
              </a:solidFill>
              <a:latin typeface="Merriweather"/>
              <a:ea typeface="Merriweather"/>
              <a:cs typeface="Merriweather"/>
              <a:sym typeface="Merriweather"/>
            </a:endParaRPr>
          </a:p>
          <a:p>
            <a:pPr indent="0" lvl="0" marL="0" marR="0" rtl="0" algn="ctr">
              <a:lnSpc>
                <a:spcPct val="124719"/>
              </a:lnSpc>
              <a:spcBef>
                <a:spcPts val="0"/>
              </a:spcBef>
              <a:spcAft>
                <a:spcPts val="0"/>
              </a:spcAft>
              <a:buClr>
                <a:srgbClr val="403C4E"/>
              </a:buClr>
              <a:buSzPts val="4450"/>
              <a:buFont typeface="Merriweather"/>
              <a:buNone/>
            </a:pPr>
            <a:r>
              <a:rPr b="1" lang="en-US" sz="4450">
                <a:solidFill>
                  <a:srgbClr val="403C4E"/>
                </a:solidFill>
                <a:latin typeface="Merriweather"/>
                <a:ea typeface="Merriweather"/>
                <a:cs typeface="Merriweather"/>
                <a:sym typeface="Merriweather"/>
              </a:rPr>
              <a:t>por su atencion!</a:t>
            </a:r>
            <a:endParaRPr b="0" i="0" sz="4450" u="none" cap="none" strike="noStrike"/>
          </a:p>
        </p:txBody>
      </p:sp>
      <p:sp>
        <p:nvSpPr>
          <p:cNvPr id="149" name="Google Shape;149;p19"/>
          <p:cNvSpPr/>
          <p:nvPr/>
        </p:nvSpPr>
        <p:spPr>
          <a:xfrm>
            <a:off x="6280190" y="3608249"/>
            <a:ext cx="7556400" cy="1451700"/>
          </a:xfrm>
          <a:prstGeom prst="rect">
            <a:avLst/>
          </a:prstGeom>
          <a:noFill/>
          <a:ln>
            <a:noFill/>
          </a:ln>
        </p:spPr>
        <p:txBody>
          <a:bodyPr anchorCtr="0" anchor="t" bIns="0" lIns="0" spcFirstLastPara="1" rIns="0" wrap="square" tIns="0">
            <a:noAutofit/>
          </a:bodyPr>
          <a:lstStyle/>
          <a:p>
            <a:pPr indent="0" lvl="0" marL="0" rtl="0" algn="l">
              <a:lnSpc>
                <a:spcPct val="162857"/>
              </a:lnSpc>
              <a:spcBef>
                <a:spcPts val="0"/>
              </a:spcBef>
              <a:spcAft>
                <a:spcPts val="0"/>
              </a:spcAft>
              <a:buClr>
                <a:schemeClr val="dk1"/>
              </a:buClr>
              <a:buSzPts val="1100"/>
              <a:buFont typeface="Arial"/>
              <a:buNone/>
            </a:pPr>
            <a:r>
              <a:rPr lang="en-US" sz="1750"/>
              <a:t>UTN - Tecnicatura Universitaria en Programación</a:t>
            </a:r>
            <a:endParaRPr sz="1750"/>
          </a:p>
          <a:p>
            <a:pPr indent="0" lvl="0" marL="0" rtl="0" algn="l">
              <a:lnSpc>
                <a:spcPct val="162857"/>
              </a:lnSpc>
              <a:spcBef>
                <a:spcPts val="0"/>
              </a:spcBef>
              <a:spcAft>
                <a:spcPts val="0"/>
              </a:spcAft>
              <a:buClr>
                <a:schemeClr val="dk1"/>
              </a:buClr>
              <a:buSzPts val="1100"/>
              <a:buFont typeface="Arial"/>
              <a:buNone/>
            </a:pPr>
            <a:r>
              <a:rPr lang="en-US" sz="1750"/>
              <a:t>Alumnas: Erika Gonzalez - Karen Yanet Guardia</a:t>
            </a:r>
            <a:endParaRPr sz="1750"/>
          </a:p>
          <a:p>
            <a:pPr indent="0" lvl="0" marL="0" rtl="0" algn="l">
              <a:lnSpc>
                <a:spcPct val="162857"/>
              </a:lnSpc>
              <a:spcBef>
                <a:spcPts val="0"/>
              </a:spcBef>
              <a:spcAft>
                <a:spcPts val="0"/>
              </a:spcAft>
              <a:buClr>
                <a:schemeClr val="dk1"/>
              </a:buClr>
              <a:buSzPts val="1100"/>
              <a:buFont typeface="Arial"/>
              <a:buNone/>
            </a:pPr>
            <a:r>
              <a:rPr lang="en-US" sz="1750"/>
              <a:t>Materia: Programación 1</a:t>
            </a:r>
            <a:endParaRPr sz="1750"/>
          </a:p>
          <a:p>
            <a:pPr indent="0" lvl="0" marL="0" rtl="0" algn="l">
              <a:lnSpc>
                <a:spcPct val="162857"/>
              </a:lnSpc>
              <a:spcBef>
                <a:spcPts val="0"/>
              </a:spcBef>
              <a:spcAft>
                <a:spcPts val="0"/>
              </a:spcAft>
              <a:buClr>
                <a:schemeClr val="dk1"/>
              </a:buClr>
              <a:buSzPts val="1100"/>
              <a:buFont typeface="Arial"/>
              <a:buNone/>
            </a:pPr>
            <a:r>
              <a:rPr lang="en-US" sz="1750"/>
              <a:t>Comisión: 15</a:t>
            </a:r>
            <a:endParaRPr sz="1750"/>
          </a:p>
          <a:p>
            <a:pPr indent="0" lvl="0" marL="0" rtl="0" algn="l">
              <a:lnSpc>
                <a:spcPct val="162857"/>
              </a:lnSpc>
              <a:spcBef>
                <a:spcPts val="0"/>
              </a:spcBef>
              <a:spcAft>
                <a:spcPts val="0"/>
              </a:spcAft>
              <a:buClr>
                <a:schemeClr val="dk1"/>
              </a:buClr>
              <a:buSzPts val="1100"/>
              <a:buFont typeface="Arial"/>
              <a:buNone/>
            </a:pPr>
            <a:r>
              <a:rPr lang="en-US" sz="1750"/>
              <a:t>Año: 2025</a:t>
            </a:r>
            <a:endParaRPr sz="1750"/>
          </a:p>
          <a:p>
            <a:pPr indent="0" lvl="0" marL="0" rtl="0" algn="l">
              <a:lnSpc>
                <a:spcPct val="162857"/>
              </a:lnSpc>
              <a:spcBef>
                <a:spcPts val="0"/>
              </a:spcBef>
              <a:spcAft>
                <a:spcPts val="0"/>
              </a:spcAft>
              <a:buClr>
                <a:schemeClr val="dk1"/>
              </a:buClr>
              <a:buSzPts val="1100"/>
              <a:buFont typeface="Arial"/>
              <a:buNone/>
            </a:pPr>
            <a:r>
              <a:t/>
            </a:r>
            <a:endParaRPr sz="1750"/>
          </a:p>
          <a:p>
            <a:pPr indent="0" lvl="0" marL="0" marR="0" rtl="0" algn="l">
              <a:lnSpc>
                <a:spcPct val="162857"/>
              </a:lnSpc>
              <a:spcBef>
                <a:spcPts val="0"/>
              </a:spcBef>
              <a:spcAft>
                <a:spcPts val="0"/>
              </a:spcAft>
              <a:buClr>
                <a:srgbClr val="403C4E"/>
              </a:buClr>
              <a:buSzPts val="1750"/>
              <a:buFont typeface="Open Sans"/>
              <a:buNone/>
            </a:pPr>
            <a:r>
              <a:t/>
            </a:r>
            <a:endParaRPr sz="175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