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4"/>
  </p:sldMasterIdLst>
  <p:notesMasterIdLst>
    <p:notesMasterId r:id="rId10"/>
  </p:notesMasterIdLst>
  <p:handoutMasterIdLst>
    <p:handoutMasterId r:id="rId11"/>
  </p:handoutMasterIdLst>
  <p:sldIdLst>
    <p:sldId id="278" r:id="rId5"/>
    <p:sldId id="263" r:id="rId6"/>
    <p:sldId id="281" r:id="rId7"/>
    <p:sldId id="279" r:id="rId8"/>
    <p:sldId id="280" r:id="rId9"/>
  </p:sldIdLst>
  <p:sldSz cx="9144000" cy="6858000" type="screen4x3"/>
  <p:notesSz cx="6858000" cy="9144000"/>
  <p:defaultTextStyle>
    <a:defPPr>
      <a:defRPr lang="en-US"/>
    </a:defPPr>
    <a:lvl1pPr algn="l" defTabSz="5349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534988" indent="-77788" algn="l" defTabSz="5349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1071563" indent="-157163" algn="l" defTabSz="5349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608138" indent="-236538" algn="l" defTabSz="5349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2144713" indent="-315913" algn="l" defTabSz="5349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0"/>
    <a:srgbClr val="A7A9A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14" autoAdjust="0"/>
  </p:normalViewPr>
  <p:slideViewPr>
    <p:cSldViewPr snapToGrid="0" snapToObjects="1">
      <p:cViewPr varScale="1">
        <p:scale>
          <a:sx n="85" d="100"/>
          <a:sy n="85" d="100"/>
        </p:scale>
        <p:origin x="-1301" y="-82"/>
      </p:cViewPr>
      <p:guideLst>
        <p:guide orient="horz" pos="3684"/>
        <p:guide orient="horz" pos="4109"/>
        <p:guide orient="horz" pos="3835"/>
        <p:guide orient="horz" pos="277"/>
        <p:guide orient="horz" pos="527"/>
        <p:guide orient="horz" pos="779"/>
        <p:guide orient="horz" pos="1668"/>
        <p:guide orient="horz" pos="1087"/>
        <p:guide pos="5489"/>
        <p:guide pos="275"/>
        <p:guide pos="2880"/>
        <p:guide pos="4062"/>
        <p:guide pos="1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-35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364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3643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A8FDD3C-C7DB-48DD-9CC5-513279CE981F}" type="datetimeFigureOut">
              <a:rPr lang="en-GB"/>
              <a:pPr>
                <a:defRPr/>
              </a:pPr>
              <a:t>18/04/2017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364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53643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3665905-8C24-4081-9515-1D044163F4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41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364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3643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463566-3619-4240-850E-BE527B8327F0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364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53643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BD13A2-B2CB-4EE6-BC57-C06FD9535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8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3498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algn="l" defTabSz="53498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1563" algn="l" defTabSz="53498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8138" algn="l" defTabSz="53498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4713" algn="l" defTabSz="53498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534988" fontAlgn="base">
              <a:spcBef>
                <a:spcPct val="0"/>
              </a:spcBef>
              <a:spcAft>
                <a:spcPct val="0"/>
              </a:spcAft>
            </a:pPr>
            <a:fld id="{EF3E70AE-C5F8-469B-9B50-EB25E49ED971}" type="slidenum">
              <a:rPr lang="en-US" sz="1200"/>
              <a:pPr defTabSz="53498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6" y="271465"/>
            <a:ext cx="8285163" cy="2230437"/>
          </a:xfrm>
        </p:spPr>
        <p:txBody>
          <a:bodyPr>
            <a:noAutofit/>
          </a:bodyPr>
          <a:lstStyle>
            <a:lvl1pPr>
              <a:lnSpc>
                <a:spcPts val="7213"/>
              </a:lnSpc>
              <a:defRPr sz="6000" b="0">
                <a:solidFill>
                  <a:srgbClr val="00499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28624" y="1165225"/>
            <a:ext cx="8275638" cy="4683125"/>
          </a:xfrm>
          <a:prstGeom prst="rect">
            <a:avLst/>
          </a:prstGeom>
        </p:spPr>
        <p:txBody>
          <a:bodyPr/>
          <a:lstStyle>
            <a:lvl1pPr>
              <a:lnSpc>
                <a:spcPts val="2933"/>
              </a:lnSpc>
              <a:defRPr/>
            </a:lvl1pPr>
            <a:lvl2pPr>
              <a:lnSpc>
                <a:spcPts val="2581"/>
              </a:lnSpc>
              <a:defRPr/>
            </a:lvl2pPr>
            <a:lvl3pPr>
              <a:lnSpc>
                <a:spcPts val="2581"/>
              </a:lnSpc>
              <a:defRPr sz="2300">
                <a:solidFill>
                  <a:schemeClr val="tx2"/>
                </a:solidFill>
              </a:defRPr>
            </a:lvl3pPr>
            <a:lvl4pPr>
              <a:lnSpc>
                <a:spcPts val="2581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ts val="2581"/>
              </a:lnSpc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281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8626" y="828675"/>
            <a:ext cx="2649813" cy="50180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142594" y="4317453"/>
            <a:ext cx="2822400" cy="151824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33983" y="4317453"/>
            <a:ext cx="2679806" cy="1518249"/>
          </a:xfrm>
          <a:prstGeom prst="rect">
            <a:avLst/>
          </a:prstGeom>
        </p:spPr>
        <p:txBody>
          <a:bodyPr rIns="0"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30215" y="376240"/>
            <a:ext cx="7837487" cy="452437"/>
          </a:xfrm>
        </p:spPr>
        <p:txBody>
          <a:bodyPr>
            <a:noAutofit/>
          </a:bodyPr>
          <a:lstStyle>
            <a:lvl1pPr>
              <a:defRPr sz="2900" b="1" i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9"/>
          </p:nvPr>
        </p:nvSpPr>
        <p:spPr>
          <a:xfrm>
            <a:off x="3143250" y="828675"/>
            <a:ext cx="5540925" cy="35401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267700" y="411163"/>
            <a:ext cx="436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FEFB5-FDE9-41CC-87DD-2A9F0F9A71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28626" y="1571627"/>
            <a:ext cx="8285163" cy="4275137"/>
          </a:xfrm>
          <a:prstGeom prst="rect">
            <a:avLst/>
          </a:prstGeom>
        </p:spPr>
        <p:txBody>
          <a:bodyPr rtlCol="0">
            <a:noAutofit/>
          </a:bodyPr>
          <a:lstStyle>
            <a:lvl1pPr marL="23813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28624" y="1152526"/>
            <a:ext cx="8285164" cy="338555"/>
          </a:xfrm>
          <a:prstGeom prst="rect">
            <a:avLst/>
          </a:prstGeom>
        </p:spPr>
        <p:txBody>
          <a:bodyPr>
            <a:noAutofit/>
          </a:bodyPr>
          <a:lstStyle>
            <a:lvl1pPr marL="23813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DBA7-1EC8-499E-AC56-688B21CB16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66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0216" y="1149350"/>
            <a:ext cx="4143375" cy="461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2"/>
          </p:nvPr>
        </p:nvSpPr>
        <p:spPr>
          <a:xfrm>
            <a:off x="4597121" y="1235076"/>
            <a:ext cx="4132263" cy="46132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098D5-6429-4F64-8ADF-51CD831056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5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29921-C8CB-4F29-ADB1-6C24591E27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430213" y="6086475"/>
            <a:ext cx="299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1800">
                <a:solidFill>
                  <a:srgbClr val="004990"/>
                </a:solidFill>
                <a:latin typeface="Arial" pitchFamily="34" charset="0"/>
              </a:rPr>
              <a:t>Trusted to deliver excellence</a:t>
            </a:r>
          </a:p>
        </p:txBody>
      </p:sp>
      <p:sp>
        <p:nvSpPr>
          <p:cNvPr id="11" name="TextBox 6"/>
          <p:cNvSpPr txBox="1">
            <a:spLocks noChangeArrowheads="1"/>
          </p:cNvSpPr>
          <p:nvPr userDrawn="1"/>
        </p:nvSpPr>
        <p:spPr bwMode="auto">
          <a:xfrm>
            <a:off x="428625" y="5076825"/>
            <a:ext cx="7799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 smtClean="0"/>
              <a:t>© 2015 Rolls-Royce plc and/or its subsidiaries</a:t>
            </a:r>
          </a:p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The information in this document is the property of Rolls-Royce plc and/or its subsidiaries and may not be copied or communicated to a third party, or used for any purpose other than that for which it is supplied without the express written consent of Rolls-Royce plc and/or its subsidiaries.</a:t>
            </a:r>
          </a:p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This information is given in good faith based upon the latest information available to Rolls-Royce plc and/or its subsidiaries, no warranty or representation is given concerning such information, which must not be taken as establishing any contractual or other commitment binding upon Rolls-Royce plc and/or its subsidiaries.</a:t>
            </a:r>
          </a:p>
        </p:txBody>
      </p:sp>
      <p:pic>
        <p:nvPicPr>
          <p:cNvPr id="12" name="Picture 1" descr="RR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6076950"/>
            <a:ext cx="1866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6" y="271465"/>
            <a:ext cx="8285163" cy="2230437"/>
          </a:xfrm>
        </p:spPr>
        <p:txBody>
          <a:bodyPr>
            <a:noAutofit/>
          </a:bodyPr>
          <a:lstStyle>
            <a:lvl1pPr>
              <a:lnSpc>
                <a:spcPts val="7213"/>
              </a:lnSpc>
              <a:defRPr sz="6000" b="0">
                <a:solidFill>
                  <a:srgbClr val="00499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638427"/>
            <a:ext cx="8285164" cy="470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581"/>
              </a:lnSpc>
              <a:spcBef>
                <a:spcPts val="0"/>
              </a:spcBef>
              <a:buNone/>
              <a:defRPr sz="2300" b="1" i="0" baseline="0">
                <a:solidFill>
                  <a:schemeClr val="accent2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28625" y="3567961"/>
            <a:ext cx="8283575" cy="358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30213" y="3957781"/>
            <a:ext cx="8283575" cy="552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33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 txBox="1">
            <a:spLocks noChangeArrowheads="1"/>
          </p:cNvSpPr>
          <p:nvPr userDrawn="1"/>
        </p:nvSpPr>
        <p:spPr bwMode="auto">
          <a:xfrm>
            <a:off x="430213" y="6086475"/>
            <a:ext cx="299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1800">
                <a:solidFill>
                  <a:srgbClr val="004990"/>
                </a:solidFill>
                <a:latin typeface="Arial" pitchFamily="34" charset="0"/>
              </a:rPr>
              <a:t>Trusted to deliver excellence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428625" y="5076825"/>
            <a:ext cx="7799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 smtClean="0"/>
              <a:t>© 2015 Rolls-Royce plc and/or its subsidiaries</a:t>
            </a:r>
          </a:p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The information in this document is the property of Rolls-Royce plc and/or its subsidiaries and may not be copied or communicated to a third party, or used for any purpose other than that for which it is supplied without the express written consent of Rolls-Royce plc and/or its subsidiaries.</a:t>
            </a:r>
          </a:p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This information is given in good faith based upon the latest information available to Rolls-Royce plc and/or its subsidiaries, no warranty or representation is given concerning such information, which must not be taken as establishing any contractual or other commitment binding upon Rolls-Royce plc and/or its subsidiaries.</a:t>
            </a:r>
          </a:p>
        </p:txBody>
      </p:sp>
      <p:pic>
        <p:nvPicPr>
          <p:cNvPr id="15" name="Picture 1" descr="RR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6076950"/>
            <a:ext cx="1866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4000" cy="4666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6" y="271465"/>
            <a:ext cx="8285163" cy="2230437"/>
          </a:xfrm>
        </p:spPr>
        <p:txBody>
          <a:bodyPr>
            <a:noAutofit/>
          </a:bodyPr>
          <a:lstStyle>
            <a:lvl1pPr>
              <a:lnSpc>
                <a:spcPts val="8213"/>
              </a:lnSpc>
              <a:defRPr sz="7000" b="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28625" y="2638427"/>
            <a:ext cx="8285164" cy="470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581"/>
              </a:lnSpc>
              <a:spcBef>
                <a:spcPts val="0"/>
              </a:spcBef>
              <a:buNone/>
              <a:defRPr sz="2300" b="1" i="0" baseline="0">
                <a:solidFill>
                  <a:schemeClr val="bg1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28625" y="3567961"/>
            <a:ext cx="8283575" cy="358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30213" y="3957781"/>
            <a:ext cx="8283575" cy="552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02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no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430213" y="6086475"/>
            <a:ext cx="299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1800">
                <a:solidFill>
                  <a:srgbClr val="004990"/>
                </a:solidFill>
                <a:latin typeface="Arial" pitchFamily="34" charset="0"/>
              </a:rPr>
              <a:t>Trusted to deliver excellence</a:t>
            </a:r>
          </a:p>
        </p:txBody>
      </p:sp>
      <p:pic>
        <p:nvPicPr>
          <p:cNvPr id="11" name="Picture 1" descr="RR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6076950"/>
            <a:ext cx="1866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6" y="271465"/>
            <a:ext cx="8285163" cy="2230437"/>
          </a:xfrm>
        </p:spPr>
        <p:txBody>
          <a:bodyPr>
            <a:noAutofit/>
          </a:bodyPr>
          <a:lstStyle>
            <a:lvl1pPr>
              <a:lnSpc>
                <a:spcPts val="7213"/>
              </a:lnSpc>
              <a:defRPr sz="6000" b="0">
                <a:solidFill>
                  <a:srgbClr val="00499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638427"/>
            <a:ext cx="8285164" cy="470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581"/>
              </a:lnSpc>
              <a:spcBef>
                <a:spcPts val="0"/>
              </a:spcBef>
              <a:buNone/>
              <a:defRPr sz="2300" b="1" i="0" baseline="0">
                <a:solidFill>
                  <a:schemeClr val="accent2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28625" y="3567961"/>
            <a:ext cx="8283575" cy="358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30213" y="3957781"/>
            <a:ext cx="8283575" cy="552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5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with image  no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 txBox="1">
            <a:spLocks noChangeArrowheads="1"/>
          </p:cNvSpPr>
          <p:nvPr userDrawn="1"/>
        </p:nvSpPr>
        <p:spPr bwMode="auto">
          <a:xfrm>
            <a:off x="430213" y="6086475"/>
            <a:ext cx="299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1800">
                <a:solidFill>
                  <a:srgbClr val="004990"/>
                </a:solidFill>
                <a:latin typeface="Arial" pitchFamily="34" charset="0"/>
              </a:rPr>
              <a:t>Trusted to deliver excellence</a:t>
            </a:r>
          </a:p>
        </p:txBody>
      </p:sp>
      <p:pic>
        <p:nvPicPr>
          <p:cNvPr id="14" name="Picture 1" descr="RR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6076950"/>
            <a:ext cx="1866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4000" cy="4666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6" y="271465"/>
            <a:ext cx="8285163" cy="2230437"/>
          </a:xfrm>
        </p:spPr>
        <p:txBody>
          <a:bodyPr>
            <a:noAutofit/>
          </a:bodyPr>
          <a:lstStyle>
            <a:lvl1pPr>
              <a:lnSpc>
                <a:spcPts val="8213"/>
              </a:lnSpc>
              <a:defRPr sz="7000" b="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28625" y="2638427"/>
            <a:ext cx="8285164" cy="470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581"/>
              </a:lnSpc>
              <a:spcBef>
                <a:spcPts val="0"/>
              </a:spcBef>
              <a:buNone/>
              <a:defRPr sz="2300" b="1" i="0" baseline="0">
                <a:solidFill>
                  <a:schemeClr val="bg1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28625" y="3567961"/>
            <a:ext cx="8283575" cy="358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30213" y="3957781"/>
            <a:ext cx="8283575" cy="552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215" y="376241"/>
            <a:ext cx="7837487" cy="769937"/>
          </a:xfrm>
        </p:spPr>
        <p:txBody>
          <a:bodyPr>
            <a:noAutofit/>
          </a:bodyPr>
          <a:lstStyle>
            <a:lvl1pPr>
              <a:defRPr sz="2900" b="1" i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28624" y="1152000"/>
            <a:ext cx="8275638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267700" y="411163"/>
            <a:ext cx="436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41D3B-530E-45D8-919C-8EB66960AA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3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8626" y="828678"/>
            <a:ext cx="8285163" cy="501808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0215" y="376240"/>
            <a:ext cx="7837487" cy="452437"/>
          </a:xfrm>
        </p:spPr>
        <p:txBody>
          <a:bodyPr>
            <a:noAutofit/>
          </a:bodyPr>
          <a:lstStyle>
            <a:lvl1pPr>
              <a:defRPr sz="2900" b="1" i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67700" y="411163"/>
            <a:ext cx="436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1212C-E0F6-4B74-9711-BDF8F63DD3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1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8626" y="828675"/>
            <a:ext cx="2649813" cy="50180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30215" y="376240"/>
            <a:ext cx="7837487" cy="452437"/>
          </a:xfrm>
        </p:spPr>
        <p:txBody>
          <a:bodyPr>
            <a:noAutofit/>
          </a:bodyPr>
          <a:lstStyle>
            <a:lvl1pPr>
              <a:defRPr sz="29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8"/>
          </p:nvPr>
        </p:nvSpPr>
        <p:spPr>
          <a:xfrm>
            <a:off x="3143250" y="828675"/>
            <a:ext cx="5561012" cy="501808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267700" y="411163"/>
            <a:ext cx="436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52D68-9F27-4FE3-A5EF-1AAE786F9E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2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29327" y="828675"/>
            <a:ext cx="2674937" cy="24765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29327" y="3358899"/>
            <a:ext cx="2674937" cy="24768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30215" y="376240"/>
            <a:ext cx="7837487" cy="452437"/>
          </a:xfrm>
        </p:spPr>
        <p:txBody>
          <a:bodyPr>
            <a:noAutofit/>
          </a:bodyPr>
          <a:lstStyle>
            <a:lvl1pPr>
              <a:defRPr sz="29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/>
          </p:nvPr>
        </p:nvSpPr>
        <p:spPr>
          <a:xfrm>
            <a:off x="430212" y="828675"/>
            <a:ext cx="5540925" cy="501808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267700" y="411163"/>
            <a:ext cx="436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8181-01BF-43B5-AB91-6E0B62690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4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0213" y="371475"/>
            <a:ext cx="7845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5638" y="409575"/>
            <a:ext cx="42862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536433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B66A28A-4A42-44CB-807A-7F1B9FE03C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28" name="Picture 1" descr="RR_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6076950"/>
            <a:ext cx="1866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28625" y="1152525"/>
            <a:ext cx="8275638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81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 kern="1200">
          <a:solidFill>
            <a:schemeClr val="accent2"/>
          </a:solidFill>
          <a:latin typeface="Arial"/>
          <a:ea typeface="+mj-ea"/>
          <a:cs typeface="Arial"/>
        </a:defRPr>
      </a:lvl1pPr>
      <a:lvl2pPr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3pPr>
      <a:lvl4pPr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4pPr>
      <a:lvl5pPr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5pPr>
      <a:lvl6pPr marL="457200"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6pPr>
      <a:lvl7pPr marL="914400"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7pPr>
      <a:lvl8pPr marL="1371600"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8pPr>
      <a:lvl9pPr marL="1828800"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9pPr>
    </p:titleStyle>
    <p:bodyStyle>
      <a:lvl1pPr marL="328613" indent="-304800" algn="l" defTabSz="5349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2"/>
          </a:solidFill>
          <a:latin typeface="Arial"/>
          <a:ea typeface="+mn-ea"/>
          <a:cs typeface="Arial"/>
        </a:defRPr>
      </a:lvl1pPr>
      <a:lvl2pPr marL="703263" indent="-363538" algn="l" defTabSz="534988" rtl="0" eaLnBrk="1" fontAlgn="base" hangingPunct="1">
        <a:spcBef>
          <a:spcPct val="20000"/>
        </a:spcBef>
        <a:spcAft>
          <a:spcPct val="0"/>
        </a:spcAft>
        <a:buFont typeface="Lucida Grande"/>
        <a:buChar char="-"/>
        <a:defRPr sz="2300" kern="1200">
          <a:solidFill>
            <a:schemeClr val="tx2"/>
          </a:solidFill>
          <a:latin typeface="Arial"/>
          <a:ea typeface="+mn-ea"/>
          <a:cs typeface="Arial"/>
        </a:defRPr>
      </a:lvl2pPr>
      <a:lvl3pPr marL="952500" indent="-260350" algn="l" defTabSz="5349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2"/>
          </a:solidFill>
          <a:latin typeface="Arial"/>
          <a:ea typeface="+mn-ea"/>
          <a:cs typeface="Arial"/>
        </a:defRPr>
      </a:lvl3pPr>
      <a:lvl4pPr marL="1327150" indent="-396875" algn="l" defTabSz="534988" rtl="0" eaLnBrk="1" fontAlgn="base" hangingPunct="1">
        <a:spcBef>
          <a:spcPct val="20000"/>
        </a:spcBef>
        <a:spcAft>
          <a:spcPct val="0"/>
        </a:spcAft>
        <a:buFont typeface="Lucida Grande"/>
        <a:buChar char="-"/>
        <a:defRPr sz="2300" kern="1200">
          <a:solidFill>
            <a:schemeClr val="tx2"/>
          </a:solidFill>
          <a:latin typeface="Arial"/>
          <a:ea typeface="+mn-ea"/>
          <a:cs typeface="Arial"/>
        </a:defRPr>
      </a:lvl4pPr>
      <a:lvl5pPr marL="1677988" indent="-350838" algn="l" defTabSz="534988" rtl="0" eaLnBrk="1" fontAlgn="base" hangingPunct="1">
        <a:spcBef>
          <a:spcPct val="20000"/>
        </a:spcBef>
        <a:spcAft>
          <a:spcPct val="0"/>
        </a:spcAft>
        <a:buFont typeface="Lucida Grande"/>
        <a:buChar char="»"/>
        <a:defRPr sz="2300" kern="1200">
          <a:solidFill>
            <a:schemeClr val="tx2"/>
          </a:solidFill>
          <a:latin typeface="Arial"/>
          <a:ea typeface="+mn-ea"/>
          <a:cs typeface="Arial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>
          <a:xfrm>
            <a:off x="428625" y="271463"/>
            <a:ext cx="8285163" cy="2230437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Good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Eating When Broke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Subtitle 1"/>
          <p:cNvSpPr>
            <a:spLocks noGrp="1"/>
          </p:cNvSpPr>
          <p:nvPr>
            <p:ph type="subTitle" idx="1"/>
          </p:nvPr>
        </p:nvSpPr>
        <p:spPr>
          <a:xfrm>
            <a:off x="428625" y="2638425"/>
            <a:ext cx="8285163" cy="469900"/>
          </a:xfrm>
        </p:spPr>
        <p:txBody>
          <a:bodyPr/>
          <a:lstStyle/>
          <a:p>
            <a:pPr>
              <a:lnSpc>
                <a:spcPts val="2575"/>
              </a:lnSpc>
              <a:spcBef>
                <a:spcPct val="0"/>
              </a:spcBef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Gary Clark</a:t>
            </a:r>
          </a:p>
        </p:txBody>
      </p:sp>
      <p:sp>
        <p:nvSpPr>
          <p:cNvPr id="1536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0213" y="6430963"/>
            <a:ext cx="2692400" cy="177800"/>
          </a:xfrm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28625" y="3568700"/>
            <a:ext cx="8283575" cy="357188"/>
          </a:xfrm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30213" y="3957638"/>
            <a:ext cx="8283575" cy="552450"/>
          </a:xfrm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430213" y="376238"/>
            <a:ext cx="7837487" cy="769937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Goal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CF49B5D-B231-4EF6-93E2-62E6284A3F7D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174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0213" y="6430963"/>
            <a:ext cx="2692400" cy="177800"/>
          </a:xfrm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Content Placeholder 8"/>
          <p:cNvSpPr>
            <a:spLocks noGrp="1"/>
          </p:cNvSpPr>
          <p:nvPr>
            <p:ph sz="quarter" idx="16"/>
          </p:nvPr>
        </p:nvSpPr>
        <p:spPr>
          <a:xfrm>
            <a:off x="428625" y="1152525"/>
            <a:ext cx="8275638" cy="4683125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Which of the top 5 most popular universities in TX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have the most &gt;= 3 star ratings for restaurants nearby?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Ratings based on Yelp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1026" name="Picture 7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9" y="776289"/>
            <a:ext cx="7162800" cy="527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5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Yelp API</a:t>
            </a:r>
          </a:p>
          <a:p>
            <a:pPr lvl="1"/>
            <a:r>
              <a:rPr lang="en-US" dirty="0" smtClean="0"/>
              <a:t>Company firewall</a:t>
            </a:r>
          </a:p>
          <a:p>
            <a:pPr lvl="2"/>
            <a:r>
              <a:rPr lang="en-US" dirty="0" smtClean="0"/>
              <a:t>Used </a:t>
            </a:r>
            <a:r>
              <a:rPr lang="en-US" dirty="0" smtClean="0"/>
              <a:t>phone hotspot</a:t>
            </a:r>
          </a:p>
          <a:p>
            <a:pPr lvl="1"/>
            <a:r>
              <a:rPr lang="en-US" dirty="0" smtClean="0"/>
              <a:t>Making multiple search requests to </a:t>
            </a:r>
            <a:r>
              <a:rPr lang="en-US" dirty="0" smtClean="0"/>
              <a:t>yelp businesses</a:t>
            </a:r>
            <a:endParaRPr lang="en-US" dirty="0" smtClean="0"/>
          </a:p>
          <a:p>
            <a:pPr lvl="2"/>
            <a:r>
              <a:rPr lang="en-US" dirty="0" smtClean="0"/>
              <a:t>Cannot hit Yelp API with parallel requests</a:t>
            </a:r>
          </a:p>
          <a:p>
            <a:pPr lvl="2"/>
            <a:r>
              <a:rPr lang="en-US" dirty="0" smtClean="0"/>
              <a:t>Used a </a:t>
            </a:r>
            <a:r>
              <a:rPr lang="en-US" dirty="0" smtClean="0"/>
              <a:t>for-loop</a:t>
            </a:r>
          </a:p>
          <a:p>
            <a:pPr lvl="2"/>
            <a:r>
              <a:rPr lang="en-US" dirty="0" smtClean="0"/>
              <a:t>Request limits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  <a:endParaRPr lang="en-US" dirty="0" smtClean="0"/>
          </a:p>
          <a:p>
            <a:r>
              <a:rPr lang="en-US" dirty="0" smtClean="0"/>
              <a:t>Back-End</a:t>
            </a:r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Data Sources</a:t>
            </a:r>
          </a:p>
          <a:p>
            <a:pPr lvl="2"/>
            <a:r>
              <a:rPr lang="en-US" dirty="0" smtClean="0"/>
              <a:t>Google Maps API</a:t>
            </a:r>
          </a:p>
          <a:p>
            <a:pPr lvl="2"/>
            <a:r>
              <a:rPr lang="en-US" dirty="0" smtClean="0"/>
              <a:t>Yelp Fusion API</a:t>
            </a:r>
          </a:p>
          <a:p>
            <a:pPr lvl="2"/>
            <a:r>
              <a:rPr lang="en-US" dirty="0" err="1" smtClean="0"/>
              <a:t>CollegeScorecard</a:t>
            </a:r>
            <a:r>
              <a:rPr lang="en-US" dirty="0" smtClean="0"/>
              <a:t>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0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R PowerPoint">
  <a:themeElements>
    <a:clrScheme name="RR_final">
      <a:dk1>
        <a:srgbClr val="004990"/>
      </a:dk1>
      <a:lt1>
        <a:sysClr val="window" lastClr="FFFFFF"/>
      </a:lt1>
      <a:dk2>
        <a:srgbClr val="004990"/>
      </a:dk2>
      <a:lt2>
        <a:srgbClr val="FFFFFF"/>
      </a:lt2>
      <a:accent1>
        <a:srgbClr val="246987"/>
      </a:accent1>
      <a:accent2>
        <a:srgbClr val="00AFD5"/>
      </a:accent2>
      <a:accent3>
        <a:srgbClr val="CDDC38"/>
      </a:accent3>
      <a:accent4>
        <a:srgbClr val="00A300"/>
      </a:accent4>
      <a:accent5>
        <a:srgbClr val="FFA300"/>
      </a:accent5>
      <a:accent6>
        <a:srgbClr val="74306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da1231c4-0348-4e95-b43a-8ed17a099dd5">Branded Material</Category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E7879F901E9E4D8622B6694E6AF47C" ma:contentTypeVersion="" ma:contentTypeDescription="Create a new document." ma:contentTypeScope="" ma:versionID="5407b20ccbd604e98fbc5ce1983c0f41">
  <xsd:schema xmlns:xsd="http://www.w3.org/2001/XMLSchema" xmlns:xs="http://www.w3.org/2001/XMLSchema" xmlns:p="http://schemas.microsoft.com/office/2006/metadata/properties" xmlns:ns1="http://schemas.microsoft.com/sharepoint/v3" xmlns:ns2="da1231c4-0348-4e95-b43a-8ed17a099dd5" targetNamespace="http://schemas.microsoft.com/office/2006/metadata/properties" ma:root="true" ma:fieldsID="f7f3263dcb7197cda1ebe5dfd867c62b" ns1:_="" ns2:_="">
    <xsd:import namespace="http://schemas.microsoft.com/sharepoint/v3"/>
    <xsd:import namespace="da1231c4-0348-4e95-b43a-8ed17a099dd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231c4-0348-4e95-b43a-8ed17a099dd5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Branded Material" ma:format="Dropdown" ma:internalName="Category">
      <xsd:simpleType>
        <xsd:restriction base="dms:Choice">
          <xsd:enumeration value="Branded Material"/>
          <xsd:enumeration value="Letterhea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629DD1-0291-48E1-B36D-16FA41261F17}">
  <ds:schemaRefs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a1231c4-0348-4e95-b43a-8ed17a099dd5"/>
  </ds:schemaRefs>
</ds:datastoreItem>
</file>

<file path=customXml/itemProps2.xml><?xml version="1.0" encoding="utf-8"?>
<ds:datastoreItem xmlns:ds="http://schemas.openxmlformats.org/officeDocument/2006/customXml" ds:itemID="{EA001611-8D03-4397-94FB-8446F14036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F8202A-3933-4B19-8089-16501868EE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a1231c4-0348-4e95-b43a-8ed17a099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RR PowerPoint</Template>
  <TotalTime>454</TotalTime>
  <Words>82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RR PowerPoint</vt:lpstr>
      <vt:lpstr>Good Eating When Broke</vt:lpstr>
      <vt:lpstr>Goal</vt:lpstr>
      <vt:lpstr>Results</vt:lpstr>
      <vt:lpstr>Challenges</vt:lpstr>
      <vt:lpstr>Tech</vt:lpstr>
    </vt:vector>
  </TitlesOfParts>
  <Company>Optimized Systems and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Eating</dc:title>
  <dc:creator>Clark, Gary (USA)</dc:creator>
  <cp:lastModifiedBy>Clark, Gary (USA)</cp:lastModifiedBy>
  <cp:revision>7</cp:revision>
  <cp:lastPrinted>2013-06-04T09:49:03Z</cp:lastPrinted>
  <dcterms:created xsi:type="dcterms:W3CDTF">2017-04-07T17:49:25Z</dcterms:created>
  <dcterms:modified xsi:type="dcterms:W3CDTF">2017-04-18T19:38:55Z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0x01010081E7879F901E9E4D8622B6694E6AF47C</vt:lpwstr>
  </property>
  <property fmtid="{D5CDD505-2E9C-101B-9397-08002B2CF9AE}" pid="3" name="Order">
    <vt:r8>28600</vt:r8>
  </property>
</Properties>
</file>