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64" r:id="rId6"/>
    <p:sldId id="265" r:id="rId7"/>
    <p:sldId id="270" r:id="rId8"/>
    <p:sldId id="258" r:id="rId9"/>
    <p:sldId id="266" r:id="rId10"/>
    <p:sldId id="268" r:id="rId11"/>
    <p:sldId id="259" r:id="rId12"/>
    <p:sldId id="261" r:id="rId13"/>
    <p:sldId id="267" r:id="rId14"/>
    <p:sldId id="269" r:id="rId15"/>
    <p:sldId id="260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586" autoAdjust="0"/>
  </p:normalViewPr>
  <p:slideViewPr>
    <p:cSldViewPr snapToGrid="0">
      <p:cViewPr varScale="1">
        <p:scale>
          <a:sx n="52" d="100"/>
          <a:sy n="52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90A60-5BE4-4269-B885-56063B58A7BE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EE137-17CB-4C6B-89FD-8021433D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good! Of</a:t>
            </a:r>
            <a:r>
              <a:rPr lang="en-US" baseline="0" dirty="0"/>
              <a:t> the 1432 upsets in our testing data we correctly picked the result of the game 1086 times. Did better on predicting non-upsets (team was probably home) than predicting upsets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8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initial hypothesis seemed to be correct--- more defensive games (lower goals, more fouls and yellows) lead to more upsets.</a:t>
            </a:r>
          </a:p>
          <a:p>
            <a:endParaRPr lang="en-US" baseline="0" dirty="0"/>
          </a:p>
          <a:p>
            <a:r>
              <a:rPr lang="en-US" baseline="0" dirty="0"/>
              <a:t>Home field advantage also plays a huge role--- upsets are much less likely to happen when it is the home team that won.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does this mean and why should you all care?</a:t>
            </a:r>
          </a:p>
          <a:p>
            <a:endParaRPr lang="en-US" dirty="0"/>
          </a:p>
          <a:p>
            <a:r>
              <a:rPr lang="en-US" dirty="0" err="1"/>
              <a:t>Comparision</a:t>
            </a:r>
            <a:r>
              <a:rPr lang="en-US" baseline="0" dirty="0"/>
              <a:t> vs </a:t>
            </a:r>
            <a:r>
              <a:rPr lang="en-US" baseline="0" dirty="0" err="1"/>
              <a:t>superforecasters</a:t>
            </a:r>
            <a:r>
              <a:rPr lang="en-US" baseline="0" dirty="0"/>
              <a:t>/intelligence world</a:t>
            </a:r>
          </a:p>
          <a:p>
            <a:endParaRPr lang="en-US" baseline="0" dirty="0"/>
          </a:p>
          <a:p>
            <a:r>
              <a:rPr lang="en-US" baseline="0" dirty="0"/>
              <a:t>Psychological data on how experts pick games... How crowds pick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4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Gather</a:t>
            </a:r>
            <a:r>
              <a:rPr lang="en-US" baseline="0" dirty="0"/>
              <a:t> more data from more seasons.</a:t>
            </a:r>
          </a:p>
          <a:p>
            <a:endParaRPr lang="en-US" baseline="0" dirty="0"/>
          </a:p>
          <a:p>
            <a:r>
              <a:rPr lang="en-US" baseline="0" dirty="0"/>
              <a:t>More complex classifications and pre-game data? How can we use season averages for teams to predict upsets?</a:t>
            </a:r>
          </a:p>
          <a:p>
            <a:endParaRPr lang="en-US" baseline="0" dirty="0"/>
          </a:p>
          <a:p>
            <a:r>
              <a:rPr lang="en-US" baseline="0" dirty="0"/>
              <a:t>Is a model better than picking the home team?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33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with a couple of background slides.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Lots of psychological factors--- how do ‘experts’ determine who will win? How is the wisdom of the crowds versus them?</a:t>
            </a:r>
          </a:p>
          <a:p>
            <a:r>
              <a:rPr lang="en-US" dirty="0">
                <a:solidFill>
                  <a:srgbClr val="C00000"/>
                </a:solidFill>
              </a:rPr>
              <a:t>Broadly applicable to other areas of prediction--- we’ll get into</a:t>
            </a:r>
            <a:r>
              <a:rPr lang="en-US" baseline="0" dirty="0">
                <a:solidFill>
                  <a:srgbClr val="C00000"/>
                </a:solidFill>
              </a:rPr>
              <a:t> this later on next steps/why does it matter</a:t>
            </a:r>
          </a:p>
          <a:p>
            <a:endParaRPr lang="en-US" baseline="0" dirty="0">
              <a:solidFill>
                <a:srgbClr val="C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Huge market for it-</a:t>
            </a:r>
            <a:r>
              <a:rPr lang="en-US" baseline="0" dirty="0">
                <a:solidFill>
                  <a:srgbClr val="C00000"/>
                </a:solidFill>
              </a:rPr>
              <a:t> lots of data points</a:t>
            </a:r>
            <a:r>
              <a:rPr lang="en-US" baseline="0" dirty="0">
                <a:solidFill>
                  <a:schemeClr val="tx1"/>
                </a:solidFill>
              </a:rPr>
              <a:t> that can help us shape predictions. I only used 15 seasons in 1 league--- so many seasons, so many games.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schemeClr val="tx1"/>
                </a:solidFill>
              </a:rPr>
              <a:t>Lack of predictive power and advanced analytics in soccer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4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our</a:t>
            </a:r>
            <a:r>
              <a:rPr lang="en-US" baseline="0" dirty="0"/>
              <a:t> data--- we are working with almost 6000 matches over 15 seasons.</a:t>
            </a:r>
          </a:p>
          <a:p>
            <a:endParaRPr lang="en-US" baseline="0" dirty="0"/>
          </a:p>
          <a:p>
            <a:r>
              <a:rPr lang="en-US" baseline="0" dirty="0"/>
              <a:t>Most importantly we are looking at data from each game--- total shots, total shots on target, total goals, fouls, yellow cards and whether the winning team was home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4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Sport books</a:t>
            </a:r>
            <a:r>
              <a:rPr lang="en-US" baseline="0" dirty="0"/>
              <a:t> only have to pick right over 33% of the time because they have win/draw/lose options.</a:t>
            </a:r>
          </a:p>
          <a:p>
            <a:endParaRPr lang="en-US" baseline="0" dirty="0"/>
          </a:p>
          <a:p>
            <a:r>
              <a:rPr lang="en-US" baseline="0" dirty="0"/>
              <a:t>We categorized them as either being correct or not correct--- so if a sports book picked a draw as the most likely scenario (lowest odds) and a win occurred than that would be an ‘upset’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</a:t>
            </a:r>
            <a:r>
              <a:rPr lang="en-US" baseline="0" dirty="0"/>
              <a:t> we going to go about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a pivot table--- saw the average of all these categories</a:t>
            </a:r>
            <a:r>
              <a:rPr lang="en-US" baseline="0" dirty="0"/>
              <a:t> in both upsets and non-upsets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Initial hypothesis--- more defensive games are more likely to produce upsets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Graphed all the possible scores for a KNN model from 1-100</a:t>
            </a:r>
            <a:r>
              <a:rPr lang="en-US" baseline="0" dirty="0"/>
              <a:t> nearest neighbors.</a:t>
            </a:r>
          </a:p>
          <a:p>
            <a:endParaRPr lang="en-US" baseline="0" dirty="0"/>
          </a:p>
          <a:p>
            <a:r>
              <a:rPr lang="en-US" baseline="0" dirty="0"/>
              <a:t>Want to stay in the red box– but don’t want to overfit!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EE137-17CB-4C6B-89FD-8021433DE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7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3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310BD-B04E-41CC-A5A0-886F168DB4E4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6BED-87AF-40CC-B93E-B118A942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1039"/>
            <a:ext cx="9144000" cy="10207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Predicting Upsets in English Premier League Soccer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59158"/>
            <a:ext cx="9144000" cy="7972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 Science Project by Sam Gottuso</a:t>
            </a:r>
          </a:p>
        </p:txBody>
      </p:sp>
    </p:spTree>
    <p:extLst>
      <p:ext uri="{BB962C8B-B14F-4D97-AF65-F5344CB8AC3E}">
        <p14:creationId xmlns:p14="http://schemas.microsoft.com/office/powerpoint/2010/main" val="204486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many neighbors should we use?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5913"/>
            <a:ext cx="6686550" cy="5386387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642938" y="2843213"/>
            <a:ext cx="1128712" cy="33289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9520" y="4714240"/>
            <a:ext cx="398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Which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714239"/>
            <a:ext cx="398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6048" y="4714239"/>
            <a:ext cx="3982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Best?</a:t>
            </a:r>
          </a:p>
        </p:txBody>
      </p:sp>
    </p:spTree>
    <p:extLst>
      <p:ext uri="{BB962C8B-B14F-4D97-AF65-F5344CB8AC3E}">
        <p14:creationId xmlns:p14="http://schemas.microsoft.com/office/powerpoint/2010/main" val="29977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8" y="1297855"/>
            <a:ext cx="12087226" cy="5688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963" y="228600"/>
            <a:ext cx="11115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Score by Model</a:t>
            </a:r>
          </a:p>
        </p:txBody>
      </p:sp>
    </p:spTree>
    <p:extLst>
      <p:ext uri="{BB962C8B-B14F-4D97-AF65-F5344CB8AC3E}">
        <p14:creationId xmlns:p14="http://schemas.microsoft.com/office/powerpoint/2010/main" val="7210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How’d it predict on our testing data?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8763"/>
            <a:ext cx="8180121" cy="5329237"/>
          </a:xfrm>
        </p:spPr>
      </p:pic>
    </p:spTree>
    <p:extLst>
      <p:ext uri="{BB962C8B-B14F-4D97-AF65-F5344CB8AC3E}">
        <p14:creationId xmlns:p14="http://schemas.microsoft.com/office/powerpoint/2010/main" val="391613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ended up being important in the model?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0270" t="44623" r="61081" b="33325"/>
          <a:stretch/>
        </p:blipFill>
        <p:spPr>
          <a:xfrm>
            <a:off x="350041" y="3517557"/>
            <a:ext cx="5115832" cy="32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8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does this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Psychological analysis of markets.</a:t>
            </a:r>
          </a:p>
          <a:p>
            <a:r>
              <a:rPr lang="en-US" dirty="0">
                <a:solidFill>
                  <a:schemeClr val="bg1"/>
                </a:solidFill>
              </a:rPr>
              <a:t>How to find winners.</a:t>
            </a:r>
          </a:p>
          <a:p>
            <a:r>
              <a:rPr lang="en-US" dirty="0">
                <a:solidFill>
                  <a:schemeClr val="bg1"/>
                </a:solidFill>
              </a:rPr>
              <a:t>Better enjoyment of Sam’s EPL experience</a:t>
            </a:r>
            <a:r>
              <a:rPr lang="en-US" dirty="0"/>
              <a:t>.</a:t>
            </a:r>
          </a:p>
        </p:txBody>
      </p:sp>
      <p:pic>
        <p:nvPicPr>
          <p:cNvPr id="1026" name="Picture 2" descr="Image result for superforecas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40" y="-1"/>
            <a:ext cx="4437661" cy="69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1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4599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45954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216" y="0"/>
            <a:ext cx="7883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1544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0412"/>
            <a:ext cx="36967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61550"/>
            <a:ext cx="422807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is this important?</a:t>
            </a:r>
          </a:p>
          <a:p>
            <a:r>
              <a:rPr lang="en-US" dirty="0">
                <a:solidFill>
                  <a:schemeClr val="bg1"/>
                </a:solidFill>
              </a:rPr>
              <a:t>Why use data science?</a:t>
            </a:r>
          </a:p>
          <a:p>
            <a:r>
              <a:rPr lang="en-US" dirty="0">
                <a:solidFill>
                  <a:schemeClr val="bg1"/>
                </a:solidFill>
              </a:rPr>
              <a:t>What data are we using?</a:t>
            </a:r>
          </a:p>
          <a:p>
            <a:r>
              <a:rPr lang="en-US" dirty="0">
                <a:solidFill>
                  <a:schemeClr val="bg1"/>
                </a:solidFill>
              </a:rPr>
              <a:t>How well do Sport books anyways?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is an upset?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0" y="204487"/>
            <a:ext cx="12008709" cy="1325563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Why is this important and why use data science?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2"/>
          <a:stretch/>
        </p:blipFill>
        <p:spPr>
          <a:xfrm>
            <a:off x="0" y="1185862"/>
            <a:ext cx="6043612" cy="5672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3" y="1185862"/>
            <a:ext cx="6148385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54973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are we working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189" t="52179" r="15169" b="9584"/>
          <a:stretch/>
        </p:blipFill>
        <p:spPr>
          <a:xfrm>
            <a:off x="1" y="1825625"/>
            <a:ext cx="12192000" cy="5032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4119" y="1977081"/>
            <a:ext cx="4102443" cy="383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Sportbooks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schmortbooks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xplosion: 8 Points 3"/>
          <p:cNvSpPr/>
          <p:nvPr/>
        </p:nvSpPr>
        <p:spPr>
          <a:xfrm>
            <a:off x="296563" y="1396314"/>
            <a:ext cx="3830594" cy="413951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5,926 Games</a:t>
            </a:r>
          </a:p>
        </p:txBody>
      </p:sp>
      <p:sp>
        <p:nvSpPr>
          <p:cNvPr id="6" name="Explosion: 8 Points 5"/>
          <p:cNvSpPr/>
          <p:nvPr/>
        </p:nvSpPr>
        <p:spPr>
          <a:xfrm>
            <a:off x="4180703" y="1396313"/>
            <a:ext cx="3830594" cy="413951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2,754 Upsets</a:t>
            </a:r>
          </a:p>
        </p:txBody>
      </p:sp>
      <p:sp>
        <p:nvSpPr>
          <p:cNvPr id="7" name="Explosion: 8 Points 6"/>
          <p:cNvSpPr/>
          <p:nvPr/>
        </p:nvSpPr>
        <p:spPr>
          <a:xfrm>
            <a:off x="8361406" y="1276864"/>
            <a:ext cx="3830594" cy="413951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46.4% games picked correctly</a:t>
            </a:r>
          </a:p>
        </p:txBody>
      </p:sp>
    </p:spTree>
    <p:extLst>
      <p:ext uri="{BB962C8B-B14F-4D97-AF65-F5344CB8AC3E}">
        <p14:creationId xmlns:p14="http://schemas.microsoft.com/office/powerpoint/2010/main" val="188561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Upset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36452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Yes even Liverpool loses sometimes</a:t>
            </a:r>
          </a:p>
        </p:txBody>
      </p:sp>
    </p:spTree>
    <p:extLst>
      <p:ext uri="{BB962C8B-B14F-4D97-AF65-F5344CB8AC3E}">
        <p14:creationId xmlns:p14="http://schemas.microsoft.com/office/powerpoint/2010/main" val="347123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Different Analytical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process– finding/setting up/cleaning/ the data</a:t>
            </a:r>
          </a:p>
          <a:p>
            <a:r>
              <a:rPr lang="en-US" dirty="0">
                <a:solidFill>
                  <a:schemeClr val="bg1"/>
                </a:solidFill>
              </a:rPr>
              <a:t>Model Selection</a:t>
            </a:r>
          </a:p>
          <a:p>
            <a:r>
              <a:rPr lang="en-US" dirty="0">
                <a:solidFill>
                  <a:schemeClr val="bg1"/>
                </a:solidFill>
              </a:rPr>
              <a:t>Logistic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to pick the factors?</a:t>
            </a:r>
          </a:p>
          <a:p>
            <a:r>
              <a:rPr lang="en-US" dirty="0">
                <a:solidFill>
                  <a:schemeClr val="bg1"/>
                </a:solidFill>
              </a:rPr>
              <a:t>KNN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 to pick how many neighbors to use.</a:t>
            </a:r>
          </a:p>
        </p:txBody>
      </p:sp>
    </p:spTree>
    <p:extLst>
      <p:ext uri="{BB962C8B-B14F-4D97-AF65-F5344CB8AC3E}">
        <p14:creationId xmlns:p14="http://schemas.microsoft.com/office/powerpoint/2010/main" val="270084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do our Factors look like?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228"/>
            <a:ext cx="6929438" cy="4785897"/>
          </a:xfrm>
        </p:spPr>
      </p:pic>
    </p:spTree>
    <p:extLst>
      <p:ext uri="{BB962C8B-B14F-4D97-AF65-F5344CB8AC3E}">
        <p14:creationId xmlns:p14="http://schemas.microsoft.com/office/powerpoint/2010/main" val="325987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619</Words>
  <Application>Microsoft Office PowerPoint</Application>
  <PresentationFormat>Widescreen</PresentationFormat>
  <Paragraphs>88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Upsets in English Premier League Soccer</vt:lpstr>
      <vt:lpstr>Background</vt:lpstr>
      <vt:lpstr>Why is this important and why use data science?</vt:lpstr>
      <vt:lpstr>Prediction</vt:lpstr>
      <vt:lpstr>What are we working with?</vt:lpstr>
      <vt:lpstr>Sportbooks schmortbooks</vt:lpstr>
      <vt:lpstr>Upset City</vt:lpstr>
      <vt:lpstr>Different Analytical Approaches</vt:lpstr>
      <vt:lpstr>What do our Factors look like?</vt:lpstr>
      <vt:lpstr>How many neighbors should we use?</vt:lpstr>
      <vt:lpstr>PowerPoint Presentation</vt:lpstr>
      <vt:lpstr>PowerPoint Presentation</vt:lpstr>
      <vt:lpstr>How’d it predict on our testing data?</vt:lpstr>
      <vt:lpstr>What ended up being important in the model?</vt:lpstr>
      <vt:lpstr>What does this mean?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Upsets in English Premier League Soccer</dc:title>
  <dc:creator>Gottuso, Samuel [USA]</dc:creator>
  <cp:lastModifiedBy>Samuel Gottuso</cp:lastModifiedBy>
  <cp:revision>25</cp:revision>
  <dcterms:created xsi:type="dcterms:W3CDTF">2017-09-14T00:23:58Z</dcterms:created>
  <dcterms:modified xsi:type="dcterms:W3CDTF">2017-09-15T16:46:26Z</dcterms:modified>
</cp:coreProperties>
</file>