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2556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19BA-45E3-75D9-9746-F8191EA2A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A6E79-698D-3876-B910-46B967037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0A2D-B1AB-9E7F-D6E8-866781FF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F469-F254-4649-837C-BB3729451BC3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17B13-D23C-CA3F-A2AA-05DFCC98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18BB-D5D6-6F83-8C24-022081E1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E6AA-C5D7-3445-9C97-CC262538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1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B502-74B0-11B2-5C6B-561A6EC6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C587C-A8E5-00B5-0AC9-86AFE5DF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6DF4-AB2B-9FE9-E572-283543C0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F469-F254-4649-837C-BB3729451BC3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138A-3B68-7CCE-3332-F7C620CF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6491-2232-06FF-5D7C-85966BD8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E6AA-C5D7-3445-9C97-CC262538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3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EF7CC-8567-DE13-7BDE-284F8B3D8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7E9E3-B41A-C326-8B67-4B8DA58AE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634A-5AB6-57A0-C769-ED1FCC35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F469-F254-4649-837C-BB3729451BC3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6E25-2D92-D0B9-9D5C-2C27649B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2A16-E424-9334-B1DF-DE5E823E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E6AA-C5D7-3445-9C97-CC262538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7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4421-06F5-A988-10B8-5020380F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D4BC-5FA4-F34E-F94F-81A3D679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48FE2-21C5-8472-9C2B-1F6FB4EC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F469-F254-4649-837C-BB3729451BC3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F2A84-C462-C7C0-4971-1921CB21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0AF40-D946-9EF5-CC5D-6FADD9F0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E6AA-C5D7-3445-9C97-CC262538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1A8F-69AA-DF0E-5CCA-D3363B93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F1C6F-8904-D7C8-2C74-6CA5F705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52015-2777-018D-01EC-4320D0AC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F469-F254-4649-837C-BB3729451BC3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6A154-963C-F015-AB84-8A902805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DD4D0-630F-5CAC-417C-0B4080D6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E6AA-C5D7-3445-9C97-CC262538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0732-C061-9ADF-2411-F89E942C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99E8-AC8C-5B9A-E44A-5779E688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6DCC-DA35-D93B-2DEE-5A4D68860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66BFE-A87B-BDD3-F13F-AB2452DD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F469-F254-4649-837C-BB3729451BC3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F5F8F-2E60-8454-2867-94897D1A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0CDB3-4176-7DC9-E375-ED42E64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E6AA-C5D7-3445-9C97-CC262538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7A3E-C5C0-C34A-553C-28D0A8F7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4D431-77A6-A865-CD28-ED9EDB63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B7399-6040-3076-96FF-FDD97E243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45969-893E-C79C-38B4-E13736B09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920FB-4575-444D-5249-90B871161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0C43C-A4FB-8602-4167-0C12C094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F469-F254-4649-837C-BB3729451BC3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1310C-31D7-335C-AF17-229A6F86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CCD21-BF51-F563-7069-50AA3CE0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E6AA-C5D7-3445-9C97-CC262538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1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93D-C3BA-32FE-6068-14FA88A0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3BC00-A5B1-C09E-9631-25CBD3AA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F469-F254-4649-837C-BB3729451BC3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4E250-6C10-3813-EA03-C8CB87E4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7CB7A-4911-C878-9958-E13672FF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E6AA-C5D7-3445-9C97-CC262538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80C0C-21FC-FBBA-DE3F-E9E298C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F469-F254-4649-837C-BB3729451BC3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D834F-E493-E37A-7B3D-7F661684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886B8-5ECE-D030-C2B7-CAF911C0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E6AA-C5D7-3445-9C97-CC262538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0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E56F-FB4F-1A12-BFE9-E06CA3A2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8117-D093-C45F-2A67-63E4B3CC7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3DE10-E975-DD89-E4B6-8DC122D46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1C8D0-BF65-78E2-01A4-597E9C3E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F469-F254-4649-837C-BB3729451BC3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7DA56-3A07-E55F-534B-64722D39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2C665-01D9-7735-45DF-D7CB6ABB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E6AA-C5D7-3445-9C97-CC262538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1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723E-33BB-4797-F2A7-60253AB9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7AEAE-15D2-81CE-0B85-8AAEEF362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4022A-4D07-A186-F41E-322F5FBC5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2397B-33CD-2239-51CA-D89C1BD4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F469-F254-4649-837C-BB3729451BC3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87CD8-1C62-2E12-B132-47C91EE3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AC240-4BC2-FD41-F044-57E71F3B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E6AA-C5D7-3445-9C97-CC262538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3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EBDEE-20C7-B12E-42E7-1AF62FF4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FAB9-617C-779D-1CAA-5586E046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8E642-2DB1-487A-007A-174EC8571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DF469-F254-4649-837C-BB3729451BC3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B268-16A2-4AA2-BCDF-4CC2F21AA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EB40-3484-F4FF-B789-05FA41773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BE6AA-C5D7-3445-9C97-CC262538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6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EF8B-88F3-3E92-B212-CF207D28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1157" y="115632"/>
            <a:ext cx="3842657" cy="477837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</a:t>
            </a: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-webkit-standard"/>
              </a:rPr>
              <a:t>API Design for File Upload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A4A05-8B3F-F872-07F5-57A4DE83C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15" y="704574"/>
            <a:ext cx="8033657" cy="12350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900" b="1" dirty="0"/>
              <a:t>Tech Stack and functionality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Tech Stack : Java , Spring boot , Cosmos, Microservice Architecture &amp; AWS as cloud platform( Lambda, PostgreSQL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Brief functionality of  API: Using the developed Rest API, user should be able to upload and download the file with out impacting the application performance &amp; security. 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478FD23-7F70-B8BE-4328-9701C537F56A}"/>
              </a:ext>
            </a:extLst>
          </p:cNvPr>
          <p:cNvSpPr txBox="1">
            <a:spLocks/>
          </p:cNvSpPr>
          <p:nvPr/>
        </p:nvSpPr>
        <p:spPr>
          <a:xfrm>
            <a:off x="304800" y="1753735"/>
            <a:ext cx="5932714" cy="203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2CDAB8-7D8E-6BE6-CC6B-CAC23AC57AB0}"/>
              </a:ext>
            </a:extLst>
          </p:cNvPr>
          <p:cNvSpPr txBox="1">
            <a:spLocks/>
          </p:cNvSpPr>
          <p:nvPr/>
        </p:nvSpPr>
        <p:spPr>
          <a:xfrm>
            <a:off x="203114" y="1902903"/>
            <a:ext cx="230776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-webkit-standard"/>
              </a:rPr>
              <a:t>Requirement Overview</a:t>
            </a:r>
            <a:r>
              <a:rPr lang="en-US" sz="1800" dirty="0">
                <a:solidFill>
                  <a:srgbClr val="FF0000"/>
                </a:solidFill>
                <a:latin typeface="-webkit-standard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-webkit-standard"/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E07D578-E800-73C9-1878-DE1293592C78}"/>
              </a:ext>
            </a:extLst>
          </p:cNvPr>
          <p:cNvSpPr txBox="1">
            <a:spLocks/>
          </p:cNvSpPr>
          <p:nvPr/>
        </p:nvSpPr>
        <p:spPr>
          <a:xfrm>
            <a:off x="105140" y="2556711"/>
            <a:ext cx="4811486" cy="3057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Functional Requirements: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Upload documents (PDF, JPG).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Preview files before upload.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View and delete uploaded documents.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Store all documents in a “Document Store”.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Support multiple users and bulk uploads/downloads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algn="l"/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Non-Functional Requirements: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Performance, reliability, and maintainability.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Security controls to prevent unauthorized access.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Data integrity and cost optimization.</a:t>
            </a:r>
          </a:p>
          <a:p>
            <a:pPr algn="l"/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3EE590-AAD1-0DD4-4893-4BE58C38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76" y="1971042"/>
            <a:ext cx="7385824" cy="47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4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2197-FD7F-4A22-2F65-CCE07F78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119743"/>
            <a:ext cx="5475514" cy="561294"/>
          </a:xfrm>
        </p:spPr>
        <p:txBody>
          <a:bodyPr>
            <a:normAutofit fontScale="90000"/>
          </a:bodyPr>
          <a:lstStyle/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High-Level Architecture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A6EB-B94C-333A-1E05-6E9F0349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2" y="403069"/>
            <a:ext cx="11419114" cy="6489197"/>
          </a:xfrm>
        </p:spPr>
        <p:txBody>
          <a:bodyPr>
            <a:normAutofit fontScale="25000" lnSpcReduction="2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 Gateway: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Handles incoming requests and routes them to the appropriate micro service and handle the authorization and authentication at first place.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Command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Service</a:t>
            </a:r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Will accommodate the file upload and crud operation( Delete)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Query Service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Will accommodate the file listin</a:t>
            </a:r>
            <a:r>
              <a:rPr lang="en-US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 service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Database: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Stores URL mappings and statistics.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Cache: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Caches frequently accessed documents to reduce database load.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 end mS: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Will be designed in Angular or React to interact with the application and perform the necessary task.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Kafka Connector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to sink the command and query microservices database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Kafka Producer and consumer API will be used to publish the file event to On Prem environment to store files.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IAM : 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 be used for user authorization and authentication along with JWT token to secure the API’s exposed by each microservice . On top of this we are Ingress router to connect to internet.</a:t>
            </a:r>
          </a:p>
          <a:p>
            <a:pPr marL="0" indent="0" algn="ctr">
              <a:buNone/>
            </a:pPr>
            <a:r>
              <a:rPr lang="en-US" sz="6400" dirty="0">
                <a:solidFill>
                  <a:srgbClr val="FF0000"/>
                </a:solidFill>
              </a:rPr>
              <a:t>API End Points </a:t>
            </a:r>
          </a:p>
          <a:p>
            <a:pPr marL="0" indent="0" algn="l">
              <a:buNone/>
            </a:pPr>
            <a:r>
              <a:rPr lang="en-US" sz="4300" b="1" i="0" u="none" strike="noStrike" dirty="0">
                <a:solidFill>
                  <a:srgbClr val="000000"/>
                </a:solidFill>
                <a:effectLst/>
              </a:rPr>
              <a:t>1.</a:t>
            </a:r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Upload Document</a:t>
            </a:r>
            <a:endParaRPr lang="en-US" sz="4800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Method type is POST  </a:t>
            </a:r>
          </a:p>
          <a:p>
            <a:pPr lvl="1"/>
            <a:r>
              <a:rPr lang="en-US" sz="4800" b="1" dirty="0">
                <a:solidFill>
                  <a:srgbClr val="000000"/>
                </a:solidFill>
              </a:rPr>
              <a:t>Header 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Authorization: Bearer &lt;token&gt;</a:t>
            </a:r>
            <a:endParaRPr lang="en-US" sz="4800" b="1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End Point : /</a:t>
            </a:r>
            <a:r>
              <a:rPr lang="en-US" sz="4800" b="1" i="0" u="none" strike="noStrike" dirty="0" err="1">
                <a:solidFill>
                  <a:srgbClr val="000000"/>
                </a:solidFill>
                <a:effectLst/>
              </a:rPr>
              <a:t>api</a:t>
            </a:r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/documents/upload</a:t>
            </a:r>
            <a:endParaRPr lang="en-US" sz="4800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Request Body :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4800" dirty="0">
                <a:solidFill>
                  <a:srgbClr val="BCBEC4"/>
                </a:solidFill>
                <a:effectLst/>
              </a:rPr>
              <a:t>consumes = {MediaType.</a:t>
            </a:r>
            <a:r>
              <a:rPr lang="en-US" sz="4800" i="1" dirty="0">
                <a:solidFill>
                  <a:srgbClr val="C77DBB"/>
                </a:solidFill>
                <a:effectLst/>
              </a:rPr>
              <a:t>APPLICATION_PDF_VALUE</a:t>
            </a:r>
            <a:r>
              <a:rPr lang="en-US" sz="4800" dirty="0">
                <a:solidFill>
                  <a:srgbClr val="BCBEC4"/>
                </a:solidFill>
                <a:effectLst/>
              </a:rPr>
              <a:t>, MediaType.</a:t>
            </a:r>
            <a:r>
              <a:rPr lang="en-US" sz="4800" i="1" dirty="0">
                <a:solidFill>
                  <a:srgbClr val="C77DBB"/>
                </a:solidFill>
                <a:effectLst/>
              </a:rPr>
              <a:t>IMAGE_JPEG_VALUE</a:t>
            </a:r>
            <a:r>
              <a:rPr lang="en-US" sz="4800" dirty="0">
                <a:solidFill>
                  <a:srgbClr val="BCBEC4"/>
                </a:solidFill>
                <a:effectLst/>
              </a:rPr>
              <a:t>})</a:t>
            </a:r>
          </a:p>
          <a:p>
            <a:pPr marL="914400" lvl="2" indent="0">
              <a:buNone/>
            </a:pPr>
            <a:r>
              <a:rPr lang="en-US" sz="4800" dirty="0">
                <a:solidFill>
                  <a:srgbClr val="B3AE60"/>
                </a:solidFill>
                <a:effectLst/>
              </a:rPr>
              <a:t>@</a:t>
            </a:r>
            <a:r>
              <a:rPr lang="en-US" sz="4800" dirty="0" err="1">
                <a:solidFill>
                  <a:srgbClr val="B3AE60"/>
                </a:solidFill>
                <a:effectLst/>
              </a:rPr>
              <a:t>RequestParam</a:t>
            </a:r>
            <a:r>
              <a:rPr lang="en-US" sz="4800" dirty="0">
                <a:solidFill>
                  <a:srgbClr val="BCBEC4"/>
                </a:solidFill>
                <a:effectLst/>
              </a:rPr>
              <a:t>(</a:t>
            </a:r>
            <a:r>
              <a:rPr lang="en-US" sz="4800" dirty="0">
                <a:solidFill>
                  <a:srgbClr val="6AAB73"/>
                </a:solidFill>
                <a:effectLst/>
              </a:rPr>
              <a:t>"file"</a:t>
            </a:r>
            <a:r>
              <a:rPr lang="en-US" sz="4800" dirty="0">
                <a:solidFill>
                  <a:srgbClr val="BCBEC4"/>
                </a:solidFill>
                <a:effectLst/>
              </a:rPr>
              <a:t>) </a:t>
            </a:r>
            <a:r>
              <a:rPr lang="en-US" sz="4800" dirty="0" err="1">
                <a:solidFill>
                  <a:srgbClr val="BCBEC4"/>
                </a:solidFill>
                <a:effectLst/>
              </a:rPr>
              <a:t>MultipartFile</a:t>
            </a:r>
            <a:r>
              <a:rPr lang="en-US" sz="4800" dirty="0">
                <a:solidFill>
                  <a:srgbClr val="BCBEC4"/>
                </a:solidFill>
                <a:effectLst/>
              </a:rPr>
              <a:t>  multiPartfile1</a:t>
            </a:r>
          </a:p>
          <a:p>
            <a:pPr lvl="1"/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Response: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 { "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</a:rPr>
              <a:t>documentId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": "12345 or null ", ”</a:t>
            </a:r>
            <a:r>
              <a:rPr lang="en-US" sz="4800" dirty="0">
                <a:solidFill>
                  <a:srgbClr val="000000"/>
                </a:solidFill>
              </a:rPr>
              <a:t>message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": "Uploaded or Failed or Exception" }</a:t>
            </a:r>
            <a:endParaRPr lang="en-US" sz="48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2.</a:t>
            </a:r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 Bulk Upload</a:t>
            </a:r>
            <a:endParaRPr lang="en-US" sz="4800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Method Type : POST  &amp; it should be @Async </a:t>
            </a:r>
          </a:p>
          <a:p>
            <a:pPr lvl="1"/>
            <a:r>
              <a:rPr lang="en-US" sz="4800" b="1" dirty="0">
                <a:solidFill>
                  <a:srgbClr val="000000"/>
                </a:solidFill>
              </a:rPr>
              <a:t>End Point : </a:t>
            </a:r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sz="4800" b="1" i="0" u="none" strike="noStrike" dirty="0" err="1">
                <a:solidFill>
                  <a:srgbClr val="000000"/>
                </a:solidFill>
                <a:effectLst/>
              </a:rPr>
              <a:t>api</a:t>
            </a:r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/documents/bulk-upload</a:t>
            </a:r>
          </a:p>
          <a:p>
            <a:pPr lvl="1"/>
            <a:r>
              <a:rPr lang="en-US" sz="4800" b="1" dirty="0">
                <a:solidFill>
                  <a:srgbClr val="000000"/>
                </a:solidFill>
              </a:rPr>
              <a:t>Header 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Authorization: Bearer &lt;token&gt;</a:t>
            </a:r>
            <a:endParaRPr lang="en-US" sz="4800" b="1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Request Body :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4800" dirty="0">
                <a:solidFill>
                  <a:srgbClr val="BCBEC4"/>
                </a:solidFill>
                <a:effectLst/>
              </a:rPr>
              <a:t>consumes = {MediaType.</a:t>
            </a:r>
            <a:r>
              <a:rPr lang="en-US" sz="4800" i="1" dirty="0">
                <a:solidFill>
                  <a:srgbClr val="C77DBB"/>
                </a:solidFill>
                <a:effectLst/>
              </a:rPr>
              <a:t>APPLICATION_PDF_VALUE</a:t>
            </a:r>
            <a:r>
              <a:rPr lang="en-US" sz="4800" dirty="0">
                <a:solidFill>
                  <a:srgbClr val="BCBEC4"/>
                </a:solidFill>
                <a:effectLst/>
              </a:rPr>
              <a:t>, MediaType.</a:t>
            </a:r>
            <a:r>
              <a:rPr lang="en-US" sz="4800" i="1" dirty="0">
                <a:solidFill>
                  <a:srgbClr val="C77DBB"/>
                </a:solidFill>
                <a:effectLst/>
              </a:rPr>
              <a:t>IMAGE_JPEG_VALUE</a:t>
            </a:r>
            <a:r>
              <a:rPr lang="en-US" sz="4800" dirty="0">
                <a:solidFill>
                  <a:srgbClr val="BCBEC4"/>
                </a:solidFill>
                <a:effectLst/>
              </a:rPr>
              <a:t>})</a:t>
            </a:r>
          </a:p>
          <a:p>
            <a:pPr marL="914400" lvl="2" indent="0">
              <a:buNone/>
            </a:pPr>
            <a:r>
              <a:rPr lang="en-US" sz="4800" dirty="0">
                <a:solidFill>
                  <a:srgbClr val="B3AE60"/>
                </a:solidFill>
                <a:effectLst/>
              </a:rPr>
              <a:t>@</a:t>
            </a:r>
            <a:r>
              <a:rPr lang="en-US" sz="4800" dirty="0" err="1">
                <a:solidFill>
                  <a:srgbClr val="B3AE60"/>
                </a:solidFill>
                <a:effectLst/>
              </a:rPr>
              <a:t>RequestParam</a:t>
            </a:r>
            <a:r>
              <a:rPr lang="en-US" sz="4800" dirty="0">
                <a:solidFill>
                  <a:srgbClr val="BCBEC4"/>
                </a:solidFill>
                <a:effectLst/>
              </a:rPr>
              <a:t>(</a:t>
            </a:r>
            <a:r>
              <a:rPr lang="en-US" sz="4800" dirty="0">
                <a:solidFill>
                  <a:srgbClr val="6AAB73"/>
                </a:solidFill>
                <a:effectLst/>
              </a:rPr>
              <a:t>"file"</a:t>
            </a:r>
            <a:r>
              <a:rPr lang="en-US" sz="4800" dirty="0">
                <a:solidFill>
                  <a:srgbClr val="BCBEC4"/>
                </a:solidFill>
                <a:effectLst/>
              </a:rPr>
              <a:t>) List&lt;</a:t>
            </a:r>
            <a:r>
              <a:rPr lang="en-US" sz="4800" dirty="0" err="1">
                <a:solidFill>
                  <a:srgbClr val="BCBEC4"/>
                </a:solidFill>
                <a:effectLst/>
              </a:rPr>
              <a:t>MultipartFile</a:t>
            </a:r>
            <a:r>
              <a:rPr lang="en-US" sz="4800" dirty="0">
                <a:solidFill>
                  <a:srgbClr val="BCBEC4"/>
                </a:solidFill>
                <a:effectLst/>
              </a:rPr>
              <a:t>&gt;  multiPartfile1</a:t>
            </a:r>
            <a:endParaRPr lang="en-US" sz="4800" dirty="0">
              <a:solidFill>
                <a:srgbClr val="000000"/>
              </a:solidFill>
            </a:endParaRPr>
          </a:p>
          <a:p>
            <a:pPr lvl="1"/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Response: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 {“message” : “Request is submitted for process and email notification will be send  or error message incase initial validation fails”}</a:t>
            </a:r>
          </a:p>
          <a:p>
            <a:pPr marL="0" indent="0" algn="l">
              <a:buNone/>
            </a:pPr>
            <a:r>
              <a:rPr lang="en-US" sz="4800" dirty="0">
                <a:solidFill>
                  <a:srgbClr val="000000"/>
                </a:solidFill>
              </a:rPr>
              <a:t>Note: U</a:t>
            </a:r>
            <a:r>
              <a:rPr lang="en-US" sz="4800" dirty="0"/>
              <a:t>se Completable Future to handle the asynchronous processing of file uploads or Spring Reactive program to active the better performance.</a:t>
            </a:r>
          </a:p>
          <a:p>
            <a:pPr marL="0" indent="0" algn="l">
              <a:buNone/>
            </a:pPr>
            <a:r>
              <a:rPr lang="en-US" sz="4800" dirty="0"/>
              <a:t>--As part of the Upload functionality from UI , Option will be given to preview the file from local storage this will not have impact on backend API.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5439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D8E5-4875-3D74-9702-B094D321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58"/>
            <a:ext cx="9165772" cy="2927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/>
              <a:t>API End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2236-405B-7ABA-238B-4E12AADF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34" y="603493"/>
            <a:ext cx="10993244" cy="592182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200" dirty="0"/>
              <a:t>3.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List Uploaded Documents</a:t>
            </a:r>
          </a:p>
          <a:p>
            <a:pPr lvl="1"/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Method Type : GET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</a:rPr>
              <a:t>End Point :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</a:rPr>
              <a:t>api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/documents/users/{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</a:rPr>
              <a:t>userId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}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</a:rPr>
              <a:t>Header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Authorization: Bearer &lt;token&gt;</a:t>
            </a:r>
            <a:endParaRPr lang="en-US" sz="1200" b="1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1200" b="1" dirty="0">
                <a:solidFill>
                  <a:srgbClr val="000000"/>
                </a:solidFill>
              </a:rPr>
              <a:t>Response:</a:t>
            </a:r>
            <a:r>
              <a:rPr lang="en-US" sz="1200" dirty="0">
                <a:solidFill>
                  <a:srgbClr val="000000"/>
                </a:solidFill>
              </a:rPr>
              <a:t> [ { "id": "12345", "name": "</a:t>
            </a:r>
            <a:r>
              <a:rPr lang="en-US" sz="1200" dirty="0" err="1">
                <a:solidFill>
                  <a:srgbClr val="000000"/>
                </a:solidFill>
              </a:rPr>
              <a:t>example.jpg</a:t>
            </a:r>
            <a:r>
              <a:rPr lang="en-US" sz="1200" dirty="0">
                <a:solidFill>
                  <a:srgbClr val="000000"/>
                </a:solidFill>
              </a:rPr>
              <a:t>", "</a:t>
            </a:r>
            <a:r>
              <a:rPr lang="en-US" sz="1200" dirty="0" err="1">
                <a:solidFill>
                  <a:srgbClr val="000000"/>
                </a:solidFill>
              </a:rPr>
              <a:t>url</a:t>
            </a:r>
            <a:r>
              <a:rPr lang="en-US" sz="1200" dirty="0">
                <a:solidFill>
                  <a:srgbClr val="000000"/>
                </a:solidFill>
              </a:rPr>
              <a:t>": "https://</a:t>
            </a:r>
            <a:r>
              <a:rPr lang="en-US" sz="1200" dirty="0" err="1">
                <a:solidFill>
                  <a:srgbClr val="000000"/>
                </a:solidFill>
              </a:rPr>
              <a:t>example.com</a:t>
            </a:r>
            <a:r>
              <a:rPr lang="en-US" sz="1200" dirty="0">
                <a:solidFill>
                  <a:srgbClr val="000000"/>
                </a:solidFill>
              </a:rPr>
              <a:t>/documents/12345" }, { "id": "12346", "name":"</a:t>
            </a:r>
            <a:r>
              <a:rPr lang="en-US" sz="1200" dirty="0" err="1">
                <a:solidFill>
                  <a:srgbClr val="000000"/>
                </a:solidFill>
              </a:rPr>
              <a:t>report.pdf</a:t>
            </a:r>
            <a:r>
              <a:rPr lang="en-US" sz="1200" dirty="0">
                <a:solidFill>
                  <a:srgbClr val="000000"/>
                </a:solidFill>
              </a:rPr>
              <a:t>", "</a:t>
            </a:r>
            <a:r>
              <a:rPr lang="en-US" sz="1200" dirty="0" err="1">
                <a:solidFill>
                  <a:srgbClr val="000000"/>
                </a:solidFill>
              </a:rPr>
              <a:t>url</a:t>
            </a:r>
            <a:r>
              <a:rPr lang="en-US" sz="1200" dirty="0">
                <a:solidFill>
                  <a:srgbClr val="000000"/>
                </a:solidFill>
              </a:rPr>
              <a:t>": "https://</a:t>
            </a:r>
            <a:r>
              <a:rPr lang="en-US" sz="1200" dirty="0" err="1">
                <a:solidFill>
                  <a:srgbClr val="000000"/>
                </a:solidFill>
              </a:rPr>
              <a:t>example.com</a:t>
            </a:r>
            <a:r>
              <a:rPr lang="en-US" sz="1200" dirty="0">
                <a:solidFill>
                  <a:srgbClr val="000000"/>
                </a:solidFill>
              </a:rPr>
              <a:t>/documents/12346" } 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Note: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1)After listing documents in UI , After selecting the documents and click on download will trigger the request S3 bucket and will be downloaded to local device . There will be no transaction will be triggered to back end after list the documents..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2) View document content will also be handled via UI API interacting with S3 bucket directly after listing the document.</a:t>
            </a:r>
          </a:p>
          <a:p>
            <a:pPr marL="0" indent="0"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4. </a:t>
            </a:r>
            <a:r>
              <a:rPr lang="en-US" sz="1200" b="1" dirty="0">
                <a:solidFill>
                  <a:srgbClr val="000000"/>
                </a:solidFill>
                <a:latin typeface="-webkit-standard"/>
              </a:rPr>
              <a:t>Delete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Uploaded Document</a:t>
            </a:r>
          </a:p>
          <a:p>
            <a:pPr lvl="1"/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Method Type : DELETE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</a:rPr>
              <a:t>End Point :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</a:rPr>
              <a:t>api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/documents/document/{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</a:rPr>
              <a:t>d</a:t>
            </a:r>
            <a:r>
              <a:rPr lang="en-US" sz="1200" b="1" dirty="0" err="1">
                <a:solidFill>
                  <a:srgbClr val="000000"/>
                </a:solidFill>
              </a:rPr>
              <a:t>ocument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</a:rPr>
              <a:t>Id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}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</a:rPr>
              <a:t>Header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Authorization: Bearer &lt;token&gt;</a:t>
            </a:r>
            <a:endParaRPr lang="en-US" sz="1200" b="1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1200" b="1" dirty="0">
                <a:solidFill>
                  <a:srgbClr val="000000"/>
                </a:solidFill>
              </a:rPr>
              <a:t>Response:</a:t>
            </a:r>
            <a:r>
              <a:rPr lang="en-US" sz="1200" dirty="0">
                <a:solidFill>
                  <a:srgbClr val="000000"/>
                </a:solidFill>
              </a:rPr>
              <a:t> {“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documentId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” :</a:t>
            </a:r>
            <a:r>
              <a:rPr lang="en-US" sz="1200" dirty="0">
                <a:solidFill>
                  <a:srgbClr val="000000"/>
                </a:solidFill>
              </a:rPr>
              <a:t> ”123456”, ”message”: “Document is deleted successfully or proper error message” } </a:t>
            </a:r>
          </a:p>
          <a:p>
            <a:pPr marL="0" indent="0"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4. </a:t>
            </a:r>
            <a:r>
              <a:rPr lang="en-US" sz="1200" b="1" dirty="0">
                <a:solidFill>
                  <a:srgbClr val="000000"/>
                </a:solidFill>
                <a:latin typeface="-webkit-standard"/>
              </a:rPr>
              <a:t>Delete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Uploaded Documents</a:t>
            </a:r>
          </a:p>
          <a:p>
            <a:pPr lvl="1"/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Method Type : DELETE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</a:rPr>
              <a:t>End Point :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</a:rPr>
              <a:t>api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/documents/document/{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</a:rPr>
              <a:t>documentIds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}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</a:rPr>
              <a:t>Header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Authorization: Bearer &lt;token&gt;</a:t>
            </a:r>
            <a:endParaRPr lang="en-US" sz="1200" b="1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1200" b="1" dirty="0">
                <a:solidFill>
                  <a:srgbClr val="000000"/>
                </a:solidFill>
              </a:rPr>
              <a:t>Response:</a:t>
            </a:r>
            <a:r>
              <a:rPr lang="en-US" sz="1200" dirty="0">
                <a:solidFill>
                  <a:srgbClr val="000000"/>
                </a:solidFill>
              </a:rPr>
              <a:t> [{“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documentId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” :</a:t>
            </a:r>
            <a:r>
              <a:rPr lang="en-US" sz="1200" dirty="0">
                <a:solidFill>
                  <a:srgbClr val="000000"/>
                </a:solidFill>
              </a:rPr>
              <a:t> ”123456”, ”message”: “Document is deleted successfully or proper error message” } , {“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documentId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” :</a:t>
            </a:r>
            <a:r>
              <a:rPr lang="en-US" sz="1200" dirty="0">
                <a:solidFill>
                  <a:srgbClr val="000000"/>
                </a:solidFill>
              </a:rPr>
              <a:t> ”123457”, ”message”: “Document is deleted successfully or proper error message” }]</a:t>
            </a:r>
          </a:p>
          <a:p>
            <a:pPr marL="457200" lvl="1" indent="0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lvl="1"/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200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lvl="1"/>
            <a:endParaRPr lang="en-US" sz="1200" dirty="0">
              <a:solidFill>
                <a:srgbClr val="000000"/>
              </a:solidFill>
            </a:endParaRPr>
          </a:p>
          <a:p>
            <a:pPr lvl="1"/>
            <a:endParaRPr lang="en-US" sz="1200" dirty="0">
              <a:solidFill>
                <a:srgbClr val="000000"/>
              </a:solidFill>
            </a:endParaRPr>
          </a:p>
          <a:p>
            <a:pPr lvl="1"/>
            <a:endParaRPr lang="en-US" sz="12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657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9C75-A0C2-CD45-5C3B-A1339F7E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141" y="0"/>
            <a:ext cx="4180114" cy="337402"/>
          </a:xfrm>
        </p:spPr>
        <p:txBody>
          <a:bodyPr>
            <a:norm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User Management (Assumed functionality)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CCE2-D6DB-F923-3228-C2A4AF0B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05" y="455075"/>
            <a:ext cx="10651272" cy="6402925"/>
          </a:xfrm>
        </p:spPr>
        <p:txBody>
          <a:bodyPr>
            <a:noAutofit/>
          </a:bodyPr>
          <a:lstStyle/>
          <a:p>
            <a:r>
              <a:rPr lang="en-US" sz="1200" b="1" dirty="0"/>
              <a:t>User Registration</a:t>
            </a:r>
            <a:endParaRPr lang="en-US" sz="1200" dirty="0"/>
          </a:p>
          <a:p>
            <a:pPr lvl="1"/>
            <a:r>
              <a:rPr lang="en-US" sz="1200" dirty="0"/>
              <a:t>POST /</a:t>
            </a:r>
            <a:r>
              <a:rPr lang="en-US" sz="1200" dirty="0" err="1"/>
              <a:t>api</a:t>
            </a:r>
            <a:r>
              <a:rPr lang="en-US" sz="1200" dirty="0"/>
              <a:t>/users</a:t>
            </a:r>
          </a:p>
          <a:p>
            <a:pPr lvl="1"/>
            <a:r>
              <a:rPr lang="en-US" sz="1200" dirty="0"/>
              <a:t>Request Body: JSON with user details.</a:t>
            </a:r>
          </a:p>
          <a:p>
            <a:pPr lvl="1"/>
            <a:r>
              <a:rPr lang="en-US" sz="1200" dirty="0"/>
              <a:t>Response: 201 Created with user ID.</a:t>
            </a:r>
          </a:p>
          <a:p>
            <a:r>
              <a:rPr lang="en-US" sz="1200" b="1" dirty="0"/>
              <a:t>User Login</a:t>
            </a:r>
            <a:endParaRPr lang="en-US" sz="1200" dirty="0"/>
          </a:p>
          <a:p>
            <a:pPr lvl="1"/>
            <a:r>
              <a:rPr lang="en-US" sz="1200" dirty="0"/>
              <a:t>POST /</a:t>
            </a:r>
            <a:r>
              <a:rPr lang="en-US" sz="1200" dirty="0" err="1"/>
              <a:t>api</a:t>
            </a:r>
            <a:r>
              <a:rPr lang="en-US" sz="1200" dirty="0"/>
              <a:t>/login</a:t>
            </a:r>
          </a:p>
          <a:p>
            <a:pPr lvl="1"/>
            <a:r>
              <a:rPr lang="en-US" sz="1200" dirty="0"/>
              <a:t>Request Body: JSON with username and password.</a:t>
            </a:r>
          </a:p>
          <a:p>
            <a:pPr lvl="1"/>
            <a:r>
              <a:rPr lang="en-US" sz="1200" dirty="0"/>
              <a:t>Response: 200 OK with authentication token.</a:t>
            </a:r>
          </a:p>
          <a:p>
            <a:pPr algn="l"/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API Security</a:t>
            </a:r>
          </a:p>
          <a:p>
            <a:pPr lvl="1"/>
            <a:r>
              <a:rPr lang="en-US" sz="1200" i="0" u="none" strike="noStrike" dirty="0">
                <a:solidFill>
                  <a:srgbClr val="000000"/>
                </a:solidFill>
                <a:effectLst/>
              </a:rPr>
              <a:t>Authentication: Use JWT (JSON Web Tokens) for user sessions. Secure endpoints with an Authorization header.</a:t>
            </a:r>
          </a:p>
          <a:p>
            <a:pPr lvl="1"/>
            <a:r>
              <a:rPr lang="en-US" sz="1200" i="0" u="none" strike="noStrike" dirty="0">
                <a:solidFill>
                  <a:srgbClr val="000000"/>
                </a:solidFill>
                <a:effectLst/>
              </a:rPr>
              <a:t>Access Control: Ensure that users can only access their documents. Implement role-based access if necessary.</a:t>
            </a:r>
          </a:p>
          <a:p>
            <a:pPr lvl="1"/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IAM will be used for user authorization and authentication On top of this we are Ingress router to connect to internet</a:t>
            </a:r>
            <a:r>
              <a:rPr lang="en-US" sz="1200" dirty="0"/>
              <a:t>.</a:t>
            </a:r>
          </a:p>
          <a:p>
            <a:r>
              <a:rPr lang="en-US" sz="1200" b="1" dirty="0"/>
              <a:t>OnPrem </a:t>
            </a:r>
          </a:p>
          <a:p>
            <a:pPr lvl="1"/>
            <a:r>
              <a:rPr lang="en-US" sz="1200" dirty="0"/>
              <a:t>OnPrem services will  consume the message from Kafka Topic for the uploaded files and produced  messages will be consumed by command mS in case of upload failure. </a:t>
            </a:r>
          </a:p>
          <a:p>
            <a:r>
              <a:rPr lang="en-US" sz="1200" b="1" dirty="0"/>
              <a:t>Return appropriate HTTP status code in all API’s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200 OK: Successful request.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201 Created: Resource created.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204 No Content: Successful request with no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400 Bad Request: Invalid request.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401 Unauthorized: Authentication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403 Forbidden: Authorization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404 Not Found: Resource not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500 Internal Server Error: Unexpected server error.</a:t>
            </a:r>
          </a:p>
          <a:p>
            <a:pPr marL="0" indent="0">
              <a:buNone/>
            </a:pPr>
            <a:br>
              <a:rPr lang="en-US" sz="1200" dirty="0"/>
            </a:br>
            <a:endParaRPr lang="en-US" sz="12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139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1489-DCB8-BF8E-B289-38FDE642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NFR Considerations</a:t>
            </a:r>
            <a:br>
              <a:rPr lang="en-US" sz="1600" b="1" i="0" u="none" strike="noStrike" dirty="0">
                <a:solidFill>
                  <a:srgbClr val="000000"/>
                </a:solidFill>
                <a:effectLst/>
              </a:rPr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3CAB5-7907-AD08-55F3-6A286E6D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543"/>
            <a:ext cx="10515600" cy="545958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Performance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Use pagination for listing documents, cache frequently accessed documents, and optimize file storage and retrieval.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DB tables will be indexed partitioned basis on Range, so that it will support better scalability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</a:p>
          <a:p>
            <a:pPr marL="0" indent="0" algn="l">
              <a:buNone/>
            </a:pPr>
            <a:r>
              <a:rPr lang="en-US" sz="12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US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Note: 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Further scalability we can think of database sharding to store the data basis on region in case the application will be  enhanced to support   	</a:t>
            </a:r>
            <a:r>
              <a:rPr lang="en-US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multiregion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2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Reliability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Implement retries for uploads and consider using a CDN for document storage to improve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Data Integrity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Validate file types on upload, check for duplicates, and implement checksums to ensure file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Cost Optimization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Use a cloud storage service (like AWS S3) for storing documents, which can scale according to usage.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solidFill>
                  <a:srgbClr val="000000"/>
                </a:solidFill>
              </a:rPr>
              <a:t>       containerized the application and deploy on Lamda under cloud plat form.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</a:rPr>
              <a:t>Read access Geo-redundant storage as replication factor in case any failure in primary location data can be accessed from secondary region.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Concurrency Control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</a:rPr>
              <a:t>: Pessimistic Locking</a:t>
            </a:r>
            <a:r>
              <a:rPr lang="en-US" sz="1200" dirty="0">
                <a:solidFill>
                  <a:srgbClr val="000000"/>
                </a:solidFill>
                <a:latin typeface="-webkit-standard"/>
              </a:rPr>
              <a:t> will be implemented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lock the document during edits to prevent others from making changes until the lock is release.</a:t>
            </a:r>
            <a:endParaRPr lang="en-US" sz="12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Liveness and Readiness Probes: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Continuously monitor the health of your microservices. Kubernetes automatically restarts pods that fail liveness checks and routes traffic away from pods failing readiness checks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Scalability 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Design for horizontal scaling.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the Kubernetes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yml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file and keep 10 replicas and configure the CPU utilization crosses 90 % then it will automatically the brings the other pods active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Deploying under Lambda  services will take care on scalability.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442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1278</Words>
  <Application>Microsoft Macintosh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-webkit-standard</vt:lpstr>
      <vt:lpstr>Aptos</vt:lpstr>
      <vt:lpstr>Aptos Display</vt:lpstr>
      <vt:lpstr>Arial</vt:lpstr>
      <vt:lpstr>Office Theme</vt:lpstr>
      <vt:lpstr>  API Design for File Upload </vt:lpstr>
      <vt:lpstr>High-Level Architecture </vt:lpstr>
      <vt:lpstr>API End Points </vt:lpstr>
      <vt:lpstr>User Management (Assumed functionality)</vt:lpstr>
      <vt:lpstr>NFR Considerations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Sampath Gowda</dc:creator>
  <cp:lastModifiedBy>Sampath Gowda</cp:lastModifiedBy>
  <cp:revision>32</cp:revision>
  <dcterms:created xsi:type="dcterms:W3CDTF">2024-09-18T09:53:04Z</dcterms:created>
  <dcterms:modified xsi:type="dcterms:W3CDTF">2024-09-27T07:14:09Z</dcterms:modified>
</cp:coreProperties>
</file>