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470F4-4B13-CF4E-8A96-3303A70FFD42}" type="datetimeFigureOut">
              <a:rPr lang="en-US" smtClean="0"/>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9A749-695D-CC40-A557-338DC92B0846}" type="slidenum">
              <a:rPr lang="en-US" smtClean="0"/>
              <a:t>‹#›</a:t>
            </a:fld>
            <a:endParaRPr lang="en-US"/>
          </a:p>
        </p:txBody>
      </p:sp>
    </p:spTree>
    <p:extLst>
      <p:ext uri="{BB962C8B-B14F-4D97-AF65-F5344CB8AC3E}">
        <p14:creationId xmlns:p14="http://schemas.microsoft.com/office/powerpoint/2010/main" val="25362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9A749-695D-CC40-A557-338DC92B0846}" type="slidenum">
              <a:rPr lang="en-US" smtClean="0"/>
              <a:t>5</a:t>
            </a:fld>
            <a:endParaRPr lang="en-US"/>
          </a:p>
        </p:txBody>
      </p:sp>
    </p:spTree>
    <p:extLst>
      <p:ext uri="{BB962C8B-B14F-4D97-AF65-F5344CB8AC3E}">
        <p14:creationId xmlns:p14="http://schemas.microsoft.com/office/powerpoint/2010/main" val="263791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B32A-177C-90FC-88E8-B6059A31B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43C44-832E-EA50-D1EC-454D42416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7B6BF-AEF2-EDB5-F596-6AFA2F8B3AF0}"/>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7EA9E96E-8D01-DC3A-D059-0A0311AE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73006-EC08-C2CE-4D62-39E3EABBFF12}"/>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39041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B2D7-2EA4-8C1B-849F-14DD7FAE47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FFC4A-1AB7-3320-0744-DE0D8FD7A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DADBD-9CAB-4F16-3062-959322800B0B}"/>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CB42D902-98A7-EAE0-5CB9-E6B87A249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3E0EF-70EB-8318-324C-18A63F2D5ED7}"/>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24503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F8C73-D57A-0034-F154-DE6CE1930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127D2-0468-D57C-9FAF-4EECCB7463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01244-6E55-E42B-6261-A9CBED499830}"/>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42F0CE56-8AA3-68D0-F89C-BD5391DE9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DD3FE-7AE1-BBD5-2F41-D445354C1C15}"/>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63883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B644-FD6E-CFA2-A715-1224DDC43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8D552-B2D4-41B1-4BE4-57B9F4A0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BD361-1105-50CF-96F9-759A219E681A}"/>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790BEDE6-27D3-E1BC-090B-EFA1AFC2E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3D3-4F3F-4A31-E5C2-FCE980FFCE62}"/>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310329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DB61-459F-A6DE-1B26-13E26F6449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A9553-D929-B220-2000-0BCEE70FFE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4F499-E136-F315-5FEC-55668A462502}"/>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1F6FE7B6-ABE8-2F73-532C-CB9F7254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402B-E3F8-19FB-5132-DB0E0DD59809}"/>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03587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CE60-1EE4-979C-4C64-EEC9B849F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6C3A-D680-93A6-BEB4-2CA1498C2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09E893-CFCD-DF6D-80CD-3E74F825E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B3BA8C-16E3-9119-B117-3CDFBDC4CE63}"/>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6" name="Footer Placeholder 5">
            <a:extLst>
              <a:ext uri="{FF2B5EF4-FFF2-40B4-BE49-F238E27FC236}">
                <a16:creationId xmlns:a16="http://schemas.microsoft.com/office/drawing/2014/main" id="{83DDA55A-7A2E-1798-E0CF-2DA85C3D6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D5046-687D-F711-5125-9B60473D94E6}"/>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8647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D435-AFDB-3BC0-28B0-578A0B7CA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8F4275-BB9D-1371-9A31-39E58C8E4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C61CF-2AD1-B78C-9DCF-A60EA9927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65F3FC-BCF9-E4E1-25CE-E3F4A3E8B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166B0-1883-AE3F-A0DF-58344AA2A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0C2AB-70C4-2050-AD1B-D9DD06F61A2E}"/>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8" name="Footer Placeholder 7">
            <a:extLst>
              <a:ext uri="{FF2B5EF4-FFF2-40B4-BE49-F238E27FC236}">
                <a16:creationId xmlns:a16="http://schemas.microsoft.com/office/drawing/2014/main" id="{0A18E218-B4CC-86EC-C341-1B3607571B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D1455E-8BC2-B7C7-2048-42E961F0D4B6}"/>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233433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AACC-BC25-4F30-5F70-C40DF348C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1DD12B-5116-2C8B-6A63-506EB6F84CEB}"/>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4" name="Footer Placeholder 3">
            <a:extLst>
              <a:ext uri="{FF2B5EF4-FFF2-40B4-BE49-F238E27FC236}">
                <a16:creationId xmlns:a16="http://schemas.microsoft.com/office/drawing/2014/main" id="{CD56EEA5-E012-9461-BE47-AD16F2506F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A0B9B-4281-E36E-48A3-A715163C0E6F}"/>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1772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C9F31-E23F-D180-4D63-345B64D98EB0}"/>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3" name="Footer Placeholder 2">
            <a:extLst>
              <a:ext uri="{FF2B5EF4-FFF2-40B4-BE49-F238E27FC236}">
                <a16:creationId xmlns:a16="http://schemas.microsoft.com/office/drawing/2014/main" id="{0F541553-A6E9-785A-6588-345208655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3B0707-EDE0-CA8F-3DAD-6D1A8B082370}"/>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95408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A372-4953-1C33-B4B8-3920430CA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F38CF0-EEE8-F7E1-E992-9371C8AEF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FFE9AD-1305-4D47-EE06-BF07DA3C1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1B6FA-693E-4D5F-8A84-C1CF002EA8B6}"/>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6" name="Footer Placeholder 5">
            <a:extLst>
              <a:ext uri="{FF2B5EF4-FFF2-40B4-BE49-F238E27FC236}">
                <a16:creationId xmlns:a16="http://schemas.microsoft.com/office/drawing/2014/main" id="{62AF19C7-6A25-D337-C835-6471D9140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496CE-DEF0-13E5-6FCA-B963B5BA7606}"/>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408114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6DF9-C97C-CEEE-6EFA-C65A04B1E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BC248-4579-085E-6494-0E82DF968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2BAAB-BCE6-3D49-9549-DAE74EDBE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79EBC-4ADC-C101-D7CE-A9C8473E19C9}"/>
              </a:ext>
            </a:extLst>
          </p:cNvPr>
          <p:cNvSpPr>
            <a:spLocks noGrp="1"/>
          </p:cNvSpPr>
          <p:nvPr>
            <p:ph type="dt" sz="half" idx="10"/>
          </p:nvPr>
        </p:nvSpPr>
        <p:spPr/>
        <p:txBody>
          <a:bodyPr/>
          <a:lstStyle/>
          <a:p>
            <a:fld id="{D5B13BA4-F038-814A-9287-0171113BE582}" type="datetimeFigureOut">
              <a:rPr lang="en-US" smtClean="0"/>
              <a:t>10/14/24</a:t>
            </a:fld>
            <a:endParaRPr lang="en-US"/>
          </a:p>
        </p:txBody>
      </p:sp>
      <p:sp>
        <p:nvSpPr>
          <p:cNvPr id="6" name="Footer Placeholder 5">
            <a:extLst>
              <a:ext uri="{FF2B5EF4-FFF2-40B4-BE49-F238E27FC236}">
                <a16:creationId xmlns:a16="http://schemas.microsoft.com/office/drawing/2014/main" id="{DAC6DBDE-2BFA-1147-59F3-C1033A6CF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620D1-E84B-B6C4-4FB4-2D0614F24139}"/>
              </a:ext>
            </a:extLst>
          </p:cNvPr>
          <p:cNvSpPr>
            <a:spLocks noGrp="1"/>
          </p:cNvSpPr>
          <p:nvPr>
            <p:ph type="sldNum" sz="quarter" idx="12"/>
          </p:nvPr>
        </p:nvSpPr>
        <p:spPr/>
        <p:txBody>
          <a:bodyPr/>
          <a:lstStyle/>
          <a:p>
            <a:fld id="{0AF2156D-1750-764C-87E1-CEE37CA1507B}" type="slidenum">
              <a:rPr lang="en-US" smtClean="0"/>
              <a:t>‹#›</a:t>
            </a:fld>
            <a:endParaRPr lang="en-US"/>
          </a:p>
        </p:txBody>
      </p:sp>
    </p:spTree>
    <p:extLst>
      <p:ext uri="{BB962C8B-B14F-4D97-AF65-F5344CB8AC3E}">
        <p14:creationId xmlns:p14="http://schemas.microsoft.com/office/powerpoint/2010/main" val="114713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FF64F-6049-95CA-84E2-85344E7B0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1A5CC7-453F-42F1-8403-566604FB7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C3C9B-DF9B-A64A-8A70-A516EEFCD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B13BA4-F038-814A-9287-0171113BE582}" type="datetimeFigureOut">
              <a:rPr lang="en-US" smtClean="0"/>
              <a:t>10/14/24</a:t>
            </a:fld>
            <a:endParaRPr lang="en-US"/>
          </a:p>
        </p:txBody>
      </p:sp>
      <p:sp>
        <p:nvSpPr>
          <p:cNvPr id="5" name="Footer Placeholder 4">
            <a:extLst>
              <a:ext uri="{FF2B5EF4-FFF2-40B4-BE49-F238E27FC236}">
                <a16:creationId xmlns:a16="http://schemas.microsoft.com/office/drawing/2014/main" id="{0807E261-100A-717D-5374-2114606E5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E1B320-73EB-6046-D0E6-B9E20E59F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F2156D-1750-764C-87E1-CEE37CA1507B}" type="slidenum">
              <a:rPr lang="en-US" smtClean="0"/>
              <a:t>‹#›</a:t>
            </a:fld>
            <a:endParaRPr lang="en-US"/>
          </a:p>
        </p:txBody>
      </p:sp>
    </p:spTree>
    <p:extLst>
      <p:ext uri="{BB962C8B-B14F-4D97-AF65-F5344CB8AC3E}">
        <p14:creationId xmlns:p14="http://schemas.microsoft.com/office/powerpoint/2010/main" val="2642423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thread-pools-java/" TargetMode="External"/><Relationship Id="rId2" Type="http://schemas.openxmlformats.org/officeDocument/2006/relationships/hyperlink" Target="https://www.geeksforgeeks.org/java-util-concurrent-executor-interface-with-examples/" TargetMode="External"/><Relationship Id="rId1" Type="http://schemas.openxmlformats.org/officeDocument/2006/relationships/slideLayout" Target="../slideLayouts/slideLayout2.xml"/><Relationship Id="rId4" Type="http://schemas.openxmlformats.org/officeDocument/2006/relationships/hyperlink" Target="https://www.geeksforgeeks.org/java-program-to-implement-synchronousqueue-ap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9D2E-8E36-4E66-41C7-9505149DA7BF}"/>
              </a:ext>
            </a:extLst>
          </p:cNvPr>
          <p:cNvSpPr>
            <a:spLocks noGrp="1"/>
          </p:cNvSpPr>
          <p:nvPr>
            <p:ph type="ctrTitle"/>
          </p:nvPr>
        </p:nvSpPr>
        <p:spPr>
          <a:xfrm>
            <a:off x="163286" y="109991"/>
            <a:ext cx="9144000" cy="477837"/>
          </a:xfrm>
        </p:spPr>
        <p:txBody>
          <a:bodyPr>
            <a:normAutofit/>
          </a:bodyPr>
          <a:lstStyle/>
          <a:p>
            <a:pPr algn="l"/>
            <a:r>
              <a:rPr lang="en-US" sz="1600" dirty="0"/>
              <a:t>Threads </a:t>
            </a:r>
          </a:p>
        </p:txBody>
      </p:sp>
      <p:sp>
        <p:nvSpPr>
          <p:cNvPr id="3" name="Subtitle 2">
            <a:extLst>
              <a:ext uri="{FF2B5EF4-FFF2-40B4-BE49-F238E27FC236}">
                <a16:creationId xmlns:a16="http://schemas.microsoft.com/office/drawing/2014/main" id="{46067CD3-7FB7-BFC0-A25A-93CD4EC5576D}"/>
              </a:ext>
            </a:extLst>
          </p:cNvPr>
          <p:cNvSpPr>
            <a:spLocks noGrp="1"/>
          </p:cNvSpPr>
          <p:nvPr>
            <p:ph type="subTitle" idx="1"/>
          </p:nvPr>
        </p:nvSpPr>
        <p:spPr>
          <a:xfrm>
            <a:off x="239486" y="685800"/>
            <a:ext cx="9144000" cy="3690257"/>
          </a:xfrm>
        </p:spPr>
        <p:txBody>
          <a:bodyPr>
            <a:normAutofit/>
          </a:bodyPr>
          <a:lstStyle/>
          <a:p>
            <a:pPr algn="l"/>
            <a:r>
              <a:rPr lang="en-US" sz="1400" b="0" i="0" u="none" strike="noStrike" dirty="0">
                <a:solidFill>
                  <a:srgbClr val="000000"/>
                </a:solidFill>
                <a:effectLst/>
                <a:latin typeface="-webkit-standard"/>
              </a:rPr>
              <a:t>A </a:t>
            </a:r>
            <a:r>
              <a:rPr lang="en-US" sz="1400" b="1" i="0" u="none" strike="noStrike" dirty="0">
                <a:solidFill>
                  <a:srgbClr val="000000"/>
                </a:solidFill>
                <a:effectLst/>
              </a:rPr>
              <a:t>thread</a:t>
            </a:r>
            <a:r>
              <a:rPr lang="en-US" sz="1400" b="0" i="0" u="none" strike="noStrike" dirty="0">
                <a:solidFill>
                  <a:srgbClr val="000000"/>
                </a:solidFill>
                <a:effectLst/>
                <a:latin typeface="-webkit-standard"/>
              </a:rPr>
              <a:t> in Java is a lightweight process. It is the smallest unit of execution within a program. Java provides built-in support for multithreading through the </a:t>
            </a:r>
            <a:r>
              <a:rPr lang="en-US" sz="1400" dirty="0"/>
              <a:t>java.lang.Thread</a:t>
            </a:r>
            <a:r>
              <a:rPr lang="en-US" sz="1400" b="0" i="0" u="none" strike="noStrike" dirty="0">
                <a:solidFill>
                  <a:srgbClr val="000000"/>
                </a:solidFill>
                <a:effectLst/>
                <a:latin typeface="-webkit-standard"/>
              </a:rPr>
              <a:t> class and the </a:t>
            </a:r>
            <a:r>
              <a:rPr lang="en-US" sz="1400" dirty="0"/>
              <a:t>java.lang.Runnable</a:t>
            </a:r>
            <a:r>
              <a:rPr lang="en-US" sz="1400" b="0" i="0" u="none" strike="noStrike" dirty="0">
                <a:solidFill>
                  <a:srgbClr val="000000"/>
                </a:solidFill>
                <a:effectLst/>
                <a:latin typeface="-webkit-standard"/>
              </a:rPr>
              <a:t> interface.</a:t>
            </a:r>
          </a:p>
          <a:p>
            <a:pPr algn="l"/>
            <a:r>
              <a:rPr lang="en-US" sz="1600" b="1" i="0" u="none" strike="noStrike" dirty="0">
                <a:solidFill>
                  <a:srgbClr val="000000"/>
                </a:solidFill>
                <a:effectLst/>
              </a:rPr>
              <a:t>Thread States:</a:t>
            </a:r>
          </a:p>
          <a:p>
            <a:pPr marL="285750" indent="-285750" algn="l">
              <a:buFont typeface="Arial" panose="020B0604020202020204" pitchFamily="34" charset="0"/>
              <a:buChar char="•"/>
            </a:pPr>
            <a:r>
              <a:rPr lang="en-US" sz="1400" i="0" u="none" strike="noStrike" dirty="0">
                <a:solidFill>
                  <a:srgbClr val="000000"/>
                </a:solidFill>
                <a:effectLst/>
              </a:rPr>
              <a:t>New: A thread that has been created but not yet started.</a:t>
            </a:r>
          </a:p>
          <a:p>
            <a:pPr marL="285750" indent="-285750" algn="l">
              <a:buFont typeface="Arial" panose="020B0604020202020204" pitchFamily="34" charset="0"/>
              <a:buChar char="•"/>
            </a:pPr>
            <a:r>
              <a:rPr lang="en-US" sz="1400" i="0" u="none" strike="noStrike" dirty="0">
                <a:solidFill>
                  <a:srgbClr val="000000"/>
                </a:solidFill>
                <a:effectLst/>
              </a:rPr>
              <a:t>Runnable: A thread that is ready to run and is waiting for CPU time.</a:t>
            </a:r>
          </a:p>
          <a:p>
            <a:pPr marL="285750" indent="-285750" algn="l">
              <a:buFont typeface="Arial" panose="020B0604020202020204" pitchFamily="34" charset="0"/>
              <a:buChar char="•"/>
            </a:pPr>
            <a:r>
              <a:rPr lang="en-US" sz="1400" i="0" u="none" strike="noStrike" dirty="0">
                <a:solidFill>
                  <a:srgbClr val="000000"/>
                </a:solidFill>
                <a:effectLst/>
              </a:rPr>
              <a:t>Blocked: A thread that is waiting for a resource (like I/O).</a:t>
            </a:r>
          </a:p>
          <a:p>
            <a:pPr marL="285750" indent="-285750" algn="l">
              <a:buFont typeface="Arial" panose="020B0604020202020204" pitchFamily="34" charset="0"/>
              <a:buChar char="•"/>
            </a:pPr>
            <a:r>
              <a:rPr lang="en-US" sz="1400" i="0" u="none" strike="noStrike" dirty="0">
                <a:solidFill>
                  <a:srgbClr val="000000"/>
                </a:solidFill>
                <a:effectLst/>
              </a:rPr>
              <a:t>Waiting: A thread that is waiting for another thread to perform a particular action.</a:t>
            </a:r>
          </a:p>
          <a:p>
            <a:pPr marL="285750" indent="-285750" algn="l">
              <a:buFont typeface="Arial" panose="020B0604020202020204" pitchFamily="34" charset="0"/>
              <a:buChar char="•"/>
            </a:pPr>
            <a:r>
              <a:rPr lang="en-US" sz="1400" i="0" u="none" strike="noStrike" dirty="0">
                <a:solidFill>
                  <a:srgbClr val="000000"/>
                </a:solidFill>
                <a:effectLst/>
              </a:rPr>
              <a:t>Timed Waiting: A thread that is waiting for another thread to perform an action for a specified period.</a:t>
            </a:r>
          </a:p>
          <a:p>
            <a:pPr marL="285750" indent="-285750" algn="l">
              <a:buFont typeface="Arial" panose="020B0604020202020204" pitchFamily="34" charset="0"/>
              <a:buChar char="•"/>
            </a:pPr>
            <a:r>
              <a:rPr lang="en-US" sz="1400" i="0" u="none" strike="noStrike" dirty="0">
                <a:solidFill>
                  <a:srgbClr val="000000"/>
                </a:solidFill>
                <a:effectLst/>
              </a:rPr>
              <a:t>Terminated: A thread that has completed execution</a:t>
            </a:r>
          </a:p>
          <a:p>
            <a:pPr algn="l"/>
            <a:r>
              <a:rPr lang="en-US" sz="1400" b="1" i="0" u="none" strike="noStrike" dirty="0">
                <a:solidFill>
                  <a:srgbClr val="000000"/>
                </a:solidFill>
                <a:effectLst/>
              </a:rPr>
              <a:t>Thread Lifecycle</a:t>
            </a:r>
            <a:r>
              <a:rPr lang="en-US" sz="1400" b="0" i="0" u="none" strike="noStrike" dirty="0">
                <a:solidFill>
                  <a:srgbClr val="000000"/>
                </a:solidFill>
                <a:effectLst/>
                <a:latin typeface="-webkit-standard"/>
              </a:rPr>
              <a:t>: The lifecycle of a thread can be controlled by methods like </a:t>
            </a:r>
            <a:r>
              <a:rPr lang="en-US" sz="1400" dirty="0"/>
              <a:t>start()</a:t>
            </a:r>
            <a:r>
              <a:rPr lang="en-US" sz="1400" b="0" i="0" u="none" strike="noStrike" dirty="0">
                <a:solidFill>
                  <a:srgbClr val="000000"/>
                </a:solidFill>
                <a:effectLst/>
                <a:latin typeface="-webkit-standard"/>
              </a:rPr>
              <a:t>, </a:t>
            </a:r>
            <a:r>
              <a:rPr lang="en-US" sz="1400" dirty="0"/>
              <a:t>run()</a:t>
            </a:r>
            <a:r>
              <a:rPr lang="en-US" sz="1400" b="0" i="0" u="none" strike="noStrike" dirty="0">
                <a:solidFill>
                  <a:srgbClr val="000000"/>
                </a:solidFill>
                <a:effectLst/>
                <a:latin typeface="-webkit-standard"/>
              </a:rPr>
              <a:t>, </a:t>
            </a:r>
            <a:r>
              <a:rPr lang="en-US" sz="1400" dirty="0"/>
              <a:t>sleep()</a:t>
            </a:r>
            <a:r>
              <a:rPr lang="en-US" sz="1400" b="0" i="0" u="none" strike="noStrike" dirty="0">
                <a:solidFill>
                  <a:srgbClr val="000000"/>
                </a:solidFill>
                <a:effectLst/>
                <a:latin typeface="-webkit-standard"/>
              </a:rPr>
              <a:t>, and </a:t>
            </a:r>
            <a:r>
              <a:rPr lang="en-US" sz="1400" dirty="0"/>
              <a:t>join()</a:t>
            </a:r>
            <a:r>
              <a:rPr lang="en-US" sz="1400" b="0" i="0" u="none" strike="noStrike" dirty="0">
                <a:solidFill>
                  <a:srgbClr val="000000"/>
                </a:solidFill>
                <a:effectLst/>
                <a:latin typeface="-webkit-standard"/>
              </a:rPr>
              <a:t>.</a:t>
            </a:r>
            <a:endParaRPr lang="en-US" sz="1400" dirty="0">
              <a:solidFill>
                <a:srgbClr val="000000"/>
              </a:solidFill>
              <a:latin typeface="-webkit-standard"/>
            </a:endParaRPr>
          </a:p>
          <a:p>
            <a:pPr algn="l"/>
            <a:r>
              <a:rPr lang="en-US" sz="1400" b="1" i="0" u="none" strike="noStrike" dirty="0">
                <a:solidFill>
                  <a:srgbClr val="000000"/>
                </a:solidFill>
                <a:effectLst/>
              </a:rPr>
              <a:t>Synchronization</a:t>
            </a:r>
            <a:r>
              <a:rPr lang="en-US" sz="1400" b="0" i="0" u="none" strike="noStrike" dirty="0">
                <a:solidFill>
                  <a:srgbClr val="000000"/>
                </a:solidFill>
                <a:effectLst/>
                <a:latin typeface="-webkit-standard"/>
              </a:rPr>
              <a:t>: Mechanisms to control access to shared resources, preventing issues like race conditions and deadlocks</a:t>
            </a:r>
            <a:endParaRPr lang="en-US" sz="1400" dirty="0"/>
          </a:p>
        </p:txBody>
      </p:sp>
    </p:spTree>
    <p:extLst>
      <p:ext uri="{BB962C8B-B14F-4D97-AF65-F5344CB8AC3E}">
        <p14:creationId xmlns:p14="http://schemas.microsoft.com/office/powerpoint/2010/main" val="101274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72B0-4867-DEDA-9DC0-ED38BF477384}"/>
              </a:ext>
            </a:extLst>
          </p:cNvPr>
          <p:cNvSpPr>
            <a:spLocks noGrp="1"/>
          </p:cNvSpPr>
          <p:nvPr>
            <p:ph type="title"/>
          </p:nvPr>
        </p:nvSpPr>
        <p:spPr>
          <a:xfrm>
            <a:off x="838200" y="365126"/>
            <a:ext cx="10515600" cy="603704"/>
          </a:xfrm>
        </p:spPr>
        <p:txBody>
          <a:bodyPr>
            <a:normAutofit/>
          </a:bodyPr>
          <a:lstStyle/>
          <a:p>
            <a:r>
              <a:rPr lang="en-US" sz="1600" dirty="0"/>
              <a:t>Sample code snippet on creating  task by extending  the Thread class.</a:t>
            </a:r>
          </a:p>
        </p:txBody>
      </p:sp>
      <p:sp>
        <p:nvSpPr>
          <p:cNvPr id="3" name="Content Placeholder 2">
            <a:extLst>
              <a:ext uri="{FF2B5EF4-FFF2-40B4-BE49-F238E27FC236}">
                <a16:creationId xmlns:a16="http://schemas.microsoft.com/office/drawing/2014/main" id="{F794D920-BE11-29C9-9C77-C8CC3A6B7C03}"/>
              </a:ext>
            </a:extLst>
          </p:cNvPr>
          <p:cNvSpPr>
            <a:spLocks noGrp="1"/>
          </p:cNvSpPr>
          <p:nvPr>
            <p:ph idx="1"/>
          </p:nvPr>
        </p:nvSpPr>
        <p:spPr>
          <a:xfrm>
            <a:off x="838200" y="1132114"/>
            <a:ext cx="10515600" cy="5170715"/>
          </a:xfrm>
        </p:spPr>
        <p:txBody>
          <a:bodyPr>
            <a:normAutofit fontScale="62500" lnSpcReduction="20000"/>
          </a:bodyPr>
          <a:lstStyle/>
          <a:p>
            <a:r>
              <a:rPr lang="en-US" dirty="0">
                <a:solidFill>
                  <a:srgbClr val="CF8E6D"/>
                </a:solidFill>
                <a:effectLst/>
              </a:rPr>
              <a:t>import </a:t>
            </a:r>
            <a:r>
              <a:rPr lang="en-US" dirty="0" err="1">
                <a:solidFill>
                  <a:srgbClr val="BCBEC4"/>
                </a:solidFill>
                <a:effectLst/>
              </a:rPr>
              <a:t>java.time.LocalDateTime</a:t>
            </a:r>
            <a:r>
              <a:rPr lang="en-US" dirty="0">
                <a:solidFill>
                  <a:srgbClr val="BCBEC4"/>
                </a:solidFill>
                <a:effectLst/>
              </a:rPr>
              <a:t>;</a:t>
            </a:r>
            <a:br>
              <a:rPr lang="en-US" dirty="0">
                <a:solidFill>
                  <a:srgbClr val="BCBEC4"/>
                </a:solidFill>
                <a:effectLst/>
              </a:rPr>
            </a:br>
            <a:br>
              <a:rPr lang="en-US" dirty="0">
                <a:solidFill>
                  <a:srgbClr val="BCBEC4"/>
                </a:solidFill>
                <a:effectLst/>
              </a:rPr>
            </a:br>
            <a:r>
              <a:rPr lang="en-US" dirty="0">
                <a:solidFill>
                  <a:srgbClr val="7A7E85"/>
                </a:solidFill>
                <a:effectLst/>
              </a:rPr>
              <a:t>//Below example shows the</a:t>
            </a:r>
            <a:br>
              <a:rPr lang="en-US" dirty="0">
                <a:solidFill>
                  <a:srgbClr val="7A7E85"/>
                </a:solidFill>
                <a:effectLst/>
              </a:rPr>
            </a:br>
            <a:r>
              <a:rPr lang="en-US" dirty="0">
                <a:solidFill>
                  <a:srgbClr val="CF8E6D"/>
                </a:solidFill>
                <a:effectLst/>
              </a:rPr>
              <a:t>public class </a:t>
            </a:r>
            <a:r>
              <a:rPr lang="en-US" dirty="0" err="1">
                <a:solidFill>
                  <a:srgbClr val="BCBEC4"/>
                </a:solidFill>
                <a:effectLst/>
              </a:rPr>
              <a:t>ThreadDemo</a:t>
            </a:r>
            <a:r>
              <a:rPr lang="en-US" dirty="0">
                <a:solidFill>
                  <a:srgbClr val="BCBEC4"/>
                </a:solidFill>
                <a:effectLst/>
              </a:rPr>
              <a:t> </a:t>
            </a:r>
            <a:r>
              <a:rPr lang="en-US" dirty="0">
                <a:solidFill>
                  <a:srgbClr val="CF8E6D"/>
                </a:solidFill>
                <a:effectLst/>
              </a:rPr>
              <a:t>extends  </a:t>
            </a:r>
            <a:r>
              <a:rPr lang="en-US" dirty="0">
                <a:solidFill>
                  <a:srgbClr val="BCBEC4"/>
                </a:solidFill>
                <a:effectLst/>
              </a:rPr>
              <a:t>Thread {</a:t>
            </a:r>
            <a:br>
              <a:rPr lang="en-US" dirty="0">
                <a:solidFill>
                  <a:srgbClr val="BCBEC4"/>
                </a:solidFill>
                <a:effectLst/>
              </a:rPr>
            </a:br>
            <a:r>
              <a:rPr lang="en-US" dirty="0">
                <a:solidFill>
                  <a:srgbClr val="BCBEC4"/>
                </a:solidFill>
                <a:effectLst/>
              </a:rPr>
              <a:t>    </a:t>
            </a:r>
            <a:r>
              <a:rPr lang="en-US" dirty="0">
                <a:solidFill>
                  <a:srgbClr val="CF8E6D"/>
                </a:solidFill>
                <a:effectLst/>
              </a:rPr>
              <a:t>public void </a:t>
            </a:r>
            <a:r>
              <a:rPr lang="en-US" dirty="0">
                <a:solidFill>
                  <a:srgbClr val="56A8F5"/>
                </a:solidFill>
                <a:effectLst/>
              </a:rPr>
              <a:t>run</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for </a:t>
            </a:r>
            <a:r>
              <a:rPr lang="en-US" dirty="0">
                <a:solidFill>
                  <a:srgbClr val="BCBEC4"/>
                </a:solidFill>
                <a:effectLst/>
              </a:rPr>
              <a:t>(</a:t>
            </a:r>
            <a:r>
              <a:rPr lang="en-US" dirty="0">
                <a:solidFill>
                  <a:srgbClr val="CF8E6D"/>
                </a:solidFill>
                <a:effectLst/>
              </a:rPr>
              <a:t>int </a:t>
            </a:r>
            <a:r>
              <a:rPr lang="en-US" dirty="0" err="1">
                <a:solidFill>
                  <a:srgbClr val="BCBEC4"/>
                </a:solidFill>
                <a:effectLst/>
              </a:rPr>
              <a:t>i</a:t>
            </a:r>
            <a:r>
              <a:rPr lang="en-US" dirty="0">
                <a:solidFill>
                  <a:srgbClr val="BCBEC4"/>
                </a:solidFill>
                <a:effectLst/>
              </a:rPr>
              <a:t> =</a:t>
            </a:r>
            <a:r>
              <a:rPr lang="en-US" dirty="0">
                <a:solidFill>
                  <a:srgbClr val="2AACB8"/>
                </a:solidFill>
                <a:effectLst/>
              </a:rPr>
              <a:t>0 </a:t>
            </a:r>
            <a:r>
              <a:rPr lang="en-US" dirty="0">
                <a:solidFill>
                  <a:srgbClr val="BCBEC4"/>
                </a:solidFill>
                <a:effectLst/>
              </a:rPr>
              <a:t>; </a:t>
            </a:r>
            <a:r>
              <a:rPr lang="en-US" dirty="0" err="1">
                <a:solidFill>
                  <a:srgbClr val="BCBEC4"/>
                </a:solidFill>
                <a:effectLst/>
              </a:rPr>
              <a:t>i</a:t>
            </a:r>
            <a:r>
              <a:rPr lang="en-US" dirty="0">
                <a:solidFill>
                  <a:srgbClr val="BCBEC4"/>
                </a:solidFill>
                <a:effectLst/>
              </a:rPr>
              <a:t> &lt;= </a:t>
            </a:r>
            <a:r>
              <a:rPr lang="en-US" dirty="0">
                <a:solidFill>
                  <a:srgbClr val="2AACB8"/>
                </a:solidFill>
                <a:effectLst/>
              </a:rPr>
              <a:t>5 </a:t>
            </a:r>
            <a:r>
              <a:rPr lang="en-US" dirty="0">
                <a:solidFill>
                  <a:srgbClr val="BCBEC4"/>
                </a:solidFill>
                <a:effectLst/>
              </a:rPr>
              <a:t>;</a:t>
            </a:r>
            <a:r>
              <a:rPr lang="en-US" dirty="0" err="1">
                <a:solidFill>
                  <a:srgbClr val="BCBEC4"/>
                </a:solidFill>
                <a:effectLst/>
              </a:rPr>
              <a:t>i</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err="1">
                <a:solidFill>
                  <a:srgbClr val="BCBEC4"/>
                </a:solidFill>
                <a:effectLst/>
              </a:rPr>
              <a:t>System.</a:t>
            </a:r>
            <a:r>
              <a:rPr lang="en-US" i="1" dirty="0" err="1">
                <a:solidFill>
                  <a:srgbClr val="C77DBB"/>
                </a:solidFill>
                <a:effectLst/>
              </a:rPr>
              <a:t>out</a:t>
            </a:r>
            <a:r>
              <a:rPr lang="en-US" dirty="0" err="1">
                <a:solidFill>
                  <a:srgbClr val="BCBEC4"/>
                </a:solidFill>
                <a:effectLst/>
              </a:rPr>
              <a:t>.println</a:t>
            </a:r>
            <a:r>
              <a:rPr lang="en-US" dirty="0">
                <a:solidFill>
                  <a:srgbClr val="BCBEC4"/>
                </a:solidFill>
                <a:effectLst/>
              </a:rPr>
              <a:t>(</a:t>
            </a:r>
            <a:r>
              <a:rPr lang="en-US" dirty="0">
                <a:solidFill>
                  <a:srgbClr val="6AAB73"/>
                </a:solidFill>
                <a:effectLst/>
              </a:rPr>
              <a:t>"Thread "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currentThread</a:t>
            </a:r>
            <a:r>
              <a:rPr lang="en-US" dirty="0">
                <a:solidFill>
                  <a:srgbClr val="BCBEC4"/>
                </a:solidFill>
                <a:effectLst/>
              </a:rPr>
              <a:t>().</a:t>
            </a:r>
            <a:r>
              <a:rPr lang="en-US" dirty="0" err="1">
                <a:solidFill>
                  <a:srgbClr val="BCBEC4"/>
                </a:solidFill>
                <a:effectLst/>
              </a:rPr>
              <a:t>getName</a:t>
            </a:r>
            <a:r>
              <a:rPr lang="en-US" dirty="0">
                <a:solidFill>
                  <a:srgbClr val="BCBEC4"/>
                </a:solidFill>
                <a:effectLst/>
              </a:rPr>
              <a:t>() +</a:t>
            </a:r>
            <a:r>
              <a:rPr lang="en-US" dirty="0">
                <a:solidFill>
                  <a:srgbClr val="6AAB73"/>
                </a:solidFill>
                <a:effectLst/>
              </a:rPr>
              <a:t>"Value is "</a:t>
            </a:r>
            <a:r>
              <a:rPr lang="en-US" dirty="0">
                <a:solidFill>
                  <a:srgbClr val="BCBEC4"/>
                </a:solidFill>
                <a:effectLst/>
              </a:rPr>
              <a:t>+ </a:t>
            </a:r>
            <a:r>
              <a:rPr lang="en-US" dirty="0" err="1">
                <a:solidFill>
                  <a:srgbClr val="BCBEC4"/>
                </a:solidFill>
                <a:effectLst/>
              </a:rPr>
              <a:t>i</a:t>
            </a:r>
            <a:r>
              <a:rPr lang="en-US" dirty="0">
                <a:solidFill>
                  <a:srgbClr val="BCBEC4"/>
                </a:solidFill>
                <a:effectLst/>
              </a:rPr>
              <a:t> + </a:t>
            </a:r>
            <a:r>
              <a:rPr lang="en-US" dirty="0">
                <a:solidFill>
                  <a:srgbClr val="6AAB73"/>
                </a:solidFill>
                <a:effectLst/>
              </a:rPr>
              <a:t>" </a:t>
            </a:r>
            <a:r>
              <a:rPr lang="en-US" dirty="0" err="1">
                <a:solidFill>
                  <a:srgbClr val="6AAB73"/>
                </a:solidFill>
                <a:effectLst/>
              </a:rPr>
              <a:t>Curent</a:t>
            </a:r>
            <a:r>
              <a:rPr lang="en-US" dirty="0">
                <a:solidFill>
                  <a:srgbClr val="6AAB73"/>
                </a:solidFill>
                <a:effectLst/>
              </a:rPr>
              <a:t> time is " </a:t>
            </a:r>
            <a:r>
              <a:rPr lang="en-US" dirty="0">
                <a:solidFill>
                  <a:srgbClr val="BCBEC4"/>
                </a:solidFill>
                <a:effectLst/>
              </a:rPr>
              <a:t>+ </a:t>
            </a:r>
            <a:r>
              <a:rPr lang="en-US" dirty="0" err="1">
                <a:solidFill>
                  <a:srgbClr val="BCBEC4"/>
                </a:solidFill>
                <a:effectLst/>
              </a:rPr>
              <a:t>LocalDateTime.</a:t>
            </a:r>
            <a:r>
              <a:rPr lang="en-US" i="1" dirty="0" err="1">
                <a:solidFill>
                  <a:srgbClr val="BCBEC4"/>
                </a:solidFill>
                <a:effectLst/>
              </a:rPr>
              <a:t>now</a:t>
            </a:r>
            <a:r>
              <a:rPr lang="en-US" dirty="0">
                <a:solidFill>
                  <a:srgbClr val="BCBEC4"/>
                </a:solidFill>
                <a:effectLst/>
              </a:rPr>
              <a:t>() +</a:t>
            </a:r>
            <a:r>
              <a:rPr lang="en-US" dirty="0">
                <a:solidFill>
                  <a:srgbClr val="6AAB73"/>
                </a:solidFill>
                <a:effectLst/>
              </a:rPr>
              <a:t>" The Current priority is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currentThread</a:t>
            </a:r>
            <a:r>
              <a:rPr lang="en-US" dirty="0">
                <a:solidFill>
                  <a:srgbClr val="BCBEC4"/>
                </a:solidFill>
                <a:effectLst/>
              </a:rPr>
              <a:t>().</a:t>
            </a:r>
            <a:r>
              <a:rPr lang="en-US" dirty="0" err="1">
                <a:solidFill>
                  <a:srgbClr val="BCBEC4"/>
                </a:solidFill>
                <a:effectLst/>
              </a:rPr>
              <a:t>getPriority</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CF8E6D"/>
                </a:solidFill>
                <a:effectLst/>
              </a:rPr>
              <a:t>try </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sleep</a:t>
            </a:r>
            <a:r>
              <a:rPr lang="en-US" dirty="0">
                <a:solidFill>
                  <a:srgbClr val="BCBEC4"/>
                </a:solidFill>
                <a:effectLst/>
              </a:rPr>
              <a:t>(</a:t>
            </a:r>
            <a:r>
              <a:rPr lang="en-US" dirty="0">
                <a:solidFill>
                  <a:srgbClr val="2AACB8"/>
                </a:solidFill>
                <a:effectLst/>
              </a:rPr>
              <a:t>1000L</a:t>
            </a:r>
            <a:r>
              <a:rPr lang="en-US" dirty="0">
                <a:solidFill>
                  <a:srgbClr val="BCBEC4"/>
                </a:solidFill>
                <a:effectLst/>
              </a:rPr>
              <a:t>);</a:t>
            </a:r>
            <a:br>
              <a:rPr lang="en-US" dirty="0">
                <a:solidFill>
                  <a:srgbClr val="BCBEC4"/>
                </a:solidFill>
                <a:effectLst/>
              </a:rPr>
            </a:br>
            <a:r>
              <a:rPr lang="en-US" dirty="0">
                <a:solidFill>
                  <a:srgbClr val="BCBEC4"/>
                </a:solidFill>
                <a:effectLst/>
              </a:rPr>
              <a:t>            } </a:t>
            </a:r>
            <a:r>
              <a:rPr lang="en-US" dirty="0">
                <a:solidFill>
                  <a:srgbClr val="CF8E6D"/>
                </a:solidFill>
                <a:effectLst/>
              </a:rPr>
              <a:t>catch </a:t>
            </a:r>
            <a:r>
              <a:rPr lang="en-US" dirty="0">
                <a:solidFill>
                  <a:srgbClr val="BCBEC4"/>
                </a:solidFill>
                <a:effectLst/>
              </a:rPr>
              <a:t>(</a:t>
            </a:r>
            <a:r>
              <a:rPr lang="en-US" dirty="0" err="1">
                <a:solidFill>
                  <a:srgbClr val="BCBEC4"/>
                </a:solidFill>
                <a:effectLst/>
              </a:rPr>
              <a:t>InterruptedException</a:t>
            </a:r>
            <a:r>
              <a:rPr lang="en-US" dirty="0">
                <a:solidFill>
                  <a:srgbClr val="BCBEC4"/>
                </a:solidFill>
                <a:effectLst/>
              </a:rPr>
              <a:t> e) {</a:t>
            </a:r>
            <a:br>
              <a:rPr lang="en-US" dirty="0">
                <a:solidFill>
                  <a:srgbClr val="BCBEC4"/>
                </a:solidFill>
                <a:effectLst/>
              </a:rPr>
            </a:br>
            <a:r>
              <a:rPr lang="en-US" dirty="0">
                <a:solidFill>
                  <a:srgbClr val="BCBEC4"/>
                </a:solidFill>
                <a:effectLst/>
              </a:rPr>
              <a:t>                </a:t>
            </a:r>
            <a:r>
              <a:rPr lang="en-US" dirty="0">
                <a:solidFill>
                  <a:srgbClr val="CF8E6D"/>
                </a:solidFill>
                <a:effectLst/>
              </a:rPr>
              <a:t>throw new </a:t>
            </a:r>
            <a:r>
              <a:rPr lang="en-US" dirty="0" err="1">
                <a:solidFill>
                  <a:srgbClr val="BCBEC4"/>
                </a:solidFill>
                <a:effectLst/>
              </a:rPr>
              <a:t>RuntimeException</a:t>
            </a:r>
            <a:r>
              <a:rPr lang="en-US" dirty="0">
                <a:solidFill>
                  <a:srgbClr val="BCBEC4"/>
                </a:solidFill>
                <a:effectLst/>
              </a:rPr>
              <a:t>(e);</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CF8E6D"/>
                </a:solidFill>
                <a:effectLst/>
              </a:rPr>
              <a:t>public void </a:t>
            </a:r>
            <a:r>
              <a:rPr lang="en-US" dirty="0">
                <a:solidFill>
                  <a:srgbClr val="56A8F5"/>
                </a:solidFill>
                <a:effectLst/>
              </a:rPr>
              <a:t>run</a:t>
            </a:r>
            <a:r>
              <a:rPr lang="en-US" dirty="0">
                <a:solidFill>
                  <a:srgbClr val="BCBEC4"/>
                </a:solidFill>
                <a:effectLst/>
              </a:rPr>
              <a:t>(</a:t>
            </a:r>
            <a:r>
              <a:rPr lang="en-US" dirty="0">
                <a:solidFill>
                  <a:srgbClr val="CF8E6D"/>
                </a:solidFill>
                <a:effectLst/>
              </a:rPr>
              <a:t>int </a:t>
            </a:r>
            <a:r>
              <a:rPr lang="en-US" dirty="0">
                <a:solidFill>
                  <a:srgbClr val="BCBEC4"/>
                </a:solidFill>
                <a:effectLst/>
              </a:rPr>
              <a:t>a , </a:t>
            </a:r>
            <a:r>
              <a:rPr lang="en-US" dirty="0">
                <a:solidFill>
                  <a:srgbClr val="CF8E6D"/>
                </a:solidFill>
                <a:effectLst/>
              </a:rPr>
              <a:t>int </a:t>
            </a:r>
            <a:r>
              <a:rPr lang="en-US" dirty="0">
                <a:solidFill>
                  <a:srgbClr val="BCBEC4"/>
                </a:solidFill>
                <a:effectLst/>
              </a:rPr>
              <a:t>b){</a:t>
            </a:r>
            <a:br>
              <a:rPr lang="en-US" dirty="0">
                <a:solidFill>
                  <a:srgbClr val="BCBEC4"/>
                </a:solidFill>
                <a:effectLst/>
              </a:rPr>
            </a:br>
            <a:r>
              <a:rPr lang="en-US" dirty="0">
                <a:solidFill>
                  <a:srgbClr val="BCBEC4"/>
                </a:solidFill>
                <a:effectLst/>
              </a:rPr>
              <a:t>            </a:t>
            </a:r>
            <a:r>
              <a:rPr lang="en-US" dirty="0" err="1">
                <a:solidFill>
                  <a:srgbClr val="BCBEC4"/>
                </a:solidFill>
                <a:effectLst/>
              </a:rPr>
              <a:t>System.</a:t>
            </a:r>
            <a:r>
              <a:rPr lang="en-US" i="1" dirty="0" err="1">
                <a:solidFill>
                  <a:srgbClr val="C77DBB"/>
                </a:solidFill>
                <a:effectLst/>
              </a:rPr>
              <a:t>out</a:t>
            </a:r>
            <a:r>
              <a:rPr lang="en-US" dirty="0" err="1">
                <a:solidFill>
                  <a:srgbClr val="BCBEC4"/>
                </a:solidFill>
                <a:effectLst/>
              </a:rPr>
              <a:t>.println</a:t>
            </a:r>
            <a:r>
              <a:rPr lang="en-US" dirty="0">
                <a:solidFill>
                  <a:srgbClr val="BCBEC4"/>
                </a:solidFill>
                <a:effectLst/>
              </a:rPr>
              <a:t>( a + b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br>
              <a:rPr lang="en-US" dirty="0">
                <a:solidFill>
                  <a:srgbClr val="BCBEC4"/>
                </a:solidFill>
                <a:effectLst/>
              </a:rPr>
            </a:br>
            <a:br>
              <a:rPr lang="en-US" dirty="0">
                <a:solidFill>
                  <a:srgbClr val="BCBEC4"/>
                </a:solidFill>
                <a:effectLst/>
              </a:rPr>
            </a:br>
            <a:r>
              <a:rPr lang="en-US" dirty="0">
                <a:solidFill>
                  <a:srgbClr val="BCBEC4"/>
                </a:solidFill>
                <a:effectLst/>
              </a:rPr>
              <a:t>}</a:t>
            </a:r>
          </a:p>
          <a:p>
            <a:endParaRPr lang="en-US" dirty="0"/>
          </a:p>
        </p:txBody>
      </p:sp>
    </p:spTree>
    <p:extLst>
      <p:ext uri="{BB962C8B-B14F-4D97-AF65-F5344CB8AC3E}">
        <p14:creationId xmlns:p14="http://schemas.microsoft.com/office/powerpoint/2010/main" val="195750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341A-3303-2262-1170-987C00C3C6D5}"/>
              </a:ext>
            </a:extLst>
          </p:cNvPr>
          <p:cNvSpPr>
            <a:spLocks noGrp="1"/>
          </p:cNvSpPr>
          <p:nvPr>
            <p:ph type="title"/>
          </p:nvPr>
        </p:nvSpPr>
        <p:spPr>
          <a:xfrm>
            <a:off x="838200" y="365126"/>
            <a:ext cx="10515600" cy="658131"/>
          </a:xfrm>
        </p:spPr>
        <p:txBody>
          <a:bodyPr>
            <a:normAutofit/>
          </a:bodyPr>
          <a:lstStyle/>
          <a:p>
            <a:r>
              <a:rPr lang="en-US" sz="1400" dirty="0"/>
              <a:t>Code Snippet on executing the Thread Demo class and creating the task Using Runnable Interface</a:t>
            </a:r>
          </a:p>
        </p:txBody>
      </p:sp>
      <p:sp>
        <p:nvSpPr>
          <p:cNvPr id="3" name="Content Placeholder 2">
            <a:extLst>
              <a:ext uri="{FF2B5EF4-FFF2-40B4-BE49-F238E27FC236}">
                <a16:creationId xmlns:a16="http://schemas.microsoft.com/office/drawing/2014/main" id="{F80103D6-5B31-E35F-F896-CE92E474BBA5}"/>
              </a:ext>
            </a:extLst>
          </p:cNvPr>
          <p:cNvSpPr>
            <a:spLocks noGrp="1"/>
          </p:cNvSpPr>
          <p:nvPr>
            <p:ph idx="1"/>
          </p:nvPr>
        </p:nvSpPr>
        <p:spPr>
          <a:xfrm>
            <a:off x="838200" y="1273630"/>
            <a:ext cx="10515600" cy="4903333"/>
          </a:xfrm>
        </p:spPr>
        <p:txBody>
          <a:bodyPr>
            <a:normAutofit fontScale="70000" lnSpcReduction="20000"/>
          </a:bodyPr>
          <a:lstStyle/>
          <a:p>
            <a:r>
              <a:rPr lang="en-US" dirty="0">
                <a:solidFill>
                  <a:srgbClr val="CF8E6D"/>
                </a:solidFill>
                <a:effectLst/>
              </a:rPr>
              <a:t>class </a:t>
            </a:r>
            <a:r>
              <a:rPr lang="en-US" dirty="0">
                <a:solidFill>
                  <a:srgbClr val="BCBEC4"/>
                </a:solidFill>
                <a:effectLst/>
              </a:rPr>
              <a:t>Main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CF8E6D"/>
                </a:solidFill>
                <a:effectLst/>
              </a:rPr>
              <a:t>public static void </a:t>
            </a:r>
            <a:r>
              <a:rPr lang="en-US" dirty="0">
                <a:solidFill>
                  <a:srgbClr val="56A8F5"/>
                </a:solidFill>
                <a:effectLst/>
              </a:rPr>
              <a:t>main</a:t>
            </a:r>
            <a:r>
              <a:rPr lang="en-US" dirty="0">
                <a:solidFill>
                  <a:srgbClr val="BCBEC4"/>
                </a:solidFill>
                <a:effectLst/>
              </a:rPr>
              <a:t>(String[] </a:t>
            </a:r>
            <a:r>
              <a:rPr lang="en-US" dirty="0" err="1">
                <a:solidFill>
                  <a:srgbClr val="BCBEC4"/>
                </a:solidFill>
                <a:effectLst/>
              </a:rPr>
              <a:t>args</a:t>
            </a:r>
            <a:r>
              <a:rPr lang="en-US" dirty="0">
                <a:solidFill>
                  <a:srgbClr val="BCBEC4"/>
                </a:solidFill>
                <a:effectLst/>
              </a:rPr>
              <a:t>) </a:t>
            </a:r>
            <a:r>
              <a:rPr lang="en-US" dirty="0">
                <a:solidFill>
                  <a:srgbClr val="CF8E6D"/>
                </a:solidFill>
                <a:effectLst/>
              </a:rPr>
              <a:t>throws </a:t>
            </a:r>
            <a:r>
              <a:rPr lang="en-US" dirty="0" err="1">
                <a:solidFill>
                  <a:srgbClr val="BCBEC4"/>
                </a:solidFill>
                <a:effectLst/>
              </a:rPr>
              <a:t>InterruptedException</a:t>
            </a: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ThreadDemo</a:t>
            </a:r>
            <a:r>
              <a:rPr lang="en-US" dirty="0">
                <a:solidFill>
                  <a:srgbClr val="BCBEC4"/>
                </a:solidFill>
                <a:effectLst/>
              </a:rPr>
              <a:t> </a:t>
            </a:r>
            <a:r>
              <a:rPr lang="en-US" dirty="0" err="1">
                <a:solidFill>
                  <a:srgbClr val="BCBEC4"/>
                </a:solidFill>
                <a:effectLst/>
              </a:rPr>
              <a:t>threadDemo</a:t>
            </a:r>
            <a:r>
              <a:rPr lang="en-US" dirty="0">
                <a:solidFill>
                  <a:srgbClr val="BCBEC4"/>
                </a:solidFill>
                <a:effectLst/>
              </a:rPr>
              <a:t> = </a:t>
            </a:r>
            <a:r>
              <a:rPr lang="en-US" dirty="0">
                <a:solidFill>
                  <a:srgbClr val="CF8E6D"/>
                </a:solidFill>
                <a:effectLst/>
              </a:rPr>
              <a:t>new </a:t>
            </a:r>
            <a:r>
              <a:rPr lang="en-US" dirty="0" err="1">
                <a:solidFill>
                  <a:srgbClr val="BCBEC4"/>
                </a:solidFill>
                <a:effectLst/>
              </a:rPr>
              <a:t>ThreadDemo</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threadDemo.start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err="1">
                <a:solidFill>
                  <a:srgbClr val="BCBEC4"/>
                </a:solidFill>
                <a:effectLst/>
              </a:rPr>
              <a:t>ThreadDemo</a:t>
            </a:r>
            <a:r>
              <a:rPr lang="en-US" dirty="0">
                <a:solidFill>
                  <a:srgbClr val="BCBEC4"/>
                </a:solidFill>
                <a:effectLst/>
              </a:rPr>
              <a:t> threadDemo1 = </a:t>
            </a:r>
            <a:r>
              <a:rPr lang="en-US" dirty="0">
                <a:solidFill>
                  <a:srgbClr val="CF8E6D"/>
                </a:solidFill>
                <a:effectLst/>
              </a:rPr>
              <a:t>new </a:t>
            </a:r>
            <a:r>
              <a:rPr lang="en-US" dirty="0" err="1">
                <a:solidFill>
                  <a:srgbClr val="BCBEC4"/>
                </a:solidFill>
                <a:effectLst/>
              </a:rPr>
              <a:t>ThreadDemo</a:t>
            </a:r>
            <a:r>
              <a:rPr lang="en-US" dirty="0">
                <a:solidFill>
                  <a:srgbClr val="BCBEC4"/>
                </a:solidFill>
                <a:effectLst/>
              </a:rPr>
              <a:t>();</a:t>
            </a:r>
            <a:br>
              <a:rPr lang="en-US" dirty="0">
                <a:solidFill>
                  <a:srgbClr val="BCBEC4"/>
                </a:solidFill>
                <a:effectLst/>
              </a:rPr>
            </a:br>
            <a:r>
              <a:rPr lang="en-US" dirty="0">
                <a:solidFill>
                  <a:srgbClr val="BCBEC4"/>
                </a:solidFill>
                <a:effectLst/>
              </a:rPr>
              <a:t>    threadDemo1.start();</a:t>
            </a:r>
            <a:br>
              <a:rPr lang="en-US" dirty="0">
                <a:solidFill>
                  <a:srgbClr val="BCBEC4"/>
                </a:solidFill>
                <a:effectLst/>
              </a:rPr>
            </a:br>
            <a:r>
              <a:rPr lang="en-US" dirty="0">
                <a:solidFill>
                  <a:srgbClr val="BCBEC4"/>
                </a:solidFill>
                <a:effectLst/>
              </a:rPr>
              <a:t>    threadDemo1.setPriority(</a:t>
            </a:r>
            <a:r>
              <a:rPr lang="en-US" dirty="0">
                <a:solidFill>
                  <a:srgbClr val="2AACB8"/>
                </a:solidFill>
                <a:effectLst/>
              </a:rPr>
              <a:t>10</a:t>
            </a:r>
            <a:r>
              <a:rPr lang="en-US" dirty="0">
                <a:solidFill>
                  <a:srgbClr val="BCBEC4"/>
                </a:solidFill>
                <a:effectLst/>
              </a:rPr>
              <a:t>);</a:t>
            </a:r>
            <a:br>
              <a:rPr lang="en-US" dirty="0">
                <a:solidFill>
                  <a:srgbClr val="BCBEC4"/>
                </a:solidFill>
                <a:effectLst/>
              </a:rPr>
            </a:br>
            <a:r>
              <a:rPr lang="en-US" dirty="0">
                <a:solidFill>
                  <a:srgbClr val="BCBEC4"/>
                </a:solidFill>
                <a:effectLst/>
              </a:rPr>
              <a:t>    threadDemo1.run(</a:t>
            </a:r>
            <a:r>
              <a:rPr lang="en-US" dirty="0">
                <a:solidFill>
                  <a:srgbClr val="2AACB8"/>
                </a:solidFill>
                <a:effectLst/>
              </a:rPr>
              <a:t>3 </a:t>
            </a:r>
            <a:r>
              <a:rPr lang="en-US" dirty="0">
                <a:solidFill>
                  <a:srgbClr val="BCBEC4"/>
                </a:solidFill>
                <a:effectLst/>
              </a:rPr>
              <a:t>, </a:t>
            </a:r>
            <a:r>
              <a:rPr lang="en-US" dirty="0">
                <a:solidFill>
                  <a:srgbClr val="2AACB8"/>
                </a:solidFill>
                <a:effectLst/>
              </a:rPr>
              <a:t>5</a:t>
            </a:r>
            <a:r>
              <a:rPr lang="en-US" dirty="0">
                <a:solidFill>
                  <a:srgbClr val="BCBEC4"/>
                </a:solidFill>
                <a:effectLst/>
              </a:rPr>
              <a:t>);</a:t>
            </a:r>
            <a:br>
              <a:rPr lang="en-US" dirty="0">
                <a:solidFill>
                  <a:srgbClr val="BCBEC4"/>
                </a:solidFill>
                <a:effectLst/>
              </a:rPr>
            </a:br>
            <a:r>
              <a:rPr lang="en-US" dirty="0">
                <a:solidFill>
                  <a:srgbClr val="BCBEC4"/>
                </a:solidFill>
                <a:effectLst/>
              </a:rPr>
              <a:t>    Runnable </a:t>
            </a:r>
            <a:r>
              <a:rPr lang="en-US" dirty="0" err="1">
                <a:solidFill>
                  <a:srgbClr val="BCBEC4"/>
                </a:solidFill>
                <a:effectLst/>
              </a:rPr>
              <a:t>myRunnable</a:t>
            </a:r>
            <a:r>
              <a:rPr lang="en-US" dirty="0">
                <a:solidFill>
                  <a:srgbClr val="BCBEC4"/>
                </a:solidFill>
                <a:effectLst/>
              </a:rPr>
              <a:t> = () -&gt; {</a:t>
            </a:r>
            <a:br>
              <a:rPr lang="en-US" dirty="0">
                <a:solidFill>
                  <a:srgbClr val="BCBEC4"/>
                </a:solidFill>
                <a:effectLst/>
              </a:rPr>
            </a:br>
            <a:r>
              <a:rPr lang="en-US" dirty="0">
                <a:solidFill>
                  <a:srgbClr val="BCBEC4"/>
                </a:solidFill>
                <a:effectLst/>
              </a:rPr>
              <a:t>        </a:t>
            </a:r>
            <a:r>
              <a:rPr lang="en-US" dirty="0">
                <a:solidFill>
                  <a:srgbClr val="CF8E6D"/>
                </a:solidFill>
                <a:effectLst/>
              </a:rPr>
              <a:t>for </a:t>
            </a:r>
            <a:r>
              <a:rPr lang="en-US" dirty="0">
                <a:solidFill>
                  <a:srgbClr val="BCBEC4"/>
                </a:solidFill>
                <a:effectLst/>
              </a:rPr>
              <a:t>(</a:t>
            </a:r>
            <a:r>
              <a:rPr lang="en-US" dirty="0">
                <a:solidFill>
                  <a:srgbClr val="CF8E6D"/>
                </a:solidFill>
                <a:effectLst/>
              </a:rPr>
              <a:t>int </a:t>
            </a:r>
            <a:r>
              <a:rPr lang="en-US" dirty="0" err="1">
                <a:solidFill>
                  <a:srgbClr val="BCBEC4"/>
                </a:solidFill>
                <a:effectLst/>
              </a:rPr>
              <a:t>i</a:t>
            </a:r>
            <a:r>
              <a:rPr lang="en-US" dirty="0">
                <a:solidFill>
                  <a:srgbClr val="BCBEC4"/>
                </a:solidFill>
                <a:effectLst/>
              </a:rPr>
              <a:t>=</a:t>
            </a:r>
            <a:r>
              <a:rPr lang="en-US" dirty="0">
                <a:solidFill>
                  <a:srgbClr val="2AACB8"/>
                </a:solidFill>
                <a:effectLst/>
              </a:rPr>
              <a:t>0 </a:t>
            </a:r>
            <a:r>
              <a:rPr lang="en-US" dirty="0">
                <a:solidFill>
                  <a:srgbClr val="BCBEC4"/>
                </a:solidFill>
                <a:effectLst/>
              </a:rPr>
              <a:t>; </a:t>
            </a:r>
            <a:r>
              <a:rPr lang="en-US" dirty="0" err="1">
                <a:solidFill>
                  <a:srgbClr val="BCBEC4"/>
                </a:solidFill>
                <a:effectLst/>
              </a:rPr>
              <a:t>i</a:t>
            </a:r>
            <a:r>
              <a:rPr lang="en-US" dirty="0">
                <a:solidFill>
                  <a:srgbClr val="BCBEC4"/>
                </a:solidFill>
                <a:effectLst/>
              </a:rPr>
              <a:t> &lt; </a:t>
            </a:r>
            <a:r>
              <a:rPr lang="en-US" dirty="0">
                <a:solidFill>
                  <a:srgbClr val="2AACB8"/>
                </a:solidFill>
                <a:effectLst/>
              </a:rPr>
              <a:t>5 </a:t>
            </a:r>
            <a:r>
              <a:rPr lang="en-US" dirty="0">
                <a:solidFill>
                  <a:srgbClr val="BCBEC4"/>
                </a:solidFill>
                <a:effectLst/>
              </a:rPr>
              <a:t>; </a:t>
            </a:r>
            <a:r>
              <a:rPr lang="en-US" dirty="0" err="1">
                <a:solidFill>
                  <a:srgbClr val="BCBEC4"/>
                </a:solidFill>
                <a:effectLst/>
              </a:rPr>
              <a:t>i</a:t>
            </a: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r>
              <a:rPr lang="en-US" dirty="0" err="1">
                <a:solidFill>
                  <a:srgbClr val="BCBEC4"/>
                </a:solidFill>
                <a:effectLst/>
              </a:rPr>
              <a:t>System.</a:t>
            </a:r>
            <a:r>
              <a:rPr lang="en-US" i="1" dirty="0" err="1">
                <a:solidFill>
                  <a:srgbClr val="C77DBB"/>
                </a:solidFill>
                <a:effectLst/>
              </a:rPr>
              <a:t>out</a:t>
            </a:r>
            <a:r>
              <a:rPr lang="en-US" dirty="0" err="1">
                <a:solidFill>
                  <a:srgbClr val="BCBEC4"/>
                </a:solidFill>
                <a:effectLst/>
              </a:rPr>
              <a:t>.println</a:t>
            </a:r>
            <a:r>
              <a:rPr lang="en-US" dirty="0">
                <a:solidFill>
                  <a:srgbClr val="BCBEC4"/>
                </a:solidFill>
                <a:effectLst/>
              </a:rPr>
              <a:t>(</a:t>
            </a:r>
            <a:r>
              <a:rPr lang="en-US" dirty="0">
                <a:solidFill>
                  <a:srgbClr val="6AAB73"/>
                </a:solidFill>
                <a:effectLst/>
              </a:rPr>
              <a:t>" Thread priority is  "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currentThread</a:t>
            </a:r>
            <a:r>
              <a:rPr lang="en-US" dirty="0">
                <a:solidFill>
                  <a:srgbClr val="BCBEC4"/>
                </a:solidFill>
                <a:effectLst/>
              </a:rPr>
              <a:t>().</a:t>
            </a:r>
            <a:r>
              <a:rPr lang="en-US" dirty="0" err="1">
                <a:solidFill>
                  <a:srgbClr val="BCBEC4"/>
                </a:solidFill>
                <a:effectLst/>
              </a:rPr>
              <a:t>getPriority</a:t>
            </a:r>
            <a:r>
              <a:rPr lang="en-US" dirty="0">
                <a:solidFill>
                  <a:srgbClr val="BCBEC4"/>
                </a:solidFill>
                <a:effectLst/>
              </a:rPr>
              <a:t>() + </a:t>
            </a:r>
            <a:r>
              <a:rPr lang="en-US" dirty="0">
                <a:solidFill>
                  <a:srgbClr val="6AAB73"/>
                </a:solidFill>
                <a:effectLst/>
              </a:rPr>
              <a:t>" Current thread name is "</a:t>
            </a:r>
            <a:r>
              <a:rPr lang="en-US" dirty="0">
                <a:solidFill>
                  <a:srgbClr val="BCBEC4"/>
                </a:solidFill>
                <a:effectLst/>
              </a:rPr>
              <a:t>+ </a:t>
            </a:r>
            <a:r>
              <a:rPr lang="en-US" dirty="0" err="1">
                <a:solidFill>
                  <a:srgbClr val="BCBEC4"/>
                </a:solidFill>
                <a:effectLst/>
              </a:rPr>
              <a:t>Thread.</a:t>
            </a:r>
            <a:r>
              <a:rPr lang="en-US" i="1" dirty="0" err="1">
                <a:solidFill>
                  <a:srgbClr val="BCBEC4"/>
                </a:solidFill>
                <a:effectLst/>
              </a:rPr>
              <a:t>currentThread</a:t>
            </a:r>
            <a:r>
              <a:rPr lang="en-US" dirty="0">
                <a:solidFill>
                  <a:srgbClr val="BCBEC4"/>
                </a:solidFill>
                <a:effectLst/>
              </a:rPr>
              <a:t>().</a:t>
            </a:r>
            <a:r>
              <a:rPr lang="en-US" dirty="0" err="1">
                <a:solidFill>
                  <a:srgbClr val="BCBEC4"/>
                </a:solidFill>
                <a:effectLst/>
              </a:rPr>
              <a:t>getName</a:t>
            </a:r>
            <a:r>
              <a:rPr lang="en-US" dirty="0">
                <a:solidFill>
                  <a:srgbClr val="BCBEC4"/>
                </a:solidFill>
                <a:effectLst/>
              </a:rPr>
              <a:t>());</a:t>
            </a: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    };</a:t>
            </a:r>
            <a:br>
              <a:rPr lang="en-US" dirty="0">
                <a:solidFill>
                  <a:srgbClr val="BCBEC4"/>
                </a:solidFill>
                <a:effectLst/>
              </a:rPr>
            </a:br>
            <a:br>
              <a:rPr lang="en-US" dirty="0">
                <a:solidFill>
                  <a:srgbClr val="BCBEC4"/>
                </a:solidFill>
                <a:effectLst/>
              </a:rPr>
            </a:br>
            <a:r>
              <a:rPr lang="en-US" dirty="0">
                <a:solidFill>
                  <a:srgbClr val="BCBEC4"/>
                </a:solidFill>
                <a:effectLst/>
              </a:rPr>
              <a:t>        </a:t>
            </a:r>
            <a:r>
              <a:rPr lang="en-US" dirty="0">
                <a:solidFill>
                  <a:srgbClr val="CF8E6D"/>
                </a:solidFill>
                <a:effectLst/>
              </a:rPr>
              <a:t>new </a:t>
            </a:r>
            <a:r>
              <a:rPr lang="en-US" dirty="0">
                <a:solidFill>
                  <a:srgbClr val="BCBEC4"/>
                </a:solidFill>
                <a:effectLst/>
              </a:rPr>
              <a:t>Thread(</a:t>
            </a:r>
            <a:r>
              <a:rPr lang="en-US" dirty="0" err="1">
                <a:solidFill>
                  <a:srgbClr val="BCBEC4"/>
                </a:solidFill>
                <a:effectLst/>
              </a:rPr>
              <a:t>myRunnable</a:t>
            </a:r>
            <a:r>
              <a:rPr lang="en-US" dirty="0">
                <a:solidFill>
                  <a:srgbClr val="BCBEC4"/>
                </a:solidFill>
                <a:effectLst/>
              </a:rPr>
              <a:t>).start();</a:t>
            </a:r>
            <a:br>
              <a:rPr lang="en-US" dirty="0">
                <a:solidFill>
                  <a:srgbClr val="BCBEC4"/>
                </a:solidFill>
                <a:effectLst/>
              </a:rPr>
            </a:br>
            <a:br>
              <a:rPr lang="en-US" dirty="0">
                <a:solidFill>
                  <a:srgbClr val="BCBEC4"/>
                </a:solidFill>
                <a:effectLst/>
              </a:rPr>
            </a:br>
            <a:r>
              <a:rPr lang="en-US" dirty="0">
                <a:solidFill>
                  <a:srgbClr val="BCBEC4"/>
                </a:solidFill>
                <a:effectLst/>
              </a:rPr>
              <a:t>    }</a:t>
            </a:r>
            <a:br>
              <a:rPr lang="en-US" dirty="0">
                <a:solidFill>
                  <a:srgbClr val="BCBEC4"/>
                </a:solidFill>
                <a:effectLst/>
              </a:rPr>
            </a:br>
            <a:r>
              <a:rPr lang="en-US" dirty="0">
                <a:solidFill>
                  <a:srgbClr val="BCBEC4"/>
                </a:solidFill>
                <a:effectLst/>
              </a:rPr>
              <a:t>}</a:t>
            </a:r>
          </a:p>
          <a:p>
            <a:endParaRPr lang="en-US" dirty="0"/>
          </a:p>
        </p:txBody>
      </p:sp>
    </p:spTree>
    <p:extLst>
      <p:ext uri="{BB962C8B-B14F-4D97-AF65-F5344CB8AC3E}">
        <p14:creationId xmlns:p14="http://schemas.microsoft.com/office/powerpoint/2010/main" val="69217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F3BA-4DD5-5E0A-36A5-13AB784AC515}"/>
              </a:ext>
            </a:extLst>
          </p:cNvPr>
          <p:cNvSpPr>
            <a:spLocks noGrp="1"/>
          </p:cNvSpPr>
          <p:nvPr>
            <p:ph type="title"/>
          </p:nvPr>
        </p:nvSpPr>
        <p:spPr>
          <a:xfrm>
            <a:off x="838200" y="365126"/>
            <a:ext cx="10515600" cy="756104"/>
          </a:xfrm>
        </p:spPr>
        <p:txBody>
          <a:bodyPr>
            <a:normAutofit/>
          </a:bodyPr>
          <a:lstStyle/>
          <a:p>
            <a:pPr algn="l" fontAlgn="base"/>
            <a:r>
              <a:rPr lang="en-US" sz="1600" b="1" i="0" u="none" strike="noStrike" dirty="0">
                <a:solidFill>
                  <a:srgbClr val="273239"/>
                </a:solidFill>
                <a:effectLst/>
                <a:latin typeface="Source Sans 3"/>
              </a:rPr>
              <a:t>Java Executor Framework</a:t>
            </a:r>
          </a:p>
        </p:txBody>
      </p:sp>
      <p:sp>
        <p:nvSpPr>
          <p:cNvPr id="3" name="Content Placeholder 2">
            <a:extLst>
              <a:ext uri="{FF2B5EF4-FFF2-40B4-BE49-F238E27FC236}">
                <a16:creationId xmlns:a16="http://schemas.microsoft.com/office/drawing/2014/main" id="{0B339E1A-7444-BF39-3994-E87D7289D25D}"/>
              </a:ext>
            </a:extLst>
          </p:cNvPr>
          <p:cNvSpPr>
            <a:spLocks noGrp="1"/>
          </p:cNvSpPr>
          <p:nvPr>
            <p:ph idx="1"/>
          </p:nvPr>
        </p:nvSpPr>
        <p:spPr>
          <a:xfrm>
            <a:off x="838200" y="1012371"/>
            <a:ext cx="10515600" cy="5164592"/>
          </a:xfrm>
        </p:spPr>
        <p:txBody>
          <a:bodyPr>
            <a:normAutofit/>
          </a:bodyPr>
          <a:lstStyle/>
          <a:p>
            <a:r>
              <a:rPr lang="en-US" sz="1400" b="0" i="0" u="none" strike="noStrike" dirty="0">
                <a:solidFill>
                  <a:srgbClr val="273239"/>
                </a:solidFill>
                <a:effectLst/>
                <a:latin typeface="Nunito" pitchFamily="2" charset="77"/>
              </a:rPr>
              <a:t>Java executor framework (</a:t>
            </a:r>
            <a:r>
              <a:rPr lang="en-US" sz="1400" b="0" i="0" u="sng" dirty="0">
                <a:solidFill>
                  <a:srgbClr val="EC4E20"/>
                </a:solidFill>
                <a:effectLst/>
                <a:latin typeface="Nunito" pitchFamily="2" charset="77"/>
                <a:hlinkClick r:id="rId2"/>
              </a:rPr>
              <a:t>java.util.concurrent.Executor</a:t>
            </a:r>
            <a:r>
              <a:rPr lang="en-US" sz="1400" b="0" i="0" u="none" strike="noStrike" dirty="0">
                <a:solidFill>
                  <a:srgbClr val="273239"/>
                </a:solidFill>
                <a:effectLst/>
                <a:latin typeface="Nunito" pitchFamily="2" charset="77"/>
              </a:rPr>
              <a:t>), released with the JDK 5 is used to run the Runnable objects without creating new threads every time and mostly re-using the already created threads. We all know that there are two ways to create a thread in Java. </a:t>
            </a:r>
          </a:p>
          <a:p>
            <a:pPr algn="l" rtl="0" fontAlgn="base"/>
            <a:r>
              <a:rPr lang="en-US" sz="1400" b="0" i="0" u="none" strike="noStrike" dirty="0">
                <a:solidFill>
                  <a:srgbClr val="273239"/>
                </a:solidFill>
                <a:effectLst/>
                <a:latin typeface="Nunito" pitchFamily="2" charset="77"/>
              </a:rPr>
              <a:t>The</a:t>
            </a:r>
            <a:r>
              <a:rPr lang="en-US" sz="1400" b="0" i="0" u="sng" strike="noStrike" dirty="0">
                <a:solidFill>
                  <a:srgbClr val="EC4E20"/>
                </a:solidFill>
                <a:effectLst/>
                <a:latin typeface="Nunito" pitchFamily="2" charset="77"/>
                <a:hlinkClick r:id="rId2"/>
              </a:rPr>
              <a:t> java.util.concurrent.Executors</a:t>
            </a:r>
            <a:r>
              <a:rPr lang="en-US" sz="1400" b="0" i="0" u="none" strike="noStrike" dirty="0">
                <a:solidFill>
                  <a:srgbClr val="273239"/>
                </a:solidFill>
                <a:effectLst/>
                <a:latin typeface="Nunito" pitchFamily="2" charset="77"/>
              </a:rPr>
              <a:t> provide factory methods that are being used to create </a:t>
            </a:r>
            <a:r>
              <a:rPr lang="en-US" sz="1400" b="0" i="0" u="sng" strike="noStrike" dirty="0">
                <a:solidFill>
                  <a:srgbClr val="EC4E20"/>
                </a:solidFill>
                <a:effectLst/>
                <a:latin typeface="Nunito" pitchFamily="2" charset="77"/>
                <a:hlinkClick r:id="rId3"/>
              </a:rPr>
              <a:t>ThreadPools</a:t>
            </a:r>
            <a:r>
              <a:rPr lang="en-US" sz="1400" b="0" i="0" u="none" strike="noStrike" dirty="0">
                <a:solidFill>
                  <a:srgbClr val="273239"/>
                </a:solidFill>
                <a:effectLst/>
                <a:latin typeface="Nunito" pitchFamily="2" charset="77"/>
              </a:rPr>
              <a:t> of worker threads. Thread pools overcome this issue by keeping the threads alive and reusing the threads. Any excess tasks flowing in, that the threads in the pool can’t handle are held in a Queue. Once any of the threads get free, they pick up the next task from this queue. This task queue is essentially unbounded for the out-of-box executors provided by the JDK.</a:t>
            </a:r>
          </a:p>
          <a:p>
            <a:pPr algn="l" rtl="0" fontAlgn="base"/>
            <a:r>
              <a:rPr lang="en-US" sz="1400" b="1" i="0" u="none" strike="noStrike" dirty="0">
                <a:solidFill>
                  <a:srgbClr val="273239"/>
                </a:solidFill>
                <a:effectLst/>
                <a:latin typeface="Nunito" pitchFamily="2" charset="77"/>
              </a:rPr>
              <a:t>Some types of Java Executors are listed below:</a:t>
            </a:r>
            <a:endParaRPr lang="en-US" sz="1400" b="0" i="0" u="none" strike="noStrike" dirty="0">
              <a:solidFill>
                <a:srgbClr val="273239"/>
              </a:solidFill>
              <a:effectLst/>
              <a:latin typeface="Nunito" pitchFamily="2" charset="77"/>
            </a:endParaRPr>
          </a:p>
          <a:p>
            <a:pPr marL="0" indent="0" fontAlgn="base">
              <a:buNone/>
            </a:pPr>
            <a:r>
              <a:rPr lang="en-US" sz="1400" b="0" i="0" u="none" strike="noStrike" dirty="0">
                <a:solidFill>
                  <a:srgbClr val="273239"/>
                </a:solidFill>
                <a:effectLst/>
                <a:latin typeface="Nunito" pitchFamily="2" charset="77"/>
              </a:rPr>
              <a:t>        </a:t>
            </a:r>
            <a:r>
              <a:rPr lang="en-US" sz="1400" b="0" i="0" u="none" strike="noStrike" dirty="0" err="1">
                <a:solidFill>
                  <a:srgbClr val="273239"/>
                </a:solidFill>
                <a:effectLst/>
                <a:latin typeface="Nunito" pitchFamily="2" charset="77"/>
              </a:rPr>
              <a:t>SingleThreadExecutor</a:t>
            </a:r>
            <a:r>
              <a:rPr lang="en-US" sz="1400" b="0" i="0" u="none" strike="noStrike" dirty="0">
                <a:solidFill>
                  <a:srgbClr val="273239"/>
                </a:solidFill>
                <a:effectLst/>
                <a:latin typeface="Nunito" pitchFamily="2" charset="77"/>
              </a:rPr>
              <a:t> </a:t>
            </a:r>
            <a:r>
              <a:rPr lang="en-US" sz="1400" b="0" i="0" u="none" strike="noStrike" dirty="0">
                <a:solidFill>
                  <a:srgbClr val="273239"/>
                </a:solidFill>
                <a:effectLst/>
                <a:latin typeface="Nunito" pitchFamily="2" charset="77"/>
                <a:sym typeface="Wingdings" pitchFamily="2" charset="2"/>
              </a:rPr>
              <a:t> </a:t>
            </a:r>
            <a:r>
              <a:rPr lang="en-US" sz="1400" b="0" i="0" u="none" strike="noStrike" dirty="0">
                <a:solidFill>
                  <a:srgbClr val="273239"/>
                </a:solidFill>
                <a:effectLst/>
                <a:latin typeface="Nunito" pitchFamily="2" charset="77"/>
              </a:rPr>
              <a:t>method of the Executors class. It is used to execute tasks sequentially.</a:t>
            </a:r>
          </a:p>
          <a:p>
            <a:pPr marL="0" indent="0" fontAlgn="base">
              <a:buNone/>
            </a:pPr>
            <a:r>
              <a:rPr lang="en-US" sz="1400" dirty="0">
                <a:solidFill>
                  <a:srgbClr val="273239"/>
                </a:solidFill>
                <a:latin typeface="Nunito" pitchFamily="2" charset="77"/>
              </a:rPr>
              <a:t>        </a:t>
            </a:r>
            <a:r>
              <a:rPr lang="en-US" sz="1400" b="0" i="0" u="none" strike="noStrike" dirty="0" err="1">
                <a:solidFill>
                  <a:srgbClr val="273239"/>
                </a:solidFill>
                <a:effectLst/>
                <a:latin typeface="Nunito" pitchFamily="2" charset="77"/>
              </a:rPr>
              <a:t>FixedThreadPool</a:t>
            </a:r>
            <a:r>
              <a:rPr lang="en-US" sz="1400" b="0" i="0" u="none" strike="noStrike" dirty="0">
                <a:solidFill>
                  <a:srgbClr val="273239"/>
                </a:solidFill>
                <a:effectLst/>
                <a:latin typeface="Nunito" pitchFamily="2" charset="77"/>
              </a:rPr>
              <a:t>(n)+  </a:t>
            </a:r>
            <a:r>
              <a:rPr lang="en-US" sz="1400" b="0" i="0" u="none" strike="noStrike" dirty="0">
                <a:solidFill>
                  <a:srgbClr val="273239"/>
                </a:solidFill>
                <a:effectLst/>
                <a:latin typeface="Nunito" pitchFamily="2" charset="77"/>
                <a:sym typeface="Wingdings" pitchFamily="2" charset="2"/>
              </a:rPr>
              <a:t> </a:t>
            </a:r>
            <a:r>
              <a:rPr lang="en-US" sz="1400" b="0" i="0" u="none" strike="noStrike" dirty="0">
                <a:solidFill>
                  <a:srgbClr val="273239"/>
                </a:solidFill>
                <a:effectLst/>
                <a:latin typeface="Nunito" pitchFamily="2" charset="77"/>
              </a:rPr>
              <a:t>The tasks submitted to the executor are executed by the n threads and if there is more task they are 		            stored on a </a:t>
            </a:r>
            <a:r>
              <a:rPr lang="en-US" sz="1400" b="0" i="0" u="none" strike="noStrike" dirty="0" err="1">
                <a:solidFill>
                  <a:srgbClr val="273239"/>
                </a:solidFill>
                <a:effectLst/>
                <a:latin typeface="Nunito" pitchFamily="2" charset="77"/>
              </a:rPr>
              <a:t>LinkedBlockingQueue</a:t>
            </a:r>
            <a:r>
              <a:rPr lang="en-US" sz="1400" b="0" i="0" u="none" strike="noStrike" dirty="0">
                <a:solidFill>
                  <a:srgbClr val="273239"/>
                </a:solidFill>
                <a:effectLst/>
                <a:latin typeface="Nunito" pitchFamily="2" charset="77"/>
              </a:rPr>
              <a:t>. It uses Blocking Queue.</a:t>
            </a:r>
          </a:p>
          <a:p>
            <a:pPr marL="0" indent="0" fontAlgn="base">
              <a:buNone/>
            </a:pPr>
            <a:r>
              <a:rPr lang="en-US" sz="1400" dirty="0">
                <a:solidFill>
                  <a:srgbClr val="273239"/>
                </a:solidFill>
                <a:latin typeface="Nunito" pitchFamily="2" charset="77"/>
              </a:rPr>
              <a:t>       </a:t>
            </a:r>
            <a:r>
              <a:rPr lang="en-US" sz="1400" b="0" i="0" u="none" strike="noStrike" dirty="0" err="1">
                <a:solidFill>
                  <a:srgbClr val="273239"/>
                </a:solidFill>
                <a:effectLst/>
                <a:latin typeface="Nunito" pitchFamily="2" charset="77"/>
              </a:rPr>
              <a:t>CachedThreadPool</a:t>
            </a:r>
            <a:r>
              <a:rPr lang="en-US" sz="1400" b="0" i="0" u="none" strike="noStrike" dirty="0">
                <a:solidFill>
                  <a:srgbClr val="273239"/>
                </a:solidFill>
                <a:effectLst/>
                <a:latin typeface="Nunito" pitchFamily="2" charset="77"/>
              </a:rPr>
              <a:t>  </a:t>
            </a:r>
            <a:r>
              <a:rPr lang="en-US" sz="1400" dirty="0">
                <a:solidFill>
                  <a:srgbClr val="273239"/>
                </a:solidFill>
                <a:latin typeface="Nunito" pitchFamily="2" charset="77"/>
                <a:sym typeface="Wingdings" pitchFamily="2" charset="2"/>
              </a:rPr>
              <a:t> </a:t>
            </a:r>
            <a:r>
              <a:rPr lang="en-US" sz="1400" dirty="0">
                <a:solidFill>
                  <a:srgbClr val="273239"/>
                </a:solidFill>
                <a:latin typeface="Nunito" pitchFamily="2" charset="77"/>
              </a:rPr>
              <a:t>Creates a thread pool that creates new threads as needed, but will reuse previously constructed 	threads when they are available. Calls to execute will reuse previously constructed threads if available. If no existing 	thread is available, a new thread will be created and added to the pool. It uses a </a:t>
            </a:r>
            <a:r>
              <a:rPr lang="en-US" sz="1400" dirty="0">
                <a:solidFill>
                  <a:srgbClr val="273239"/>
                </a:solidFill>
                <a:latin typeface="Nunito" pitchFamily="2" charset="77"/>
                <a:hlinkClick r:id="rId4">
                  <a:extLst>
                    <a:ext uri="{A12FA001-AC4F-418D-AE19-62706E023703}">
                      <ahyp:hlinkClr xmlns:ahyp="http://schemas.microsoft.com/office/drawing/2018/hyperlinkcolor" val="tx"/>
                    </a:ext>
                  </a:extLst>
                </a:hlinkClick>
              </a:rPr>
              <a:t>SynchronousQueue</a:t>
            </a:r>
            <a:r>
              <a:rPr lang="en-US" sz="1400" dirty="0">
                <a:solidFill>
                  <a:srgbClr val="273239"/>
                </a:solidFill>
                <a:latin typeface="Nunito" pitchFamily="2" charset="77"/>
              </a:rPr>
              <a:t> queue</a:t>
            </a:r>
          </a:p>
          <a:p>
            <a:pPr marL="0" indent="0" fontAlgn="base">
              <a:buNone/>
            </a:pPr>
            <a:r>
              <a:rPr lang="en-US" sz="1400" dirty="0">
                <a:solidFill>
                  <a:srgbClr val="273239"/>
                </a:solidFill>
                <a:latin typeface="Nunito" pitchFamily="2" charset="77"/>
              </a:rPr>
              <a:t>       </a:t>
            </a:r>
            <a:r>
              <a:rPr lang="en-US" sz="1400" b="0" i="0" u="none" strike="noStrike" dirty="0" err="1">
                <a:solidFill>
                  <a:srgbClr val="273239"/>
                </a:solidFill>
                <a:effectLst/>
                <a:latin typeface="Nunito" pitchFamily="2" charset="77"/>
              </a:rPr>
              <a:t>ScheduledExecutor</a:t>
            </a:r>
            <a:r>
              <a:rPr lang="en-US" sz="1400" b="0" i="0" u="none" strike="noStrike" dirty="0">
                <a:solidFill>
                  <a:srgbClr val="273239"/>
                </a:solidFill>
                <a:effectLst/>
                <a:latin typeface="Nunito" pitchFamily="2" charset="77"/>
              </a:rPr>
              <a:t>:</a:t>
            </a:r>
          </a:p>
          <a:p>
            <a:pPr marL="0" indent="0">
              <a:buNone/>
            </a:pPr>
            <a:endParaRPr lang="en-US" sz="1400" dirty="0"/>
          </a:p>
        </p:txBody>
      </p:sp>
    </p:spTree>
    <p:extLst>
      <p:ext uri="{BB962C8B-B14F-4D97-AF65-F5344CB8AC3E}">
        <p14:creationId xmlns:p14="http://schemas.microsoft.com/office/powerpoint/2010/main" val="26601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2E09-D4C0-B7BE-3F6E-6EB54BC69194}"/>
              </a:ext>
            </a:extLst>
          </p:cNvPr>
          <p:cNvSpPr>
            <a:spLocks noGrp="1"/>
          </p:cNvSpPr>
          <p:nvPr>
            <p:ph type="title"/>
          </p:nvPr>
        </p:nvSpPr>
        <p:spPr>
          <a:xfrm>
            <a:off x="838200" y="365125"/>
            <a:ext cx="10515600" cy="483961"/>
          </a:xfrm>
        </p:spPr>
        <p:txBody>
          <a:bodyPr>
            <a:normAutofit/>
          </a:bodyPr>
          <a:lstStyle/>
          <a:p>
            <a:r>
              <a:rPr lang="en-US" sz="1600" dirty="0"/>
              <a:t>Static &amp; </a:t>
            </a:r>
            <a:r>
              <a:rPr lang="en-US" sz="1600" dirty="0">
                <a:solidFill>
                  <a:srgbClr val="CF8E6D"/>
                </a:solidFill>
                <a:effectLst/>
              </a:rPr>
              <a:t>volatile Key words in Java</a:t>
            </a:r>
            <a:endParaRPr lang="en-US" sz="1600" dirty="0"/>
          </a:p>
        </p:txBody>
      </p:sp>
      <p:sp>
        <p:nvSpPr>
          <p:cNvPr id="3" name="Content Placeholder 2">
            <a:extLst>
              <a:ext uri="{FF2B5EF4-FFF2-40B4-BE49-F238E27FC236}">
                <a16:creationId xmlns:a16="http://schemas.microsoft.com/office/drawing/2014/main" id="{E6E8944F-9148-153A-5AB0-7E0B6936BB43}"/>
              </a:ext>
            </a:extLst>
          </p:cNvPr>
          <p:cNvSpPr>
            <a:spLocks noGrp="1"/>
          </p:cNvSpPr>
          <p:nvPr>
            <p:ph idx="1"/>
          </p:nvPr>
        </p:nvSpPr>
        <p:spPr>
          <a:xfrm>
            <a:off x="729343" y="1023257"/>
            <a:ext cx="10515600" cy="5671458"/>
          </a:xfrm>
        </p:spPr>
        <p:txBody>
          <a:bodyPr>
            <a:noAutofit/>
          </a:bodyPr>
          <a:lstStyle/>
          <a:p>
            <a:endParaRPr lang="en-US" sz="1400" b="0" i="0" u="none" strike="noStrike" dirty="0">
              <a:solidFill>
                <a:srgbClr val="000000"/>
              </a:solidFill>
              <a:effectLst/>
              <a:latin typeface="-webkit-standard"/>
            </a:endParaRPr>
          </a:p>
          <a:p>
            <a:r>
              <a:rPr lang="en-US" sz="1400" b="0" i="0" u="none" strike="noStrike" dirty="0">
                <a:solidFill>
                  <a:srgbClr val="000000"/>
                </a:solidFill>
                <a:effectLst/>
                <a:latin typeface="-webkit-standard"/>
              </a:rPr>
              <a:t>The </a:t>
            </a:r>
            <a:r>
              <a:rPr lang="en-US" sz="1400" dirty="0"/>
              <a:t>volatile</a:t>
            </a:r>
            <a:r>
              <a:rPr lang="en-US" sz="1400" b="0" i="0" u="none" strike="noStrike" dirty="0">
                <a:solidFill>
                  <a:srgbClr val="000000"/>
                </a:solidFill>
                <a:effectLst/>
                <a:latin typeface="-webkit-standard"/>
              </a:rPr>
              <a:t> and </a:t>
            </a:r>
            <a:r>
              <a:rPr lang="en-US" sz="1400" dirty="0"/>
              <a:t>static</a:t>
            </a:r>
            <a:r>
              <a:rPr lang="en-US" sz="1400" b="0" i="0" u="none" strike="noStrike" dirty="0">
                <a:solidFill>
                  <a:srgbClr val="000000"/>
                </a:solidFill>
                <a:effectLst/>
                <a:latin typeface="-webkit-standard"/>
              </a:rPr>
              <a:t> keywords in Java serve distinct purposes and can significantly impact how variables are accessed and modified across multiple threads</a:t>
            </a:r>
            <a:endParaRPr lang="en-US" sz="1400" dirty="0">
              <a:solidFill>
                <a:srgbClr val="000000"/>
              </a:solidFill>
              <a:latin typeface="-webkit-standard"/>
            </a:endParaRPr>
          </a:p>
          <a:p>
            <a:pPr algn="l"/>
            <a:r>
              <a:rPr lang="en-US" sz="1400" b="1" i="0" u="none" strike="noStrike" dirty="0">
                <a:solidFill>
                  <a:srgbClr val="000000"/>
                </a:solidFill>
                <a:effectLst/>
              </a:rPr>
              <a:t>static Keyword</a:t>
            </a:r>
          </a:p>
          <a:p>
            <a:pPr marL="457200" lvl="1" indent="0">
              <a:buNone/>
            </a:pPr>
            <a:r>
              <a:rPr lang="en-US" sz="1400" b="0" i="0" u="none" strike="noStrike" dirty="0">
                <a:solidFill>
                  <a:srgbClr val="000000"/>
                </a:solidFill>
                <a:effectLst/>
              </a:rPr>
              <a:t>The static keyword is used to indicate that a particular field or method belongs to the class itself rather than to instances of the class. This means that all instances share the same static variable.</a:t>
            </a:r>
          </a:p>
          <a:p>
            <a:r>
              <a:rPr lang="en-US" sz="1400" b="1" dirty="0"/>
              <a:t>volatile</a:t>
            </a:r>
            <a:r>
              <a:rPr lang="en-US" sz="1400" b="1" i="0" u="none" strike="noStrike" dirty="0">
                <a:solidFill>
                  <a:srgbClr val="000000"/>
                </a:solidFill>
                <a:effectLst/>
                <a:latin typeface="-webkit-standard"/>
              </a:rPr>
              <a:t> Keyword</a:t>
            </a:r>
          </a:p>
          <a:p>
            <a:pPr marL="0" indent="0">
              <a:buNone/>
            </a:pPr>
            <a:endParaRPr lang="en-US" sz="1400" b="1" i="0" u="none" strike="noStrike" dirty="0">
              <a:solidFill>
                <a:srgbClr val="000000"/>
              </a:solidFill>
              <a:effectLst/>
              <a:latin typeface="-webkit-standard"/>
            </a:endParaRPr>
          </a:p>
          <a:p>
            <a:pPr lvl="1"/>
            <a:r>
              <a:rPr lang="en-US" sz="1400" b="0" i="0" u="none" strike="noStrike" dirty="0">
                <a:solidFill>
                  <a:srgbClr val="000000"/>
                </a:solidFill>
                <a:effectLst/>
                <a:latin typeface="-webkit-standard"/>
              </a:rPr>
              <a:t>The </a:t>
            </a:r>
            <a:r>
              <a:rPr lang="en-US" sz="1400" dirty="0"/>
              <a:t>volatile</a:t>
            </a:r>
            <a:r>
              <a:rPr lang="en-US" sz="1400" b="0" i="0" u="none" strike="noStrike" dirty="0">
                <a:solidFill>
                  <a:srgbClr val="000000"/>
                </a:solidFill>
                <a:effectLst/>
                <a:latin typeface="-webkit-standard"/>
              </a:rPr>
              <a:t> keyword is used in Java to indicate that a variable's value will be modified by different threads. Declaring a variable as </a:t>
            </a:r>
            <a:r>
              <a:rPr lang="en-US" sz="1400" dirty="0"/>
              <a:t>volatile</a:t>
            </a:r>
            <a:r>
              <a:rPr lang="en-US" sz="1400" b="0" i="0" u="none" strike="noStrike" dirty="0">
                <a:solidFill>
                  <a:srgbClr val="000000"/>
                </a:solidFill>
                <a:effectLst/>
                <a:latin typeface="-webkit-standard"/>
              </a:rPr>
              <a:t> ensures that reads and writes to that variable are visible to all threads, preventing caching of its value.</a:t>
            </a:r>
          </a:p>
          <a:p>
            <a:pPr lvl="1"/>
            <a:endParaRPr lang="en-US" sz="1400" dirty="0">
              <a:solidFill>
                <a:srgbClr val="000000"/>
              </a:solidFill>
              <a:latin typeface="-webkit-standard"/>
            </a:endParaRPr>
          </a:p>
          <a:p>
            <a:pPr marL="457200" lvl="1" indent="0">
              <a:buNone/>
            </a:pPr>
            <a:br>
              <a:rPr lang="en-US" sz="1400" dirty="0">
                <a:solidFill>
                  <a:srgbClr val="BCBEC4"/>
                </a:solidFill>
                <a:effectLst/>
              </a:rPr>
            </a:b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br>
              <a:rPr lang="en-US" sz="1400" dirty="0">
                <a:solidFill>
                  <a:srgbClr val="BCBEC4"/>
                </a:solidFill>
                <a:effectLst/>
              </a:rPr>
            </a:br>
            <a:endParaRPr lang="en-US" sz="1400" dirty="0">
              <a:solidFill>
                <a:srgbClr val="BCBEC4"/>
              </a:solidFill>
              <a:effectLst/>
            </a:endParaRPr>
          </a:p>
          <a:p>
            <a:pPr lvl="1"/>
            <a:endParaRPr lang="en-US" sz="1400" b="1" dirty="0"/>
          </a:p>
        </p:txBody>
      </p:sp>
    </p:spTree>
    <p:extLst>
      <p:ext uri="{BB962C8B-B14F-4D97-AF65-F5344CB8AC3E}">
        <p14:creationId xmlns:p14="http://schemas.microsoft.com/office/powerpoint/2010/main" val="17081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1FEB-4E24-4CF4-6E46-63D50E33DDA4}"/>
              </a:ext>
            </a:extLst>
          </p:cNvPr>
          <p:cNvSpPr>
            <a:spLocks noGrp="1"/>
          </p:cNvSpPr>
          <p:nvPr>
            <p:ph type="title"/>
          </p:nvPr>
        </p:nvSpPr>
        <p:spPr>
          <a:xfrm>
            <a:off x="239486" y="457641"/>
            <a:ext cx="5856514" cy="5321755"/>
          </a:xfrm>
        </p:spPr>
        <p:txBody>
          <a:bodyPr>
            <a:noAutofit/>
          </a:bodyPr>
          <a:lstStyle/>
          <a:p>
            <a:r>
              <a:rPr lang="en-US" sz="1400" dirty="0">
                <a:solidFill>
                  <a:srgbClr val="CF8E6D"/>
                </a:solidFill>
                <a:effectLst/>
              </a:rPr>
              <a:t>Static Key Word Example </a:t>
            </a:r>
            <a:br>
              <a:rPr lang="en-US" sz="1400" dirty="0">
                <a:solidFill>
                  <a:srgbClr val="CF8E6D"/>
                </a:solidFill>
                <a:effectLst/>
              </a:rPr>
            </a:br>
            <a:r>
              <a:rPr lang="en-US" sz="1400" dirty="0">
                <a:solidFill>
                  <a:srgbClr val="CF8E6D"/>
                </a:solidFill>
                <a:effectLst/>
              </a:rPr>
              <a:t>package </a:t>
            </a:r>
            <a:r>
              <a:rPr lang="en-US" sz="1400" dirty="0" err="1">
                <a:solidFill>
                  <a:srgbClr val="BCBEC4"/>
                </a:solidFill>
                <a:effectLst/>
              </a:rPr>
              <a:t>com.epam.concurrency</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CF8E6D"/>
                </a:solidFill>
                <a:effectLst/>
              </a:rPr>
              <a:t>class </a:t>
            </a:r>
            <a:r>
              <a:rPr lang="en-US" sz="1400" dirty="0" err="1">
                <a:solidFill>
                  <a:srgbClr val="BCBEC4"/>
                </a:solidFill>
                <a:effectLst/>
              </a:rPr>
              <a:t>StaticExample</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static int </a:t>
            </a:r>
            <a:r>
              <a:rPr lang="en-US" sz="1400" i="1" dirty="0">
                <a:solidFill>
                  <a:srgbClr val="C77DBB"/>
                </a:solidFill>
                <a:effectLst/>
              </a:rPr>
              <a:t>count </a:t>
            </a:r>
            <a:r>
              <a:rPr lang="en-US" sz="1400" dirty="0">
                <a:solidFill>
                  <a:srgbClr val="BCBEC4"/>
                </a:solidFill>
                <a:effectLst/>
              </a:rPr>
              <a:t>= </a:t>
            </a:r>
            <a:r>
              <a:rPr lang="en-US" sz="1400" dirty="0">
                <a:solidFill>
                  <a:srgbClr val="2AACB8"/>
                </a:solidFill>
                <a:effectLst/>
              </a:rPr>
              <a:t>0</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public static void </a:t>
            </a:r>
            <a:r>
              <a:rPr lang="en-US" sz="1400" dirty="0">
                <a:solidFill>
                  <a:srgbClr val="56A8F5"/>
                </a:solidFill>
                <a:effectLst/>
              </a:rPr>
              <a:t>increment</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i="1" dirty="0">
                <a:solidFill>
                  <a:srgbClr val="C77DBB"/>
                </a:solidFill>
                <a:effectLst/>
              </a:rPr>
              <a:t>count</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public static int </a:t>
            </a:r>
            <a:r>
              <a:rPr lang="en-US" sz="1400" dirty="0" err="1">
                <a:solidFill>
                  <a:srgbClr val="56A8F5"/>
                </a:solidFill>
                <a:effectLst/>
              </a:rPr>
              <a:t>getCount</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return </a:t>
            </a:r>
            <a:r>
              <a:rPr lang="en-US" sz="1400" i="1" dirty="0">
                <a:solidFill>
                  <a:srgbClr val="C77DBB"/>
                </a:solidFill>
                <a:effectLst/>
              </a:rPr>
              <a:t>count</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CF8E6D"/>
                </a:solidFill>
                <a:effectLst/>
              </a:rPr>
              <a:t>public class </a:t>
            </a:r>
            <a:r>
              <a:rPr lang="en-US" sz="1400" dirty="0" err="1">
                <a:solidFill>
                  <a:srgbClr val="BCBEC4"/>
                </a:solidFill>
                <a:effectLst/>
              </a:rPr>
              <a:t>StaticVolatileExample</a:t>
            </a:r>
            <a:r>
              <a:rPr lang="en-US" sz="1400" dirty="0">
                <a:solidFill>
                  <a:srgbClr val="BCBEC4"/>
                </a:solidFill>
                <a:effectLst/>
              </a:rPr>
              <a:t> {</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public static void </a:t>
            </a:r>
            <a:r>
              <a:rPr lang="en-US" sz="1400" dirty="0">
                <a:solidFill>
                  <a:srgbClr val="56A8F5"/>
                </a:solidFill>
                <a:effectLst/>
              </a:rPr>
              <a:t>main</a:t>
            </a:r>
            <a:r>
              <a:rPr lang="en-US" sz="1400" dirty="0">
                <a:solidFill>
                  <a:srgbClr val="BCBEC4"/>
                </a:solidFill>
                <a:effectLst/>
              </a:rPr>
              <a:t>(String[] </a:t>
            </a:r>
            <a:r>
              <a:rPr lang="en-US" sz="1400" dirty="0" err="1">
                <a:solidFill>
                  <a:srgbClr val="BCBEC4"/>
                </a:solidFill>
                <a:effectLst/>
              </a:rPr>
              <a:t>args</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StaticExample.</a:t>
            </a:r>
            <a:r>
              <a:rPr lang="en-US" sz="1400" i="1" dirty="0" err="1">
                <a:solidFill>
                  <a:srgbClr val="BCBEC4"/>
                </a:solidFill>
                <a:effectLst/>
              </a:rPr>
              <a:t>increment</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StaticExample.</a:t>
            </a:r>
            <a:r>
              <a:rPr lang="en-US" sz="1400" i="1" dirty="0" err="1">
                <a:solidFill>
                  <a:srgbClr val="BCBEC4"/>
                </a:solidFill>
                <a:effectLst/>
              </a:rPr>
              <a:t>increment</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System.</a:t>
            </a:r>
            <a:r>
              <a:rPr lang="en-US" sz="1400" i="1" dirty="0" err="1">
                <a:solidFill>
                  <a:srgbClr val="C77DBB"/>
                </a:solidFill>
                <a:effectLst/>
              </a:rPr>
              <a:t>out</a:t>
            </a:r>
            <a:r>
              <a:rPr lang="en-US" sz="1400" dirty="0" err="1">
                <a:solidFill>
                  <a:srgbClr val="BCBEC4"/>
                </a:solidFill>
                <a:effectLst/>
              </a:rPr>
              <a:t>.println</a:t>
            </a:r>
            <a:r>
              <a:rPr lang="en-US" sz="1400" dirty="0">
                <a:solidFill>
                  <a:srgbClr val="BCBEC4"/>
                </a:solidFill>
                <a:effectLst/>
              </a:rPr>
              <a:t>(</a:t>
            </a:r>
            <a:r>
              <a:rPr lang="en-US" sz="1400" dirty="0">
                <a:solidFill>
                  <a:srgbClr val="6AAB73"/>
                </a:solidFill>
                <a:effectLst/>
              </a:rPr>
              <a:t>" The count is " </a:t>
            </a:r>
            <a:r>
              <a:rPr lang="en-US" sz="1400" dirty="0">
                <a:solidFill>
                  <a:srgbClr val="BCBEC4"/>
                </a:solidFill>
                <a:effectLst/>
              </a:rPr>
              <a:t>+ </a:t>
            </a:r>
            <a:r>
              <a:rPr lang="en-US" sz="1400" dirty="0" err="1">
                <a:solidFill>
                  <a:srgbClr val="BCBEC4"/>
                </a:solidFill>
                <a:effectLst/>
              </a:rPr>
              <a:t>StaticExample.</a:t>
            </a:r>
            <a:r>
              <a:rPr lang="en-US" sz="1400" i="1" dirty="0" err="1">
                <a:solidFill>
                  <a:srgbClr val="BCBEC4"/>
                </a:solidFill>
                <a:effectLst/>
              </a:rPr>
              <a:t>getCount</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endParaRPr lang="en-US" sz="1400" dirty="0"/>
          </a:p>
        </p:txBody>
      </p:sp>
      <p:sp>
        <p:nvSpPr>
          <p:cNvPr id="3" name="Content Placeholder 2">
            <a:extLst>
              <a:ext uri="{FF2B5EF4-FFF2-40B4-BE49-F238E27FC236}">
                <a16:creationId xmlns:a16="http://schemas.microsoft.com/office/drawing/2014/main" id="{EEAC2325-A163-C368-0487-F70CB65C5D40}"/>
              </a:ext>
            </a:extLst>
          </p:cNvPr>
          <p:cNvSpPr>
            <a:spLocks noGrp="1"/>
          </p:cNvSpPr>
          <p:nvPr>
            <p:ph idx="1"/>
          </p:nvPr>
        </p:nvSpPr>
        <p:spPr>
          <a:xfrm>
            <a:off x="5834743" y="457641"/>
            <a:ext cx="5519057" cy="4713073"/>
          </a:xfrm>
        </p:spPr>
        <p:txBody>
          <a:bodyPr>
            <a:normAutofit/>
          </a:bodyPr>
          <a:lstStyle/>
          <a:p>
            <a:r>
              <a:rPr lang="en-US" sz="1400" dirty="0">
                <a:solidFill>
                  <a:srgbClr val="CF8E6D"/>
                </a:solidFill>
                <a:effectLst/>
              </a:rPr>
              <a:t>Volatile Key word example.</a:t>
            </a:r>
          </a:p>
          <a:p>
            <a:r>
              <a:rPr lang="en-US" sz="1400" dirty="0">
                <a:solidFill>
                  <a:srgbClr val="CF8E6D"/>
                </a:solidFill>
                <a:effectLst/>
              </a:rPr>
              <a:t>package </a:t>
            </a:r>
            <a:r>
              <a:rPr lang="en-US" sz="1400" dirty="0" err="1">
                <a:solidFill>
                  <a:srgbClr val="BCBEC4"/>
                </a:solidFill>
                <a:effectLst/>
              </a:rPr>
              <a:t>com.epam.concurrency</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CF8E6D"/>
                </a:solidFill>
                <a:effectLst/>
              </a:rPr>
              <a:t>public class </a:t>
            </a:r>
            <a:r>
              <a:rPr lang="en-US" sz="1400" dirty="0" err="1">
                <a:solidFill>
                  <a:srgbClr val="BCBEC4"/>
                </a:solidFill>
                <a:effectLst/>
              </a:rPr>
              <a:t>VolatileKeyWorldExample</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private static volatile </a:t>
            </a:r>
            <a:r>
              <a:rPr lang="en-US" sz="1400" dirty="0" err="1">
                <a:solidFill>
                  <a:srgbClr val="CF8E6D"/>
                </a:solidFill>
                <a:effectLst/>
              </a:rPr>
              <a:t>boolean</a:t>
            </a:r>
            <a:r>
              <a:rPr lang="en-US" sz="1400" dirty="0">
                <a:solidFill>
                  <a:srgbClr val="CF8E6D"/>
                </a:solidFill>
                <a:effectLst/>
              </a:rPr>
              <a:t> </a:t>
            </a:r>
            <a:r>
              <a:rPr lang="en-US" sz="1400" i="1" dirty="0">
                <a:solidFill>
                  <a:srgbClr val="C77DBB"/>
                </a:solidFill>
                <a:effectLst/>
              </a:rPr>
              <a:t>running </a:t>
            </a:r>
            <a:r>
              <a:rPr lang="en-US" sz="1400" dirty="0">
                <a:solidFill>
                  <a:srgbClr val="BCBEC4"/>
                </a:solidFill>
                <a:effectLst/>
              </a:rPr>
              <a:t>= </a:t>
            </a:r>
            <a:r>
              <a:rPr lang="en-US" sz="1400" dirty="0">
                <a:solidFill>
                  <a:srgbClr val="CF8E6D"/>
                </a:solidFill>
                <a:effectLst/>
              </a:rPr>
              <a:t>true</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public static void </a:t>
            </a:r>
            <a:r>
              <a:rPr lang="en-US" sz="1400" dirty="0">
                <a:solidFill>
                  <a:srgbClr val="56A8F5"/>
                </a:solidFill>
                <a:effectLst/>
              </a:rPr>
              <a:t>main</a:t>
            </a:r>
            <a:r>
              <a:rPr lang="en-US" sz="1400" dirty="0">
                <a:solidFill>
                  <a:srgbClr val="BCBEC4"/>
                </a:solidFill>
                <a:effectLst/>
              </a:rPr>
              <a:t>(String[] </a:t>
            </a:r>
            <a:r>
              <a:rPr lang="en-US" sz="1400" dirty="0" err="1">
                <a:solidFill>
                  <a:srgbClr val="BCBEC4"/>
                </a:solidFill>
                <a:effectLst/>
              </a:rPr>
              <a:t>args</a:t>
            </a:r>
            <a:r>
              <a:rPr lang="en-US" sz="1400" dirty="0">
                <a:solidFill>
                  <a:srgbClr val="BCBEC4"/>
                </a:solidFill>
                <a:effectLst/>
              </a:rPr>
              <a:t>) </a:t>
            </a:r>
            <a:r>
              <a:rPr lang="en-US" sz="1400" dirty="0">
                <a:solidFill>
                  <a:srgbClr val="CF8E6D"/>
                </a:solidFill>
                <a:effectLst/>
              </a:rPr>
              <a:t>throws </a:t>
            </a:r>
            <a:r>
              <a:rPr lang="en-US" sz="1400" dirty="0" err="1">
                <a:solidFill>
                  <a:srgbClr val="BCBEC4"/>
                </a:solidFill>
                <a:effectLst/>
              </a:rPr>
              <a:t>InterruptedException</a:t>
            </a:r>
            <a:r>
              <a:rPr lang="en-US" sz="1400" dirty="0">
                <a:solidFill>
                  <a:srgbClr val="BCBEC4"/>
                </a:solidFill>
                <a:effectLst/>
              </a:rPr>
              <a:t> {</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Thread </a:t>
            </a:r>
            <a:r>
              <a:rPr lang="en-US" sz="1400" dirty="0" err="1">
                <a:solidFill>
                  <a:srgbClr val="BCBEC4"/>
                </a:solidFill>
                <a:effectLst/>
              </a:rPr>
              <a:t>mythread</a:t>
            </a:r>
            <a:r>
              <a:rPr lang="en-US" sz="1400" dirty="0">
                <a:solidFill>
                  <a:srgbClr val="BCBEC4"/>
                </a:solidFill>
                <a:effectLst/>
              </a:rPr>
              <a:t> = </a:t>
            </a:r>
            <a:r>
              <a:rPr lang="en-US" sz="1400" dirty="0">
                <a:solidFill>
                  <a:srgbClr val="CF8E6D"/>
                </a:solidFill>
                <a:effectLst/>
              </a:rPr>
              <a:t>new </a:t>
            </a:r>
            <a:r>
              <a:rPr lang="en-US" sz="1400" dirty="0">
                <a:solidFill>
                  <a:srgbClr val="BCBEC4"/>
                </a:solidFill>
                <a:effectLst/>
              </a:rPr>
              <a:t>Thread(() -&gt; {</a:t>
            </a:r>
            <a:br>
              <a:rPr lang="en-US" sz="1400" dirty="0">
                <a:solidFill>
                  <a:srgbClr val="BCBEC4"/>
                </a:solidFill>
                <a:effectLst/>
              </a:rPr>
            </a:br>
            <a:r>
              <a:rPr lang="en-US" sz="1400" dirty="0">
                <a:solidFill>
                  <a:srgbClr val="BCBEC4"/>
                </a:solidFill>
                <a:effectLst/>
              </a:rPr>
              <a:t>            </a:t>
            </a:r>
            <a:r>
              <a:rPr lang="en-US" sz="1400" dirty="0">
                <a:solidFill>
                  <a:srgbClr val="CF8E6D"/>
                </a:solidFill>
                <a:effectLst/>
              </a:rPr>
              <a:t>while </a:t>
            </a:r>
            <a:r>
              <a:rPr lang="en-US" sz="1400" dirty="0">
                <a:solidFill>
                  <a:srgbClr val="BCBEC4"/>
                </a:solidFill>
                <a:effectLst/>
              </a:rPr>
              <a:t>(</a:t>
            </a:r>
            <a:r>
              <a:rPr lang="en-US" sz="1400" i="1" dirty="0">
                <a:solidFill>
                  <a:srgbClr val="C77DBB"/>
                </a:solidFill>
                <a:effectLst/>
              </a:rPr>
              <a:t>running</a:t>
            </a: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a:solidFill>
                  <a:srgbClr val="7A7E85"/>
                </a:solidFill>
                <a:effectLst/>
              </a:rPr>
              <a:t>//Do some task</a:t>
            </a:r>
            <a:br>
              <a:rPr lang="en-US" sz="1400" dirty="0">
                <a:solidFill>
                  <a:srgbClr val="7A7E85"/>
                </a:solidFill>
                <a:effectLst/>
              </a:rPr>
            </a:br>
            <a:r>
              <a:rPr lang="en-US" sz="1400" dirty="0">
                <a:solidFill>
                  <a:srgbClr val="7A7E85"/>
                </a:solidFill>
                <a:effectLst/>
              </a:rPr>
              <a:t>            </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System.</a:t>
            </a:r>
            <a:r>
              <a:rPr lang="en-US" sz="1400" i="1" dirty="0" err="1">
                <a:solidFill>
                  <a:srgbClr val="C77DBB"/>
                </a:solidFill>
                <a:effectLst/>
              </a:rPr>
              <a:t>out</a:t>
            </a:r>
            <a:r>
              <a:rPr lang="en-US" sz="1400" dirty="0" err="1">
                <a:solidFill>
                  <a:srgbClr val="BCBEC4"/>
                </a:solidFill>
                <a:effectLst/>
              </a:rPr>
              <a:t>.println</a:t>
            </a:r>
            <a:r>
              <a:rPr lang="en-US" sz="1400" dirty="0">
                <a:solidFill>
                  <a:srgbClr val="BCBEC4"/>
                </a:solidFill>
                <a:effectLst/>
              </a:rPr>
              <a:t>(</a:t>
            </a:r>
            <a:r>
              <a:rPr lang="en-US" sz="1400" dirty="0">
                <a:solidFill>
                  <a:srgbClr val="6AAB73"/>
                </a:solidFill>
                <a:effectLst/>
              </a:rPr>
              <a:t>"Worker Thread Stopped"</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mythread.start</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r>
              <a:rPr lang="en-US" sz="1400" dirty="0" err="1">
                <a:solidFill>
                  <a:srgbClr val="BCBEC4"/>
                </a:solidFill>
                <a:effectLst/>
              </a:rPr>
              <a:t>Thread.</a:t>
            </a:r>
            <a:r>
              <a:rPr lang="en-US" sz="1400" i="1" dirty="0" err="1">
                <a:solidFill>
                  <a:srgbClr val="BCBEC4"/>
                </a:solidFill>
                <a:effectLst/>
              </a:rPr>
              <a:t>sleep</a:t>
            </a:r>
            <a:r>
              <a:rPr lang="en-US" sz="1400" dirty="0">
                <a:solidFill>
                  <a:srgbClr val="BCBEC4"/>
                </a:solidFill>
                <a:effectLst/>
              </a:rPr>
              <a:t>(</a:t>
            </a:r>
            <a:r>
              <a:rPr lang="en-US" sz="1400" dirty="0">
                <a:solidFill>
                  <a:srgbClr val="2AACB8"/>
                </a:solidFill>
                <a:effectLst/>
              </a:rPr>
              <a:t>1000</a:t>
            </a:r>
            <a:r>
              <a:rPr lang="en-US" sz="1400" dirty="0">
                <a:solidFill>
                  <a:srgbClr val="BCBEC4"/>
                </a:solidFill>
                <a:effectLst/>
              </a:rPr>
              <a:t>);</a:t>
            </a:r>
            <a:br>
              <a:rPr lang="en-US" sz="1400" dirty="0">
                <a:solidFill>
                  <a:srgbClr val="BCBEC4"/>
                </a:solidFill>
                <a:effectLst/>
              </a:rPr>
            </a:br>
            <a:r>
              <a:rPr lang="en-US" sz="1400" dirty="0">
                <a:solidFill>
                  <a:srgbClr val="BCBEC4"/>
                </a:solidFill>
                <a:effectLst/>
              </a:rPr>
              <a:t>        </a:t>
            </a:r>
            <a:r>
              <a:rPr lang="en-US" sz="1400" i="1" dirty="0">
                <a:solidFill>
                  <a:srgbClr val="C77DBB"/>
                </a:solidFill>
                <a:effectLst/>
              </a:rPr>
              <a:t>running </a:t>
            </a:r>
            <a:r>
              <a:rPr lang="en-US" sz="1400" dirty="0">
                <a:solidFill>
                  <a:srgbClr val="BCBEC4"/>
                </a:solidFill>
                <a:effectLst/>
              </a:rPr>
              <a:t>= </a:t>
            </a:r>
            <a:r>
              <a:rPr lang="en-US" sz="1400" dirty="0">
                <a:solidFill>
                  <a:srgbClr val="CF8E6D"/>
                </a:solidFill>
                <a:effectLst/>
              </a:rPr>
              <a:t>false</a:t>
            </a:r>
            <a:r>
              <a:rPr lang="en-US" sz="1400" dirty="0">
                <a:solidFill>
                  <a:srgbClr val="BCBEC4"/>
                </a:solidFill>
                <a:effectLst/>
              </a:rPr>
              <a:t>;</a:t>
            </a:r>
            <a:br>
              <a:rPr lang="en-US" sz="1400" dirty="0">
                <a:solidFill>
                  <a:srgbClr val="BCBEC4"/>
                </a:solidFill>
                <a:effectLst/>
              </a:rPr>
            </a:br>
            <a:br>
              <a:rPr lang="en-US" sz="1400" dirty="0">
                <a:solidFill>
                  <a:srgbClr val="BCBEC4"/>
                </a:solidFill>
                <a:effectLst/>
              </a:rPr>
            </a:br>
            <a:r>
              <a:rPr lang="en-US" sz="1400" dirty="0">
                <a:solidFill>
                  <a:srgbClr val="BCBEC4"/>
                </a:solidFill>
                <a:effectLst/>
              </a:rPr>
              <a:t>    }</a:t>
            </a:r>
            <a:br>
              <a:rPr lang="en-US" sz="1400" dirty="0">
                <a:solidFill>
                  <a:srgbClr val="BCBEC4"/>
                </a:solidFill>
                <a:effectLst/>
              </a:rPr>
            </a:br>
            <a:r>
              <a:rPr lang="en-US" sz="1400" dirty="0">
                <a:solidFill>
                  <a:srgbClr val="BCBEC4"/>
                </a:solidFill>
                <a:effectLst/>
              </a:rPr>
              <a:t>}</a:t>
            </a:r>
            <a:br>
              <a:rPr lang="en-US" sz="1400" dirty="0">
                <a:solidFill>
                  <a:srgbClr val="BCBEC4"/>
                </a:solidFill>
                <a:effectLst/>
              </a:rPr>
            </a:br>
            <a:endParaRPr lang="en-US" sz="1400" dirty="0">
              <a:solidFill>
                <a:srgbClr val="BCBEC4"/>
              </a:solidFill>
              <a:effectLst/>
            </a:endParaRPr>
          </a:p>
          <a:p>
            <a:endParaRPr lang="en-US" sz="1400" dirty="0"/>
          </a:p>
        </p:txBody>
      </p:sp>
    </p:spTree>
    <p:extLst>
      <p:ext uri="{BB962C8B-B14F-4D97-AF65-F5344CB8AC3E}">
        <p14:creationId xmlns:p14="http://schemas.microsoft.com/office/powerpoint/2010/main" val="288097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E437-C7E9-E396-B2BA-89E8666CA02A}"/>
              </a:ext>
            </a:extLst>
          </p:cNvPr>
          <p:cNvSpPr>
            <a:spLocks noGrp="1"/>
          </p:cNvSpPr>
          <p:nvPr>
            <p:ph type="title"/>
          </p:nvPr>
        </p:nvSpPr>
        <p:spPr>
          <a:xfrm>
            <a:off x="315686" y="190954"/>
            <a:ext cx="10515600" cy="636361"/>
          </a:xfrm>
        </p:spPr>
        <p:txBody>
          <a:bodyPr>
            <a:normAutofit/>
          </a:bodyPr>
          <a:lstStyle/>
          <a:p>
            <a:r>
              <a:rPr lang="en-US" sz="1600" dirty="0"/>
              <a:t>Introduction to Fork/Join Framework in Java</a:t>
            </a:r>
          </a:p>
        </p:txBody>
      </p:sp>
      <p:sp>
        <p:nvSpPr>
          <p:cNvPr id="3" name="Content Placeholder 2">
            <a:extLst>
              <a:ext uri="{FF2B5EF4-FFF2-40B4-BE49-F238E27FC236}">
                <a16:creationId xmlns:a16="http://schemas.microsoft.com/office/drawing/2014/main" id="{5C6D7C31-1CA4-BEEB-22C0-3705CE64CF1C}"/>
              </a:ext>
            </a:extLst>
          </p:cNvPr>
          <p:cNvSpPr>
            <a:spLocks noGrp="1"/>
          </p:cNvSpPr>
          <p:nvPr>
            <p:ph idx="1"/>
          </p:nvPr>
        </p:nvSpPr>
        <p:spPr>
          <a:xfrm>
            <a:off x="457200" y="911225"/>
            <a:ext cx="10515600" cy="4901746"/>
          </a:xfrm>
        </p:spPr>
        <p:txBody>
          <a:bodyPr/>
          <a:lstStyle/>
          <a:p>
            <a:pPr>
              <a:buFont typeface="Arial" panose="020B0604020202020204" pitchFamily="34" charset="0"/>
              <a:buChar char="•"/>
            </a:pPr>
            <a:r>
              <a:rPr lang="en-US" sz="1400" dirty="0"/>
              <a:t>It is a  framework for parallel processing in Java. The purpose</a:t>
            </a:r>
            <a:r>
              <a:rPr lang="en-US" sz="1400" b="1" dirty="0"/>
              <a:t> is </a:t>
            </a:r>
            <a:r>
              <a:rPr lang="en-US" sz="1400" dirty="0"/>
              <a:t>efficiently dividing the tasks into smaller subtasks and execute them in parallel. It was Introduced in Java 7 as part of the java.util.concurrent package.</a:t>
            </a:r>
          </a:p>
          <a:p>
            <a:pPr>
              <a:buFont typeface="Arial" panose="020B0604020202020204" pitchFamily="34" charset="0"/>
              <a:buChar char="•"/>
            </a:pPr>
            <a:r>
              <a:rPr lang="en-US" sz="1600" b="1" dirty="0"/>
              <a:t>ForkJoinPool:</a:t>
            </a:r>
            <a:endParaRPr lang="en-US" sz="1600" dirty="0"/>
          </a:p>
          <a:p>
            <a:pPr marL="457200" lvl="1" indent="0">
              <a:buNone/>
            </a:pPr>
            <a:r>
              <a:rPr lang="en-US" sz="1400" dirty="0"/>
              <a:t>Manages and executes Fork/Join tasks.</a:t>
            </a:r>
          </a:p>
          <a:p>
            <a:pPr marL="457200" lvl="1" indent="0">
              <a:buNone/>
            </a:pPr>
            <a:r>
              <a:rPr lang="en-US" sz="1400" dirty="0"/>
              <a:t>Utilizes a work-stealing algorithm for better load balancing.</a:t>
            </a:r>
          </a:p>
          <a:p>
            <a:pPr>
              <a:buFont typeface="Arial" panose="020B0604020202020204" pitchFamily="34" charset="0"/>
              <a:buChar char="•"/>
            </a:pPr>
            <a:r>
              <a:rPr lang="en-US" sz="1400" b="1" dirty="0"/>
              <a:t>ForkJoinTask:</a:t>
            </a:r>
            <a:endParaRPr lang="en-US" sz="1400" dirty="0"/>
          </a:p>
          <a:p>
            <a:pPr marL="457200" lvl="1" indent="0">
              <a:buNone/>
            </a:pPr>
            <a:r>
              <a:rPr lang="en-US" sz="1400" dirty="0"/>
              <a:t>An abstract class for tasks that can be forked and joined.</a:t>
            </a:r>
          </a:p>
          <a:p>
            <a:pPr marL="457200" lvl="1" indent="0">
              <a:buNone/>
            </a:pPr>
            <a:r>
              <a:rPr lang="en-US" sz="1400" dirty="0"/>
              <a:t>Subclasses include RecursiveTask  will return the Future and RecursiveAction will not return any value. </a:t>
            </a:r>
          </a:p>
          <a:p>
            <a:pPr>
              <a:buFont typeface="Arial" panose="020B0604020202020204" pitchFamily="34" charset="0"/>
              <a:buChar char="•"/>
            </a:pPr>
            <a:endParaRPr lang="en-US" sz="1400" dirty="0"/>
          </a:p>
          <a:p>
            <a:pPr marL="0" indent="0">
              <a:buNone/>
            </a:pPr>
            <a:endParaRPr lang="en-US" dirty="0"/>
          </a:p>
        </p:txBody>
      </p:sp>
    </p:spTree>
    <p:extLst>
      <p:ext uri="{BB962C8B-B14F-4D97-AF65-F5344CB8AC3E}">
        <p14:creationId xmlns:p14="http://schemas.microsoft.com/office/powerpoint/2010/main" val="2237412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3045</TotalTime>
  <Words>1238</Words>
  <Application>Microsoft Macintosh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-webkit-standard</vt:lpstr>
      <vt:lpstr>Aptos</vt:lpstr>
      <vt:lpstr>Aptos Display</vt:lpstr>
      <vt:lpstr>Arial</vt:lpstr>
      <vt:lpstr>Nunito</vt:lpstr>
      <vt:lpstr>Source Sans 3</vt:lpstr>
      <vt:lpstr>Office Theme</vt:lpstr>
      <vt:lpstr>Threads </vt:lpstr>
      <vt:lpstr>Sample code snippet on creating  task by extending  the Thread class.</vt:lpstr>
      <vt:lpstr>Code Snippet on executing the Thread Demo class and creating the task Using Runnable Interface</vt:lpstr>
      <vt:lpstr>Java Executor Framework</vt:lpstr>
      <vt:lpstr>Static &amp; volatile Key words in Java</vt:lpstr>
      <vt:lpstr>Static Key Word Example  package com.epam.concurrency;  class StaticExample {     static int count = 0;      public static void increment() {         count++;     }      public static int getCount() {         return count;     } }  public class StaticVolatileExample {      public static void main(String[] args) {         StaticExample.increment();         StaticExample.increment();         System.out.println(" The count is " + StaticExample.getCount());      }  }  </vt:lpstr>
      <vt:lpstr>Introduction to Fork/Join Framework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Sampath Gowda</dc:creator>
  <cp:lastModifiedBy>Sampath Gowda</cp:lastModifiedBy>
  <cp:revision>4</cp:revision>
  <dcterms:created xsi:type="dcterms:W3CDTF">2024-10-07T07:42:06Z</dcterms:created>
  <dcterms:modified xsi:type="dcterms:W3CDTF">2024-10-15T04:56:47Z</dcterms:modified>
</cp:coreProperties>
</file>