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8" r:id="rId2"/>
    <p:sldId id="256" r:id="rId3"/>
    <p:sldId id="259" r:id="rId4"/>
    <p:sldId id="279" r:id="rId5"/>
    <p:sldId id="268" r:id="rId6"/>
    <p:sldId id="269" r:id="rId7"/>
    <p:sldId id="272" r:id="rId8"/>
    <p:sldId id="273" r:id="rId9"/>
    <p:sldId id="274" r:id="rId10"/>
    <p:sldId id="275" r:id="rId11"/>
    <p:sldId id="276" r:id="rId12"/>
    <p:sldId id="277" r:id="rId13"/>
    <p:sldId id="260" r:id="rId14"/>
    <p:sldId id="262" r:id="rId15"/>
    <p:sldId id="263" r:id="rId16"/>
    <p:sldId id="264" r:id="rId17"/>
    <p:sldId id="265" r:id="rId18"/>
    <p:sldId id="267" r:id="rId19"/>
    <p:sldId id="281" r:id="rId20"/>
    <p:sldId id="282" r:id="rId21"/>
    <p:sldId id="271"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7/13/2023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7112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7/13/2023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51779619"/>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digitalocean.com/community/tutorials/java-9-features-with-examples#stream-api-improvement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howtodoinjava.com/java9/" TargetMode="External"/><Relationship Id="rId2" Type="http://schemas.openxmlformats.org/officeDocument/2006/relationships/hyperlink" Target="https://dzone.com/articles/java-9-modules-introduction-part-1" TargetMode="External"/><Relationship Id="rId1" Type="http://schemas.openxmlformats.org/officeDocument/2006/relationships/slideLayout" Target="../slideLayouts/slideLayout1.xml"/><Relationship Id="rId4" Type="http://schemas.openxmlformats.org/officeDocument/2006/relationships/hyperlink" Target="https://openjdk.org/projects/jigsaw/"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BA48F-03CB-A8D0-E526-179B888BB699}"/>
              </a:ext>
            </a:extLst>
          </p:cNvPr>
          <p:cNvSpPr>
            <a:spLocks noGrp="1"/>
          </p:cNvSpPr>
          <p:nvPr>
            <p:ph type="ctrTitle"/>
          </p:nvPr>
        </p:nvSpPr>
        <p:spPr/>
        <p:txBody>
          <a:bodyPr>
            <a:normAutofit fontScale="90000"/>
          </a:bodyPr>
          <a:lstStyle/>
          <a:p>
            <a:r>
              <a:rPr lang="en-US" dirty="0"/>
              <a:t>Java 9 Features with Examples</a:t>
            </a:r>
            <a:endParaRPr lang="en-IN" dirty="0"/>
          </a:p>
        </p:txBody>
      </p:sp>
      <p:sp>
        <p:nvSpPr>
          <p:cNvPr id="3" name="Subtitle 2">
            <a:extLst>
              <a:ext uri="{FF2B5EF4-FFF2-40B4-BE49-F238E27FC236}">
                <a16:creationId xmlns:a16="http://schemas.microsoft.com/office/drawing/2014/main" id="{D364D930-3840-0895-0602-EF4A2D53DDA9}"/>
              </a:ext>
            </a:extLst>
          </p:cNvPr>
          <p:cNvSpPr>
            <a:spLocks noGrp="1"/>
          </p:cNvSpPr>
          <p:nvPr>
            <p:ph type="subTitle" idx="1"/>
          </p:nvPr>
        </p:nvSpPr>
        <p:spPr/>
        <p:txBody>
          <a:bodyPr/>
          <a:lstStyle/>
          <a:p>
            <a:r>
              <a:rPr lang="en-US" dirty="0"/>
              <a:t>Presented by: Garima Gupta</a:t>
            </a:r>
            <a:endParaRPr lang="en-IN" dirty="0"/>
          </a:p>
        </p:txBody>
      </p:sp>
    </p:spTree>
    <p:extLst>
      <p:ext uri="{BB962C8B-B14F-4D97-AF65-F5344CB8AC3E}">
        <p14:creationId xmlns:p14="http://schemas.microsoft.com/office/powerpoint/2010/main" val="741844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6C1946-F43C-F79A-D041-8FC7556A98C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310328" y="-311084"/>
            <a:ext cx="11730087" cy="6598174"/>
          </a:xfrm>
          <a:prstGeom prst="rect">
            <a:avLst/>
          </a:prstGeom>
        </p:spPr>
      </p:pic>
    </p:spTree>
    <p:extLst>
      <p:ext uri="{BB962C8B-B14F-4D97-AF65-F5344CB8AC3E}">
        <p14:creationId xmlns:p14="http://schemas.microsoft.com/office/powerpoint/2010/main" val="4129145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ACBE187-DF42-4CC9-DCD7-DBBF564E7DD9}"/>
              </a:ext>
            </a:extLst>
          </p:cNvPr>
          <p:cNvSpPr>
            <a:spLocks noGrp="1"/>
          </p:cNvSpPr>
          <p:nvPr>
            <p:ph type="subTitle" idx="1"/>
          </p:nvPr>
        </p:nvSpPr>
        <p:spPr>
          <a:xfrm>
            <a:off x="565150" y="565609"/>
            <a:ext cx="10615040" cy="5192808"/>
          </a:xfrm>
        </p:spPr>
        <p:txBody>
          <a:bodyPr>
            <a:normAutofit/>
          </a:bodyPr>
          <a:lstStyle/>
          <a:p>
            <a:r>
              <a:rPr lang="en-IN" b="1" dirty="0"/>
              <a:t>Advantage of HTTP/2</a:t>
            </a:r>
          </a:p>
          <a:p>
            <a:r>
              <a:rPr lang="en-IN" sz="1800" dirty="0"/>
              <a:t>1. In HTTP/1.1, we cannot have more than six connections open at a time, so every request has to wait for others to complete. To avoid this, developers are used to doing workaround as a best practice. Those best practices include minifying, compressing and zipping the files together, sprite images, etc. This can be eliminated by multiplexing in HTTP/2. This means that HTTP/2 can send multiple request for data in parallel over a single TCP connection.</a:t>
            </a:r>
          </a:p>
          <a:p>
            <a:r>
              <a:rPr lang="en-IN" sz="1800" dirty="0"/>
              <a:t>2. Text is replaced by Binary in HTTP/2.0</a:t>
            </a:r>
          </a:p>
          <a:p>
            <a:r>
              <a:rPr lang="en-IN" sz="1800" dirty="0"/>
              <a:t>3. In an HTTP/1.1 environment, an HTML page is sent to the browser. The browser has to parse it and decide which assets are required, the request those </a:t>
            </a:r>
            <a:r>
              <a:rPr lang="en-IN" sz="1800" dirty="0" err="1"/>
              <a:t>assests</a:t>
            </a:r>
            <a:r>
              <a:rPr lang="en-IN" sz="1800" dirty="0"/>
              <a:t> from the server. This can be eliminated by Server Push in HTTP/2. It allows servers to push responses proactively to the client instead of waiting for the new request to process.</a:t>
            </a:r>
          </a:p>
          <a:p>
            <a:r>
              <a:rPr lang="en-IN" sz="1800" dirty="0"/>
              <a:t>4. In HTTP/1.1, every request sent to the server will have the </a:t>
            </a:r>
            <a:r>
              <a:rPr lang="en-IN" sz="1800" b="1" dirty="0"/>
              <a:t>header’s additional data</a:t>
            </a:r>
            <a:r>
              <a:rPr lang="en-IN" sz="1800" dirty="0"/>
              <a:t>, which increases bandwidth. This can be eliminated in HTTP/2.0 by having headers packed into one compressed block that will be sent as a unit and, once transmission is finished, the header blocks are decoded. It uses </a:t>
            </a:r>
            <a:r>
              <a:rPr lang="en-IN" sz="1800" dirty="0" err="1"/>
              <a:t>Hpack</a:t>
            </a:r>
            <a:r>
              <a:rPr lang="en-IN" sz="1800" dirty="0"/>
              <a:t> for header compression.</a:t>
            </a:r>
          </a:p>
          <a:p>
            <a:endParaRPr lang="en-IN" sz="1800" dirty="0"/>
          </a:p>
        </p:txBody>
      </p:sp>
    </p:spTree>
    <p:extLst>
      <p:ext uri="{BB962C8B-B14F-4D97-AF65-F5344CB8AC3E}">
        <p14:creationId xmlns:p14="http://schemas.microsoft.com/office/powerpoint/2010/main" val="240830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085B114-A4E2-8B3E-1361-57CBED7E43AF}"/>
              </a:ext>
            </a:extLst>
          </p:cNvPr>
          <p:cNvSpPr>
            <a:spLocks noGrp="1"/>
          </p:cNvSpPr>
          <p:nvPr>
            <p:ph type="subTitle" idx="1"/>
          </p:nvPr>
        </p:nvSpPr>
        <p:spPr>
          <a:xfrm>
            <a:off x="565150" y="593889"/>
            <a:ext cx="10332236" cy="5495826"/>
          </a:xfrm>
        </p:spPr>
        <p:txBody>
          <a:bodyPr>
            <a:normAutofit/>
          </a:bodyPr>
          <a:lstStyle/>
          <a:p>
            <a:r>
              <a:rPr lang="en-IN" b="1" dirty="0"/>
              <a:t>Process API updates</a:t>
            </a:r>
          </a:p>
          <a:p>
            <a:r>
              <a:rPr lang="en-IN" sz="1400" dirty="0"/>
              <a:t>Java 9 is coming with some improvements in process API. They have added couple new classes and methods to ease </a:t>
            </a:r>
            <a:r>
              <a:rPr lang="en-IN" sz="1400"/>
              <a:t>the controlling </a:t>
            </a:r>
            <a:r>
              <a:rPr lang="en-IN" sz="1400" dirty="0"/>
              <a:t>and managing of OS processes. Two new interfaces in process API which makes common operations on native processes much easier.</a:t>
            </a:r>
          </a:p>
          <a:p>
            <a:r>
              <a:rPr lang="en-IN" sz="1400" b="1" dirty="0" err="1"/>
              <a:t>Java.lang.ProcessHandle</a:t>
            </a:r>
            <a:endParaRPr lang="en-IN" sz="1400" b="1" dirty="0"/>
          </a:p>
          <a:p>
            <a:r>
              <a:rPr lang="en-IN" sz="1400" b="1" dirty="0" err="1"/>
              <a:t>Java.lang.ProcessHandle.Info</a:t>
            </a:r>
            <a:endParaRPr lang="en-IN" sz="1400" b="1" dirty="0"/>
          </a:p>
          <a:p>
            <a:r>
              <a:rPr lang="en-IN" sz="1400" dirty="0"/>
              <a:t>Before java 9, there was no standard solution to get the native ID of current process. One could use </a:t>
            </a:r>
            <a:r>
              <a:rPr lang="en-IN" sz="1400" dirty="0" err="1"/>
              <a:t>java.lang.management.ManagementFactory</a:t>
            </a:r>
            <a:r>
              <a:rPr lang="en-IN" sz="1400" dirty="0"/>
              <a:t> as follows:</a:t>
            </a:r>
          </a:p>
          <a:p>
            <a:r>
              <a:rPr lang="en-IN" sz="1400" dirty="0"/>
              <a:t>In java 9 we can use the </a:t>
            </a:r>
            <a:r>
              <a:rPr lang="en-IN" sz="1400" dirty="0" err="1"/>
              <a:t>pid</a:t>
            </a:r>
            <a:r>
              <a:rPr lang="en-IN" sz="1400" dirty="0"/>
              <a:t>() method of current </a:t>
            </a:r>
            <a:r>
              <a:rPr lang="en-IN" sz="1400" dirty="0" err="1"/>
              <a:t>ProcessHandle</a:t>
            </a:r>
            <a:r>
              <a:rPr lang="en-IN" sz="1400" dirty="0"/>
              <a:t>;</a:t>
            </a:r>
          </a:p>
          <a:p>
            <a:r>
              <a:rPr lang="en-IN" sz="1400" b="1" dirty="0"/>
              <a:t>Long </a:t>
            </a:r>
            <a:r>
              <a:rPr lang="en-IN" sz="1400" b="1" dirty="0" err="1"/>
              <a:t>pid</a:t>
            </a:r>
            <a:r>
              <a:rPr lang="en-IN" sz="1400" b="1" dirty="0"/>
              <a:t> = </a:t>
            </a:r>
            <a:r>
              <a:rPr lang="en-IN" sz="1400" b="1" dirty="0" err="1"/>
              <a:t>ProcessHandle.current.pid</a:t>
            </a:r>
            <a:r>
              <a:rPr lang="en-IN" sz="1400" b="1" dirty="0"/>
              <a:t>();</a:t>
            </a:r>
          </a:p>
          <a:p>
            <a:r>
              <a:rPr lang="en-IN" sz="1400" dirty="0"/>
              <a:t>Checking if a process is currently Running</a:t>
            </a:r>
          </a:p>
          <a:p>
            <a:r>
              <a:rPr lang="en-IN" sz="1400" b="1" dirty="0"/>
              <a:t>Process </a:t>
            </a:r>
            <a:r>
              <a:rPr lang="en-IN" sz="1400" b="1" dirty="0" err="1"/>
              <a:t>process</a:t>
            </a:r>
            <a:r>
              <a:rPr lang="en-IN" sz="1400" b="1" dirty="0"/>
              <a:t> = </a:t>
            </a:r>
            <a:r>
              <a:rPr lang="en-IN" sz="1400" b="1" dirty="0" err="1"/>
              <a:t>ProcessHandler.current</a:t>
            </a:r>
            <a:r>
              <a:rPr lang="en-IN" sz="1400" b="1" dirty="0"/>
              <a:t>();</a:t>
            </a:r>
          </a:p>
          <a:p>
            <a:r>
              <a:rPr lang="en-IN" sz="1400" b="1" dirty="0"/>
              <a:t>Boolean </a:t>
            </a:r>
            <a:r>
              <a:rPr lang="en-IN" sz="1400" b="1" dirty="0" err="1"/>
              <a:t>isAlive</a:t>
            </a:r>
            <a:r>
              <a:rPr lang="en-IN" sz="1400" b="1" dirty="0"/>
              <a:t> = </a:t>
            </a:r>
            <a:r>
              <a:rPr lang="en-IN" sz="1400" b="1" dirty="0" err="1"/>
              <a:t>process.toHandle.isAlive</a:t>
            </a:r>
            <a:r>
              <a:rPr lang="en-IN" sz="1400" b="1" dirty="0"/>
              <a:t>();</a:t>
            </a:r>
          </a:p>
          <a:p>
            <a:endParaRPr lang="en-IN" sz="1400" b="1" dirty="0"/>
          </a:p>
          <a:p>
            <a:endParaRPr lang="en-IN" sz="1400" b="1" dirty="0"/>
          </a:p>
          <a:p>
            <a:endParaRPr lang="en-IN" sz="1400" dirty="0"/>
          </a:p>
          <a:p>
            <a:endParaRPr lang="en-IN" dirty="0"/>
          </a:p>
        </p:txBody>
      </p:sp>
    </p:spTree>
    <p:extLst>
      <p:ext uri="{BB962C8B-B14F-4D97-AF65-F5344CB8AC3E}">
        <p14:creationId xmlns:p14="http://schemas.microsoft.com/office/powerpoint/2010/main" val="300723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074DBDC-D545-6B4E-8C86-996F64FCD67C}"/>
              </a:ext>
            </a:extLst>
          </p:cNvPr>
          <p:cNvSpPr>
            <a:spLocks noGrp="1"/>
          </p:cNvSpPr>
          <p:nvPr>
            <p:ph type="subTitle" idx="1"/>
          </p:nvPr>
        </p:nvSpPr>
        <p:spPr>
          <a:xfrm>
            <a:off x="339365" y="593889"/>
            <a:ext cx="9360816" cy="5164527"/>
          </a:xfrm>
        </p:spPr>
        <p:txBody>
          <a:bodyPr/>
          <a:lstStyle/>
          <a:p>
            <a:r>
              <a:rPr lang="en-US" b="1" dirty="0"/>
              <a:t>			Private Method inside Interface:</a:t>
            </a:r>
          </a:p>
          <a:p>
            <a:r>
              <a:rPr lang="en-US" sz="1600" dirty="0"/>
              <a:t>Java 9 onward, you are allowed to include private methods in interfaces</a:t>
            </a:r>
          </a:p>
          <a:p>
            <a:r>
              <a:rPr lang="en-US" sz="1600" dirty="0"/>
              <a:t>To avoid redundant code and more re-usability</a:t>
            </a:r>
          </a:p>
          <a:p>
            <a:r>
              <a:rPr lang="en-US" sz="1600" dirty="0"/>
              <a:t>Using private methods, now encapsulation is possible in interfaces as well</a:t>
            </a:r>
          </a:p>
          <a:p>
            <a:endParaRPr lang="en-US" sz="1600" b="1" dirty="0"/>
          </a:p>
          <a:p>
            <a:r>
              <a:rPr lang="en-US" b="1" dirty="0"/>
              <a:t>Private method inside Interface</a:t>
            </a:r>
          </a:p>
          <a:p>
            <a:r>
              <a:rPr lang="en-US" sz="1600" dirty="0"/>
              <a:t>Using private methods in interfaces have four rules:</a:t>
            </a:r>
          </a:p>
          <a:p>
            <a:pPr marL="342900" indent="-342900">
              <a:buFont typeface="Arial" panose="020B0604020202020204" pitchFamily="34" charset="0"/>
              <a:buChar char="•"/>
            </a:pPr>
            <a:r>
              <a:rPr lang="en-US" sz="1600" dirty="0"/>
              <a:t>Private interface method cannot abstract.</a:t>
            </a:r>
          </a:p>
          <a:p>
            <a:pPr marL="342900" indent="-342900">
              <a:buFont typeface="Arial" panose="020B0604020202020204" pitchFamily="34" charset="0"/>
              <a:buChar char="•"/>
            </a:pPr>
            <a:r>
              <a:rPr lang="en-US" sz="1600" dirty="0"/>
              <a:t>Private method can be used only inside interface.</a:t>
            </a:r>
          </a:p>
          <a:p>
            <a:pPr marL="342900" indent="-342900">
              <a:buFont typeface="Arial" panose="020B0604020202020204" pitchFamily="34" charset="0"/>
              <a:buChar char="•"/>
            </a:pPr>
            <a:r>
              <a:rPr lang="en-US" sz="1600" dirty="0"/>
              <a:t>Private static method can be used inside other static and non-static interface methods.</a:t>
            </a:r>
          </a:p>
          <a:p>
            <a:pPr marL="342900" indent="-342900">
              <a:buFont typeface="Arial" panose="020B0604020202020204" pitchFamily="34" charset="0"/>
              <a:buChar char="•"/>
            </a:pPr>
            <a:r>
              <a:rPr lang="en-US" sz="1600" dirty="0"/>
              <a:t>Private non-static methods cannot be used inside private static methods.</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2597209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6602AB-ED21-AEC8-DDA7-A72B769D6ED5}"/>
              </a:ext>
            </a:extLst>
          </p:cNvPr>
          <p:cNvSpPr>
            <a:spLocks noGrp="1"/>
          </p:cNvSpPr>
          <p:nvPr>
            <p:ph type="subTitle" idx="1"/>
          </p:nvPr>
        </p:nvSpPr>
        <p:spPr>
          <a:xfrm>
            <a:off x="348791" y="216817"/>
            <a:ext cx="10030119" cy="5541600"/>
          </a:xfrm>
        </p:spPr>
        <p:txBody>
          <a:bodyPr/>
          <a:lstStyle/>
          <a:p>
            <a:pPr lvl="1"/>
            <a:r>
              <a:rPr lang="en-US" sz="2400" b="1" dirty="0"/>
              <a:t>Factory method with Unmodifiable collections</a:t>
            </a:r>
          </a:p>
          <a:p>
            <a:r>
              <a:rPr lang="en-US" sz="1600" dirty="0"/>
              <a:t>Creating immutable collections. Util java8 if we wanted to create immutable collections, we used to call </a:t>
            </a:r>
            <a:r>
              <a:rPr lang="en-US" sz="1600" dirty="0" err="1"/>
              <a:t>unmodifiableXXX</a:t>
            </a:r>
            <a:r>
              <a:rPr lang="en-US" sz="1600" dirty="0"/>
              <a:t>() methods on </a:t>
            </a:r>
            <a:r>
              <a:rPr lang="en-US" sz="1600" dirty="0" err="1"/>
              <a:t>java.util.Collections</a:t>
            </a:r>
            <a:r>
              <a:rPr lang="en-US" sz="1600" dirty="0"/>
              <a:t>. </a:t>
            </a:r>
          </a:p>
          <a:p>
            <a:r>
              <a:rPr lang="en-US" sz="1600" b="1" dirty="0"/>
              <a:t>Create Immutable List</a:t>
            </a:r>
          </a:p>
          <a:p>
            <a:pPr marL="342900" indent="-342900">
              <a:buFont typeface="Arial" panose="020B0604020202020204" pitchFamily="34" charset="0"/>
              <a:buChar char="•"/>
            </a:pPr>
            <a:r>
              <a:rPr lang="en-US" sz="1600" dirty="0"/>
              <a:t>Use </a:t>
            </a:r>
            <a:r>
              <a:rPr lang="en-US" sz="1600" dirty="0" err="1"/>
              <a:t>List.of</a:t>
            </a:r>
            <a:r>
              <a:rPr lang="en-US" sz="1600" dirty="0"/>
              <a:t>() static factory methods to create immutable lists.</a:t>
            </a:r>
          </a:p>
          <a:p>
            <a:pPr marL="342900" indent="-342900">
              <a:buFont typeface="Arial" panose="020B0604020202020204" pitchFamily="34" charset="0"/>
              <a:buChar char="•"/>
            </a:pPr>
            <a:r>
              <a:rPr lang="en-US" sz="1600" dirty="0"/>
              <a:t>The List instances created by these methods have the following characteristics.:</a:t>
            </a:r>
          </a:p>
          <a:p>
            <a:pPr marL="342900" indent="-342900">
              <a:buFont typeface="Arial" panose="020B0604020202020204" pitchFamily="34" charset="0"/>
              <a:buChar char="•"/>
            </a:pPr>
            <a:r>
              <a:rPr lang="en-US" sz="1600" dirty="0"/>
              <a:t>These lists are </a:t>
            </a:r>
            <a:r>
              <a:rPr lang="en-US" sz="1600" b="1" dirty="0"/>
              <a:t>immutable</a:t>
            </a:r>
            <a:r>
              <a:rPr lang="en-US" sz="1600" dirty="0"/>
              <a:t>. Elements cannot be added, removed or replaced in these lists. Calling any mutator method (i.e. add, </a:t>
            </a:r>
            <a:r>
              <a:rPr lang="en-US" sz="1600" dirty="0" err="1"/>
              <a:t>addAll</a:t>
            </a:r>
            <a:r>
              <a:rPr lang="en-US" sz="1600" dirty="0"/>
              <a:t>, clear, remove, </a:t>
            </a:r>
            <a:r>
              <a:rPr lang="en-US" sz="1600" dirty="0" err="1"/>
              <a:t>removeAll</a:t>
            </a:r>
            <a:r>
              <a:rPr lang="en-US" sz="1600" dirty="0"/>
              <a:t>, </a:t>
            </a:r>
            <a:r>
              <a:rPr lang="en-US" sz="1600" dirty="0" err="1"/>
              <a:t>replaceAll</a:t>
            </a:r>
            <a:r>
              <a:rPr lang="en-US" sz="1600" dirty="0"/>
              <a:t>) will always cause </a:t>
            </a:r>
            <a:r>
              <a:rPr lang="en-US" sz="1600" b="1" dirty="0" err="1"/>
              <a:t>UnsupportedOperationException</a:t>
            </a:r>
            <a:r>
              <a:rPr lang="en-US" sz="1600" dirty="0"/>
              <a:t> to be thrown.</a:t>
            </a:r>
          </a:p>
          <a:p>
            <a:pPr marL="342900" indent="-342900">
              <a:buFont typeface="Arial" panose="020B0604020202020204" pitchFamily="34" charset="0"/>
              <a:buChar char="•"/>
            </a:pPr>
            <a:r>
              <a:rPr lang="en-US" sz="1600" dirty="0"/>
              <a:t>They do not allow null elements. Attempts to add null elements result in </a:t>
            </a:r>
            <a:r>
              <a:rPr lang="en-US" sz="1600" b="1" dirty="0" err="1"/>
              <a:t>NullPointerException</a:t>
            </a:r>
            <a:endParaRPr lang="en-US" sz="1600" b="1" dirty="0"/>
          </a:p>
          <a:p>
            <a:pPr marL="342900" indent="-342900">
              <a:buFont typeface="Arial" panose="020B0604020202020204" pitchFamily="34" charset="0"/>
              <a:buChar char="•"/>
            </a:pPr>
            <a:r>
              <a:rPr lang="en-US" sz="1600" dirty="0"/>
              <a:t>They are serializable if all elements are serializable</a:t>
            </a:r>
          </a:p>
          <a:p>
            <a:pPr marL="342900" indent="-342900">
              <a:buFont typeface="Arial" panose="020B0604020202020204" pitchFamily="34" charset="0"/>
              <a:buChar char="•"/>
            </a:pPr>
            <a:r>
              <a:rPr lang="en-US" sz="1600" dirty="0"/>
              <a:t>The order of elements in the list is the same as the order if the provided arguments, or of the elements in the provided array.</a:t>
            </a:r>
          </a:p>
          <a:p>
            <a:r>
              <a:rPr lang="en-US" sz="1600" dirty="0"/>
              <a:t>	</a:t>
            </a:r>
            <a:r>
              <a:rPr lang="en-US" sz="1600" b="1" dirty="0"/>
              <a:t>List&lt;String&gt; names = </a:t>
            </a:r>
            <a:r>
              <a:rPr lang="en-US" sz="1600" b="1" dirty="0" err="1"/>
              <a:t>List.of</a:t>
            </a:r>
            <a:r>
              <a:rPr lang="en-US" sz="1600" b="1" dirty="0"/>
              <a:t>(“Lokesh”, “Amit”, “john”)</a:t>
            </a:r>
          </a:p>
          <a:p>
            <a:endParaRPr lang="en-US" sz="1600" dirty="0"/>
          </a:p>
          <a:p>
            <a:endParaRPr lang="en-IN" dirty="0"/>
          </a:p>
        </p:txBody>
      </p:sp>
    </p:spTree>
    <p:extLst>
      <p:ext uri="{BB962C8B-B14F-4D97-AF65-F5344CB8AC3E}">
        <p14:creationId xmlns:p14="http://schemas.microsoft.com/office/powerpoint/2010/main" val="273964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640B916-8744-3171-8B36-2C110305EEA0}"/>
              </a:ext>
            </a:extLst>
          </p:cNvPr>
          <p:cNvSpPr>
            <a:spLocks noGrp="1"/>
          </p:cNvSpPr>
          <p:nvPr>
            <p:ph type="subTitle" idx="1"/>
          </p:nvPr>
        </p:nvSpPr>
        <p:spPr>
          <a:xfrm>
            <a:off x="471340" y="471339"/>
            <a:ext cx="10331778" cy="5788059"/>
          </a:xfrm>
        </p:spPr>
        <p:txBody>
          <a:bodyPr>
            <a:normAutofit/>
          </a:bodyPr>
          <a:lstStyle/>
          <a:p>
            <a:pPr lvl="1"/>
            <a:r>
              <a:rPr lang="en-IN" b="1" dirty="0"/>
              <a:t>Factory Method with Unmodifiable Collections</a:t>
            </a:r>
          </a:p>
          <a:p>
            <a:r>
              <a:rPr lang="en-IN" sz="1600" b="1" dirty="0"/>
              <a:t>Create Immutable Set</a:t>
            </a:r>
          </a:p>
          <a:p>
            <a:pPr marL="285750" indent="-285750">
              <a:buFont typeface="Arial" panose="020B0604020202020204" pitchFamily="34" charset="0"/>
              <a:buChar char="•"/>
            </a:pPr>
            <a:r>
              <a:rPr lang="en-IN" sz="1400" dirty="0"/>
              <a:t>Set Behave very similar to List with only few differences e.g.</a:t>
            </a:r>
          </a:p>
          <a:p>
            <a:pPr marL="285750" indent="-285750">
              <a:buFont typeface="Arial" panose="020B0604020202020204" pitchFamily="34" charset="0"/>
              <a:buChar char="•"/>
            </a:pPr>
            <a:r>
              <a:rPr lang="en-IN" sz="1400" dirty="0"/>
              <a:t>Set do not allow duplicate elements as well. Any duplicate element passed with result in </a:t>
            </a:r>
            <a:r>
              <a:rPr lang="en-IN" sz="1400" b="1" dirty="0" err="1"/>
              <a:t>IllegalArgumentException</a:t>
            </a:r>
            <a:r>
              <a:rPr lang="en-IN" sz="1400" dirty="0"/>
              <a:t>.</a:t>
            </a:r>
          </a:p>
          <a:p>
            <a:pPr marL="285750" indent="-285750">
              <a:buFont typeface="Arial" panose="020B0604020202020204" pitchFamily="34" charset="0"/>
              <a:buChar char="•"/>
            </a:pPr>
            <a:r>
              <a:rPr lang="en-IN" sz="1400" dirty="0"/>
              <a:t>The iteration order of set element in unspecified and is subject to change.</a:t>
            </a:r>
          </a:p>
          <a:p>
            <a:pPr marL="285750" indent="-285750">
              <a:buFont typeface="Arial" panose="020B0604020202020204" pitchFamily="34" charset="0"/>
              <a:buChar char="•"/>
            </a:pPr>
            <a:r>
              <a:rPr lang="en-IN" sz="1400" dirty="0"/>
              <a:t>All Set factory methods have the same signature as List</a:t>
            </a:r>
          </a:p>
          <a:p>
            <a:r>
              <a:rPr lang="en-IN" sz="1600" b="1" dirty="0"/>
              <a:t>Create Immutable Map</a:t>
            </a:r>
          </a:p>
          <a:p>
            <a:r>
              <a:rPr lang="en-IN" sz="1400" dirty="0"/>
              <a:t>Map factory methods are same as List or Set overloaded factory methods. Only difference is that the signature of the methods take alternating keys and values as arguments.</a:t>
            </a:r>
          </a:p>
          <a:p>
            <a:r>
              <a:rPr lang="en-US" sz="1400" b="0" i="0" dirty="0">
                <a:solidFill>
                  <a:srgbClr val="000000"/>
                </a:solidFill>
                <a:effectLst/>
                <a:latin typeface="Raleway" panose="020B0604020202020204" pitchFamily="2" charset="0"/>
              </a:rPr>
              <a:t>Java 9 also provide a special method for creating Map entry instance.</a:t>
            </a:r>
            <a:endParaRPr lang="en-IN" sz="1600" dirty="0"/>
          </a:p>
          <a:p>
            <a:r>
              <a:rPr lang="en-IN" sz="1600" dirty="0"/>
              <a:t>	</a:t>
            </a:r>
            <a:r>
              <a:rPr lang="en-IN" sz="1600" dirty="0">
                <a:solidFill>
                  <a:schemeClr val="accent6">
                    <a:lumMod val="75000"/>
                  </a:schemeClr>
                </a:solidFill>
                <a:highlight>
                  <a:srgbClr val="C0C0C0"/>
                </a:highlight>
              </a:rPr>
              <a:t>static</a:t>
            </a:r>
            <a:r>
              <a:rPr lang="en-IN" sz="1600" dirty="0">
                <a:highlight>
                  <a:srgbClr val="C0C0C0"/>
                </a:highlight>
              </a:rPr>
              <a:t> &lt;K,V&gt; </a:t>
            </a:r>
            <a:r>
              <a:rPr lang="en-IN" sz="1600" dirty="0" err="1">
                <a:highlight>
                  <a:srgbClr val="C0C0C0"/>
                </a:highlight>
              </a:rPr>
              <a:t>Map.Entry</a:t>
            </a:r>
            <a:r>
              <a:rPr lang="en-IN" sz="1600" dirty="0">
                <a:highlight>
                  <a:srgbClr val="C0C0C0"/>
                </a:highlight>
              </a:rPr>
              <a:t>&lt;K,V&gt; entry(K </a:t>
            </a:r>
            <a:r>
              <a:rPr lang="en-IN" sz="1600" dirty="0" err="1">
                <a:highlight>
                  <a:srgbClr val="C0C0C0"/>
                </a:highlight>
              </a:rPr>
              <a:t>k</a:t>
            </a:r>
            <a:r>
              <a:rPr lang="en-IN" sz="1600" dirty="0">
                <a:highlight>
                  <a:srgbClr val="C0C0C0"/>
                </a:highlight>
              </a:rPr>
              <a:t>, V v)</a:t>
            </a:r>
          </a:p>
          <a:p>
            <a:endParaRPr lang="en-IN" sz="1700" dirty="0">
              <a:highlight>
                <a:srgbClr val="C0C0C0"/>
              </a:highlight>
            </a:endParaRPr>
          </a:p>
          <a:p>
            <a:endParaRPr lang="en-IN" sz="1700" dirty="0">
              <a:highlight>
                <a:srgbClr val="C0C0C0"/>
              </a:highlight>
            </a:endParaRPr>
          </a:p>
          <a:p>
            <a:endParaRPr lang="en-IN" sz="1700" dirty="0">
              <a:highlight>
                <a:srgbClr val="C0C0C0"/>
              </a:highlight>
            </a:endParaRPr>
          </a:p>
          <a:p>
            <a:endParaRPr lang="en-IN" sz="1700" dirty="0">
              <a:highlight>
                <a:srgbClr val="C0C0C0"/>
              </a:highlight>
            </a:endParaRPr>
          </a:p>
          <a:p>
            <a:endParaRPr lang="en-IN" dirty="0"/>
          </a:p>
        </p:txBody>
      </p:sp>
      <p:pic>
        <p:nvPicPr>
          <p:cNvPr id="5" name="Picture 4">
            <a:extLst>
              <a:ext uri="{FF2B5EF4-FFF2-40B4-BE49-F238E27FC236}">
                <a16:creationId xmlns:a16="http://schemas.microsoft.com/office/drawing/2014/main" id="{E2E0768A-36CF-FA18-147A-98940D903C9E}"/>
              </a:ext>
            </a:extLst>
          </p:cNvPr>
          <p:cNvPicPr>
            <a:picLocks noChangeAspect="1"/>
          </p:cNvPicPr>
          <p:nvPr/>
        </p:nvPicPr>
        <p:blipFill>
          <a:blip r:embed="rId2"/>
          <a:stretch>
            <a:fillRect/>
          </a:stretch>
        </p:blipFill>
        <p:spPr>
          <a:xfrm>
            <a:off x="609993" y="5482191"/>
            <a:ext cx="7239000" cy="552450"/>
          </a:xfrm>
          <a:prstGeom prst="rect">
            <a:avLst/>
          </a:prstGeom>
        </p:spPr>
      </p:pic>
      <p:pic>
        <p:nvPicPr>
          <p:cNvPr id="7" name="Picture 6">
            <a:extLst>
              <a:ext uri="{FF2B5EF4-FFF2-40B4-BE49-F238E27FC236}">
                <a16:creationId xmlns:a16="http://schemas.microsoft.com/office/drawing/2014/main" id="{5037E194-54CE-C768-7D21-AA2F0FB87A25}"/>
              </a:ext>
            </a:extLst>
          </p:cNvPr>
          <p:cNvPicPr>
            <a:picLocks noChangeAspect="1"/>
          </p:cNvPicPr>
          <p:nvPr/>
        </p:nvPicPr>
        <p:blipFill>
          <a:blip r:embed="rId3"/>
          <a:stretch>
            <a:fillRect/>
          </a:stretch>
        </p:blipFill>
        <p:spPr>
          <a:xfrm>
            <a:off x="471340" y="4617402"/>
            <a:ext cx="7372350" cy="752475"/>
          </a:xfrm>
          <a:prstGeom prst="rect">
            <a:avLst/>
          </a:prstGeom>
        </p:spPr>
      </p:pic>
    </p:spTree>
    <p:extLst>
      <p:ext uri="{BB962C8B-B14F-4D97-AF65-F5344CB8AC3E}">
        <p14:creationId xmlns:p14="http://schemas.microsoft.com/office/powerpoint/2010/main" val="2717175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327CB2-1A47-3B3C-2589-3D24207F319A}"/>
              </a:ext>
            </a:extLst>
          </p:cNvPr>
          <p:cNvSpPr>
            <a:spLocks noGrp="1"/>
          </p:cNvSpPr>
          <p:nvPr>
            <p:ph type="subTitle" idx="1"/>
          </p:nvPr>
        </p:nvSpPr>
        <p:spPr>
          <a:xfrm>
            <a:off x="542441" y="418455"/>
            <a:ext cx="9856921" cy="5339962"/>
          </a:xfrm>
        </p:spPr>
        <p:txBody>
          <a:bodyPr>
            <a:normAutofit fontScale="92500" lnSpcReduction="20000"/>
          </a:bodyPr>
          <a:lstStyle/>
          <a:p>
            <a:pPr lvl="1"/>
            <a:r>
              <a:rPr lang="en-IN" b="1" dirty="0"/>
              <a:t>Try with Resources Enhancement</a:t>
            </a:r>
          </a:p>
          <a:p>
            <a:r>
              <a:rPr lang="en-IN" dirty="0"/>
              <a:t>A resource is an object that must be closed once your program is done using it.</a:t>
            </a:r>
          </a:p>
          <a:p>
            <a:r>
              <a:rPr lang="en-IN" dirty="0"/>
              <a:t>For example, a file resource or JDBC resource for database connection or Socket connection resource. Before java 7 these no auto resource management and we should explicitly close the resource once our work is done with it. Usually, it was done in finally block of try-catch statement this Approach used to cause memory leas=</a:t>
            </a:r>
            <a:r>
              <a:rPr lang="en-IN" dirty="0" err="1"/>
              <a:t>ks</a:t>
            </a:r>
            <a:r>
              <a:rPr lang="en-IN" dirty="0"/>
              <a:t> and performance hot when we forgot to close the resource.</a:t>
            </a:r>
          </a:p>
          <a:p>
            <a:r>
              <a:rPr lang="en-IN" dirty="0"/>
              <a:t>Java 6 and Earlier</a:t>
            </a:r>
          </a:p>
          <a:p>
            <a:endParaRPr lang="en-IN" dirty="0"/>
          </a:p>
          <a:p>
            <a:pPr marL="342900" indent="-342900">
              <a:buFont typeface="Arial" panose="020B0604020202020204" pitchFamily="34" charset="0"/>
              <a:buChar char="•"/>
            </a:pPr>
            <a:r>
              <a:rPr lang="en-IN" dirty="0"/>
              <a:t>  try 	{</a:t>
            </a:r>
          </a:p>
          <a:p>
            <a:r>
              <a:rPr lang="en-IN" dirty="0"/>
              <a:t>	//open resources like </a:t>
            </a:r>
            <a:r>
              <a:rPr lang="en-IN" dirty="0" err="1"/>
              <a:t>File,Database</a:t>
            </a:r>
            <a:r>
              <a:rPr lang="en-IN" dirty="0"/>
              <a:t> </a:t>
            </a:r>
            <a:r>
              <a:rPr lang="en-IN" dirty="0" err="1"/>
              <a:t>connecition</a:t>
            </a:r>
            <a:r>
              <a:rPr lang="en-IN" dirty="0"/>
              <a:t>, Sockets etc.</a:t>
            </a:r>
          </a:p>
          <a:p>
            <a:r>
              <a:rPr lang="en-IN" dirty="0"/>
              <a:t>      } catch(</a:t>
            </a:r>
            <a:r>
              <a:rPr lang="en-IN" dirty="0" err="1"/>
              <a:t>FileNotFoundException</a:t>
            </a:r>
            <a:r>
              <a:rPr lang="en-IN" dirty="0"/>
              <a:t> e){</a:t>
            </a:r>
          </a:p>
          <a:p>
            <a:r>
              <a:rPr lang="en-IN" dirty="0"/>
              <a:t>	//Exception handling</a:t>
            </a:r>
          </a:p>
          <a:p>
            <a:r>
              <a:rPr lang="en-IN" dirty="0"/>
              <a:t>	} finally{</a:t>
            </a:r>
          </a:p>
          <a:p>
            <a:r>
              <a:rPr lang="en-IN" dirty="0"/>
              <a:t>		// close resources</a:t>
            </a:r>
          </a:p>
          <a:p>
            <a:r>
              <a:rPr lang="en-IN" dirty="0"/>
              <a:t>	}</a:t>
            </a:r>
          </a:p>
        </p:txBody>
      </p:sp>
    </p:spTree>
    <p:extLst>
      <p:ext uri="{BB962C8B-B14F-4D97-AF65-F5344CB8AC3E}">
        <p14:creationId xmlns:p14="http://schemas.microsoft.com/office/powerpoint/2010/main" val="2949046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2D1ACB-2AD1-2806-B7FF-94B79D603619}"/>
              </a:ext>
            </a:extLst>
          </p:cNvPr>
          <p:cNvSpPr>
            <a:spLocks noGrp="1"/>
          </p:cNvSpPr>
          <p:nvPr>
            <p:ph type="subTitle" idx="1"/>
          </p:nvPr>
        </p:nvSpPr>
        <p:spPr>
          <a:xfrm>
            <a:off x="418454" y="495947"/>
            <a:ext cx="9500461" cy="5262470"/>
          </a:xfrm>
        </p:spPr>
        <p:txBody>
          <a:bodyPr>
            <a:noAutofit/>
          </a:bodyPr>
          <a:lstStyle/>
          <a:p>
            <a:r>
              <a:rPr lang="en-IN" sz="1200" dirty="0"/>
              <a:t>Java 8</a:t>
            </a:r>
          </a:p>
          <a:p>
            <a:r>
              <a:rPr lang="en-IN" sz="1200" dirty="0" err="1"/>
              <a:t>FileWriter</a:t>
            </a:r>
            <a:r>
              <a:rPr lang="en-IN" sz="1200" dirty="0"/>
              <a:t> </a:t>
            </a:r>
            <a:r>
              <a:rPr lang="en-IN" sz="1200" dirty="0" err="1"/>
              <a:t>fw</a:t>
            </a:r>
            <a:r>
              <a:rPr lang="en-IN" sz="1200" dirty="0"/>
              <a:t> = new File Writer(“output.txt”);</a:t>
            </a:r>
          </a:p>
          <a:p>
            <a:r>
              <a:rPr lang="en-IN" sz="1200" dirty="0" err="1"/>
              <a:t>FileReader</a:t>
            </a:r>
            <a:r>
              <a:rPr lang="en-IN" sz="1200" dirty="0"/>
              <a:t> </a:t>
            </a:r>
            <a:r>
              <a:rPr lang="en-IN" sz="1200" dirty="0" err="1"/>
              <a:t>fr</a:t>
            </a:r>
            <a:r>
              <a:rPr lang="en-IN" sz="1200" dirty="0"/>
              <a:t>  = new </a:t>
            </a:r>
            <a:r>
              <a:rPr lang="en-IN" sz="1200" dirty="0" err="1"/>
              <a:t>FileReader</a:t>
            </a:r>
            <a:r>
              <a:rPr lang="en-IN" sz="1200" dirty="0"/>
              <a:t>(“input.txt”);</a:t>
            </a:r>
          </a:p>
          <a:p>
            <a:endParaRPr lang="en-IN" sz="1200" dirty="0"/>
          </a:p>
          <a:p>
            <a:pPr marL="342900" indent="-342900">
              <a:buFont typeface="Arial" panose="020B0604020202020204" pitchFamily="34" charset="0"/>
              <a:buChar char="•"/>
            </a:pPr>
            <a:r>
              <a:rPr lang="en-IN" sz="1200" dirty="0"/>
              <a:t> try (</a:t>
            </a:r>
            <a:r>
              <a:rPr lang="en-IN" sz="1200" b="1" dirty="0" err="1"/>
              <a:t>FileWriter</a:t>
            </a:r>
            <a:r>
              <a:rPr lang="en-IN" sz="1200" b="1" dirty="0"/>
              <a:t> fw1 = </a:t>
            </a:r>
            <a:r>
              <a:rPr lang="en-IN" sz="1200" b="1" dirty="0" err="1"/>
              <a:t>fw</a:t>
            </a:r>
            <a:r>
              <a:rPr lang="en-IN" sz="1200" b="1" dirty="0"/>
              <a:t>; </a:t>
            </a:r>
            <a:r>
              <a:rPr lang="en-IN" sz="1200" b="1" dirty="0" err="1"/>
              <a:t>FileReader</a:t>
            </a:r>
            <a:r>
              <a:rPr lang="en-IN" sz="1200" b="1" dirty="0"/>
              <a:t> fr1 = </a:t>
            </a:r>
            <a:r>
              <a:rPr lang="en-IN" sz="1200" b="1" dirty="0" err="1"/>
              <a:t>fr</a:t>
            </a:r>
            <a:r>
              <a:rPr lang="en-IN" sz="1200" dirty="0"/>
              <a:t>)	{</a:t>
            </a:r>
          </a:p>
          <a:p>
            <a:r>
              <a:rPr lang="en-IN" sz="1200" dirty="0"/>
              <a:t>	//use resources like </a:t>
            </a:r>
            <a:r>
              <a:rPr lang="en-IN" sz="1200" dirty="0" err="1"/>
              <a:t>File,Database</a:t>
            </a:r>
            <a:r>
              <a:rPr lang="en-IN" sz="1200" dirty="0"/>
              <a:t> </a:t>
            </a:r>
            <a:r>
              <a:rPr lang="en-IN" sz="1200" dirty="0" err="1"/>
              <a:t>connecition</a:t>
            </a:r>
            <a:r>
              <a:rPr lang="en-IN" sz="1200" dirty="0"/>
              <a:t>, Sockets etc.</a:t>
            </a:r>
          </a:p>
          <a:p>
            <a:r>
              <a:rPr lang="en-IN" sz="1200" dirty="0"/>
              <a:t>      } catch(</a:t>
            </a:r>
            <a:r>
              <a:rPr lang="en-IN" sz="1200" dirty="0" err="1"/>
              <a:t>FileNotFoundException</a:t>
            </a:r>
            <a:r>
              <a:rPr lang="en-IN" sz="1200" dirty="0"/>
              <a:t> e){</a:t>
            </a:r>
          </a:p>
          <a:p>
            <a:r>
              <a:rPr lang="en-IN" sz="1200" dirty="0"/>
              <a:t>	//Exception handling</a:t>
            </a:r>
          </a:p>
          <a:p>
            <a:r>
              <a:rPr lang="en-IN" sz="1200" dirty="0"/>
              <a:t>	}</a:t>
            </a:r>
          </a:p>
          <a:p>
            <a:r>
              <a:rPr lang="en-IN" sz="1200" dirty="0"/>
              <a:t>// resources are closed as soon as try-catch block is executed.</a:t>
            </a:r>
          </a:p>
          <a:p>
            <a:endParaRPr lang="en-IN" sz="1200" dirty="0"/>
          </a:p>
          <a:p>
            <a:r>
              <a:rPr lang="en-IN" sz="1200" dirty="0"/>
              <a:t>Java 9:</a:t>
            </a:r>
          </a:p>
          <a:p>
            <a:r>
              <a:rPr lang="en-IN" sz="1200" dirty="0" err="1"/>
              <a:t>FileWriter</a:t>
            </a:r>
            <a:r>
              <a:rPr lang="en-IN" sz="1200" dirty="0"/>
              <a:t> </a:t>
            </a:r>
            <a:r>
              <a:rPr lang="en-IN" sz="1200" dirty="0" err="1"/>
              <a:t>fw</a:t>
            </a:r>
            <a:r>
              <a:rPr lang="en-IN" sz="1200" dirty="0"/>
              <a:t> = new File Writer(“output.txt”);</a:t>
            </a:r>
          </a:p>
          <a:p>
            <a:r>
              <a:rPr lang="en-IN" sz="1200" dirty="0" err="1"/>
              <a:t>FileReader</a:t>
            </a:r>
            <a:r>
              <a:rPr lang="en-IN" sz="1200" dirty="0"/>
              <a:t> </a:t>
            </a:r>
            <a:r>
              <a:rPr lang="en-IN" sz="1200" dirty="0" err="1"/>
              <a:t>fr</a:t>
            </a:r>
            <a:r>
              <a:rPr lang="en-IN" sz="1200" dirty="0"/>
              <a:t>  = new </a:t>
            </a:r>
            <a:r>
              <a:rPr lang="en-IN" sz="1200" dirty="0" err="1"/>
              <a:t>FileReader</a:t>
            </a:r>
            <a:r>
              <a:rPr lang="en-IN" sz="1200" dirty="0"/>
              <a:t>(“input.txt”);</a:t>
            </a:r>
          </a:p>
          <a:p>
            <a:endParaRPr lang="en-IN" sz="1200" dirty="0"/>
          </a:p>
          <a:p>
            <a:pPr marL="342900" indent="-342900">
              <a:buFont typeface="Arial" panose="020B0604020202020204" pitchFamily="34" charset="0"/>
              <a:buChar char="•"/>
            </a:pPr>
            <a:r>
              <a:rPr lang="en-IN" sz="1200" b="1" dirty="0"/>
              <a:t> try (</a:t>
            </a:r>
            <a:r>
              <a:rPr lang="en-IN" sz="1200" b="1" dirty="0" err="1"/>
              <a:t>fw;fr</a:t>
            </a:r>
            <a:r>
              <a:rPr lang="en-IN" sz="1200" b="1" dirty="0"/>
              <a:t>)</a:t>
            </a:r>
            <a:r>
              <a:rPr lang="en-IN" sz="1200" dirty="0"/>
              <a:t>	{</a:t>
            </a:r>
          </a:p>
          <a:p>
            <a:r>
              <a:rPr lang="en-IN" sz="1200" dirty="0"/>
              <a:t>	</a:t>
            </a:r>
            <a:r>
              <a:rPr lang="en-IN" sz="1200" dirty="0" err="1"/>
              <a:t>System.out.println</a:t>
            </a:r>
            <a:r>
              <a:rPr lang="en-IN" sz="1200" dirty="0"/>
              <a:t>(“Hello”);</a:t>
            </a:r>
          </a:p>
          <a:p>
            <a:r>
              <a:rPr lang="en-IN" sz="1200" dirty="0"/>
              <a:t>      }    </a:t>
            </a:r>
          </a:p>
        </p:txBody>
      </p:sp>
    </p:spTree>
    <p:extLst>
      <p:ext uri="{BB962C8B-B14F-4D97-AF65-F5344CB8AC3E}">
        <p14:creationId xmlns:p14="http://schemas.microsoft.com/office/powerpoint/2010/main" val="220878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626F92-2007-213D-83F1-089F7859B1B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12396" y1="13704" x2="40521" y2="7870"/>
                        <a14:backgroundMark x1="40521" y1="7870" x2="49531" y2="9907"/>
                        <a14:backgroundMark x1="49531" y1="9907" x2="59010" y2="9630"/>
                        <a14:backgroundMark x1="59010" y1="9630" x2="88906" y2="18241"/>
                        <a14:backgroundMark x1="88906" y1="18241" x2="89583" y2="92778"/>
                        <a14:backgroundMark x1="89583" y1="92778" x2="42865" y2="97315"/>
                        <a14:backgroundMark x1="42865" y1="97315" x2="11563" y2="91389"/>
                        <a14:backgroundMark x1="11563" y1="91389" x2="7396" y2="36759"/>
                        <a14:backgroundMark x1="7396" y1="36759" x2="10625" y2="16944"/>
                        <a14:backgroundMark x1="10625" y1="16944" x2="11927" y2="15278"/>
                        <a14:backgroundMark x1="22292" y1="92222" x2="36667" y2="90370"/>
                        <a14:backgroundMark x1="36667" y1="90370" x2="54740" y2="93241"/>
                        <a14:backgroundMark x1="54740" y1="93241" x2="80677" y2="89815"/>
                        <a14:backgroundMark x1="80677" y1="89815" x2="89531" y2="90185"/>
                        <a14:backgroundMark x1="98125" y1="46019" x2="98125" y2="46019"/>
                      </a14:backgroundRemoval>
                    </a14:imgEffect>
                  </a14:imgLayer>
                </a14:imgProps>
              </a:ext>
            </a:extLst>
          </a:blip>
          <a:stretch>
            <a:fillRect/>
          </a:stretch>
        </p:blipFill>
        <p:spPr>
          <a:xfrm>
            <a:off x="-774915" y="-511444"/>
            <a:ext cx="11902698" cy="7811146"/>
          </a:xfrm>
          <a:prstGeom prst="rect">
            <a:avLst/>
          </a:prstGeom>
        </p:spPr>
      </p:pic>
    </p:spTree>
    <p:extLst>
      <p:ext uri="{BB962C8B-B14F-4D97-AF65-F5344CB8AC3E}">
        <p14:creationId xmlns:p14="http://schemas.microsoft.com/office/powerpoint/2010/main" val="150397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F72ADE-2129-13F7-A818-9D9B689D5B84}"/>
              </a:ext>
            </a:extLst>
          </p:cNvPr>
          <p:cNvSpPr>
            <a:spLocks noGrp="1"/>
          </p:cNvSpPr>
          <p:nvPr>
            <p:ph type="subTitle" idx="1"/>
          </p:nvPr>
        </p:nvSpPr>
        <p:spPr>
          <a:xfrm>
            <a:off x="565150" y="443061"/>
            <a:ext cx="10686619" cy="5315356"/>
          </a:xfrm>
        </p:spPr>
        <p:txBody>
          <a:bodyPr>
            <a:normAutofit/>
          </a:bodyPr>
          <a:lstStyle/>
          <a:p>
            <a:r>
              <a:rPr lang="en-IN" b="1" i="0" u="none" strike="noStrike" dirty="0">
                <a:effectLst/>
                <a:latin typeface="Epilogue"/>
                <a:hlinkClick r:id="rId2">
                  <a:extLst>
                    <a:ext uri="{A12FA001-AC4F-418D-AE19-62706E023703}">
                      <ahyp:hlinkClr xmlns:ahyp="http://schemas.microsoft.com/office/drawing/2018/hyperlinkcolor" val="tx"/>
                    </a:ext>
                  </a:extLst>
                </a:hlinkClick>
              </a:rPr>
              <a:t>Stream API Improvements</a:t>
            </a:r>
            <a:r>
              <a:rPr lang="en-IN" b="1" i="0" u="none" strike="noStrike" dirty="0">
                <a:effectLst/>
                <a:latin typeface="Epilogue"/>
              </a:rPr>
              <a:t>: </a:t>
            </a:r>
            <a:r>
              <a:rPr lang="en-IN" sz="1800" i="0" u="none" strike="noStrike" dirty="0">
                <a:effectLst/>
                <a:latin typeface="Epilogue"/>
              </a:rPr>
              <a:t>In java 9 , Oracle has added 4 useful methods to </a:t>
            </a:r>
            <a:r>
              <a:rPr lang="en-IN" sz="1800" i="0" u="none" strike="noStrike" dirty="0" err="1">
                <a:effectLst/>
                <a:latin typeface="Epilogue"/>
              </a:rPr>
              <a:t>Java.util.Stream</a:t>
            </a:r>
            <a:r>
              <a:rPr lang="en-IN" sz="1800" i="0" u="none" strike="noStrike" dirty="0">
                <a:effectLst/>
                <a:latin typeface="Epilogue"/>
              </a:rPr>
              <a:t> interface. </a:t>
            </a:r>
            <a:endParaRPr lang="en-IN" sz="1800" dirty="0">
              <a:latin typeface="Epilogue"/>
            </a:endParaRPr>
          </a:p>
          <a:p>
            <a:r>
              <a:rPr lang="en-IN" b="1" dirty="0" err="1">
                <a:latin typeface="Epilogue"/>
              </a:rPr>
              <a:t>dropWhile</a:t>
            </a:r>
            <a:r>
              <a:rPr lang="en-IN" b="1" dirty="0">
                <a:latin typeface="Epilogue"/>
              </a:rPr>
              <a:t>: </a:t>
            </a:r>
            <a:r>
              <a:rPr lang="en-IN" sz="1800" dirty="0">
                <a:latin typeface="Epilogue"/>
              </a:rPr>
              <a:t>this method takes a predicate as an argument and returns a of the subset of given stream </a:t>
            </a:r>
            <a:r>
              <a:rPr lang="en-IN" sz="1800" dirty="0" err="1">
                <a:latin typeface="Epilogue"/>
              </a:rPr>
              <a:t>avalues</a:t>
            </a:r>
            <a:r>
              <a:rPr lang="en-IN" sz="1800" dirty="0">
                <a:latin typeface="Epilogue"/>
              </a:rPr>
              <a:t> after that Predicate return false for the first time.</a:t>
            </a:r>
          </a:p>
          <a:p>
            <a:r>
              <a:rPr lang="en-IN" b="1" dirty="0" err="1">
                <a:latin typeface="Epilogue"/>
              </a:rPr>
              <a:t>takeWhile</a:t>
            </a:r>
            <a:r>
              <a:rPr lang="en-IN" b="1" dirty="0">
                <a:latin typeface="Epilogue"/>
              </a:rPr>
              <a:t> : </a:t>
            </a:r>
            <a:r>
              <a:rPr lang="en-US" sz="1800" b="0" i="0" dirty="0">
                <a:effectLst/>
                <a:latin typeface="Inter"/>
              </a:rPr>
              <a:t>This </a:t>
            </a:r>
            <a:r>
              <a:rPr lang="en-US" sz="1800" b="0" i="0" dirty="0" err="1">
                <a:effectLst/>
                <a:latin typeface="Inter"/>
              </a:rPr>
              <a:t>takeWhile</a:t>
            </a:r>
            <a:r>
              <a:rPr lang="en-US" sz="1800" b="0" i="0" dirty="0">
                <a:effectLst/>
                <a:latin typeface="Inter"/>
              </a:rPr>
              <a:t>() takes a predicate as an argument and returns a Stream of the subset of the given Stream values until that Predicate returns false for the first time. If the first value does NOT satisfy that Predicate, it just returns an empty Stream.</a:t>
            </a:r>
            <a:endParaRPr lang="en-IN" sz="1800" dirty="0"/>
          </a:p>
          <a:p>
            <a:r>
              <a:rPr lang="en-IN" b="1" dirty="0"/>
              <a:t>Static Iterate(): </a:t>
            </a:r>
            <a:r>
              <a:rPr lang="en-IN" sz="1800" dirty="0"/>
              <a:t>iterate method is introduced in java 8 with two </a:t>
            </a:r>
            <a:r>
              <a:rPr lang="en-IN" sz="1800" dirty="0" err="1"/>
              <a:t>args</a:t>
            </a:r>
            <a:r>
              <a:rPr lang="en-IN" sz="1800" dirty="0"/>
              <a:t>. The problem with 2 </a:t>
            </a:r>
            <a:r>
              <a:rPr lang="en-IN" sz="1800" dirty="0" err="1"/>
              <a:t>args</a:t>
            </a:r>
            <a:r>
              <a:rPr lang="en-IN" sz="1800" dirty="0"/>
              <a:t> method is there may be a change of infinite loop. To avoid this java 9 introduce 3 </a:t>
            </a:r>
            <a:r>
              <a:rPr lang="en-IN" sz="1800" dirty="0" err="1"/>
              <a:t>args</a:t>
            </a:r>
            <a:r>
              <a:rPr lang="en-IN" sz="1800" dirty="0"/>
              <a:t> iterate method.</a:t>
            </a:r>
          </a:p>
          <a:p>
            <a:r>
              <a:rPr lang="en-IN" sz="1800" dirty="0"/>
              <a:t>public static Stream iterate(T initial value, Predicate condition, </a:t>
            </a:r>
            <a:r>
              <a:rPr lang="en-IN" sz="1800" dirty="0" err="1"/>
              <a:t>UnaryOperator</a:t>
            </a:r>
            <a:r>
              <a:rPr lang="en-IN" sz="1800" dirty="0"/>
              <a:t>&lt;T&gt; f)</a:t>
            </a:r>
          </a:p>
          <a:p>
            <a:r>
              <a:rPr lang="en-IN" sz="1800" dirty="0"/>
              <a:t>Initial value, a terminate predicate and a function that provide next value.</a:t>
            </a:r>
          </a:p>
          <a:p>
            <a:r>
              <a:rPr lang="en-IN" b="1" dirty="0"/>
              <a:t>Static </a:t>
            </a:r>
            <a:r>
              <a:rPr lang="en-IN" b="1" dirty="0" err="1"/>
              <a:t>ofNullable</a:t>
            </a:r>
            <a:r>
              <a:rPr lang="en-IN" b="1" dirty="0"/>
              <a:t>():</a:t>
            </a:r>
            <a:r>
              <a:rPr lang="en-IN" dirty="0"/>
              <a:t> </a:t>
            </a:r>
            <a:r>
              <a:rPr lang="en-IN" sz="1800" dirty="0"/>
              <a:t>this method will check whether provided element is null or not. If it is null then will return empty stream. We can avoid NPE.</a:t>
            </a:r>
          </a:p>
          <a:p>
            <a:endParaRPr lang="en-IN" sz="1800" dirty="0"/>
          </a:p>
          <a:p>
            <a:endParaRPr lang="en-IN" sz="1800" dirty="0"/>
          </a:p>
        </p:txBody>
      </p:sp>
    </p:spTree>
    <p:extLst>
      <p:ext uri="{BB962C8B-B14F-4D97-AF65-F5344CB8AC3E}">
        <p14:creationId xmlns:p14="http://schemas.microsoft.com/office/powerpoint/2010/main" val="235325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C37A09E-73AE-28B3-C38E-7A5850B7F3ED}"/>
              </a:ext>
            </a:extLst>
          </p:cNvPr>
          <p:cNvSpPr>
            <a:spLocks noGrp="1"/>
          </p:cNvSpPr>
          <p:nvPr>
            <p:ph type="ctrTitle"/>
          </p:nvPr>
        </p:nvSpPr>
        <p:spPr>
          <a:xfrm>
            <a:off x="4739751" y="768335"/>
            <a:ext cx="5948569" cy="1204236"/>
          </a:xfrm>
        </p:spPr>
        <p:txBody>
          <a:bodyPr>
            <a:normAutofit/>
          </a:bodyPr>
          <a:lstStyle/>
          <a:p>
            <a:r>
              <a:rPr lang="en-US" dirty="0"/>
              <a:t>Agenda</a:t>
            </a:r>
            <a:endParaRPr lang="en-IN" dirty="0"/>
          </a:p>
        </p:txBody>
      </p:sp>
      <p:sp>
        <p:nvSpPr>
          <p:cNvPr id="3" name="Subtitle 2">
            <a:extLst>
              <a:ext uri="{FF2B5EF4-FFF2-40B4-BE49-F238E27FC236}">
                <a16:creationId xmlns:a16="http://schemas.microsoft.com/office/drawing/2014/main" id="{17628307-F495-DB6C-A4C7-89BBAAE95697}"/>
              </a:ext>
            </a:extLst>
          </p:cNvPr>
          <p:cNvSpPr>
            <a:spLocks noGrp="1"/>
          </p:cNvSpPr>
          <p:nvPr>
            <p:ph type="subTitle" idx="1"/>
          </p:nvPr>
        </p:nvSpPr>
        <p:spPr>
          <a:xfrm>
            <a:off x="4739751" y="1934413"/>
            <a:ext cx="6479629" cy="3824004"/>
          </a:xfrm>
        </p:spPr>
        <p:txBody>
          <a:bodyPr>
            <a:normAutofit fontScale="92500" lnSpcReduction="10000"/>
          </a:bodyPr>
          <a:lstStyle/>
          <a:p>
            <a:r>
              <a:rPr lang="en-US" dirty="0"/>
              <a:t>New Features in java language:</a:t>
            </a:r>
          </a:p>
          <a:p>
            <a:pPr marL="342900" indent="-342900">
              <a:buFont typeface="Arial" panose="020B0604020202020204" pitchFamily="34" charset="0"/>
              <a:buChar char="•"/>
            </a:pPr>
            <a:r>
              <a:rPr lang="en-US" dirty="0" err="1"/>
              <a:t>Jshell</a:t>
            </a:r>
            <a:endParaRPr lang="en-US" dirty="0"/>
          </a:p>
          <a:p>
            <a:pPr marL="342900" indent="-342900">
              <a:buFont typeface="Arial" panose="020B0604020202020204" pitchFamily="34" charset="0"/>
              <a:buChar char="•"/>
            </a:pPr>
            <a:r>
              <a:rPr lang="en-US" dirty="0"/>
              <a:t>JPMS (Java Platform Module System)</a:t>
            </a:r>
          </a:p>
          <a:p>
            <a:pPr marL="342900" indent="-342900">
              <a:buFont typeface="Arial" panose="020B0604020202020204" pitchFamily="34" charset="0"/>
              <a:buChar char="•"/>
            </a:pPr>
            <a:r>
              <a:rPr lang="en-US" dirty="0" err="1"/>
              <a:t>Jlink</a:t>
            </a:r>
            <a:r>
              <a:rPr lang="en-US" dirty="0"/>
              <a:t>(Java Linker)</a:t>
            </a:r>
          </a:p>
          <a:p>
            <a:pPr marL="342900" indent="-342900">
              <a:buFont typeface="Arial" panose="020B0604020202020204" pitchFamily="34" charset="0"/>
              <a:buChar char="•"/>
            </a:pPr>
            <a:r>
              <a:rPr lang="en-US" dirty="0"/>
              <a:t>Http/2 client</a:t>
            </a:r>
          </a:p>
          <a:p>
            <a:pPr marL="342900" indent="-342900">
              <a:buFont typeface="Arial" panose="020B0604020202020204" pitchFamily="34" charset="0"/>
              <a:buChar char="•"/>
            </a:pPr>
            <a:r>
              <a:rPr lang="en-US" dirty="0"/>
              <a:t>Process API updates</a:t>
            </a:r>
            <a:endParaRPr lang="en-IN" dirty="0"/>
          </a:p>
          <a:p>
            <a:r>
              <a:rPr lang="en-US" dirty="0"/>
              <a:t>Diff with lower version:</a:t>
            </a:r>
          </a:p>
          <a:p>
            <a:pPr marL="342900" indent="-342900">
              <a:buFont typeface="Arial" panose="020B0604020202020204" pitchFamily="34" charset="0"/>
              <a:buChar char="•"/>
            </a:pPr>
            <a:r>
              <a:rPr lang="en-US" dirty="0"/>
              <a:t>Private method inside Interface</a:t>
            </a:r>
          </a:p>
          <a:p>
            <a:pPr marL="342900" indent="-342900">
              <a:buFont typeface="Arial" panose="020B0604020202020204" pitchFamily="34" charset="0"/>
              <a:buChar char="•"/>
            </a:pPr>
            <a:r>
              <a:rPr lang="en-US" dirty="0"/>
              <a:t>Factory Method to create Unmodifiable collections</a:t>
            </a:r>
          </a:p>
          <a:p>
            <a:pPr marL="342900" indent="-342900">
              <a:buFont typeface="Arial" panose="020B0604020202020204" pitchFamily="34" charset="0"/>
              <a:buChar char="•"/>
            </a:pPr>
            <a:r>
              <a:rPr lang="en-US" dirty="0"/>
              <a:t>Try with Resources Enhancement</a:t>
            </a:r>
          </a:p>
        </p:txBody>
      </p:sp>
      <p:pic>
        <p:nvPicPr>
          <p:cNvPr id="4" name="Picture 3" descr="Neon laser lights aligned to form a triangle">
            <a:extLst>
              <a:ext uri="{FF2B5EF4-FFF2-40B4-BE49-F238E27FC236}">
                <a16:creationId xmlns:a16="http://schemas.microsoft.com/office/drawing/2014/main" id="{272FD1FA-C523-F7DF-B3D9-48BDF6CD0C31}"/>
              </a:ext>
            </a:extLst>
          </p:cNvPr>
          <p:cNvPicPr>
            <a:picLocks noChangeAspect="1"/>
          </p:cNvPicPr>
          <p:nvPr/>
        </p:nvPicPr>
        <p:blipFill rotWithShape="1">
          <a:blip r:embed="rId2"/>
          <a:srcRect l="30789" r="31177"/>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06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DF4B4D-4CDF-7C3C-ABE6-A2ED78EE5044}"/>
              </a:ext>
            </a:extLst>
          </p:cNvPr>
          <p:cNvSpPr>
            <a:spLocks noGrp="1"/>
          </p:cNvSpPr>
          <p:nvPr>
            <p:ph type="subTitle" idx="1"/>
          </p:nvPr>
        </p:nvSpPr>
        <p:spPr>
          <a:xfrm>
            <a:off x="565150" y="641023"/>
            <a:ext cx="9295287" cy="5117393"/>
          </a:xfrm>
        </p:spPr>
        <p:txBody>
          <a:bodyPr>
            <a:normAutofit fontScale="92500" lnSpcReduction="10000"/>
          </a:bodyPr>
          <a:lstStyle/>
          <a:p>
            <a:r>
              <a:rPr lang="en-US" sz="1800" b="1" dirty="0"/>
              <a:t>Diamond Operator Enhancement: </a:t>
            </a:r>
            <a:r>
              <a:rPr lang="en-US" sz="1800" dirty="0"/>
              <a:t>To provide type safety and  to resolve type casting for collection Generics is introduced in v1.5 . After that Diamond operator is introduced in java 1.7 to avoid type parameter second time while initialization of collection. From 1.9 diamond operator is applicable for anonymous inner classes also.</a:t>
            </a:r>
          </a:p>
          <a:p>
            <a:r>
              <a:rPr lang="en-US" sz="1800" dirty="0"/>
              <a:t>List&lt;String&gt; </a:t>
            </a:r>
            <a:r>
              <a:rPr lang="en-US" sz="1800" dirty="0" err="1"/>
              <a:t>ll</a:t>
            </a:r>
            <a:r>
              <a:rPr lang="en-US" sz="1800" dirty="0"/>
              <a:t> = new </a:t>
            </a:r>
            <a:r>
              <a:rPr lang="en-US" sz="1800" dirty="0" err="1"/>
              <a:t>ArrayList</a:t>
            </a:r>
            <a:r>
              <a:rPr lang="en-US" sz="1800" dirty="0"/>
              <a:t>&lt;&gt;(){};</a:t>
            </a:r>
          </a:p>
          <a:p>
            <a:endParaRPr lang="en-US" sz="1800" dirty="0"/>
          </a:p>
          <a:p>
            <a:r>
              <a:rPr lang="en-US" sz="1800" b="1" dirty="0" err="1"/>
              <a:t>SafeVarArgs</a:t>
            </a:r>
            <a:r>
              <a:rPr lang="en-US" sz="1800" b="1" dirty="0"/>
              <a:t> annotation Enhancement</a:t>
            </a:r>
            <a:r>
              <a:rPr lang="en-US" sz="1800" dirty="0"/>
              <a:t>: it is introduced in java7.</a:t>
            </a:r>
          </a:p>
          <a:p>
            <a:r>
              <a:rPr lang="en-US" sz="1800" dirty="0"/>
              <a:t>Ex. Sum(int… x) : will take any no of variables. Called var-</a:t>
            </a:r>
            <a:r>
              <a:rPr lang="en-US" sz="1800" dirty="0" err="1"/>
              <a:t>args</a:t>
            </a:r>
            <a:r>
              <a:rPr lang="en-US" sz="1800" dirty="0"/>
              <a:t> method.</a:t>
            </a:r>
          </a:p>
          <a:p>
            <a:r>
              <a:rPr lang="en-US" sz="1800" dirty="0"/>
              <a:t>If we use var-</a:t>
            </a:r>
            <a:r>
              <a:rPr lang="en-US" sz="1800" dirty="0" err="1"/>
              <a:t>arg</a:t>
            </a:r>
            <a:r>
              <a:rPr lang="en-US" sz="1800" dirty="0"/>
              <a:t> method with Generic Type then there may be a change of heap pollution. At runtime if one type of variable trying to point to another type value, then </a:t>
            </a:r>
            <a:r>
              <a:rPr lang="en-US" sz="1800" dirty="0" err="1"/>
              <a:t>thet</a:t>
            </a:r>
            <a:r>
              <a:rPr lang="en-US" sz="1800" dirty="0"/>
              <a:t> may be a chance of </a:t>
            </a:r>
            <a:r>
              <a:rPr lang="en-US" sz="1800" b="1" dirty="0" err="1"/>
              <a:t>ClassCastException</a:t>
            </a:r>
            <a:r>
              <a:rPr lang="en-US" sz="1800" dirty="0"/>
              <a:t>. </a:t>
            </a:r>
          </a:p>
          <a:p>
            <a:r>
              <a:rPr lang="en-US" sz="1800" dirty="0"/>
              <a:t>We can use this annotation for constructors, static and final methods till java 1.8.  now this annotation is also applicable for private methods in java1.9. </a:t>
            </a:r>
          </a:p>
          <a:p>
            <a:r>
              <a:rPr lang="en-US" sz="1800" dirty="0"/>
              <a:t>Very few var-</a:t>
            </a:r>
            <a:r>
              <a:rPr lang="en-US" sz="1800" dirty="0" err="1"/>
              <a:t>arg</a:t>
            </a:r>
            <a:r>
              <a:rPr lang="en-US" sz="1800" dirty="0"/>
              <a:t> methods  causes Heap pollution , not all. If we know that our method won’t cause heap pollution, then we can suppress compile warning with this annotation </a:t>
            </a:r>
          </a:p>
          <a:p>
            <a:r>
              <a:rPr lang="en-US" sz="1800" dirty="0"/>
              <a:t>Ex. @SafeVarargs</a:t>
            </a:r>
          </a:p>
          <a:p>
            <a:endParaRPr lang="en-US" dirty="0"/>
          </a:p>
        </p:txBody>
      </p:sp>
    </p:spTree>
    <p:extLst>
      <p:ext uri="{BB962C8B-B14F-4D97-AF65-F5344CB8AC3E}">
        <p14:creationId xmlns:p14="http://schemas.microsoft.com/office/powerpoint/2010/main" val="2826867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C637DB-53B6-45E0-A95F-8B20C3154615}"/>
              </a:ext>
            </a:extLst>
          </p:cNvPr>
          <p:cNvSpPr>
            <a:spLocks noGrp="1"/>
          </p:cNvSpPr>
          <p:nvPr>
            <p:ph type="subTitle" idx="1"/>
          </p:nvPr>
        </p:nvSpPr>
        <p:spPr>
          <a:xfrm>
            <a:off x="565150" y="697425"/>
            <a:ext cx="8950809" cy="5060992"/>
          </a:xfrm>
        </p:spPr>
        <p:txBody>
          <a:bodyPr/>
          <a:lstStyle/>
          <a:p>
            <a:endParaRPr lang="en-IN" dirty="0"/>
          </a:p>
          <a:p>
            <a:endParaRPr lang="en-IN" dirty="0"/>
          </a:p>
          <a:p>
            <a:r>
              <a:rPr lang="en-IN" sz="2800" b="1" dirty="0"/>
              <a:t> References:</a:t>
            </a:r>
          </a:p>
          <a:p>
            <a:pPr marL="342900" indent="-342900">
              <a:buFont typeface="Arial" panose="020B0604020202020204" pitchFamily="34" charset="0"/>
              <a:buChar char="•"/>
            </a:pPr>
            <a:r>
              <a:rPr lang="en-IN" dirty="0">
                <a:hlinkClick r:id="rId2"/>
              </a:rPr>
              <a:t>https://dzone.com/articles/java-9-modules-introduction-part-1</a:t>
            </a:r>
            <a:endParaRPr lang="en-IN" dirty="0"/>
          </a:p>
          <a:p>
            <a:pPr marL="342900" indent="-342900">
              <a:buFont typeface="Arial" panose="020B0604020202020204" pitchFamily="34" charset="0"/>
              <a:buChar char="•"/>
            </a:pPr>
            <a:r>
              <a:rPr lang="en-IN" dirty="0">
                <a:hlinkClick r:id="rId3"/>
              </a:rPr>
              <a:t>https://howtodoinjava.com/java9/</a:t>
            </a:r>
            <a:endParaRPr lang="en-IN" dirty="0"/>
          </a:p>
          <a:p>
            <a:pPr marL="342900" indent="-342900">
              <a:buFont typeface="Arial" panose="020B0604020202020204" pitchFamily="34" charset="0"/>
              <a:buChar char="•"/>
            </a:pPr>
            <a:r>
              <a:rPr lang="en-IN" dirty="0">
                <a:hlinkClick r:id="rId4"/>
              </a:rPr>
              <a:t>https://openjdk.org/projects/jigsaw/</a:t>
            </a:r>
            <a:endParaRPr lang="en-IN" dirty="0"/>
          </a:p>
          <a:p>
            <a:pPr marL="342900" indent="-342900">
              <a:buFont typeface="Arial" panose="020B0604020202020204" pitchFamily="34" charset="0"/>
              <a:buChar char="•"/>
            </a:pPr>
            <a:r>
              <a:rPr lang="en-IN" dirty="0"/>
              <a:t>https://www.digitalocean.com/community/tutorials/java-9-features-with-examples#repl</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664195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C586DF-2680-C8C6-683E-98E64DF5BF55}"/>
              </a:ext>
            </a:extLst>
          </p:cNvPr>
          <p:cNvPicPr>
            <a:picLocks noChangeAspect="1"/>
          </p:cNvPicPr>
          <p:nvPr/>
        </p:nvPicPr>
        <p:blipFill rotWithShape="1">
          <a:blip r:embed="rId2"/>
          <a:srcRect l="20648" t="14496" r="23102" b="10992"/>
          <a:stretch/>
        </p:blipFill>
        <p:spPr>
          <a:xfrm>
            <a:off x="2636951" y="1263192"/>
            <a:ext cx="5617197" cy="4185501"/>
          </a:xfrm>
          <a:prstGeom prst="rect">
            <a:avLst/>
          </a:prstGeom>
        </p:spPr>
      </p:pic>
    </p:spTree>
    <p:extLst>
      <p:ext uri="{BB962C8B-B14F-4D97-AF65-F5344CB8AC3E}">
        <p14:creationId xmlns:p14="http://schemas.microsoft.com/office/powerpoint/2010/main" val="269402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074DBDC-D545-6B4E-8C86-996F64FCD67C}"/>
              </a:ext>
            </a:extLst>
          </p:cNvPr>
          <p:cNvSpPr>
            <a:spLocks noGrp="1"/>
          </p:cNvSpPr>
          <p:nvPr>
            <p:ph type="subTitle" idx="1"/>
          </p:nvPr>
        </p:nvSpPr>
        <p:spPr>
          <a:xfrm>
            <a:off x="565150" y="809039"/>
            <a:ext cx="4640866" cy="5063860"/>
          </a:xfrm>
        </p:spPr>
        <p:txBody>
          <a:bodyPr>
            <a:normAutofit/>
          </a:bodyPr>
          <a:lstStyle/>
          <a:p>
            <a:pPr>
              <a:lnSpc>
                <a:spcPct val="90000"/>
              </a:lnSpc>
            </a:pPr>
            <a:r>
              <a:rPr lang="en-US" sz="1400" b="1" dirty="0" err="1"/>
              <a:t>Jshell</a:t>
            </a:r>
            <a:endParaRPr lang="en-US" sz="1400" b="1" dirty="0"/>
          </a:p>
          <a:p>
            <a:pPr marL="285750" indent="-285750">
              <a:lnSpc>
                <a:spcPct val="90000"/>
              </a:lnSpc>
              <a:buFont typeface="Arial" panose="020B0604020202020204" pitchFamily="34" charset="0"/>
              <a:buChar char="•"/>
            </a:pPr>
            <a:r>
              <a:rPr lang="en-US" sz="1400" dirty="0" err="1"/>
              <a:t>Jshell</a:t>
            </a:r>
            <a:r>
              <a:rPr lang="en-US" sz="1400" dirty="0"/>
              <a:t> is a REPL(Read-Evaluate-Print-Tool)</a:t>
            </a:r>
          </a:p>
          <a:p>
            <a:pPr marL="285750" indent="-285750">
              <a:lnSpc>
                <a:spcPct val="90000"/>
              </a:lnSpc>
              <a:buFont typeface="Arial" panose="020B0604020202020204" pitchFamily="34" charset="0"/>
              <a:buChar char="•"/>
            </a:pPr>
            <a:r>
              <a:rPr lang="en-US" sz="1400" dirty="0" err="1"/>
              <a:t>Ajshell</a:t>
            </a:r>
            <a:r>
              <a:rPr lang="en-US" sz="1400" dirty="0"/>
              <a:t> is an </a:t>
            </a:r>
            <a:r>
              <a:rPr lang="en-US" sz="1400" dirty="0" err="1"/>
              <a:t>iteractive</a:t>
            </a:r>
            <a:r>
              <a:rPr lang="en-US" sz="1400" dirty="0"/>
              <a:t> tool to execute and evaluate java simple programs like variable declarations, statements, expressions, simple programs etc.</a:t>
            </a:r>
          </a:p>
          <a:p>
            <a:pPr marL="285750" indent="-285750">
              <a:lnSpc>
                <a:spcPct val="90000"/>
              </a:lnSpc>
              <a:buFont typeface="Arial" panose="020B0604020202020204" pitchFamily="34" charset="0"/>
              <a:buChar char="•"/>
            </a:pPr>
            <a:r>
              <a:rPr lang="en-US" sz="1400" dirty="0"/>
              <a:t>command Line tool  which allows developer to coding in java without building projects in IDEs.</a:t>
            </a:r>
          </a:p>
          <a:p>
            <a:pPr marL="285750" indent="-285750">
              <a:lnSpc>
                <a:spcPct val="90000"/>
              </a:lnSpc>
              <a:buFont typeface="Arial" panose="020B0604020202020204" pitchFamily="34" charset="0"/>
              <a:buChar char="•"/>
            </a:pPr>
            <a:r>
              <a:rPr lang="en-US" sz="1400" dirty="0"/>
              <a:t>Compiling and Running their short code.</a:t>
            </a:r>
          </a:p>
          <a:p>
            <a:pPr marL="171450" indent="-171450">
              <a:lnSpc>
                <a:spcPct val="90000"/>
              </a:lnSpc>
              <a:buFont typeface="Arial" panose="020B0604020202020204" pitchFamily="34" charset="0"/>
              <a:buChar char="•"/>
            </a:pPr>
            <a:r>
              <a:rPr lang="en-US" sz="1200" b="0" i="0" dirty="0">
                <a:solidFill>
                  <a:srgbClr val="4D5B7C"/>
                </a:solidFill>
                <a:effectLst/>
                <a:latin typeface="Inter"/>
              </a:rPr>
              <a:t> </a:t>
            </a:r>
            <a:r>
              <a:rPr lang="en-US" sz="1400" dirty="0" err="1"/>
              <a:t>Jshell</a:t>
            </a:r>
            <a:r>
              <a:rPr lang="en-US" sz="1400" dirty="0"/>
              <a:t> is similar with interpreted languages like python and other JVM languages like Groovy or Scala</a:t>
            </a:r>
            <a:r>
              <a:rPr lang="en-IN" sz="1400" dirty="0"/>
              <a:t>.</a:t>
            </a:r>
          </a:p>
          <a:p>
            <a:pPr marL="285750" indent="-285750">
              <a:lnSpc>
                <a:spcPct val="90000"/>
              </a:lnSpc>
              <a:buFont typeface="Arial" panose="020B0604020202020204" pitchFamily="34" charset="0"/>
              <a:buChar char="•"/>
            </a:pPr>
            <a:r>
              <a:rPr lang="en-IN" sz="1400" dirty="0"/>
              <a:t>Running Shell is just .. Tying </a:t>
            </a:r>
            <a:r>
              <a:rPr lang="en-IN" sz="1400" dirty="0" err="1"/>
              <a:t>jshell</a:t>
            </a:r>
            <a:r>
              <a:rPr lang="en-IN" sz="1400" dirty="0"/>
              <a:t> in your terminal</a:t>
            </a:r>
          </a:p>
          <a:p>
            <a:pPr>
              <a:lnSpc>
                <a:spcPct val="90000"/>
              </a:lnSpc>
            </a:pPr>
            <a:endParaRPr lang="en-US" sz="700" dirty="0"/>
          </a:p>
          <a:p>
            <a:pPr>
              <a:lnSpc>
                <a:spcPct val="90000"/>
              </a:lnSpc>
            </a:pPr>
            <a:endParaRPr lang="en-US" sz="700" dirty="0"/>
          </a:p>
          <a:p>
            <a:pPr>
              <a:lnSpc>
                <a:spcPct val="90000"/>
              </a:lnSpc>
            </a:pPr>
            <a:endParaRPr lang="en-US" sz="700" dirty="0"/>
          </a:p>
          <a:p>
            <a:pPr>
              <a:lnSpc>
                <a:spcPct val="90000"/>
              </a:lnSpc>
            </a:pPr>
            <a:endParaRPr lang="en-US" sz="700" dirty="0"/>
          </a:p>
          <a:p>
            <a:pPr>
              <a:lnSpc>
                <a:spcPct val="90000"/>
              </a:lnSpc>
            </a:pPr>
            <a:endParaRPr lang="en-US" sz="700" dirty="0"/>
          </a:p>
          <a:p>
            <a:pPr>
              <a:lnSpc>
                <a:spcPct val="90000"/>
              </a:lnSpc>
            </a:pPr>
            <a:endParaRPr lang="en-US" sz="700" dirty="0"/>
          </a:p>
          <a:p>
            <a:pPr>
              <a:lnSpc>
                <a:spcPct val="90000"/>
              </a:lnSpc>
            </a:pPr>
            <a:endParaRPr lang="en-US" sz="700" dirty="0"/>
          </a:p>
          <a:p>
            <a:pPr>
              <a:lnSpc>
                <a:spcPct val="90000"/>
              </a:lnSpc>
            </a:pPr>
            <a:endParaRPr lang="en-US" sz="700" dirty="0"/>
          </a:p>
        </p:txBody>
      </p:sp>
      <p:grpSp>
        <p:nvGrpSpPr>
          <p:cNvPr id="12" name="Group 11">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3"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A340A65-DB7F-C44C-FAA6-792D84156A1D}"/>
              </a:ext>
            </a:extLst>
          </p:cNvPr>
          <p:cNvPicPr>
            <a:picLocks noChangeAspect="1"/>
          </p:cNvPicPr>
          <p:nvPr/>
        </p:nvPicPr>
        <p:blipFill>
          <a:blip r:embed="rId2"/>
          <a:stretch>
            <a:fillRect/>
          </a:stretch>
        </p:blipFill>
        <p:spPr>
          <a:xfrm>
            <a:off x="5384801" y="681645"/>
            <a:ext cx="6089594" cy="5486059"/>
          </a:xfrm>
          <a:prstGeom prst="rect">
            <a:avLst/>
          </a:prstGeom>
        </p:spPr>
      </p:pic>
    </p:spTree>
    <p:extLst>
      <p:ext uri="{BB962C8B-B14F-4D97-AF65-F5344CB8AC3E}">
        <p14:creationId xmlns:p14="http://schemas.microsoft.com/office/powerpoint/2010/main" val="1592265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9DB512-43A0-7E12-2438-FC0720732770}"/>
              </a:ext>
            </a:extLst>
          </p:cNvPr>
          <p:cNvSpPr>
            <a:spLocks noGrp="1"/>
          </p:cNvSpPr>
          <p:nvPr>
            <p:ph type="subTitle" idx="1"/>
          </p:nvPr>
        </p:nvSpPr>
        <p:spPr>
          <a:xfrm>
            <a:off x="565150" y="678731"/>
            <a:ext cx="5066001" cy="5079686"/>
          </a:xfrm>
        </p:spPr>
        <p:txBody>
          <a:bodyPr/>
          <a:lstStyle/>
          <a:p>
            <a:pPr marL="342900" indent="-342900">
              <a:buFont typeface="Arial" panose="020B0604020202020204" pitchFamily="34" charset="0"/>
              <a:buChar char="•"/>
            </a:pPr>
            <a:r>
              <a:rPr lang="en-US" b="0" i="0" dirty="0">
                <a:effectLst/>
                <a:latin typeface="Inter"/>
              </a:rPr>
              <a:t>We can also define and execute class methods in Java REPL shell.</a:t>
            </a:r>
          </a:p>
          <a:p>
            <a:pPr marL="342900" indent="-342900">
              <a:buFont typeface="Arial" panose="020B0604020202020204" pitchFamily="34" charset="0"/>
              <a:buChar char="•"/>
            </a:pPr>
            <a:r>
              <a:rPr lang="en-US" dirty="0">
                <a:latin typeface="Inter"/>
              </a:rPr>
              <a:t>To get </a:t>
            </a:r>
            <a:r>
              <a:rPr lang="en-US" dirty="0" err="1">
                <a:latin typeface="Inter"/>
              </a:rPr>
              <a:t>jshell</a:t>
            </a:r>
            <a:r>
              <a:rPr lang="en-US" dirty="0">
                <a:latin typeface="Inter"/>
              </a:rPr>
              <a:t> tool help section , use /help command.</a:t>
            </a:r>
          </a:p>
          <a:p>
            <a:pPr marL="342900" indent="-342900">
              <a:buFont typeface="Arial" panose="020B0604020202020204" pitchFamily="34" charset="0"/>
              <a:buChar char="•"/>
            </a:pPr>
            <a:r>
              <a:rPr lang="en-US" dirty="0">
                <a:latin typeface="Inter"/>
              </a:rPr>
              <a:t>To exit from </a:t>
            </a:r>
            <a:r>
              <a:rPr lang="en-US" dirty="0" err="1">
                <a:latin typeface="Inter"/>
              </a:rPr>
              <a:t>jshell</a:t>
            </a:r>
            <a:r>
              <a:rPr lang="en-US" dirty="0">
                <a:latin typeface="Inter"/>
              </a:rPr>
              <a:t> , use /exit command</a:t>
            </a:r>
          </a:p>
          <a:p>
            <a:pPr marL="342900" indent="-342900">
              <a:buFont typeface="Arial" panose="020B0604020202020204" pitchFamily="34" charset="0"/>
              <a:buChar char="•"/>
            </a:pPr>
            <a:endParaRPr lang="en-US" b="0" i="0" dirty="0">
              <a:effectLst/>
              <a:latin typeface="Inter"/>
            </a:endParaRPr>
          </a:p>
          <a:p>
            <a:pPr marL="342900" indent="-342900">
              <a:buFont typeface="Arial" panose="020B0604020202020204" pitchFamily="34" charset="0"/>
              <a:buChar char="•"/>
            </a:pPr>
            <a:endParaRPr lang="en-US" dirty="0">
              <a:latin typeface="Inter"/>
            </a:endParaRPr>
          </a:p>
          <a:p>
            <a:pPr marL="342900" indent="-342900">
              <a:buFont typeface="Arial" panose="020B0604020202020204" pitchFamily="34" charset="0"/>
              <a:buChar char="•"/>
            </a:pPr>
            <a:endParaRPr lang="en-US" b="0" i="0" dirty="0">
              <a:effectLst/>
              <a:latin typeface="Inter"/>
            </a:endParaRPr>
          </a:p>
          <a:p>
            <a:pPr marL="342900" indent="-342900">
              <a:buFont typeface="Arial" panose="020B0604020202020204" pitchFamily="34" charset="0"/>
              <a:buChar char="•"/>
            </a:pPr>
            <a:endParaRPr lang="en-US" dirty="0">
              <a:latin typeface="Inter"/>
            </a:endParaRPr>
          </a:p>
          <a:p>
            <a:endParaRPr lang="en-US" b="0" i="0" dirty="0">
              <a:effectLst/>
              <a:latin typeface="Inter"/>
            </a:endParaRPr>
          </a:p>
          <a:p>
            <a:endParaRPr lang="en-US" b="0" i="0" dirty="0">
              <a:effectLst/>
              <a:latin typeface="Inter"/>
            </a:endParaRPr>
          </a:p>
          <a:p>
            <a:endParaRPr lang="en-IN" dirty="0"/>
          </a:p>
        </p:txBody>
      </p:sp>
      <p:pic>
        <p:nvPicPr>
          <p:cNvPr id="5" name="Picture 4">
            <a:extLst>
              <a:ext uri="{FF2B5EF4-FFF2-40B4-BE49-F238E27FC236}">
                <a16:creationId xmlns:a16="http://schemas.microsoft.com/office/drawing/2014/main" id="{BBCE1BC6-2282-52D8-BE25-E014CAEF6926}"/>
              </a:ext>
            </a:extLst>
          </p:cNvPr>
          <p:cNvPicPr>
            <a:picLocks noChangeAspect="1"/>
          </p:cNvPicPr>
          <p:nvPr/>
        </p:nvPicPr>
        <p:blipFill>
          <a:blip r:embed="rId2"/>
          <a:stretch>
            <a:fillRect/>
          </a:stretch>
        </p:blipFill>
        <p:spPr>
          <a:xfrm>
            <a:off x="6096000" y="1748076"/>
            <a:ext cx="5442408" cy="2852203"/>
          </a:xfrm>
          <a:prstGeom prst="rect">
            <a:avLst/>
          </a:prstGeom>
        </p:spPr>
      </p:pic>
    </p:spTree>
    <p:extLst>
      <p:ext uri="{BB962C8B-B14F-4D97-AF65-F5344CB8AC3E}">
        <p14:creationId xmlns:p14="http://schemas.microsoft.com/office/powerpoint/2010/main" val="2162577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BA3B3B-3B7E-4989-AA4F-ACF5E8C48529}"/>
              </a:ext>
            </a:extLst>
          </p:cNvPr>
          <p:cNvSpPr>
            <a:spLocks noGrp="1"/>
          </p:cNvSpPr>
          <p:nvPr>
            <p:ph type="subTitle" idx="1"/>
          </p:nvPr>
        </p:nvSpPr>
        <p:spPr>
          <a:xfrm>
            <a:off x="565150" y="556181"/>
            <a:ext cx="9653506" cy="5202235"/>
          </a:xfrm>
        </p:spPr>
        <p:txBody>
          <a:bodyPr>
            <a:normAutofit/>
          </a:bodyPr>
          <a:lstStyle/>
          <a:p>
            <a:r>
              <a:rPr lang="en-IN" dirty="0"/>
              <a:t>			</a:t>
            </a:r>
            <a:r>
              <a:rPr lang="en-IN" sz="2400" b="1" dirty="0"/>
              <a:t>Java Platform Module System</a:t>
            </a:r>
          </a:p>
          <a:p>
            <a:r>
              <a:rPr lang="en-IN" sz="1600" b="1" dirty="0"/>
              <a:t>JPMS(Java Platform Module System) </a:t>
            </a:r>
            <a:r>
              <a:rPr lang="en-IN" sz="1600" dirty="0"/>
              <a:t>is the core highlight of new java 9 release.</a:t>
            </a:r>
          </a:p>
          <a:p>
            <a:pPr marL="342900" indent="-342900">
              <a:buFont typeface="Arial" panose="020B0604020202020204" pitchFamily="34" charset="0"/>
              <a:buChar char="•"/>
            </a:pPr>
            <a:r>
              <a:rPr lang="en-IN" sz="1600" dirty="0"/>
              <a:t>Modules are (package like) artifacts containing code, with metadata describing the module and also its relation to another module.</a:t>
            </a:r>
          </a:p>
          <a:p>
            <a:pPr marL="342900" indent="-342900">
              <a:buFont typeface="Arial" panose="020B0604020202020204" pitchFamily="34" charset="0"/>
              <a:buChar char="•"/>
            </a:pPr>
            <a:r>
              <a:rPr lang="en-US" sz="1600" dirty="0"/>
              <a:t>it is compulsory to have mmodule-info.java file</a:t>
            </a:r>
            <a:endParaRPr lang="en-IN" sz="1600" dirty="0"/>
          </a:p>
          <a:p>
            <a:pPr marL="342900" indent="-342900">
              <a:buFont typeface="Arial" panose="020B0604020202020204" pitchFamily="34" charset="0"/>
              <a:buChar char="•"/>
            </a:pPr>
            <a:r>
              <a:rPr lang="en-US" sz="1600" dirty="0" err="1"/>
              <a:t>java.base</a:t>
            </a:r>
            <a:r>
              <a:rPr lang="en-US" sz="1600" dirty="0"/>
              <a:t>, </a:t>
            </a:r>
            <a:r>
              <a:rPr lang="en-US" sz="1600" dirty="0" err="1"/>
              <a:t>java.sql</a:t>
            </a:r>
            <a:r>
              <a:rPr lang="en-US" sz="1600" dirty="0"/>
              <a:t>, </a:t>
            </a:r>
            <a:r>
              <a:rPr lang="en-US" sz="1600" dirty="0" err="1"/>
              <a:t>java.logging</a:t>
            </a:r>
            <a:r>
              <a:rPr lang="en-US" sz="1600" dirty="0"/>
              <a:t> are example of modules</a:t>
            </a:r>
            <a:endParaRPr lang="en-IN" sz="1600" dirty="0"/>
          </a:p>
          <a:p>
            <a:pPr marL="342900" indent="-342900">
              <a:buFont typeface="Arial" panose="020B0604020202020204" pitchFamily="34" charset="0"/>
              <a:buChar char="•"/>
            </a:pPr>
            <a:r>
              <a:rPr lang="en-IN" sz="1600" dirty="0"/>
              <a:t>It is also known as Project </a:t>
            </a:r>
            <a:r>
              <a:rPr lang="en-IN" sz="1600" dirty="0" err="1"/>
              <a:t>Jigshaw</a:t>
            </a:r>
            <a:endParaRPr lang="en-IN" sz="1600" dirty="0"/>
          </a:p>
          <a:p>
            <a:endParaRPr lang="en-IN" sz="1600" dirty="0"/>
          </a:p>
          <a:p>
            <a:r>
              <a:rPr lang="en-IN" sz="1600" b="1" u="sng" dirty="0"/>
              <a:t>Project </a:t>
            </a:r>
            <a:r>
              <a:rPr lang="en-IN" sz="1600" b="1" u="sng" dirty="0" err="1"/>
              <a:t>Jigshaw</a:t>
            </a:r>
            <a:endParaRPr lang="en-IN" sz="1600" b="1" u="sng" dirty="0"/>
          </a:p>
          <a:p>
            <a:pPr marL="342900" indent="-342900">
              <a:buFont typeface="Arial" panose="020B0604020202020204" pitchFamily="34" charset="0"/>
              <a:buChar char="•"/>
            </a:pPr>
            <a:r>
              <a:rPr lang="en-IN" sz="1600" dirty="0"/>
              <a:t>Make it easier for developers to construct and maintain libraries and large application;</a:t>
            </a:r>
          </a:p>
          <a:p>
            <a:pPr marL="342900" indent="-342900">
              <a:buFont typeface="Arial" panose="020B0604020202020204" pitchFamily="34" charset="0"/>
              <a:buChar char="•"/>
            </a:pPr>
            <a:r>
              <a:rPr lang="en-IN" sz="1600" dirty="0"/>
              <a:t>Improve the security and  maintainability of java SE Platform Implementations in general, and the JDK in particular;</a:t>
            </a:r>
          </a:p>
          <a:p>
            <a:pPr marL="342900" indent="-342900">
              <a:buFont typeface="Arial" panose="020B0604020202020204" pitchFamily="34" charset="0"/>
              <a:buChar char="•"/>
            </a:pPr>
            <a:r>
              <a:rPr lang="en-IN" sz="1600" dirty="0"/>
              <a:t>Enable improved application performance.</a:t>
            </a:r>
          </a:p>
          <a:p>
            <a:pPr marL="342900" indent="-342900">
              <a:buFont typeface="Arial" panose="020B0604020202020204" pitchFamily="34" charset="0"/>
              <a:buChar char="•"/>
            </a:pPr>
            <a:r>
              <a:rPr lang="en-IN" sz="1600" dirty="0"/>
              <a:t>Use command module, requires and exports</a:t>
            </a:r>
          </a:p>
          <a:p>
            <a:pPr marL="342900" indent="-342900">
              <a:buFont typeface="Arial" panose="020B0604020202020204" pitchFamily="34" charset="0"/>
              <a:buChar char="•"/>
            </a:pPr>
            <a:endParaRPr lang="en-IN" sz="1600" dirty="0"/>
          </a:p>
          <a:p>
            <a:pPr marL="342900" indent="-342900">
              <a:buFont typeface="Arial" panose="020B0604020202020204" pitchFamily="34" charset="0"/>
              <a:buChar char="•"/>
            </a:pPr>
            <a:endParaRPr lang="en-IN" sz="1600" dirty="0"/>
          </a:p>
        </p:txBody>
      </p:sp>
    </p:spTree>
    <p:extLst>
      <p:ext uri="{BB962C8B-B14F-4D97-AF65-F5344CB8AC3E}">
        <p14:creationId xmlns:p14="http://schemas.microsoft.com/office/powerpoint/2010/main" val="184377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AE9AC91-93C8-181C-3B2B-13AF2A40C791}"/>
              </a:ext>
            </a:extLst>
          </p:cNvPr>
          <p:cNvSpPr>
            <a:spLocks noGrp="1"/>
          </p:cNvSpPr>
          <p:nvPr>
            <p:ph type="subTitle" idx="1"/>
          </p:nvPr>
        </p:nvSpPr>
        <p:spPr>
          <a:xfrm>
            <a:off x="565149" y="557939"/>
            <a:ext cx="9865209" cy="5200477"/>
          </a:xfrm>
        </p:spPr>
        <p:txBody>
          <a:bodyPr>
            <a:normAutofit/>
          </a:bodyPr>
          <a:lstStyle/>
          <a:p>
            <a:r>
              <a:rPr lang="en-IN" sz="1400" dirty="0"/>
              <a:t>WHY?</a:t>
            </a:r>
          </a:p>
          <a:p>
            <a:r>
              <a:rPr lang="en-IN" sz="1400" b="1" dirty="0"/>
              <a:t>Reliable configuration </a:t>
            </a:r>
            <a:r>
              <a:rPr lang="en-IN" sz="1400" dirty="0"/>
              <a:t>– Developers have long suffered with the brittle, error-prone class-path mechanism for configuring program components. The class path cannot express relationships between components, so if a necessary component is missing then that will not be discovered until an attempt is made to use it. </a:t>
            </a:r>
          </a:p>
          <a:p>
            <a:r>
              <a:rPr lang="en-IN" sz="1400" dirty="0"/>
              <a:t>The class path also allows classes in the same package to be loaded from different components, leading to unpredictable behaviour and difficult to diagnose errors. The proposed specification will allow a component to declare that depends upon other components, as other components depend upon it.</a:t>
            </a:r>
          </a:p>
          <a:p>
            <a:endParaRPr lang="en-IN" sz="1400" dirty="0"/>
          </a:p>
          <a:p>
            <a:r>
              <a:rPr lang="en-IN" sz="1400" b="1" dirty="0"/>
              <a:t>Strong encapsulation and security</a:t>
            </a:r>
            <a:r>
              <a:rPr lang="en-IN" sz="1400" dirty="0"/>
              <a:t>– The access-control mechanism of the java programming language and the java virtual machine provides no way for a component to prevent other components from accessing its internal packages. The proposed specification will allow a component to declare which of its package are accessible by other components, and which are not. </a:t>
            </a:r>
          </a:p>
          <a:p>
            <a:r>
              <a:rPr lang="en-IN" sz="1400" b="1" dirty="0"/>
              <a:t>Scalable java platform-  </a:t>
            </a:r>
            <a:r>
              <a:rPr lang="en-IN" sz="1400" dirty="0"/>
              <a:t>with small memory we can run multiple java applications. Application becomes light weight.</a:t>
            </a:r>
          </a:p>
          <a:p>
            <a:r>
              <a:rPr lang="en-IN" sz="1400" b="1" dirty="0"/>
              <a:t>Performance and memory improvement- </a:t>
            </a:r>
            <a:r>
              <a:rPr lang="en-IN" sz="1400" dirty="0"/>
              <a:t>by using required packages and modules, application performance is increased, and less memory utilized</a:t>
            </a:r>
          </a:p>
          <a:p>
            <a:r>
              <a:rPr lang="en-IN" sz="1400" dirty="0"/>
              <a:t>we can enter the following command:</a:t>
            </a:r>
          </a:p>
          <a:p>
            <a:r>
              <a:rPr lang="en-IN" sz="1400" b="1" dirty="0"/>
              <a:t>java </a:t>
            </a:r>
            <a:r>
              <a:rPr lang="en-IN" sz="1400" b="1" dirty="0">
                <a:solidFill>
                  <a:schemeClr val="accent5">
                    <a:lumMod val="75000"/>
                  </a:schemeClr>
                </a:solidFill>
              </a:rPr>
              <a:t>--list-modules : </a:t>
            </a:r>
            <a:r>
              <a:rPr lang="en-IN" sz="1400" dirty="0"/>
              <a:t>In order to see which Modules are available within java.</a:t>
            </a:r>
            <a:endParaRPr lang="en-IN" sz="1400" b="1" dirty="0">
              <a:solidFill>
                <a:schemeClr val="accent5">
                  <a:lumMod val="75000"/>
                </a:schemeClr>
              </a:solidFill>
            </a:endParaRPr>
          </a:p>
          <a:p>
            <a:r>
              <a:rPr lang="en-IN" sz="1400" b="1" dirty="0"/>
              <a:t>java </a:t>
            </a:r>
            <a:r>
              <a:rPr lang="en-IN" sz="1400" b="1" dirty="0">
                <a:solidFill>
                  <a:schemeClr val="accent5">
                    <a:lumMod val="75000"/>
                  </a:schemeClr>
                </a:solidFill>
              </a:rPr>
              <a:t>--describe-module </a:t>
            </a:r>
            <a:r>
              <a:rPr lang="en-IN" sz="1400" b="1" dirty="0" err="1">
                <a:solidFill>
                  <a:schemeClr val="accent5">
                    <a:lumMod val="75000"/>
                  </a:schemeClr>
                </a:solidFill>
              </a:rPr>
              <a:t>java.sql</a:t>
            </a:r>
            <a:r>
              <a:rPr lang="en-IN" sz="1400" b="1" dirty="0">
                <a:solidFill>
                  <a:schemeClr val="accent5">
                    <a:lumMod val="75000"/>
                  </a:schemeClr>
                </a:solidFill>
              </a:rPr>
              <a:t>: </a:t>
            </a:r>
            <a:r>
              <a:rPr lang="en-US" sz="1400" b="0" i="0" dirty="0">
                <a:solidFill>
                  <a:srgbClr val="222635"/>
                </a:solidFill>
                <a:effectLst/>
                <a:latin typeface="Cambria" panose="02040503050406030204" pitchFamily="18" charset="0"/>
              </a:rPr>
              <a:t>the description of the module defined in given file.</a:t>
            </a:r>
            <a:endParaRPr lang="en-IN" sz="1400" b="1" dirty="0">
              <a:solidFill>
                <a:schemeClr val="accent5">
                  <a:lumMod val="75000"/>
                </a:schemeClr>
              </a:solidFill>
            </a:endParaRPr>
          </a:p>
          <a:p>
            <a:endParaRPr lang="en-IN" sz="1400" dirty="0">
              <a:solidFill>
                <a:schemeClr val="accent5">
                  <a:lumMod val="75000"/>
                </a:schemeClr>
              </a:solidFill>
            </a:endParaRPr>
          </a:p>
        </p:txBody>
      </p:sp>
    </p:spTree>
    <p:extLst>
      <p:ext uri="{BB962C8B-B14F-4D97-AF65-F5344CB8AC3E}">
        <p14:creationId xmlns:p14="http://schemas.microsoft.com/office/powerpoint/2010/main" val="45726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1E33E06-8771-3E2A-E630-A358CD4AE301}"/>
              </a:ext>
            </a:extLst>
          </p:cNvPr>
          <p:cNvSpPr>
            <a:spLocks noGrp="1"/>
          </p:cNvSpPr>
          <p:nvPr>
            <p:ph type="subTitle" idx="1"/>
          </p:nvPr>
        </p:nvSpPr>
        <p:spPr>
          <a:xfrm>
            <a:off x="490194" y="311087"/>
            <a:ext cx="9059159" cy="5400196"/>
          </a:xfrm>
        </p:spPr>
        <p:txBody>
          <a:bodyPr/>
          <a:lstStyle/>
          <a:p>
            <a:r>
              <a:rPr lang="en-IN" sz="1400" dirty="0"/>
              <a:t>The JPMS consists of providing support </a:t>
            </a:r>
            <a:r>
              <a:rPr lang="en-IN" sz="1400" b="1" dirty="0"/>
              <a:t>for writing modular System for other applications </a:t>
            </a:r>
            <a:r>
              <a:rPr lang="en-IN" sz="1400" dirty="0"/>
              <a:t>as well as </a:t>
            </a:r>
            <a:r>
              <a:rPr lang="en-IN" sz="1400" b="1" dirty="0"/>
              <a:t>modularizing the JDK source code</a:t>
            </a:r>
            <a:r>
              <a:rPr lang="en-IN" sz="1400" dirty="0"/>
              <a:t> as well. </a:t>
            </a:r>
          </a:p>
          <a:p>
            <a:r>
              <a:rPr lang="en-IN" sz="1400" dirty="0"/>
              <a:t>JDK 9 is coming with around 92 modules. Java 9 module system has a </a:t>
            </a:r>
            <a:r>
              <a:rPr lang="en-IN" sz="1400" b="1" dirty="0"/>
              <a:t>“</a:t>
            </a:r>
            <a:r>
              <a:rPr lang="en-IN" sz="1400" b="1" dirty="0" err="1"/>
              <a:t>java.base</a:t>
            </a:r>
            <a:r>
              <a:rPr lang="en-IN" sz="1400" b="1" dirty="0"/>
              <a:t>” </a:t>
            </a:r>
            <a:r>
              <a:rPr lang="en-IN" sz="1400" dirty="0"/>
              <a:t>module . It is known as Base module. It is an Independent module and does NOT dependent on any other modules. By default, all other modules are dependent on “</a:t>
            </a:r>
            <a:r>
              <a:rPr lang="en-IN" sz="1400" dirty="0" err="1"/>
              <a:t>java.base</a:t>
            </a:r>
            <a:r>
              <a:rPr lang="en-IN" sz="1400" dirty="0"/>
              <a:t>”. So you can say it is a container of package.</a:t>
            </a:r>
          </a:p>
          <a:p>
            <a:endParaRPr lang="en-IN" sz="1400" dirty="0"/>
          </a:p>
          <a:p>
            <a:endParaRPr lang="en-IN" sz="14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7F01ABC1-2AE8-4F80-F141-1631D850667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76525" y1="39493" x2="80313" y2="74722"/>
                        <a14:foregroundMark x1="80313" y1="74722" x2="78906" y2="85370"/>
                        <a14:foregroundMark x1="78906" y1="85370" x2="68073" y2="84352"/>
                        <a14:foregroundMark x1="68073" y1="84352" x2="51042" y2="88333"/>
                        <a14:foregroundMark x1="51042" y1="88333" x2="23854" y2="83241"/>
                        <a14:foregroundMark x1="23854" y1="83241" x2="22292" y2="41204"/>
                        <a14:backgroundMark x1="13281" y1="39352" x2="32708" y2="38704"/>
                        <a14:backgroundMark x1="32708" y1="38704" x2="43229" y2="38889"/>
                        <a14:backgroundMark x1="43229" y1="38889" x2="55833" y2="38333"/>
                        <a14:backgroundMark x1="55833" y1="38333" x2="61667" y2="38611"/>
                        <a14:backgroundMark x1="61667" y1="38611" x2="72969" y2="37500"/>
                        <a14:backgroundMark x1="72969" y1="37500" x2="81198" y2="37500"/>
                        <a14:backgroundMark x1="81198" y1="37500" x2="74844" y2="28981"/>
                        <a14:backgroundMark x1="74844" y1="28981" x2="52135" y2="27407"/>
                        <a14:backgroundMark x1="52135" y1="27407" x2="53438" y2="37685"/>
                        <a14:backgroundMark x1="53438" y1="37685" x2="36458" y2="27685"/>
                        <a14:backgroundMark x1="36458" y1="27685" x2="23333" y2="27037"/>
                        <a14:backgroundMark x1="23333" y1="27037" x2="18385" y2="30926"/>
                        <a14:backgroundMark x1="18385" y1="30926" x2="17344" y2="18981"/>
                        <a14:backgroundMark x1="17344" y1="18981" x2="45625" y2="30741"/>
                        <a14:backgroundMark x1="45625" y1="30741" x2="60208" y2="28241"/>
                        <a14:backgroundMark x1="60208" y1="28241" x2="68333" y2="29537"/>
                        <a14:backgroundMark x1="68333" y1="29537" x2="73073" y2="28333"/>
                        <a14:backgroundMark x1="73073" y1="28333" x2="27917" y2="18611"/>
                        <a14:backgroundMark x1="27917" y1="18611" x2="41146" y2="18241"/>
                        <a14:backgroundMark x1="41146" y1="18241" x2="74010" y2="25370"/>
                        <a14:backgroundMark x1="74010" y1="25370" x2="79115" y2="31204"/>
                        <a14:backgroundMark x1="79115" y1="31204" x2="22500" y2="28611"/>
                        <a14:backgroundMark x1="22500" y1="28611" x2="32552" y2="28796"/>
                        <a14:backgroundMark x1="32552" y1="28796" x2="22448" y2="33426"/>
                        <a14:backgroundMark x1="22448" y1="33426" x2="22448" y2="33426"/>
                      </a14:backgroundRemoval>
                    </a14:imgEffect>
                  </a14:imgLayer>
                </a14:imgProps>
              </a:ext>
            </a:extLst>
          </a:blip>
          <a:stretch>
            <a:fillRect/>
          </a:stretch>
        </p:blipFill>
        <p:spPr>
          <a:xfrm>
            <a:off x="-443062" y="1422088"/>
            <a:ext cx="11491275" cy="4686481"/>
          </a:xfrm>
          <a:prstGeom prst="rect">
            <a:avLst/>
          </a:prstGeom>
        </p:spPr>
      </p:pic>
    </p:spTree>
    <p:extLst>
      <p:ext uri="{BB962C8B-B14F-4D97-AF65-F5344CB8AC3E}">
        <p14:creationId xmlns:p14="http://schemas.microsoft.com/office/powerpoint/2010/main" val="295985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22B48C4-F214-4CC7-74F5-09B017E63628}"/>
              </a:ext>
            </a:extLst>
          </p:cNvPr>
          <p:cNvSpPr>
            <a:spLocks noGrp="1"/>
          </p:cNvSpPr>
          <p:nvPr>
            <p:ph type="subTitle" idx="1"/>
          </p:nvPr>
        </p:nvSpPr>
        <p:spPr>
          <a:xfrm>
            <a:off x="565150" y="612743"/>
            <a:ext cx="8635411" cy="5145674"/>
          </a:xfrm>
        </p:spPr>
        <p:txBody>
          <a:bodyPr>
            <a:normAutofit fontScale="85000" lnSpcReduction="10000"/>
          </a:bodyPr>
          <a:lstStyle/>
          <a:p>
            <a:r>
              <a:rPr lang="en-IN" b="1" dirty="0" err="1"/>
              <a:t>Jlink</a:t>
            </a:r>
            <a:endParaRPr lang="en-IN" b="1" dirty="0"/>
          </a:p>
          <a:p>
            <a:pPr marL="342900" indent="-342900">
              <a:buFont typeface="Arial" panose="020B0604020202020204" pitchFamily="34" charset="0"/>
              <a:buChar char="•"/>
            </a:pPr>
            <a:r>
              <a:rPr lang="en-IN" b="1" dirty="0" err="1"/>
              <a:t>Jlink</a:t>
            </a:r>
            <a:r>
              <a:rPr lang="en-IN" dirty="0"/>
              <a:t> is java’s new command line tool through which we can create our own customized JRE.</a:t>
            </a:r>
          </a:p>
          <a:p>
            <a:pPr marL="342900" indent="-342900">
              <a:buFont typeface="Arial" panose="020B0604020202020204" pitchFamily="34" charset="0"/>
              <a:buChar char="•"/>
            </a:pPr>
            <a:r>
              <a:rPr lang="en-IN" dirty="0"/>
              <a:t>Usually, we run our program using the default JRE, but in case if you want to create your own JRE, then you can go with the </a:t>
            </a:r>
            <a:r>
              <a:rPr lang="en-IN" dirty="0" err="1"/>
              <a:t>jlink</a:t>
            </a:r>
            <a:r>
              <a:rPr lang="en-IN" dirty="0"/>
              <a:t> concept.</a:t>
            </a:r>
          </a:p>
          <a:p>
            <a:pPr marL="342900" indent="-342900">
              <a:buFont typeface="Arial" panose="020B0604020202020204" pitchFamily="34" charset="0"/>
              <a:buChar char="•"/>
            </a:pPr>
            <a:r>
              <a:rPr lang="en-IN" dirty="0"/>
              <a:t>To execute this small “hello World” application, we require following .class file.</a:t>
            </a:r>
          </a:p>
          <a:p>
            <a:r>
              <a:rPr lang="en-IN" dirty="0"/>
              <a:t> 	- </a:t>
            </a:r>
            <a:r>
              <a:rPr lang="en-IN" dirty="0" err="1"/>
              <a:t>Test.class</a:t>
            </a:r>
            <a:endParaRPr lang="en-IN" dirty="0"/>
          </a:p>
          <a:p>
            <a:r>
              <a:rPr lang="en-IN" dirty="0"/>
              <a:t>	- </a:t>
            </a:r>
            <a:r>
              <a:rPr lang="en-IN" dirty="0" err="1"/>
              <a:t>String.class</a:t>
            </a:r>
            <a:endParaRPr lang="en-IN" dirty="0"/>
          </a:p>
          <a:p>
            <a:r>
              <a:rPr lang="en-IN" dirty="0"/>
              <a:t>	- </a:t>
            </a:r>
            <a:r>
              <a:rPr lang="en-IN" dirty="0" err="1"/>
              <a:t>System.class</a:t>
            </a:r>
            <a:endParaRPr lang="en-IN" dirty="0"/>
          </a:p>
          <a:p>
            <a:r>
              <a:rPr lang="en-IN" dirty="0"/>
              <a:t>	-</a:t>
            </a:r>
            <a:r>
              <a:rPr lang="en-IN" dirty="0" err="1"/>
              <a:t>Object.class</a:t>
            </a:r>
            <a:endParaRPr lang="en-IN" dirty="0"/>
          </a:p>
          <a:p>
            <a:pPr marL="342900" indent="-342900">
              <a:buFont typeface="Arial" panose="020B0604020202020204" pitchFamily="34" charset="0"/>
              <a:buChar char="•"/>
            </a:pPr>
            <a:r>
              <a:rPr lang="en-IN" dirty="0"/>
              <a:t>Here, these 4 .class will be enough to run my application.</a:t>
            </a:r>
          </a:p>
          <a:p>
            <a:pPr marL="342900" indent="-342900">
              <a:buFont typeface="Arial" panose="020B0604020202020204" pitchFamily="34" charset="0"/>
              <a:buChar char="•"/>
            </a:pPr>
            <a:r>
              <a:rPr lang="en-IN" dirty="0"/>
              <a:t>The default JRE provided by Oracle contains 4300+ predefined java *.class files.</a:t>
            </a:r>
          </a:p>
          <a:p>
            <a:pPr marL="342900" indent="-342900">
              <a:buFont typeface="Arial" panose="020B0604020202020204" pitchFamily="34" charset="0"/>
              <a:buChar char="•"/>
            </a:pPr>
            <a:r>
              <a:rPr lang="en-IN" dirty="0"/>
              <a:t>If I execute my “hello world” application with the default JRE, then all the predefined *.class will be executed. But if I only need 3-4 *.class files to execute my “hello world application.”</a:t>
            </a:r>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84556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0E7A8E-74B4-1029-78C7-6C016C85BACF}"/>
              </a:ext>
            </a:extLst>
          </p:cNvPr>
          <p:cNvSpPr>
            <a:spLocks noGrp="1"/>
          </p:cNvSpPr>
          <p:nvPr>
            <p:ph type="subTitle" idx="1"/>
          </p:nvPr>
        </p:nvSpPr>
        <p:spPr>
          <a:xfrm>
            <a:off x="565150" y="526942"/>
            <a:ext cx="10500640" cy="5231474"/>
          </a:xfrm>
        </p:spPr>
        <p:txBody>
          <a:bodyPr/>
          <a:lstStyle/>
          <a:p>
            <a:r>
              <a:rPr lang="en-IN" sz="1600" dirty="0"/>
              <a:t>So using the default JRE means:</a:t>
            </a:r>
          </a:p>
          <a:p>
            <a:pPr marL="342900" indent="-342900">
              <a:buFont typeface="Arial" panose="020B0604020202020204" pitchFamily="34" charset="0"/>
              <a:buChar char="•"/>
            </a:pPr>
            <a:r>
              <a:rPr lang="en-IN" sz="1600" dirty="0"/>
              <a:t>Waste of memory and a performance hit.</a:t>
            </a:r>
          </a:p>
          <a:p>
            <a:pPr marL="342900" indent="-342900">
              <a:buFont typeface="Arial" panose="020B0604020202020204" pitchFamily="34" charset="0"/>
              <a:buChar char="•"/>
            </a:pPr>
            <a:r>
              <a:rPr lang="en-IN" sz="1600" dirty="0"/>
              <a:t>Will not be able to develop microservices that contain very little memory.</a:t>
            </a:r>
          </a:p>
          <a:p>
            <a:pPr marL="342900" indent="-342900">
              <a:buFont typeface="Arial" panose="020B0604020202020204" pitchFamily="34" charset="0"/>
              <a:buChar char="•"/>
            </a:pPr>
            <a:r>
              <a:rPr lang="en-IN" sz="1600" dirty="0"/>
              <a:t>You can find the </a:t>
            </a:r>
            <a:r>
              <a:rPr lang="en-IN" sz="1600" dirty="0" err="1"/>
              <a:t>java.base</a:t>
            </a:r>
            <a:r>
              <a:rPr lang="en-IN" sz="1600" dirty="0"/>
              <a:t> module in the path:</a:t>
            </a:r>
          </a:p>
          <a:p>
            <a:pPr marL="342900" indent="-342900">
              <a:buFont typeface="Arial" panose="020B0604020202020204" pitchFamily="34" charset="0"/>
              <a:buChar char="•"/>
            </a:pPr>
            <a:r>
              <a:rPr lang="en-IN" sz="1600" dirty="0"/>
              <a:t>Java\jdk-9\</a:t>
            </a:r>
            <a:r>
              <a:rPr lang="en-IN" sz="1600" dirty="0" err="1"/>
              <a:t>jmods</a:t>
            </a:r>
            <a:endParaRPr lang="en-IN" sz="1600" dirty="0"/>
          </a:p>
          <a:p>
            <a:pPr marL="342900" indent="-342900">
              <a:buFont typeface="Arial" panose="020B0604020202020204" pitchFamily="34" charset="0"/>
              <a:buChar char="•"/>
            </a:pPr>
            <a:r>
              <a:rPr lang="en-IN" sz="1600" dirty="0"/>
              <a:t>So just copy the </a:t>
            </a:r>
            <a:r>
              <a:rPr lang="en-IN" sz="1600" dirty="0" err="1"/>
              <a:t>java.base</a:t>
            </a:r>
            <a:r>
              <a:rPr lang="en-IN" sz="1600" dirty="0"/>
              <a:t> module and paste it into the folder that has the </a:t>
            </a:r>
            <a:r>
              <a:rPr lang="en-IN" sz="1600" dirty="0" err="1"/>
              <a:t>Test.class</a:t>
            </a:r>
            <a:r>
              <a:rPr lang="en-IN" sz="1600" dirty="0"/>
              <a:t> file. Now we can create our own JRE by using the command.</a:t>
            </a:r>
          </a:p>
          <a:p>
            <a:pPr marL="342900" indent="-342900">
              <a:buFont typeface="Arial" panose="020B0604020202020204" pitchFamily="34" charset="0"/>
              <a:buChar char="•"/>
            </a:pPr>
            <a:r>
              <a:rPr lang="en-IN" sz="1600" dirty="0" err="1"/>
              <a:t>Jlink</a:t>
            </a:r>
            <a:r>
              <a:rPr lang="en-IN" sz="1600" dirty="0"/>
              <a:t> –-module-path out –add-modules </a:t>
            </a:r>
            <a:r>
              <a:rPr lang="en-IN" sz="1600" dirty="0" err="1"/>
              <a:t>demoModule</a:t>
            </a:r>
            <a:r>
              <a:rPr lang="en-IN" sz="1600" dirty="0"/>
              <a:t>, </a:t>
            </a:r>
            <a:r>
              <a:rPr lang="en-IN" sz="1600" dirty="0" err="1"/>
              <a:t>java.base</a:t>
            </a:r>
            <a:r>
              <a:rPr lang="en-IN" sz="1600" dirty="0"/>
              <a:t> –output </a:t>
            </a:r>
            <a:r>
              <a:rPr lang="en-IN" sz="1600" dirty="0" err="1"/>
              <a:t>myjre</a:t>
            </a:r>
            <a:r>
              <a:rPr lang="en-IN" sz="1600" dirty="0"/>
              <a:t> cd </a:t>
            </a:r>
            <a:r>
              <a:rPr lang="en-IN" sz="1600" dirty="0" err="1"/>
              <a:t>myjre</a:t>
            </a:r>
            <a:endParaRPr lang="en-IN" sz="1600" dirty="0"/>
          </a:p>
          <a:p>
            <a:pPr marL="342900" indent="-342900">
              <a:buFont typeface="Arial" panose="020B0604020202020204" pitchFamily="34" charset="0"/>
              <a:buChar char="•"/>
            </a:pPr>
            <a:r>
              <a:rPr lang="en-IN" sz="1600" dirty="0"/>
              <a:t>Cd bin</a:t>
            </a:r>
          </a:p>
          <a:p>
            <a:pPr marL="342900" indent="-342900">
              <a:buFont typeface="Arial" panose="020B0604020202020204" pitchFamily="34" charset="0"/>
              <a:buChar char="•"/>
            </a:pPr>
            <a:r>
              <a:rPr lang="en-IN" sz="1600" dirty="0"/>
              <a:t>Java –m </a:t>
            </a:r>
            <a:r>
              <a:rPr lang="en-IN" sz="1600" dirty="0" err="1"/>
              <a:t>demoModule</a:t>
            </a:r>
            <a:r>
              <a:rPr lang="en-IN" sz="1600" dirty="0"/>
              <a:t>/</a:t>
            </a:r>
            <a:r>
              <a:rPr lang="en-IN" sz="1600" dirty="0" err="1"/>
              <a:t>knoldus</a:t>
            </a:r>
            <a:r>
              <a:rPr lang="en-IN" sz="1600" dirty="0"/>
              <a:t>. Test</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034099742"/>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9059</TotalTime>
  <Words>2378</Words>
  <Application>Microsoft Office PowerPoint</Application>
  <PresentationFormat>Widescreen</PresentationFormat>
  <Paragraphs>197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Cambria</vt:lpstr>
      <vt:lpstr>Epilogue</vt:lpstr>
      <vt:lpstr>Inter</vt:lpstr>
      <vt:lpstr>Neue Haas Grotesk Text Pro</vt:lpstr>
      <vt:lpstr>Raleway</vt:lpstr>
      <vt:lpstr>PunchcardVTI</vt:lpstr>
      <vt:lpstr>Java 9 Features with Examples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Garima Gupta1</dc:creator>
  <cp:lastModifiedBy>Garima Gupta1</cp:lastModifiedBy>
  <cp:revision>193</cp:revision>
  <dcterms:created xsi:type="dcterms:W3CDTF">2023-06-30T07:14:29Z</dcterms:created>
  <dcterms:modified xsi:type="dcterms:W3CDTF">2023-07-14T09:11:08Z</dcterms:modified>
</cp:coreProperties>
</file>