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89" r:id="rId9"/>
    <p:sldId id="263" r:id="rId10"/>
    <p:sldId id="264" r:id="rId11"/>
    <p:sldId id="265" r:id="rId12"/>
    <p:sldId id="266" r:id="rId13"/>
    <p:sldId id="267" r:id="rId14"/>
    <p:sldId id="268" r:id="rId15"/>
    <p:sldId id="291" r:id="rId16"/>
    <p:sldId id="269" r:id="rId17"/>
    <p:sldId id="270" r:id="rId18"/>
    <p:sldId id="292" r:id="rId19"/>
    <p:sldId id="271" r:id="rId20"/>
    <p:sldId id="272" r:id="rId21"/>
    <p:sldId id="293" r:id="rId22"/>
    <p:sldId id="290" r:id="rId23"/>
    <p:sldId id="273" r:id="rId24"/>
    <p:sldId id="294" r:id="rId25"/>
    <p:sldId id="286" r:id="rId26"/>
    <p:sldId id="295" r:id="rId27"/>
    <p:sldId id="274" r:id="rId28"/>
    <p:sldId id="296" r:id="rId29"/>
    <p:sldId id="275" r:id="rId30"/>
    <p:sldId id="276" r:id="rId31"/>
    <p:sldId id="297" r:id="rId32"/>
    <p:sldId id="277" r:id="rId33"/>
    <p:sldId id="298" r:id="rId34"/>
    <p:sldId id="278" r:id="rId35"/>
    <p:sldId id="287" r:id="rId36"/>
    <p:sldId id="279" r:id="rId37"/>
    <p:sldId id="299" r:id="rId38"/>
    <p:sldId id="280" r:id="rId39"/>
    <p:sldId id="300" r:id="rId40"/>
    <p:sldId id="281" r:id="rId41"/>
    <p:sldId id="301" r:id="rId42"/>
    <p:sldId id="302" r:id="rId43"/>
    <p:sldId id="282" r:id="rId44"/>
    <p:sldId id="303" r:id="rId45"/>
    <p:sldId id="285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458" r:id="rId79"/>
    <p:sldId id="459" r:id="rId80"/>
    <p:sldId id="336" r:id="rId81"/>
    <p:sldId id="340" r:id="rId82"/>
    <p:sldId id="341" r:id="rId83"/>
    <p:sldId id="342" r:id="rId84"/>
    <p:sldId id="343" r:id="rId85"/>
    <p:sldId id="260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5" r:id="rId125"/>
    <p:sldId id="386" r:id="rId126"/>
    <p:sldId id="387" r:id="rId127"/>
    <p:sldId id="388" r:id="rId128"/>
    <p:sldId id="389" r:id="rId129"/>
    <p:sldId id="390" r:id="rId130"/>
    <p:sldId id="391" r:id="rId131"/>
    <p:sldId id="392" r:id="rId132"/>
    <p:sldId id="393" r:id="rId133"/>
    <p:sldId id="394" r:id="rId134"/>
    <p:sldId id="395" r:id="rId135"/>
    <p:sldId id="397" r:id="rId136"/>
    <p:sldId id="398" r:id="rId137"/>
    <p:sldId id="399" r:id="rId138"/>
    <p:sldId id="400" r:id="rId139"/>
    <p:sldId id="401" r:id="rId140"/>
    <p:sldId id="402" r:id="rId141"/>
    <p:sldId id="403" r:id="rId142"/>
    <p:sldId id="404" r:id="rId143"/>
    <p:sldId id="405" r:id="rId144"/>
    <p:sldId id="406" r:id="rId145"/>
    <p:sldId id="407" r:id="rId146"/>
    <p:sldId id="408" r:id="rId147"/>
    <p:sldId id="409" r:id="rId148"/>
    <p:sldId id="410" r:id="rId149"/>
    <p:sldId id="411" r:id="rId150"/>
    <p:sldId id="412" r:id="rId151"/>
    <p:sldId id="413" r:id="rId152"/>
    <p:sldId id="414" r:id="rId153"/>
    <p:sldId id="415" r:id="rId154"/>
    <p:sldId id="460" r:id="rId155"/>
    <p:sldId id="416" r:id="rId156"/>
    <p:sldId id="417" r:id="rId157"/>
    <p:sldId id="418" r:id="rId158"/>
    <p:sldId id="419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8" r:id="rId168"/>
    <p:sldId id="429" r:id="rId169"/>
    <p:sldId id="430" r:id="rId170"/>
    <p:sldId id="431" r:id="rId171"/>
    <p:sldId id="432" r:id="rId172"/>
    <p:sldId id="433" r:id="rId173"/>
    <p:sldId id="434" r:id="rId174"/>
    <p:sldId id="435" r:id="rId175"/>
    <p:sldId id="436" r:id="rId176"/>
    <p:sldId id="437" r:id="rId177"/>
    <p:sldId id="438" r:id="rId178"/>
    <p:sldId id="439" r:id="rId179"/>
    <p:sldId id="440" r:id="rId180"/>
    <p:sldId id="441" r:id="rId181"/>
    <p:sldId id="442" r:id="rId182"/>
    <p:sldId id="443" r:id="rId183"/>
    <p:sldId id="444" r:id="rId184"/>
    <p:sldId id="445" r:id="rId185"/>
    <p:sldId id="446" r:id="rId186"/>
    <p:sldId id="447" r:id="rId187"/>
    <p:sldId id="448" r:id="rId188"/>
    <p:sldId id="449" r:id="rId189"/>
    <p:sldId id="450" r:id="rId190"/>
    <p:sldId id="451" r:id="rId191"/>
    <p:sldId id="452" r:id="rId192"/>
    <p:sldId id="453" r:id="rId193"/>
    <p:sldId id="375" r:id="rId194"/>
    <p:sldId id="376" r:id="rId195"/>
    <p:sldId id="377" r:id="rId196"/>
    <p:sldId id="454" r:id="rId197"/>
    <p:sldId id="455" r:id="rId198"/>
    <p:sldId id="456" r:id="rId1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 autoAdjust="0"/>
    <p:restoredTop sz="82019" autoAdjust="0"/>
  </p:normalViewPr>
  <p:slideViewPr>
    <p:cSldViewPr>
      <p:cViewPr varScale="1">
        <p:scale>
          <a:sx n="67" d="100"/>
          <a:sy n="67" d="100"/>
        </p:scale>
        <p:origin x="62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1.xml"/><Relationship Id="rId2" Type="http://schemas.openxmlformats.org/officeDocument/2006/relationships/slide" Target="slides/slide46.xml"/><Relationship Id="rId1" Type="http://schemas.openxmlformats.org/officeDocument/2006/relationships/slide" Target="slides/slide1.xml"/><Relationship Id="rId4" Type="http://schemas.openxmlformats.org/officeDocument/2006/relationships/slide" Target="slides/slide11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AW logo">
            <a:extLst>
              <a:ext uri="{FF2B5EF4-FFF2-40B4-BE49-F238E27FC236}">
                <a16:creationId xmlns:a16="http://schemas.microsoft.com/office/drawing/2014/main" id="{D2C2996B-9F6E-794B-A069-521AFEC0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5121D99D-B67E-9542-9302-DF2AD6C73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AW logo">
            <a:extLst>
              <a:ext uri="{FF2B5EF4-FFF2-40B4-BE49-F238E27FC236}">
                <a16:creationId xmlns:a16="http://schemas.microsoft.com/office/drawing/2014/main" id="{A3B48CBD-E71C-234E-89DA-D8FA5FF769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3B37F7D2-80C7-C94F-826D-368D11914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3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CD7A3F-4229-3B42-8D92-267BA905E4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1BF00-CD52-704F-99E8-B599E98E3B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11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067E0CB-B522-DC44-94B0-C64917839A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B49F4-1632-6347-9E04-E2F7A0D715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54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C86B750-5289-0041-9A5B-39EFC5B581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242-522E-364A-97E9-528C952A28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76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285D33-0887-074B-9D5E-1290187B28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AD522-D952-BA43-AD62-DD2A7167C60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637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E4813F-8107-7945-AE21-BECD52BECF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652E1-1EE3-B543-B32D-2538F23F6E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3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83A0483-4249-DA48-9501-00AF012EA9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AE0B7-BC84-5148-B326-4FB5BD3272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719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F1F2609-22DE-7F4B-B111-DC6872B1FD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91D2B-61D6-6C4B-8633-FD7A065DF1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03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E63CD00-74A0-3242-AF0A-112C837F2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7FBAE-961A-4C41-B0F1-159747EC87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6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A12E49-BC1B-474B-B06B-88064A164C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17F1-9DA6-C843-876C-66BC240467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79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ECD468E-4813-6845-B429-516A06222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78165-0DBB-E347-993B-7DEDD8F9DF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143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CF2C76-1ED9-C446-ADE4-BE1DAD47A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1D9B230-21BD-2842-A365-B91CD0454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788EF2-FD21-8445-A099-659AD46C4A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915412D4-3160-4A49-8C29-C3908E6D221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7D364FF3-3FD4-AB4D-BAEE-0CDCBE1DC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2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4F91BD2A-B196-7A4D-8501-6DD3834AF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Input, Processing, and Output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EF8C5D4-C4AD-0349-AAF3-0C5689E2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Output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B6CA15D-4DD2-524E-AA4D-46CE68BF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 dirty="0"/>
              <a:t>Function</a:t>
            </a:r>
            <a:r>
              <a:rPr lang="en-US" altLang="en-US" sz="2800" dirty="0"/>
              <a:t>: piece of prewritten code that performs an operation</a:t>
            </a:r>
          </a:p>
          <a:p>
            <a:pPr eaLnBrk="1" hangingPunct="1"/>
            <a:r>
              <a:rPr lang="en-US" altLang="en-US" sz="2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u="sng" dirty="0">
                <a:solidFill>
                  <a:srgbClr val="0070C0"/>
                </a:solidFill>
              </a:rPr>
              <a:t> function</a:t>
            </a:r>
            <a:r>
              <a:rPr lang="en-US" altLang="en-US" sz="2800" dirty="0">
                <a:solidFill>
                  <a:srgbClr val="0070C0"/>
                </a:solidFill>
              </a:rPr>
              <a:t>: displays output on the screen</a:t>
            </a:r>
          </a:p>
          <a:p>
            <a:pPr eaLnBrk="1" hangingPunct="1"/>
            <a:r>
              <a:rPr lang="en-US" altLang="en-US" sz="2800" u="sng" dirty="0"/>
              <a:t>Argument</a:t>
            </a:r>
            <a:r>
              <a:rPr lang="en-US" altLang="en-US" sz="2800" dirty="0"/>
              <a:t>: data given to a function</a:t>
            </a:r>
          </a:p>
          <a:p>
            <a:pPr lvl="1" eaLnBrk="1" hangingPunct="1"/>
            <a:r>
              <a:rPr lang="en-US" altLang="en-US" sz="2400" dirty="0"/>
              <a:t>Example: data that is printed to screen</a:t>
            </a:r>
          </a:p>
          <a:p>
            <a:pPr lvl="1" eaLnBrk="1" hangingPunct="1"/>
            <a:r>
              <a:rPr lang="en-US" altLang="en-US" sz="2400" dirty="0"/>
              <a:t>print(“Hello world!”) </a:t>
            </a:r>
            <a:r>
              <a:rPr lang="en-US" altLang="en-US" sz="2400" dirty="0">
                <a:sym typeface="Wingdings" pitchFamily="2" charset="2"/>
              </a:rPr>
              <a:t> Hello world is an argument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Statements in a program execute in the order that they appear</a:t>
            </a:r>
          </a:p>
          <a:p>
            <a:pPr lvl="1" eaLnBrk="1" hangingPunct="1"/>
            <a:r>
              <a:rPr lang="en-US" altLang="en-US" sz="2400" dirty="0"/>
              <a:t>From top to bottom</a:t>
            </a:r>
            <a:endParaRPr lang="he-IL" altLang="en-US" sz="2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06C057EE-3CC2-FC4B-A828-7C3196A5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92075"/>
            <a:ext cx="85344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a loop to display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table of numbers and their squares.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starting value.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print('This program displays a list of numbers')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print('and their squares.')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 = int(input('Enter the starting number: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ending limit.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 = int(input('How high should I go?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table headings.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print('Number\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tSquare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print('--------------')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numbers and their squares.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number in range(start, end + 1):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square = number**2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print(number, '\t', square)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890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C702CAE-325B-E643-ADA7-85EC55EE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Generating an Iterable Sequence that Ranges from Highest to Lowest</a:t>
            </a:r>
            <a:endParaRPr lang="he-IL" altLang="en-US" sz="360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EDB25E8-40C2-C24C-A72E-E3A9229A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/>
              <a:t> function can be used to </a:t>
            </a:r>
            <a:r>
              <a:rPr lang="en-US" altLang="en-US" dirty="0">
                <a:solidFill>
                  <a:srgbClr val="0070C0"/>
                </a:solidFill>
              </a:rPr>
              <a:t>generate a sequence with numbers in descending order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Make sure starting number is larger than end limit, and step value is negative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Example: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(10, 0, -1)</a:t>
            </a:r>
            <a:endParaRPr lang="he-IL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179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0990B24-7D4D-1F4D-B64D-154729E2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514174-7276-074A-AE42-28E00B05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often need to calculate a total of a series of numbers</a:t>
            </a:r>
          </a:p>
          <a:p>
            <a:pPr lvl="1" eaLnBrk="1" hangingPunct="1"/>
            <a:r>
              <a:rPr lang="en-US" altLang="en-US"/>
              <a:t>Typically include two elements:</a:t>
            </a:r>
          </a:p>
          <a:p>
            <a:pPr lvl="2" eaLnBrk="1" hangingPunct="1"/>
            <a:r>
              <a:rPr lang="en-US" altLang="en-US"/>
              <a:t>A loop that reads each number in series</a:t>
            </a:r>
          </a:p>
          <a:p>
            <a:pPr lvl="2" eaLnBrk="1" hangingPunct="1"/>
            <a:r>
              <a:rPr lang="en-US" altLang="en-US"/>
              <a:t>An </a:t>
            </a:r>
            <a:r>
              <a:rPr lang="en-US" altLang="en-US" i="1"/>
              <a:t>accumulator</a:t>
            </a:r>
            <a:r>
              <a:rPr lang="en-US" altLang="en-US"/>
              <a:t> variable</a:t>
            </a:r>
          </a:p>
          <a:p>
            <a:pPr lvl="1" eaLnBrk="1" hangingPunct="1"/>
            <a:r>
              <a:rPr lang="en-US" altLang="en-US"/>
              <a:t>Known as program that keeps a running total:  accumulates total and reads in series</a:t>
            </a:r>
          </a:p>
          <a:p>
            <a:pPr lvl="1" eaLnBrk="1" hangingPunct="1"/>
            <a:r>
              <a:rPr lang="en-US" altLang="en-US"/>
              <a:t>At end of loop, accumulator will reference the total</a:t>
            </a:r>
          </a:p>
        </p:txBody>
      </p:sp>
    </p:spTree>
    <p:extLst>
      <p:ext uri="{BB962C8B-B14F-4D97-AF65-F5344CB8AC3E}">
        <p14:creationId xmlns:p14="http://schemas.microsoft.com/office/powerpoint/2010/main" val="6076021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295C0279-504D-4844-B2AA-391E279AD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6550"/>
            <a:ext cx="7772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the sum of a series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of numbers entered by the user.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 = 5   # The maximum number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Initialize an accumulator variable.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 = 0.0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Explain what we are doing.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print('This program calculates the sum of')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print(max, 'numbers you will enter.')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numbers and accumulate them.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counter in range(max):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 = int(input('Enter a number: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total + number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total of the numbers.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total is', total)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424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D1697F3-D8E8-9E48-A6C6-CFE7AC50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DCCF977-E70D-A145-B491-724FC53D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many assignment statements, the variable on the left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 also appears on the right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</a:t>
            </a:r>
          </a:p>
          <a:p>
            <a:r>
              <a:rPr lang="en-US" altLang="en-US" u="sng"/>
              <a:t>Augmented assignment operators</a:t>
            </a:r>
            <a:r>
              <a:rPr lang="en-US" altLang="en-US"/>
              <a:t>: special set of operators designed for this type of job</a:t>
            </a:r>
          </a:p>
          <a:p>
            <a:pPr lvl="1"/>
            <a:r>
              <a:rPr lang="en-US" altLang="en-US"/>
              <a:t>Shorthand operators</a:t>
            </a:r>
          </a:p>
        </p:txBody>
      </p:sp>
    </p:spTree>
    <p:extLst>
      <p:ext uri="{BB962C8B-B14F-4D97-AF65-F5344CB8AC3E}">
        <p14:creationId xmlns:p14="http://schemas.microsoft.com/office/powerpoint/2010/main" val="35982248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ED054E4-E19B-204A-927A-60E919FF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 (cont’d.)</a:t>
            </a:r>
            <a:endParaRPr lang="he-IL" altLang="en-US"/>
          </a:p>
        </p:txBody>
      </p:sp>
      <p:pic>
        <p:nvPicPr>
          <p:cNvPr id="26627" name="Content Placeholder 2">
            <a:extLst>
              <a:ext uri="{FF2B5EF4-FFF2-40B4-BE49-F238E27FC236}">
                <a16:creationId xmlns:a16="http://schemas.microsoft.com/office/drawing/2014/main" id="{03816293-30BA-A248-9F93-BC4D6AE20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47975"/>
            <a:ext cx="8229600" cy="2030413"/>
          </a:xfrm>
        </p:spPr>
      </p:pic>
    </p:spTree>
    <p:extLst>
      <p:ext uri="{BB962C8B-B14F-4D97-AF65-F5344CB8AC3E}">
        <p14:creationId xmlns:p14="http://schemas.microsoft.com/office/powerpoint/2010/main" val="28602058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6DC9136-C2C7-1843-99A7-56EC93E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Sentinels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89457A1-8C86-9A45-B4E6-734F9852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007DC4"/>
                </a:solidFill>
              </a:rPr>
              <a:t>Sentinel</a:t>
            </a:r>
            <a:r>
              <a:rPr lang="en-US" altLang="en-US" dirty="0">
                <a:solidFill>
                  <a:srgbClr val="007DC4"/>
                </a:solidFill>
              </a:rPr>
              <a:t>: </a:t>
            </a:r>
            <a:r>
              <a:rPr lang="en-US" altLang="en-US" u="sng" dirty="0">
                <a:solidFill>
                  <a:srgbClr val="007DC4"/>
                </a:solidFill>
              </a:rPr>
              <a:t>special value </a:t>
            </a:r>
            <a:r>
              <a:rPr lang="en-US" altLang="en-US" dirty="0">
                <a:solidFill>
                  <a:srgbClr val="007DC4"/>
                </a:solidFill>
              </a:rPr>
              <a:t>that marks the end of a sequence of items</a:t>
            </a:r>
          </a:p>
          <a:p>
            <a:pPr lvl="1"/>
            <a:r>
              <a:rPr lang="en-US" altLang="en-US" dirty="0"/>
              <a:t>When program reaches a sentinel, it knows that the end of the sequence of items was reached, and the loop terminates</a:t>
            </a:r>
          </a:p>
          <a:p>
            <a:pPr lvl="1"/>
            <a:r>
              <a:rPr lang="en-US" altLang="en-US" dirty="0"/>
              <a:t>Must be distinctive enough so as not to be mistaken for a regular value in the sequence</a:t>
            </a:r>
          </a:p>
          <a:p>
            <a:pPr lvl="1"/>
            <a:r>
              <a:rPr lang="en-US" altLang="en-US" dirty="0"/>
              <a:t>Example: when reading an input file, empty line can be used as a sentinel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30452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>
            <a:extLst>
              <a:ext uri="{FF2B5EF4-FFF2-40B4-BE49-F238E27FC236}">
                <a16:creationId xmlns:a16="http://schemas.microsoft.com/office/drawing/2014/main" id="{27193D92-04A3-C346-B9A9-1E26D0F3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90488"/>
            <a:ext cx="83820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displays property taxes.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TAX_FACTOR = 0.0065   # Represents the tax factor.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first lot number.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print('Enter the property lot number')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</a:t>
            </a: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'or enter 0 to end</a:t>
            </a: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lot = int(input('Lot number: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Continue processing as long as the user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does not enter lot number 0.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</a:t>
            </a: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lot != 0</a:t>
            </a: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property value.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value = float(input('Enter the property value: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property's tax.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tax = value * TAX_FACTOR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tax.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print('Property tax: $', format(tax, ',.2f'), sep='')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next lot number.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print('Enter the next lot number or')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print('enter 0 to end.')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lot = int(input('Lot number: '))</a:t>
            </a:r>
          </a:p>
        </p:txBody>
      </p:sp>
    </p:spTree>
    <p:extLst>
      <p:ext uri="{BB962C8B-B14F-4D97-AF65-F5344CB8AC3E}">
        <p14:creationId xmlns:p14="http://schemas.microsoft.com/office/powerpoint/2010/main" val="35731144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DA0F5A9-2F0C-0449-B400-A9A3129A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E91BFA4-3153-784E-8D78-7BD7FE83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Computer cannot tell the difference between good data and bad data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If user provides bad input, program will produce bad output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GIGO: garbage in, garbage out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It is important to design program such that bad input is never accepted</a:t>
            </a:r>
          </a:p>
        </p:txBody>
      </p:sp>
    </p:spTree>
    <p:extLst>
      <p:ext uri="{BB962C8B-B14F-4D97-AF65-F5344CB8AC3E}">
        <p14:creationId xmlns:p14="http://schemas.microsoft.com/office/powerpoint/2010/main" val="31660473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4FB35FE-F4D2-B846-B3B7-6D2C787E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A93BBBB-A33A-DE46-8DA9-4CF30174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cs typeface="Courier New" panose="02070309020205020404" pitchFamily="49" charset="0"/>
              </a:rPr>
              <a:t>Input validation</a:t>
            </a:r>
            <a:r>
              <a:rPr lang="en-US" altLang="en-US">
                <a:cs typeface="Courier New" panose="02070309020205020404" pitchFamily="49" charset="0"/>
              </a:rPr>
              <a:t>: inspecting input before it is processed by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If input is invalid, prompt user to enter correct data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Commonly accomplished using a </a:t>
            </a:r>
            <a:r>
              <a:rPr lang="en-US" altLang="en-US">
                <a:solidFill>
                  <a:srgbClr val="007D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 loop which repeats as long as the input is bad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If input is bad, display error message and receive another set of data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If input is good, continue to process the input</a:t>
            </a:r>
          </a:p>
        </p:txBody>
      </p:sp>
    </p:spTree>
    <p:extLst>
      <p:ext uri="{BB962C8B-B14F-4D97-AF65-F5344CB8AC3E}">
        <p14:creationId xmlns:p14="http://schemas.microsoft.com/office/powerpoint/2010/main" val="270490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F38E11E-EE59-3742-B0F7-E5E27B31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C460E22-504E-394A-85A0-D60A764C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u="sng" dirty="0">
                <a:ea typeface="新細明體" panose="02020500000000000000" pitchFamily="18" charset="-120"/>
              </a:rPr>
              <a:t>String</a:t>
            </a:r>
            <a:r>
              <a:rPr lang="en-US" altLang="zh-TW" sz="2400" dirty="0">
                <a:ea typeface="新細明體" panose="02020500000000000000" pitchFamily="18" charset="-120"/>
              </a:rPr>
              <a:t>: sequence of characters that is used as data</a:t>
            </a:r>
          </a:p>
          <a:p>
            <a:pPr eaLnBrk="1" hangingPunct="1"/>
            <a:r>
              <a:rPr lang="en-US" altLang="zh-TW" sz="2400" u="sng" dirty="0">
                <a:ea typeface="新細明體" panose="02020500000000000000" pitchFamily="18" charset="-120"/>
              </a:rPr>
              <a:t>String literal</a:t>
            </a:r>
            <a:r>
              <a:rPr lang="en-US" altLang="zh-TW" sz="2400" dirty="0">
                <a:ea typeface="新細明體" panose="02020500000000000000" pitchFamily="18" charset="-120"/>
              </a:rPr>
              <a:t>: string that appears in actual code of a program</a:t>
            </a:r>
          </a:p>
          <a:p>
            <a:pPr lvl="1" eaLnBrk="1" hangingPunct="1"/>
            <a:r>
              <a:rPr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</a:rPr>
              <a:t>Must be enclosed in single (‘) or double (“) quote marks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String literal </a:t>
            </a:r>
            <a:r>
              <a:rPr lang="en-US" altLang="zh-TW" sz="2000" b="1" dirty="0">
                <a:solidFill>
                  <a:srgbClr val="0070C0"/>
                </a:solidFill>
                <a:ea typeface="新細明體" panose="02020500000000000000" pitchFamily="18" charset="-120"/>
              </a:rPr>
              <a:t>can be enclosed </a:t>
            </a:r>
            <a:r>
              <a:rPr lang="en-US" altLang="zh-TW" sz="2000" dirty="0">
                <a:ea typeface="新細明體" panose="02020500000000000000" pitchFamily="18" charset="-120"/>
              </a:rPr>
              <a:t>in </a:t>
            </a:r>
            <a:r>
              <a:rPr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</a:rPr>
              <a:t>triple quotes </a:t>
            </a:r>
            <a:r>
              <a:rPr lang="en-US" altLang="zh-TW" sz="2000" dirty="0">
                <a:ea typeface="新細明體" panose="02020500000000000000" pitchFamily="18" charset="-120"/>
              </a:rPr>
              <a:t>(''' or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"""</a:t>
            </a:r>
            <a:r>
              <a:rPr lang="en-US" altLang="zh-TW" sz="2000" dirty="0"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2" eaLnBrk="1" hangingPunct="1"/>
            <a:r>
              <a:rPr lang="en-US" altLang="zh-TW" sz="1800" dirty="0">
                <a:ea typeface="新細明體" panose="02020500000000000000" pitchFamily="18" charset="-120"/>
              </a:rPr>
              <a:t>Enclosed string can contain both single and double quotes and </a:t>
            </a:r>
            <a:r>
              <a:rPr lang="en-US" altLang="zh-TW" sz="1800" dirty="0">
                <a:solidFill>
                  <a:srgbClr val="0070C0"/>
                </a:solidFill>
                <a:ea typeface="新細明體" panose="02020500000000000000" pitchFamily="18" charset="-120"/>
              </a:rPr>
              <a:t>can have multiple lines</a:t>
            </a:r>
          </a:p>
          <a:p>
            <a:pPr lvl="2" eaLnBrk="1" hangingPunct="1"/>
            <a:r>
              <a:rPr lang="en-US" altLang="zh-TW" sz="1800" dirty="0">
                <a:ea typeface="新細明體" panose="02020500000000000000" pitchFamily="18" charset="-120"/>
              </a:rPr>
              <a:t>print (“””one</a:t>
            </a:r>
          </a:p>
          <a:p>
            <a:pPr lvl="2" eaLnBrk="1" hangingPunct="1"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two</a:t>
            </a:r>
          </a:p>
          <a:p>
            <a:pPr lvl="2" eaLnBrk="1" hangingPunct="1"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three”””)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5AD0704-4BDC-C946-BE54-9ECE0FAE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pic>
        <p:nvPicPr>
          <p:cNvPr id="31747" name="Content Placeholder 2">
            <a:extLst>
              <a:ext uri="{FF2B5EF4-FFF2-40B4-BE49-F238E27FC236}">
                <a16:creationId xmlns:a16="http://schemas.microsoft.com/office/drawing/2014/main" id="{20FC649D-C9EE-5D4A-9463-7931CC23D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600200"/>
            <a:ext cx="8026400" cy="4525963"/>
          </a:xfrm>
        </p:spPr>
      </p:pic>
    </p:spTree>
    <p:extLst>
      <p:ext uri="{BB962C8B-B14F-4D97-AF65-F5344CB8AC3E}">
        <p14:creationId xmlns:p14="http://schemas.microsoft.com/office/powerpoint/2010/main" val="3024997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>
            <a:extLst>
              <a:ext uri="{FF2B5EF4-FFF2-40B4-BE49-F238E27FC236}">
                <a16:creationId xmlns:a16="http://schemas.microsoft.com/office/drawing/2014/main" id="{39A66DBB-494A-644A-9E6C-17F493DB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93726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retail prices.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mark_up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2.5  # The markup percentage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another = 'y'  # Variable to control the loop.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Process one or more items.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another == 'y' or another == 'Y':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item's wholesale cost.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wholesale = float(input("Enter the item's " + "wholesale cost: "))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Validate the wholesale cost.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wholesale &lt;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print('ERROR: the cost cannot be negative.')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wholesale = float(input('Enter the correct ' + 'wholesale cost:'))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retail price.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retail = wholesale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mark_up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retail price.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print('Retail price: $', format(retail, ',.2f'))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Do this again?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another = input('Do you have another item? ' + '(Enter y for yes): ')</a:t>
            </a:r>
          </a:p>
        </p:txBody>
      </p:sp>
    </p:spTree>
    <p:extLst>
      <p:ext uri="{BB962C8B-B14F-4D97-AF65-F5344CB8AC3E}">
        <p14:creationId xmlns:p14="http://schemas.microsoft.com/office/powerpoint/2010/main" val="29507820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4255FBB-82CF-6D47-A9AD-FC09A212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C0B147A-4ADF-9945-9FBE-52CADE9B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0070C0"/>
                </a:solidFill>
              </a:rPr>
              <a:t>Nested loop</a:t>
            </a:r>
            <a:r>
              <a:rPr lang="en-US" altLang="en-US" dirty="0">
                <a:solidFill>
                  <a:srgbClr val="0070C0"/>
                </a:solidFill>
              </a:rPr>
              <a:t>: loop that is contained inside another loop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Example: analog clock works like a nested loop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Hours hand moves once for every twelve movements of the minutes hand: for each iteration of the “hours,” do twelve iterations of “minutes”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Seconds hand moves 60 times for each movement of the minutes hand: for each iteration of “minutes,” do 60 iterations of “seconds”</a:t>
            </a:r>
            <a:endParaRPr lang="he-IL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617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>
            <a:extLst>
              <a:ext uri="{FF2B5EF4-FFF2-40B4-BE49-F238E27FC236}">
                <a16:creationId xmlns:a16="http://schemas.microsoft.com/office/drawing/2014/main" id="{820C6C20-3F08-3E43-90A8-EC858B76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"/>
            <a:ext cx="5556250" cy="654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1496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68670AA-2937-C144-8CF4-51985352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 (cont’d.)</a:t>
            </a:r>
            <a:endParaRPr lang="he-IL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6FAE4F-6785-9D48-9FE7-608038FC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Key points about nested loops:</a:t>
            </a:r>
          </a:p>
          <a:p>
            <a:pPr lvl="1" eaLnBrk="1" hangingPunct="1">
              <a:defRPr/>
            </a:pPr>
            <a:r>
              <a:rPr lang="en-US" dirty="0"/>
              <a:t>Inner loop goes through all of its iterations for each iteration of outer loop</a:t>
            </a:r>
          </a:p>
          <a:p>
            <a:pPr lvl="1" eaLnBrk="1" hangingPunct="1">
              <a:defRPr/>
            </a:pPr>
            <a:r>
              <a:rPr lang="en-US" dirty="0"/>
              <a:t>Inner loops complete their iterations faster than outer loops</a:t>
            </a:r>
          </a:p>
          <a:p>
            <a:pPr lvl="1" eaLnBrk="1" hangingPunct="1">
              <a:defRPr/>
            </a:pPr>
            <a:r>
              <a:rPr lang="en-US" dirty="0"/>
              <a:t>Total number of iterations in nested loop:   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number_iterations_inner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x 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number_iterations_outer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460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>
            <a:extLst>
              <a:ext uri="{FF2B5EF4-FFF2-40B4-BE49-F238E27FC236}">
                <a16:creationId xmlns:a16="http://schemas.microsoft.com/office/drawing/2014/main" id="{EB015B60-BBE6-9748-B0D8-EC8A3BF6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0"/>
            <a:ext cx="87630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students.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num_students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int(input('How many students do you have?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test scores per student.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num_test_scores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int(input('How many scores per student?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Determine each students average test score.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student in range(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num_students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Initialize an accumulator for test scores.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0.0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student's test scores.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print('Student number', student + 1)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print('-----------------')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test_num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in range(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num_test_scores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print('Test number',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test_num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+ 1, end='')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score = float(input(':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Add the score to the accumulator.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total += score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average test score for this student.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average = total /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num_test_scores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average.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average for student number', student + 1,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'is:', format(average, '.1f'))</a:t>
            </a:r>
          </a:p>
        </p:txBody>
      </p:sp>
    </p:spTree>
    <p:extLst>
      <p:ext uri="{BB962C8B-B14F-4D97-AF65-F5344CB8AC3E}">
        <p14:creationId xmlns:p14="http://schemas.microsoft.com/office/powerpoint/2010/main" val="1912377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F54065C-8E7F-B845-ADFA-C6754CBB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91A40D5-87F9-6E4F-A88E-1D8B2324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Repetition structures, including:</a:t>
            </a:r>
          </a:p>
          <a:p>
            <a:pPr lvl="2" eaLnBrk="1" hangingPunct="1"/>
            <a:r>
              <a:rPr lang="en-US" altLang="en-US"/>
              <a:t>Condition-controlled loops</a:t>
            </a:r>
          </a:p>
          <a:p>
            <a:pPr lvl="2" eaLnBrk="1" hangingPunct="1"/>
            <a:r>
              <a:rPr lang="en-US" altLang="en-US"/>
              <a:t>Count-controlled loops</a:t>
            </a:r>
          </a:p>
          <a:p>
            <a:pPr lvl="2" eaLnBrk="1" hangingPunct="1"/>
            <a:r>
              <a:rPr lang="en-US" altLang="en-US"/>
              <a:t>Nested loops</a:t>
            </a:r>
          </a:p>
          <a:p>
            <a:pPr lvl="1" eaLnBrk="1" hangingPunct="1"/>
            <a:r>
              <a:rPr lang="en-US" altLang="en-US"/>
              <a:t>Infinite loops and how they can be avoided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as used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loops</a:t>
            </a:r>
          </a:p>
          <a:p>
            <a:pPr lvl="1" eaLnBrk="1" hangingPunct="1"/>
            <a:r>
              <a:rPr lang="en-US" altLang="en-US"/>
              <a:t>Calculating a running total and augmented assignment operators</a:t>
            </a:r>
          </a:p>
          <a:p>
            <a:pPr lvl="1" eaLnBrk="1" hangingPunct="1"/>
            <a:r>
              <a:rPr lang="en-US" altLang="en-US"/>
              <a:t>Use of sentinels to terminate loops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6452524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5DB41F89-64E8-154C-8471-4CF40CCA8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5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137F75BF-1C4C-6A4C-A70D-AADAB93C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6983852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DD08294-DD0F-1645-A737-ECF80086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34179C4-3FC4-664B-A064-838D0992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Introduction to Functions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Defining and Calling a Void Function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Designing a Program to Use Functions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Local Variables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Passing Arguments to Functions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Global Variables and Global Constants</a:t>
            </a:r>
            <a:endParaRPr lang="he-IL" altLang="en-US"/>
          </a:p>
        </p:txBody>
      </p:sp>
      <p:sp>
        <p:nvSpPr>
          <p:cNvPr id="3076" name="投影片編號版面配置區 1">
            <a:extLst>
              <a:ext uri="{FF2B5EF4-FFF2-40B4-BE49-F238E27FC236}">
                <a16:creationId xmlns:a16="http://schemas.microsoft.com/office/drawing/2014/main" id="{FC366589-DCA5-0641-831C-0BC6CCE31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DABFBA-4A79-C247-8177-8AF6E851616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118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7515451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D588BD2-1FA0-1F48-80DA-88ABBB2F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F8857E6-C23F-A74A-B7F0-865348C5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Introduction to Value-Returning Functions: Generating Random Numbers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Writing Your Own Value-Returning Functions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math</a:t>
            </a:r>
            <a:r>
              <a:rPr lang="en-US" altLang="zh-TW">
                <a:ea typeface="新細明體" panose="02020500000000000000" pitchFamily="18" charset="-120"/>
              </a:rPr>
              <a:t> Module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Storing Functions in Modules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100" name="投影片編號版面配置區 1">
            <a:extLst>
              <a:ext uri="{FF2B5EF4-FFF2-40B4-BE49-F238E27FC236}">
                <a16:creationId xmlns:a16="http://schemas.microsoft.com/office/drawing/2014/main" id="{B3CF9E87-1051-C943-8678-AFA602199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0652AD-2EBD-614D-8F96-B2B0424747C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119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83164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DE265EA-EBD2-BE4D-9836-3A821440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51442A-84BA-2D4A-A2C7-7F0819C1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 dirty="0"/>
              <a:t>Comments</a:t>
            </a:r>
            <a:r>
              <a:rPr lang="en-US" altLang="en-US" sz="2800" dirty="0"/>
              <a:t>: notes of explanation within a program</a:t>
            </a:r>
          </a:p>
          <a:p>
            <a:pPr lvl="1" eaLnBrk="1" hangingPunct="1"/>
            <a:r>
              <a:rPr lang="en-US" altLang="en-US" sz="2400" dirty="0"/>
              <a:t>Ignored by Python interpreter</a:t>
            </a:r>
          </a:p>
          <a:p>
            <a:pPr lvl="2" eaLnBrk="1" hangingPunct="1"/>
            <a:r>
              <a:rPr lang="en-US" altLang="en-US" sz="2000" dirty="0"/>
              <a:t>Intended for a person reading the program’s code</a:t>
            </a:r>
          </a:p>
          <a:p>
            <a:pPr lvl="1" eaLnBrk="1" hangingPunct="1"/>
            <a:r>
              <a:rPr lang="en-US" altLang="en-US" sz="2400" dirty="0">
                <a:solidFill>
                  <a:srgbClr val="0070C0"/>
                </a:solidFill>
              </a:rPr>
              <a:t>Begin with a Pound sign #</a:t>
            </a:r>
          </a:p>
          <a:p>
            <a:pPr eaLnBrk="1" hangingPunct="1"/>
            <a:r>
              <a:rPr lang="en-US" altLang="en-US" sz="2800" u="sng" dirty="0"/>
              <a:t>End-line comment</a:t>
            </a:r>
            <a:r>
              <a:rPr lang="en-US" altLang="en-US" sz="2800" dirty="0"/>
              <a:t>: appears at the end of a line of code</a:t>
            </a:r>
          </a:p>
          <a:p>
            <a:pPr lvl="1" eaLnBrk="1" hangingPunct="1"/>
            <a:r>
              <a:rPr lang="en-US" altLang="en-US" sz="2400" dirty="0"/>
              <a:t>Typically explains the purpose of that line</a:t>
            </a:r>
          </a:p>
          <a:p>
            <a:pPr lvl="1" eaLnBrk="1" hangingPunct="1"/>
            <a:r>
              <a:rPr lang="en-US" altLang="en-US" sz="2400" dirty="0"/>
              <a:t>print(“David”)  #Display the name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C44B7DC-D562-814B-94E7-20AA58C4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6F64F58-729A-074E-AB1C-4FE3CEEE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Function</a:t>
            </a:r>
            <a:r>
              <a:rPr lang="en-US" altLang="en-US"/>
              <a:t>: group of statements within  a program that perform as specific task</a:t>
            </a:r>
          </a:p>
          <a:p>
            <a:pPr lvl="1" eaLnBrk="1" hangingPunct="1"/>
            <a:r>
              <a:rPr lang="en-US" altLang="en-US"/>
              <a:t>Usually one task of a large program</a:t>
            </a:r>
          </a:p>
          <a:p>
            <a:pPr lvl="2" eaLnBrk="1" hangingPunct="1"/>
            <a:r>
              <a:rPr lang="en-US" altLang="en-US"/>
              <a:t>Functions can be executed in order to perform overall program task</a:t>
            </a:r>
          </a:p>
          <a:p>
            <a:pPr lvl="1" eaLnBrk="1" hangingPunct="1"/>
            <a:r>
              <a:rPr lang="en-US" altLang="en-US"/>
              <a:t>Known as </a:t>
            </a:r>
            <a:r>
              <a:rPr lang="en-US" altLang="en-US" i="1"/>
              <a:t>divide and conquer</a:t>
            </a:r>
            <a:r>
              <a:rPr lang="en-US" altLang="en-US"/>
              <a:t> approach</a:t>
            </a:r>
          </a:p>
          <a:p>
            <a:pPr eaLnBrk="1" hangingPunct="1"/>
            <a:r>
              <a:rPr lang="en-US" altLang="en-US" u="sng"/>
              <a:t>Modularized program</a:t>
            </a:r>
            <a:r>
              <a:rPr lang="en-US" altLang="en-US"/>
              <a:t>: program wherein each task within the program is in its own function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4" name="投影片編號版面配置區 1">
            <a:extLst>
              <a:ext uri="{FF2B5EF4-FFF2-40B4-BE49-F238E27FC236}">
                <a16:creationId xmlns:a16="http://schemas.microsoft.com/office/drawing/2014/main" id="{663D2052-508B-9942-BB1A-99E48BDA9E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C45EC1-5578-AA43-8B48-2E99B767E6C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8199566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157E6CBF-1B56-384D-8592-5DF6F989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61938"/>
            <a:ext cx="80391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投影片編號版面配置區 1">
            <a:extLst>
              <a:ext uri="{FF2B5EF4-FFF2-40B4-BE49-F238E27FC236}">
                <a16:creationId xmlns:a16="http://schemas.microsoft.com/office/drawing/2014/main" id="{7653746E-0208-F644-B855-F65B22FA6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8C4CEF-E422-7B43-A3C1-304DF1E8C8B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3341728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3FE3275-B33A-2149-B0A8-A7AE5842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Modularizing a Program with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3EB050B-372C-EB49-BDF3-4FCDC9FB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benefits of using functions include:</a:t>
            </a:r>
          </a:p>
          <a:p>
            <a:pPr lvl="1" eaLnBrk="1" hangingPunct="1"/>
            <a:r>
              <a:rPr lang="en-US" altLang="en-US"/>
              <a:t>Simpler code</a:t>
            </a:r>
          </a:p>
          <a:p>
            <a:pPr lvl="1" eaLnBrk="1" hangingPunct="1"/>
            <a:r>
              <a:rPr lang="en-US" altLang="en-US"/>
              <a:t>Code reuse</a:t>
            </a:r>
          </a:p>
          <a:p>
            <a:pPr lvl="2" eaLnBrk="1" hangingPunct="1"/>
            <a:r>
              <a:rPr lang="en-US" altLang="en-US"/>
              <a:t>write the code once and call it multiple times </a:t>
            </a:r>
          </a:p>
          <a:p>
            <a:pPr lvl="1" eaLnBrk="1" hangingPunct="1"/>
            <a:r>
              <a:rPr lang="en-US" altLang="en-US"/>
              <a:t>Better testing and debugging </a:t>
            </a:r>
          </a:p>
          <a:p>
            <a:pPr lvl="2" eaLnBrk="1" hangingPunct="1"/>
            <a:r>
              <a:rPr lang="en-US" altLang="en-US"/>
              <a:t>Can test and debug each function individually</a:t>
            </a:r>
          </a:p>
          <a:p>
            <a:pPr lvl="1" eaLnBrk="1" hangingPunct="1"/>
            <a:r>
              <a:rPr lang="en-US" altLang="en-US"/>
              <a:t>Faster development</a:t>
            </a:r>
          </a:p>
          <a:p>
            <a:pPr lvl="1" eaLnBrk="1" hangingPunct="1"/>
            <a:r>
              <a:rPr lang="en-US" altLang="en-US"/>
              <a:t>Easier facilitation of teamwork</a:t>
            </a:r>
          </a:p>
          <a:p>
            <a:pPr lvl="2" eaLnBrk="1" hangingPunct="1"/>
            <a:r>
              <a:rPr lang="en-US" altLang="en-US"/>
              <a:t>Different team members can write different functions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2" name="投影片編號版面配置區 1">
            <a:extLst>
              <a:ext uri="{FF2B5EF4-FFF2-40B4-BE49-F238E27FC236}">
                <a16:creationId xmlns:a16="http://schemas.microsoft.com/office/drawing/2014/main" id="{D2B2C798-1BC2-1D4F-83B5-EA2EC0768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89DC8A-15F2-804F-A6A3-3B92E5EBBCE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12686488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2D04379-6812-0F4C-8289-C069D042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Void Functions and Value-Returning Functions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CAB5277-D28F-C446-9064-DD564AD2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 </a:t>
            </a:r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</a:rPr>
              <a:t>void function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Simply executes the statements it contains and then terminates.</a:t>
            </a:r>
          </a:p>
          <a:p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 </a:t>
            </a:r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</a:rPr>
              <a:t>value-returning function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Executes the statements it contains, and then it returns a value back to the statement that called it.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input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float</a:t>
            </a:r>
            <a:r>
              <a:rPr lang="en-US" altLang="zh-TW" dirty="0">
                <a:ea typeface="新細明體" panose="02020500000000000000" pitchFamily="18" charset="-120"/>
              </a:rPr>
              <a:t> functions are examples of value-returning functions.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8196" name="投影片編號版面配置區 1">
            <a:extLst>
              <a:ext uri="{FF2B5EF4-FFF2-40B4-BE49-F238E27FC236}">
                <a16:creationId xmlns:a16="http://schemas.microsoft.com/office/drawing/2014/main" id="{DDEB505C-9B65-9D46-9372-32A8F109D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AE7300-F8F6-464A-A386-CD386D95F452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7659649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EDA9E96-9F26-A444-8E48-1424C07D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36390B3-E87C-B94F-8E70-3BDED5A6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are given names </a:t>
            </a:r>
          </a:p>
          <a:p>
            <a:pPr lvl="1" eaLnBrk="1" hangingPunct="1"/>
            <a:r>
              <a:rPr lang="en-US" altLang="en-US"/>
              <a:t>Function naming rules:</a:t>
            </a:r>
          </a:p>
          <a:p>
            <a:pPr lvl="2" eaLnBrk="1" hangingPunct="1"/>
            <a:r>
              <a:rPr lang="en-US" altLang="en-US"/>
              <a:t>Cannot use key words as a function name</a:t>
            </a:r>
          </a:p>
          <a:p>
            <a:pPr lvl="2" eaLnBrk="1" hangingPunct="1"/>
            <a:r>
              <a:rPr lang="en-US" altLang="en-US"/>
              <a:t>Cannot contain spaces</a:t>
            </a:r>
          </a:p>
          <a:p>
            <a:pPr lvl="2" eaLnBrk="1" hangingPunct="1"/>
            <a:r>
              <a:rPr lang="en-US" altLang="en-US"/>
              <a:t>First character must be a letter or underscore</a:t>
            </a:r>
          </a:p>
          <a:p>
            <a:pPr lvl="2" eaLnBrk="1" hangingPunct="1"/>
            <a:r>
              <a:rPr lang="en-US" altLang="en-US"/>
              <a:t>All other characters must be a letter, number or underscore</a:t>
            </a:r>
          </a:p>
          <a:p>
            <a:pPr lvl="2" eaLnBrk="1" hangingPunct="1"/>
            <a:r>
              <a:rPr lang="en-US" altLang="en-US"/>
              <a:t>Uppercase and lowercase characters are distinct</a:t>
            </a:r>
          </a:p>
          <a:p>
            <a:pPr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220" name="投影片編號版面配置區 1">
            <a:extLst>
              <a:ext uri="{FF2B5EF4-FFF2-40B4-BE49-F238E27FC236}">
                <a16:creationId xmlns:a16="http://schemas.microsoft.com/office/drawing/2014/main" id="{8CE7B5AA-8D4E-C74F-88CB-04E23C233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BE9FA8-9E9D-124C-B69A-81FE7C371DA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1997052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ECD540F-6BD0-2D4F-BA90-41F5E407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264E855-0DDD-8047-B585-D80727B1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name should be descriptive of the task carried out by the function</a:t>
            </a:r>
          </a:p>
          <a:p>
            <a:pPr lvl="1" eaLnBrk="1" hangingPunct="1"/>
            <a:r>
              <a:rPr lang="en-US" altLang="en-US" dirty="0"/>
              <a:t>Often includes a verb</a:t>
            </a:r>
          </a:p>
          <a:p>
            <a:pPr eaLnBrk="1" hangingPunct="1"/>
            <a:r>
              <a:rPr lang="en-US" altLang="en-US" u="sng" dirty="0"/>
              <a:t>Function definition</a:t>
            </a:r>
            <a:r>
              <a:rPr lang="en-US" altLang="en-US" dirty="0"/>
              <a:t>: specifies what function does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lvl="2" eaLnBrk="1" hangingPunct="1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</a:t>
            </a:r>
          </a:p>
          <a:p>
            <a:pPr lvl="2" eaLnBrk="1" hangingPunct="1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</a:t>
            </a:r>
            <a:endParaRPr lang="en-US" altLang="en-US" b="1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# function name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 small characters with underlines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44" name="投影片編號版面配置區 1">
            <a:extLst>
              <a:ext uri="{FF2B5EF4-FFF2-40B4-BE49-F238E27FC236}">
                <a16:creationId xmlns:a16="http://schemas.microsoft.com/office/drawing/2014/main" id="{465AF7E4-D2CB-8E45-B973-10DFD652D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E35189-1958-9941-8923-0DC026DBAB0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05855966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29EA2B7-8B62-344F-8348-66A18305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A679C3B-B811-5E40-B7CE-1F331200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Function header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first line of function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Includes keyword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and function name, followed by parentheses and colon</a:t>
            </a:r>
          </a:p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Block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set of statements that belong together as a group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the statements included in a function</a:t>
            </a:r>
            <a:endParaRPr lang="he-IL" altLang="zh-TW"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1268" name="投影片編號版面配置區 1">
            <a:extLst>
              <a:ext uri="{FF2B5EF4-FFF2-40B4-BE49-F238E27FC236}">
                <a16:creationId xmlns:a16="http://schemas.microsoft.com/office/drawing/2014/main" id="{D55F1C1E-2778-2446-BF90-9B43F4E6B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D546AE-9672-F540-A7B0-784B18DCFE1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186587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799219D-B1CD-3F42-9798-C9B27DED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7A196FD-7D21-F244-ADCB-EEB9FF2A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 a function to execute it</a:t>
            </a:r>
          </a:p>
          <a:p>
            <a:pPr lvl="1" eaLnBrk="1" hangingPunct="1"/>
            <a:r>
              <a:rPr lang="en-US" altLang="en-US"/>
              <a:t>When a function is called:</a:t>
            </a:r>
          </a:p>
          <a:p>
            <a:pPr lvl="2" eaLnBrk="1" hangingPunct="1"/>
            <a:r>
              <a:rPr lang="en-US" altLang="en-US"/>
              <a:t>Interpreter jumps to the function and executes statements in the block</a:t>
            </a:r>
          </a:p>
          <a:p>
            <a:pPr lvl="2" eaLnBrk="1" hangingPunct="1"/>
            <a:r>
              <a:rPr lang="en-US" altLang="en-US"/>
              <a:t>Interpreter jumps back to part of program that called the function</a:t>
            </a:r>
          </a:p>
          <a:p>
            <a:pPr lvl="3" eaLnBrk="1" hangingPunct="1"/>
            <a:r>
              <a:rPr lang="en-US" altLang="en-US"/>
              <a:t>Known as function return</a:t>
            </a:r>
          </a:p>
          <a:p>
            <a:pPr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2" name="投影片編號版面配置區 1">
            <a:extLst>
              <a:ext uri="{FF2B5EF4-FFF2-40B4-BE49-F238E27FC236}">
                <a16:creationId xmlns:a16="http://schemas.microsoft.com/office/drawing/2014/main" id="{4C711E62-F5E6-264A-B260-840490363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8E9F70-7F3A-0B4B-84EF-AB30C7437EC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129940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>
            <a:extLst>
              <a:ext uri="{FF2B5EF4-FFF2-40B4-BE49-F238E27FC236}">
                <a16:creationId xmlns:a16="http://schemas.microsoft.com/office/drawing/2014/main" id="{B2F7A31A-8411-AF43-8C38-F85B8D45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4400"/>
            <a:ext cx="7010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a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First, we define a function named message.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message():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 am Arthur')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print('King of the Britons')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message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message()</a:t>
            </a:r>
            <a:endParaRPr lang="zh-TW" altLang="en-US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13315" name="投影片編號版面配置區 2">
            <a:extLst>
              <a:ext uri="{FF2B5EF4-FFF2-40B4-BE49-F238E27FC236}">
                <a16:creationId xmlns:a16="http://schemas.microsoft.com/office/drawing/2014/main" id="{6A5B2657-AFF2-7945-9A9A-986D230C3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4330E4-1EB5-2B4C-BE43-75DAA0E59BAF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128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4562739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55B0366-E4AE-B443-B6FE-83A0E423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EADA7A6-A1AB-1B4B-BFFD-1A42FFF0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u="sng" dirty="0"/>
              <a:t> function</a:t>
            </a:r>
            <a:r>
              <a:rPr lang="en-US" altLang="en-US" dirty="0"/>
              <a:t>: called when the program starts</a:t>
            </a:r>
          </a:p>
          <a:p>
            <a:pPr lvl="1" eaLnBrk="1" hangingPunct="1"/>
            <a:r>
              <a:rPr lang="en-US" altLang="en-US" dirty="0"/>
              <a:t>Calls other functions when they are needed </a:t>
            </a:r>
          </a:p>
          <a:p>
            <a:pPr lvl="1" eaLnBrk="1" hangingPunct="1"/>
            <a:r>
              <a:rPr lang="en-US" altLang="en-US" dirty="0"/>
              <a:t>Defines the </a:t>
            </a:r>
            <a:r>
              <a:rPr lang="en-US" altLang="en-US" i="1" dirty="0"/>
              <a:t>mainline logic </a:t>
            </a:r>
            <a:r>
              <a:rPr lang="en-US" altLang="en-US" dirty="0"/>
              <a:t>of the program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Actually, no main function is needed in Python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But, you can still have a main function for clarify</a:t>
            </a:r>
          </a:p>
        </p:txBody>
      </p:sp>
      <p:sp>
        <p:nvSpPr>
          <p:cNvPr id="14340" name="投影片編號版面配置區 1">
            <a:extLst>
              <a:ext uri="{FF2B5EF4-FFF2-40B4-BE49-F238E27FC236}">
                <a16:creationId xmlns:a16="http://schemas.microsoft.com/office/drawing/2014/main" id="{EF5E2757-70EE-F044-97AE-D857C4BF0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C5CE71-4520-6348-8FB3-B00AA78F453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78198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8D8114A-BE7C-8849-86A8-70004E73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4A712F7-2372-E24A-9BC4-36398053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u="sng" dirty="0">
                <a:solidFill>
                  <a:srgbClr val="0070C0"/>
                </a:solidFill>
              </a:rPr>
              <a:t>Variable</a:t>
            </a:r>
            <a:r>
              <a:rPr lang="en-US" sz="2400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000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000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sz="2400" u="sng" dirty="0">
                <a:solidFill>
                  <a:srgbClr val="0070C0"/>
                </a:solidFill>
              </a:rPr>
              <a:t>Assignment statement</a:t>
            </a:r>
            <a:r>
              <a:rPr lang="en-US" sz="2400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000" dirty="0"/>
              <a:t>General format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1800" dirty="0"/>
              <a:t>Example: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18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1800" dirty="0">
                <a:latin typeface="+mj-lt"/>
                <a:cs typeface="Courier New" pitchFamily="49" charset="0"/>
              </a:rPr>
              <a:t>: the equal sign (=)</a:t>
            </a:r>
            <a:endParaRPr lang="he-IL" sz="18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1">
            <a:extLst>
              <a:ext uri="{FF2B5EF4-FFF2-40B4-BE49-F238E27FC236}">
                <a16:creationId xmlns:a16="http://schemas.microsoft.com/office/drawing/2014/main" id="{4F3356EE-D90D-C348-9542-B2A2A0064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7486A1-2937-144B-A0A1-1C9CF0FD68C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130</a:t>
            </a:fld>
            <a:endParaRPr lang="en-US" altLang="zh-TW" sz="1400" b="0"/>
          </a:p>
        </p:txBody>
      </p:sp>
      <p:sp>
        <p:nvSpPr>
          <p:cNvPr id="15363" name="矩形 3">
            <a:extLst>
              <a:ext uri="{FF2B5EF4-FFF2-40B4-BE49-F238E27FC236}">
                <a16:creationId xmlns:a16="http://schemas.microsoft.com/office/drawing/2014/main" id="{B23B9FB9-A704-F249-AD88-18E04584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7772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has two functions. First we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define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 have a message for you.')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message()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print('Goodbye!')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Next we define the message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message():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 am Arthur')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print('King of the Britons.')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9415098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3622881-D838-0D49-8B69-CF8E3BE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Indentation in Python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AD088BD-E024-AC46-8664-A274898E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Each block must be indented</a:t>
            </a:r>
          </a:p>
          <a:p>
            <a:pPr lvl="1" eaLnBrk="1" hangingPunct="1"/>
            <a:r>
              <a:rPr lang="en-US" altLang="en-US" dirty="0"/>
              <a:t>Lines in block must begin with the same number of spaces</a:t>
            </a:r>
          </a:p>
          <a:p>
            <a:pPr lvl="2" eaLnBrk="1" hangingPunct="1"/>
            <a:r>
              <a:rPr lang="en-US" altLang="en-US" dirty="0"/>
              <a:t>Use tabs or spaces to indent lines in a block, but not both as this can confuse the Python interpreter</a:t>
            </a:r>
          </a:p>
          <a:p>
            <a:pPr lvl="2" eaLnBrk="1" hangingPunct="1"/>
            <a:r>
              <a:rPr lang="en-US" altLang="en-US" dirty="0"/>
              <a:t>IDLE automatically indents the lines in a block</a:t>
            </a:r>
          </a:p>
          <a:p>
            <a:pPr lvl="1" eaLnBrk="1" hangingPunct="1"/>
            <a:r>
              <a:rPr lang="en-US" altLang="en-US" dirty="0"/>
              <a:t>Blank lines that appear in a block are ignored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6388" name="投影片編號版面配置區 1">
            <a:extLst>
              <a:ext uri="{FF2B5EF4-FFF2-40B4-BE49-F238E27FC236}">
                <a16:creationId xmlns:a16="http://schemas.microsoft.com/office/drawing/2014/main" id="{D9BCB0C5-B1FF-0249-AC4D-EBA6C28BF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97837C-B121-284C-ABE4-F4C695C205A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83489673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3CB4E77-9657-9146-85D0-1851871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Program to Use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FF1578A-029B-DA4E-AF61-0EBFF8C1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 a flowchart, function call shown as rectangle with vertical bars at each side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Function name written in the symbol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Typically draw separate flow chart for each function in the program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End terminal symbol usually reads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</a:p>
          <a:p>
            <a:pPr eaLnBrk="1" hangingPunct="1"/>
            <a:r>
              <a:rPr lang="en-US" altLang="zh-TW" u="sng">
                <a:solidFill>
                  <a:srgbClr val="007DC4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Top-down design</a:t>
            </a:r>
            <a:r>
              <a:rPr lang="en-US" altLang="zh-TW">
                <a:solidFill>
                  <a:srgbClr val="007DC4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: technique for breaking algorithm into functions</a:t>
            </a:r>
            <a:endParaRPr lang="he-IL" altLang="zh-TW" u="sng">
              <a:solidFill>
                <a:srgbClr val="007DC4"/>
              </a:solidFill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412" name="投影片編號版面配置區 1">
            <a:extLst>
              <a:ext uri="{FF2B5EF4-FFF2-40B4-BE49-F238E27FC236}">
                <a16:creationId xmlns:a16="http://schemas.microsoft.com/office/drawing/2014/main" id="{5EF6F2F9-C285-D545-8843-A33A591FA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594948-DE3F-DF47-A244-41388E9E13D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093203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5BE94BF-1F4C-ED44-82A5-874730EA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Program to Use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4A6CA0A-04AE-FE43-A1D4-C89216FB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Hierarchy chart</a:t>
            </a:r>
            <a:r>
              <a:rPr lang="en-US" altLang="en-US"/>
              <a:t>: depicts relationship between functions</a:t>
            </a:r>
          </a:p>
          <a:p>
            <a:pPr lvl="1" eaLnBrk="1" hangingPunct="1"/>
            <a:r>
              <a:rPr lang="en-US" altLang="en-US"/>
              <a:t>AKA structure chart</a:t>
            </a:r>
          </a:p>
          <a:p>
            <a:pPr lvl="1" eaLnBrk="1" hangingPunct="1"/>
            <a:r>
              <a:rPr lang="en-US" altLang="en-US"/>
              <a:t>Box for each function in the program, Lines connecting boxes illustrate the functions called by each function</a:t>
            </a:r>
          </a:p>
          <a:p>
            <a:pPr lvl="1" eaLnBrk="1" hangingPunct="1"/>
            <a:r>
              <a:rPr lang="en-US" altLang="en-US"/>
              <a:t>Does not show steps taken inside a function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8436" name="投影片編號版面配置區 1">
            <a:extLst>
              <a:ext uri="{FF2B5EF4-FFF2-40B4-BE49-F238E27FC236}">
                <a16:creationId xmlns:a16="http://schemas.microsoft.com/office/drawing/2014/main" id="{AE61F50A-244E-0D45-A8D8-BC8A887DE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9DF889-7027-C846-85C5-EF537560AD82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91864709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6E73AFD-1006-DE49-932D-CC547BFB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Program to Use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9459" name="Content Placeholder 3">
            <a:extLst>
              <a:ext uri="{FF2B5EF4-FFF2-40B4-BE49-F238E27FC236}">
                <a16:creationId xmlns:a16="http://schemas.microsoft.com/office/drawing/2014/main" id="{8EE5B911-03F4-AC4E-9DDD-F765E5569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90775"/>
            <a:ext cx="8229600" cy="2944813"/>
          </a:xfrm>
        </p:spPr>
      </p:pic>
      <p:sp>
        <p:nvSpPr>
          <p:cNvPr id="19460" name="投影片編號版面配置區 1">
            <a:extLst>
              <a:ext uri="{FF2B5EF4-FFF2-40B4-BE49-F238E27FC236}">
                <a16:creationId xmlns:a16="http://schemas.microsoft.com/office/drawing/2014/main" id="{D616EEA2-9E82-0040-81D4-748F85F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E7E3C3-7E9F-2244-8485-63199DF5BBB4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33647162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08CDD2F-78C5-FD40-9582-F60C1B65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7A48E73-56BE-F749-A17D-642B50D3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7DC4"/>
                </a:solidFill>
              </a:rPr>
              <a:t>Local variable</a:t>
            </a:r>
            <a:r>
              <a:rPr lang="en-US" altLang="en-US" dirty="0">
                <a:solidFill>
                  <a:srgbClr val="007DC4"/>
                </a:solidFill>
              </a:rPr>
              <a:t>: variable that is assigned a value inside a function</a:t>
            </a:r>
          </a:p>
          <a:p>
            <a:pPr lvl="1" eaLnBrk="1" hangingPunct="1"/>
            <a:r>
              <a:rPr lang="en-US" altLang="en-US" dirty="0"/>
              <a:t>Belongs to the function in which it was created</a:t>
            </a:r>
          </a:p>
          <a:p>
            <a:pPr lvl="2" eaLnBrk="1" hangingPunct="1"/>
            <a:r>
              <a:rPr lang="en-US" altLang="en-US" dirty="0"/>
              <a:t>Only statements inside that function can access it, error will occur if another function tries to access the variable</a:t>
            </a:r>
          </a:p>
          <a:p>
            <a:pPr eaLnBrk="1" hangingPunct="1"/>
            <a:r>
              <a:rPr lang="en-US" altLang="en-US" u="sng" dirty="0">
                <a:solidFill>
                  <a:srgbClr val="FF0000"/>
                </a:solidFill>
              </a:rPr>
              <a:t>Scope</a:t>
            </a:r>
            <a:r>
              <a:rPr lang="en-US" altLang="en-US" dirty="0">
                <a:solidFill>
                  <a:srgbClr val="FF0000"/>
                </a:solidFill>
              </a:rPr>
              <a:t>: the part of a program in which a variable may be accessed</a:t>
            </a:r>
          </a:p>
          <a:p>
            <a:pPr lvl="1" eaLnBrk="1" hangingPunct="1"/>
            <a:r>
              <a:rPr lang="en-US" altLang="en-US" dirty="0"/>
              <a:t>For local variable: function in which created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1508" name="投影片編號版面配置區 1">
            <a:extLst>
              <a:ext uri="{FF2B5EF4-FFF2-40B4-BE49-F238E27FC236}">
                <a16:creationId xmlns:a16="http://schemas.microsoft.com/office/drawing/2014/main" id="{F29665B3-BC84-7548-8343-659DE6354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3D59F4-82CE-A349-AB17-3CE52B79C4B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72233605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1">
            <a:extLst>
              <a:ext uri="{FF2B5EF4-FFF2-40B4-BE49-F238E27FC236}">
                <a16:creationId xmlns:a16="http://schemas.microsoft.com/office/drawing/2014/main" id="{C3692C5C-782F-6E49-A41F-F558295AE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456B85-DC5C-734C-B442-FE0D5765A10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136</a:t>
            </a:fld>
            <a:endParaRPr lang="en-US" altLang="zh-TW" sz="1400" b="0"/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40C53498-D434-F04F-B87C-E985788C4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924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Definition of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get_name()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print('Hello', name)     # This causes an error!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Definition of the get_name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get_name():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name = input('Enter your name: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0347156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42D531E-48E5-C941-9C26-D2E53BED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C98A5B8-04D5-ED47-9971-66EB957D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Local variable cannot be accessed by statements inside its function </a:t>
            </a:r>
            <a:r>
              <a:rPr lang="en-US" altLang="zh-TW" dirty="0">
                <a:solidFill>
                  <a:srgbClr val="007DC4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which precede its creation</a:t>
            </a:r>
          </a:p>
          <a:p>
            <a:pPr eaLnBrk="1" hangingPunct="1"/>
            <a:r>
              <a:rPr lang="en-US" altLang="zh-TW" dirty="0">
                <a:solidFill>
                  <a:srgbClr val="007DC4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You should create local variable before using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Different functions may have local variables with the same name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Each function does not see the other function’s local variables, so no confusion</a:t>
            </a:r>
            <a:endParaRPr lang="he-IL" altLang="zh-TW" dirty="0"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3556" name="投影片編號版面配置區 1">
            <a:extLst>
              <a:ext uri="{FF2B5EF4-FFF2-40B4-BE49-F238E27FC236}">
                <a16:creationId xmlns:a16="http://schemas.microsoft.com/office/drawing/2014/main" id="{86093CEB-B5C0-544F-A918-8B8447E089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3B279C-6BD8-DE41-A7D7-7C1FE6B1AF1D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5737333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1">
            <a:extLst>
              <a:ext uri="{FF2B5EF4-FFF2-40B4-BE49-F238E27FC236}">
                <a16:creationId xmlns:a16="http://schemas.microsoft.com/office/drawing/2014/main" id="{086A62D2-0DEC-A84A-A289-B44A7120A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0C6ACF-37E9-074B-BA85-88C1B57503F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138</a:t>
            </a:fld>
            <a:endParaRPr lang="en-US" altLang="zh-TW" sz="1400" b="0"/>
          </a:p>
        </p:txBody>
      </p:sp>
      <p:sp>
        <p:nvSpPr>
          <p:cNvPr id="24579" name="矩形 2">
            <a:extLst>
              <a:ext uri="{FF2B5EF4-FFF2-40B4-BE49-F238E27FC236}">
                <a16:creationId xmlns:a16="http://schemas.microsoft.com/office/drawing/2014/main" id="{AFCF61D0-B614-4F4A-93A4-6C0B7355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8738"/>
            <a:ext cx="85344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two functions that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have local variables with the same name.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Call the texas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texas()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Call the california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california()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Definition of the texas function. It creates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 local variable named birds.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texas():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birds = 5000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print('texas has', birds, 'birds.')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Definition of the california function. It also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creates a local variable named birds.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california():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birds = 8000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print('california has', birds, 'birds.')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15370281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1BCE6B1-B772-9E43-AC76-3E6A2BE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40B521E-C64F-EB49-AE6D-AA8EEA9D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70C0"/>
                </a:solidFill>
              </a:rPr>
              <a:t>Argument</a:t>
            </a:r>
            <a:r>
              <a:rPr lang="en-US" altLang="en-US" dirty="0">
                <a:solidFill>
                  <a:srgbClr val="0070C0"/>
                </a:solidFill>
              </a:rPr>
              <a:t>: piece of data that is sent into a function</a:t>
            </a:r>
          </a:p>
          <a:p>
            <a:pPr lvl="1" eaLnBrk="1" hangingPunct="1"/>
            <a:r>
              <a:rPr lang="en-US" altLang="en-US" dirty="0"/>
              <a:t>Function can use argument in calculations</a:t>
            </a:r>
          </a:p>
          <a:p>
            <a:pPr lvl="1" eaLnBrk="1" hangingPunct="1"/>
            <a:r>
              <a:rPr lang="en-US" altLang="en-US" dirty="0"/>
              <a:t>When calling the function, the argument is placed in parentheses following the function name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5604" name="投影片編號版面配置區 1">
            <a:extLst>
              <a:ext uri="{FF2B5EF4-FFF2-40B4-BE49-F238E27FC236}">
                <a16:creationId xmlns:a16="http://schemas.microsoft.com/office/drawing/2014/main" id="{9E9588C6-48FD-BB4C-96DF-7246CEA17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ABAA85-3537-844A-9CC4-9CDAAB50C4F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74655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58EF466-AF3D-B74D-8F9F-0556942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(cont’d.)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BE868E8-AE37-AB48-8B68-08F2FFC8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assignment statement, variable receiving value must be on left side</a:t>
            </a:r>
          </a:p>
          <a:p>
            <a:pPr eaLnBrk="1" hangingPunct="1"/>
            <a:r>
              <a:rPr lang="en-US" altLang="en-US" sz="2800" dirty="0">
                <a:solidFill>
                  <a:srgbClr val="0070C0"/>
                </a:solidFill>
              </a:rPr>
              <a:t>A variable can be passed as an argument to a function</a:t>
            </a:r>
          </a:p>
          <a:p>
            <a:pPr lvl="1" eaLnBrk="1" hangingPunct="1"/>
            <a:r>
              <a:rPr lang="en-US" altLang="en-US" sz="2400" dirty="0"/>
              <a:t>Variable name should not be enclosed in quote marks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You can only use a variable after </a:t>
            </a:r>
            <a:r>
              <a:rPr lang="en-US" altLang="en-US" sz="2800" u="sng" dirty="0">
                <a:solidFill>
                  <a:srgbClr val="FF0000"/>
                </a:solidFill>
              </a:rPr>
              <a:t>a value </a:t>
            </a:r>
            <a:r>
              <a:rPr lang="en-US" altLang="en-US" sz="2800" dirty="0">
                <a:solidFill>
                  <a:srgbClr val="FF0000"/>
                </a:solidFill>
              </a:rPr>
              <a:t>is assigned to it</a:t>
            </a:r>
          </a:p>
          <a:p>
            <a:pPr eaLnBrk="1" hangingPunct="1"/>
            <a:endParaRPr lang="he-IL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4D31741-B8BD-AD47-B22A-7DEF475A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26627" name="Content Placeholder 3">
            <a:extLst>
              <a:ext uri="{FF2B5EF4-FFF2-40B4-BE49-F238E27FC236}">
                <a16:creationId xmlns:a16="http://schemas.microsoft.com/office/drawing/2014/main" id="{D0E4E412-9301-E445-85B0-B721A7EBF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438400"/>
            <a:ext cx="8780463" cy="2481263"/>
          </a:xfrm>
        </p:spPr>
      </p:pic>
      <p:sp>
        <p:nvSpPr>
          <p:cNvPr id="26628" name="投影片編號版面配置區 1">
            <a:extLst>
              <a:ext uri="{FF2B5EF4-FFF2-40B4-BE49-F238E27FC236}">
                <a16:creationId xmlns:a16="http://schemas.microsoft.com/office/drawing/2014/main" id="{4D9CE29A-D800-1D43-B1B0-DFA488D4D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CB26AB-352D-9045-8329-A46ED85DD46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52845231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F3C6635-D42C-384E-BD0B-04DC707F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6EC9DB2-E994-A04A-AD49-3EDAEC58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</a:rPr>
              <a:t>Parameter variable</a:t>
            </a:r>
            <a:r>
              <a:rPr lang="en-US" altLang="zh-TW">
                <a:ea typeface="新細明體" panose="02020500000000000000" pitchFamily="18" charset="-120"/>
              </a:rPr>
              <a:t>: variable that is assigned the value of an argument when the function is called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The parameter and the argument reference the same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def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function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parameter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Scope of a parameter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the function in which the parameter is used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7652" name="投影片編號版面配置區 1">
            <a:extLst>
              <a:ext uri="{FF2B5EF4-FFF2-40B4-BE49-F238E27FC236}">
                <a16:creationId xmlns:a16="http://schemas.microsoft.com/office/drawing/2014/main" id="{A34238C7-25AB-A944-AB3E-2D77DBA3B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666D7A-2021-B342-8135-3AD01E3A0AA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7951153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55CE048-9BC7-7845-99FF-85D3B4D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28675" name="Content Placeholder 3">
            <a:extLst>
              <a:ext uri="{FF2B5EF4-FFF2-40B4-BE49-F238E27FC236}">
                <a16:creationId xmlns:a16="http://schemas.microsoft.com/office/drawing/2014/main" id="{1FE1E93D-55AB-144D-A3C2-5BA1A03F1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97188"/>
            <a:ext cx="8229600" cy="1931987"/>
          </a:xfrm>
        </p:spPr>
      </p:pic>
      <p:sp>
        <p:nvSpPr>
          <p:cNvPr id="28676" name="投影片編號版面配置區 1">
            <a:extLst>
              <a:ext uri="{FF2B5EF4-FFF2-40B4-BE49-F238E27FC236}">
                <a16:creationId xmlns:a16="http://schemas.microsoft.com/office/drawing/2014/main" id="{5C3C57EC-A206-4C44-9FEA-0A0F04D1B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27E922-D8F2-BA46-B6C5-D1E216D1D89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29943304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1">
            <a:extLst>
              <a:ext uri="{FF2B5EF4-FFF2-40B4-BE49-F238E27FC236}">
                <a16:creationId xmlns:a16="http://schemas.microsoft.com/office/drawing/2014/main" id="{60419659-6289-CA4B-83F4-4B94AF02A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E38D9A-D8DA-F14E-AE1F-3379C978F0B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143</a:t>
            </a:fld>
            <a:endParaRPr lang="en-US" altLang="zh-TW" sz="1400" b="0"/>
          </a:p>
        </p:txBody>
      </p:sp>
      <p:sp>
        <p:nvSpPr>
          <p:cNvPr id="29699" name="矩形 2">
            <a:extLst>
              <a:ext uri="{FF2B5EF4-FFF2-40B4-BE49-F238E27FC236}">
                <a16:creationId xmlns:a16="http://schemas.microsoft.com/office/drawing/2014/main" id="{AA5CD6FD-91D3-7C4C-8A72-37536213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6868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intro screen.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intro()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number of cups.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cups_needed = int(input('Enter the number of cups: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Convert the cups to ounces.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cups_to_ounces(cups_needed)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intro function displays an introductory screen.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intro():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print('This program converts measurements')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print('in cups to fluid ounces. For your')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print('reference the formula is:')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    1 cup = 8 fluid ounces')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cups_to_ounces function accepts a number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cups and displays the equivalent number of ounces.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cups_to_ounces(cups):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ounces = cups *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print('That converts to', ounces, 'ounces.')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9191139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58B0B1D-1F03-CA49-8F98-F04BB5BF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3F65D6F-DB7B-504D-80F6-650B8119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allows writing a function that accepts multiple arguments</a:t>
            </a:r>
          </a:p>
          <a:p>
            <a:pPr lvl="1" eaLnBrk="1" hangingPunct="1"/>
            <a:r>
              <a:rPr lang="en-US" altLang="en-US" dirty="0"/>
              <a:t>Parameter list replaces single parameter</a:t>
            </a:r>
          </a:p>
          <a:p>
            <a:pPr lvl="2" eaLnBrk="1" hangingPunct="1"/>
            <a:r>
              <a:rPr lang="en-US" altLang="en-US" dirty="0"/>
              <a:t>Parameter list items separated by comma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Arguments are passed </a:t>
            </a:r>
            <a:r>
              <a:rPr lang="en-US" altLang="en-US" i="1" dirty="0">
                <a:solidFill>
                  <a:srgbClr val="0070C0"/>
                </a:solidFill>
              </a:rPr>
              <a:t>by position</a:t>
            </a:r>
            <a:r>
              <a:rPr lang="en-US" altLang="en-US" dirty="0">
                <a:solidFill>
                  <a:srgbClr val="0070C0"/>
                </a:solidFill>
              </a:rPr>
              <a:t> to corresponding parameters</a:t>
            </a:r>
          </a:p>
          <a:p>
            <a:pPr lvl="1" eaLnBrk="1" hangingPunct="1"/>
            <a:r>
              <a:rPr lang="en-US" altLang="en-US" dirty="0"/>
              <a:t>First parameter receives value of first argument, second parameter receives value of second argument, etc.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0724" name="投影片編號版面配置區 1">
            <a:extLst>
              <a:ext uri="{FF2B5EF4-FFF2-40B4-BE49-F238E27FC236}">
                <a16:creationId xmlns:a16="http://schemas.microsoft.com/office/drawing/2014/main" id="{919E6904-CD2A-A14A-BB9D-3EE1B65448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0D410D-2507-7D47-96DB-F68F83B0114F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86456424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1">
            <a:extLst>
              <a:ext uri="{FF2B5EF4-FFF2-40B4-BE49-F238E27FC236}">
                <a16:creationId xmlns:a16="http://schemas.microsoft.com/office/drawing/2014/main" id="{E95A90CE-A37E-5F4A-9F1D-7BF14AE9A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B85896-0D42-E346-BA43-D67AE938500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145</a:t>
            </a:fld>
            <a:endParaRPr lang="en-US" altLang="zh-TW" sz="1400" b="0"/>
          </a:p>
        </p:txBody>
      </p:sp>
      <p:sp>
        <p:nvSpPr>
          <p:cNvPr id="31747" name="矩形 2">
            <a:extLst>
              <a:ext uri="{FF2B5EF4-FFF2-40B4-BE49-F238E27FC236}">
                <a16:creationId xmlns:a16="http://schemas.microsoft.com/office/drawing/2014/main" id="{E8F73226-9A30-1944-83DA-AEC0D5E3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1534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a function that accepts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two arguments.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sum of 12 and 45 is')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show_sum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12, 45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show_sum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function accepts two arguments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and displays their sum.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show_sum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num1, num2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result = num1 + num2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print(result)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9569802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9D6EF67-C5DC-5549-829E-5F236801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32771" name="Content Placeholder 3">
            <a:extLst>
              <a:ext uri="{FF2B5EF4-FFF2-40B4-BE49-F238E27FC236}">
                <a16:creationId xmlns:a16="http://schemas.microsoft.com/office/drawing/2014/main" id="{9E92A5A9-8840-AC47-8681-24564FCBF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33613"/>
            <a:ext cx="8229600" cy="3259137"/>
          </a:xfrm>
        </p:spPr>
      </p:pic>
      <p:sp>
        <p:nvSpPr>
          <p:cNvPr id="32772" name="投影片編號版面配置區 1">
            <a:extLst>
              <a:ext uri="{FF2B5EF4-FFF2-40B4-BE49-F238E27FC236}">
                <a16:creationId xmlns:a16="http://schemas.microsoft.com/office/drawing/2014/main" id="{40D5B879-CAC7-5047-BDDD-7C0264420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59AB28-6648-2248-B318-5052C0CDEA9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9786261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8A852D2-571C-E14A-AC99-2E935F50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Changes to Parameters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E445009-4DC2-2E44-94D4-0FCE6FDF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Changes made to a parameter value within the function do not affect the argument</a:t>
            </a:r>
          </a:p>
          <a:p>
            <a:pPr lvl="1" eaLnBrk="1" hangingPunct="1"/>
            <a:r>
              <a:rPr lang="en-US" altLang="en-US" dirty="0"/>
              <a:t>Known as </a:t>
            </a:r>
            <a:r>
              <a:rPr lang="en-US" altLang="en-US" i="1" dirty="0">
                <a:solidFill>
                  <a:srgbClr val="FF0000"/>
                </a:solidFill>
              </a:rPr>
              <a:t>pass by value</a:t>
            </a:r>
          </a:p>
          <a:p>
            <a:pPr lvl="1" eaLnBrk="1" hangingPunct="1"/>
            <a:r>
              <a:rPr lang="en-US" altLang="en-US" dirty="0">
                <a:solidFill>
                  <a:srgbClr val="0070C0"/>
                </a:solidFill>
              </a:rPr>
              <a:t>Provides a way for </a:t>
            </a:r>
            <a:r>
              <a:rPr lang="en-US" altLang="en-US" u="sng" dirty="0">
                <a:solidFill>
                  <a:srgbClr val="0070C0"/>
                </a:solidFill>
              </a:rPr>
              <a:t>unidirectional communication</a:t>
            </a:r>
            <a:r>
              <a:rPr lang="en-US" altLang="en-US" dirty="0">
                <a:solidFill>
                  <a:srgbClr val="0070C0"/>
                </a:solidFill>
              </a:rPr>
              <a:t> between one function and another function</a:t>
            </a:r>
          </a:p>
          <a:p>
            <a:pPr lvl="2" eaLnBrk="1" hangingPunct="1"/>
            <a:r>
              <a:rPr lang="en-US" altLang="en-US" dirty="0"/>
              <a:t>Calling function can communicate with called function</a:t>
            </a:r>
            <a:endParaRPr lang="he-IL" altLang="en-US" dirty="0"/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3796" name="投影片編號版面配置區 1">
            <a:extLst>
              <a:ext uri="{FF2B5EF4-FFF2-40B4-BE49-F238E27FC236}">
                <a16:creationId xmlns:a16="http://schemas.microsoft.com/office/drawing/2014/main" id="{8DD23983-F4DD-3242-9282-9A0E9E377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4AB441-1556-8A4F-BAB7-F95EA7C4258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234304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1">
            <a:extLst>
              <a:ext uri="{FF2B5EF4-FFF2-40B4-BE49-F238E27FC236}">
                <a16:creationId xmlns:a16="http://schemas.microsoft.com/office/drawing/2014/main" id="{851E6C39-85E0-FF49-9248-DF1506983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22EB82-806B-5C4F-A98F-634436395C84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148</a:t>
            </a:fld>
            <a:endParaRPr lang="en-US" altLang="zh-TW" sz="1400" b="0"/>
          </a:p>
        </p:txBody>
      </p:sp>
      <p:sp>
        <p:nvSpPr>
          <p:cNvPr id="34819" name="矩形 2">
            <a:extLst>
              <a:ext uri="{FF2B5EF4-FFF2-40B4-BE49-F238E27FC236}">
                <a16:creationId xmlns:a16="http://schemas.microsoft.com/office/drawing/2014/main" id="{CD819001-7063-6548-A811-0CA3EA89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38200"/>
            <a:ext cx="7543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what happens when you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change the value of a parameter.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value = 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value is', 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change_me(value)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print('Back in main the value is', 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change_me(arg):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 am changing the value.')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arg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print('Now the value is', arg)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7144046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3BBB357-A39F-C443-8D58-FC6757D3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Changes to Parameters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35843" name="Content Placeholder 3">
            <a:extLst>
              <a:ext uri="{FF2B5EF4-FFF2-40B4-BE49-F238E27FC236}">
                <a16:creationId xmlns:a16="http://schemas.microsoft.com/office/drawing/2014/main" id="{E57B66BD-EDAC-4247-A769-7D7FE378D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51113"/>
            <a:ext cx="8229600" cy="2624137"/>
          </a:xfrm>
        </p:spPr>
      </p:pic>
      <p:sp>
        <p:nvSpPr>
          <p:cNvPr id="35844" name="投影片編號版面配置區 1">
            <a:extLst>
              <a:ext uri="{FF2B5EF4-FFF2-40B4-BE49-F238E27FC236}">
                <a16:creationId xmlns:a16="http://schemas.microsoft.com/office/drawing/2014/main" id="{04D00A13-C2ED-0945-9469-9500BE397C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7BE9C1-15BF-E043-B133-BEED5FC9B28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08704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>
            <a:extLst>
              <a:ext uri="{FF2B5EF4-FFF2-40B4-BE49-F238E27FC236}">
                <a16:creationId xmlns:a16="http://schemas.microsoft.com/office/drawing/2014/main" id="{656B7D0B-10D7-A84E-886F-84AF4D32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a variable.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room = 503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print('I am staying in room number')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print(room)</a:t>
            </a:r>
          </a:p>
        </p:txBody>
      </p:sp>
      <p:sp>
        <p:nvSpPr>
          <p:cNvPr id="16387" name="矩形 4">
            <a:extLst>
              <a:ext uri="{FF2B5EF4-FFF2-40B4-BE49-F238E27FC236}">
                <a16:creationId xmlns:a16="http://schemas.microsoft.com/office/drawing/2014/main" id="{D9547549-4151-9A47-B58A-45D480A7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971800"/>
            <a:ext cx="82724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two variables: top_speed and distance.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top_speed = 160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distance = 300</a:t>
            </a:r>
          </a:p>
          <a:p>
            <a:pPr eaLnBrk="1" hangingPunct="1"/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values referenced by the variables.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top speed is')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print(top_speed)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distance traveled is')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print(distance)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BF9121E-53D9-8A4F-8CB6-1E4566A2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Changes to Parameters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435DE57-F72D-E144-B39C-825DD05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5-18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/>
              <a:t> variable passed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change_me</a:t>
            </a:r>
            <a:r>
              <a:rPr lang="en-US" altLang="en-US"/>
              <a:t> function cannot be changed by it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4112A516-F4E3-2B44-B6A5-4071A6B55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352800"/>
            <a:ext cx="85502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投影片編號版面配置區 1">
            <a:extLst>
              <a:ext uri="{FF2B5EF4-FFF2-40B4-BE49-F238E27FC236}">
                <a16:creationId xmlns:a16="http://schemas.microsoft.com/office/drawing/2014/main" id="{C986DB61-229C-CF45-8905-5CF34D87C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1E89DF-0ED8-9146-A5BE-C9ADC3C466D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5064465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3BE0FB8-FD2E-3A4C-AB8F-826CF04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Keyword Arguments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1D4BC44-24C3-8045-B0DA-E621AE5C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Keyword argument: argument that specifies which parameter the value should be passed to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Position when calling function is irrelevant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function_name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(parameter=value)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Possible to mix keyword and positional arguments when calling a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Positional arguments must appear first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7892" name="投影片編號版面配置區 1">
            <a:extLst>
              <a:ext uri="{FF2B5EF4-FFF2-40B4-BE49-F238E27FC236}">
                <a16:creationId xmlns:a16="http://schemas.microsoft.com/office/drawing/2014/main" id="{70939198-07B0-3C48-B697-4EA16BA81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B00CC8-833B-C94E-8CDB-DD95AD0072F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9873960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1">
            <a:extLst>
              <a:ext uri="{FF2B5EF4-FFF2-40B4-BE49-F238E27FC236}">
                <a16:creationId xmlns:a16="http://schemas.microsoft.com/office/drawing/2014/main" id="{DF71D835-F3B4-A04C-AA38-945604119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82865D-66C7-5C40-BFC0-91FF577FA2C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152</a:t>
            </a:fld>
            <a:endParaRPr lang="en-US" altLang="zh-TW" sz="1400" b="0" dirty="0"/>
          </a:p>
        </p:txBody>
      </p:sp>
      <p:sp>
        <p:nvSpPr>
          <p:cNvPr id="38915" name="矩形 2">
            <a:extLst>
              <a:ext uri="{FF2B5EF4-FFF2-40B4-BE49-F238E27FC236}">
                <a16:creationId xmlns:a16="http://schemas.microsoft.com/office/drawing/2014/main" id="{4975DBFD-B6B6-944B-BBAB-A022D75D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458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keyword arguments.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Show the amount of simple interest using 0.01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interest rate per period, 10 as the number of periods,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and $10,000 as the principal.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(rate=0.01, periods=10, principal=10000.0)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function displays the amount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simple interest for a given principal, interest 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per period, and number of periods.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(principal, rate, periods): #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unseq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.. ok!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interest = principal * rate * periods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simple interest will be $',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format(interest, ',.2f'),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74144356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1">
            <a:extLst>
              <a:ext uri="{FF2B5EF4-FFF2-40B4-BE49-F238E27FC236}">
                <a16:creationId xmlns:a16="http://schemas.microsoft.com/office/drawing/2014/main" id="{BEA425F0-DBA7-944B-9301-65A069621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E9E6C1-81C7-2A42-8BD1-E204A521356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153</a:t>
            </a:fld>
            <a:endParaRPr lang="en-US" altLang="zh-TW" sz="1400" b="0"/>
          </a:p>
        </p:txBody>
      </p:sp>
      <p:sp>
        <p:nvSpPr>
          <p:cNvPr id="39939" name="矩形 2">
            <a:extLst>
              <a:ext uri="{FF2B5EF4-FFF2-40B4-BE49-F238E27FC236}">
                <a16:creationId xmlns:a16="http://schemas.microsoft.com/office/drawing/2014/main" id="{C711389B-9BF9-1B45-8078-99D35124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8229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passes two strings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keyword arguments to a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input('Enter your first name: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input('Enter your last name: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print('Your name reversed is')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reverse_name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(last=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first=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reverse_name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(first, last):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print(last, first)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#####################################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You can mix the usage like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(1000.0, rate=0.01, periods=10)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But</a:t>
            </a:r>
            <a:r>
              <a:rPr lang="zh-TW" altLang="en-US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positional arguments should show up earlier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844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3BE0FB8-FD2E-3A4C-AB8F-826CF04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Arguments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1D4BC44-24C3-8045-B0DA-E621AE5C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Default argument: give default value to arguments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7892" name="投影片編號版面配置區 1">
            <a:extLst>
              <a:ext uri="{FF2B5EF4-FFF2-40B4-BE49-F238E27FC236}">
                <a16:creationId xmlns:a16="http://schemas.microsoft.com/office/drawing/2014/main" id="{70939198-07B0-3C48-B697-4EA16BA81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B00CC8-833B-C94E-8CDB-DD95AD0072F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154</a:t>
            </a:fld>
            <a:endParaRPr lang="en-US" altLang="zh-TW" sz="1400" b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7211954C-EA56-0748-8217-31BA6700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124200"/>
            <a:ext cx="8458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(principal, rate = 0.1, periods=0.9):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interest = principal * rate * periods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simple interest will be $',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format(interest, ',.2f'),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(0.2, 0.4, 0.5)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(0.3)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64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4F61DEF-2479-2A44-9E00-0159979D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Global Constants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6166D5F-22F4-2241-A59F-9B77D39D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Global variable</a:t>
            </a:r>
            <a:r>
              <a:rPr lang="en-US" altLang="en-US" dirty="0"/>
              <a:t>: created by assignment statement written outside all the functions</a:t>
            </a:r>
          </a:p>
          <a:p>
            <a:pPr lvl="1"/>
            <a:r>
              <a:rPr lang="en-US" altLang="en-US" dirty="0"/>
              <a:t>Can be accessed by any statement in the program file, including from within a function</a:t>
            </a:r>
          </a:p>
          <a:p>
            <a:pPr lvl="1"/>
            <a:r>
              <a:rPr lang="en-US" altLang="en-US" dirty="0"/>
              <a:t>If a function needs to assign a value to the global variable, the global variable must be redeclared within the function</a:t>
            </a:r>
          </a:p>
          <a:p>
            <a:pPr lvl="2"/>
            <a:r>
              <a:rPr lang="en-US" altLang="en-US" dirty="0"/>
              <a:t>General 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endParaRPr lang="he-IL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0964" name="投影片編號版面配置區 1">
            <a:extLst>
              <a:ext uri="{FF2B5EF4-FFF2-40B4-BE49-F238E27FC236}">
                <a16:creationId xmlns:a16="http://schemas.microsoft.com/office/drawing/2014/main" id="{3579D827-ED2A-7346-873D-CF2CBAC98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8858E8-CAB2-4647-96B6-0C374F5B19D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8800709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1">
            <a:extLst>
              <a:ext uri="{FF2B5EF4-FFF2-40B4-BE49-F238E27FC236}">
                <a16:creationId xmlns:a16="http://schemas.microsoft.com/office/drawing/2014/main" id="{2E991999-F61D-F34A-889A-5CBEB2655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A270DC-B0AD-A640-ADDA-19140CC6858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156</a:t>
            </a:fld>
            <a:endParaRPr lang="en-US" altLang="zh-TW" sz="1400" b="0"/>
          </a:p>
        </p:txBody>
      </p:sp>
      <p:sp>
        <p:nvSpPr>
          <p:cNvPr id="41987" name="矩形 2">
            <a:extLst>
              <a:ext uri="{FF2B5EF4-FFF2-40B4-BE49-F238E27FC236}">
                <a16:creationId xmlns:a16="http://schemas.microsoft.com/office/drawing/2014/main" id="{BB4E34DB-5F59-B047-9D2A-22CA26BB5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391400" cy="2862263"/>
          </a:xfrm>
          <a:prstGeom prst="rect">
            <a:avLst/>
          </a:prstGeom>
          <a:noFill/>
          <a:ln w="9525">
            <a:solidFill>
              <a:srgbClr val="300C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a global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my_value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show_value function prints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value of the global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show_value():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print(my_value)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show_value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show_value()</a:t>
            </a:r>
          </a:p>
        </p:txBody>
      </p:sp>
      <p:sp>
        <p:nvSpPr>
          <p:cNvPr id="41988" name="矩形 3">
            <a:extLst>
              <a:ext uri="{FF2B5EF4-FFF2-40B4-BE49-F238E27FC236}">
                <a16:creationId xmlns:a16="http://schemas.microsoft.com/office/drawing/2014/main" id="{4FE9FA89-6786-CA43-AFBC-F39C9A1D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87688"/>
            <a:ext cx="6705600" cy="3694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a global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global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 = int(input('Enter a number: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show_number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show_number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number you entered is', 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  <a:endParaRPr lang="zh-TW" altLang="en-US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459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4FC4FAE-07AB-334C-BB4E-DD5B0A2A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Global Constants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E9CAFD1-61E6-7448-82A0-3B8171C4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Reasons to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avoid using global variables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Global variables making debugging difficult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Many locations in the code could be causing a wrong variable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Functions that use global variables are usually dependent on those variables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Makes function hard to transfer to another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Global variables make a program hard to understand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3012" name="投影片編號版面配置區 1">
            <a:extLst>
              <a:ext uri="{FF2B5EF4-FFF2-40B4-BE49-F238E27FC236}">
                <a16:creationId xmlns:a16="http://schemas.microsoft.com/office/drawing/2014/main" id="{E1915BC2-6208-984E-92D5-4BAC4DD90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A13C80-DB5B-5640-9E59-767782D569C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43687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3711D1E-35D5-664C-B573-E1392A1E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Constants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58E2FB11-F764-E141-A593-4382AF37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Global constant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: global name that references a value that cannot be changed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Permissible to use global constants in a program 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To simulate global constant in Python, create global variable and do not re-declare it within functions</a:t>
            </a:r>
            <a:endParaRPr lang="he-IL" altLang="zh-TW" dirty="0"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4036" name="投影片編號版面配置區 1">
            <a:extLst>
              <a:ext uri="{FF2B5EF4-FFF2-40B4-BE49-F238E27FC236}">
                <a16:creationId xmlns:a16="http://schemas.microsoft.com/office/drawing/2014/main" id="{DAD5EDC8-8DAD-2D4E-8A0E-BAEA2863D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2C9CF3-1C8F-B34A-9888-4B3E392DEFA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158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18698995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1">
            <a:extLst>
              <a:ext uri="{FF2B5EF4-FFF2-40B4-BE49-F238E27FC236}">
                <a16:creationId xmlns:a16="http://schemas.microsoft.com/office/drawing/2014/main" id="{680464AB-0815-9040-AB1B-09FFF45E1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54DD2-2F39-5F40-82BF-15E30A45442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159</a:t>
            </a:fld>
            <a:endParaRPr lang="en-US" altLang="zh-TW" sz="1400" b="0"/>
          </a:p>
        </p:txBody>
      </p:sp>
      <p:sp>
        <p:nvSpPr>
          <p:cNvPr id="45059" name="矩形 2">
            <a:extLst>
              <a:ext uri="{FF2B5EF4-FFF2-40B4-BE49-F238E27FC236}">
                <a16:creationId xmlns:a16="http://schemas.microsoft.com/office/drawing/2014/main" id="{7B7D2ABB-4936-724A-AA6B-B5C2A54A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8382000" cy="674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following is used as a global constant to represent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contribution 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CONTRIBUTION_RATE = 0.05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gross_pay = float(input('Enter the gross pay: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bonus = float(input('Enter the amount of bonuses: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show_pay_contrib(gross_pay)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show_bonus_contrib(bonus)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show_pay_contrib(gross):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contrib = gross * CONTRIBUTION_RATE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print('Contribution for gross pay: $',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format(contrib, ',.2f'),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sep='')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show_bonus_contrib(bonus):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contrib = bonus * CONTRIBUTION_RATE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print('Contribution for bonuses: $',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format(contrib, ',.2f'),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sep='')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93146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BD33F18-C1F7-3A41-9696-84C9856B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7E803E-5D20-F54A-B7F2-302DFEAC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Rules for naming variables in Python:</a:t>
            </a:r>
          </a:p>
          <a:p>
            <a:pPr lvl="1" eaLnBrk="1" hangingPunct="1"/>
            <a:r>
              <a:rPr lang="en-US" altLang="en-US" sz="2400" dirty="0"/>
              <a:t>Variable name cannot be a Python key word </a:t>
            </a:r>
          </a:p>
          <a:p>
            <a:pPr lvl="1" eaLnBrk="1" hangingPunct="1"/>
            <a:r>
              <a:rPr lang="en-US" altLang="en-US" sz="2400" dirty="0"/>
              <a:t>Variable name cannot contain spaces</a:t>
            </a:r>
          </a:p>
          <a:p>
            <a:pPr lvl="1" eaLnBrk="1" hangingPunct="1"/>
            <a:r>
              <a:rPr lang="en-US" altLang="en-US" sz="2400" dirty="0"/>
              <a:t>First character must be a letter or an underscore</a:t>
            </a:r>
          </a:p>
          <a:p>
            <a:pPr lvl="1" eaLnBrk="1" hangingPunct="1"/>
            <a:r>
              <a:rPr lang="en-US" altLang="en-US" sz="2400" dirty="0"/>
              <a:t>After first character may use letters, digits, or underscores</a:t>
            </a:r>
          </a:p>
          <a:p>
            <a:pPr lvl="1" eaLnBrk="1" hangingPunct="1"/>
            <a:r>
              <a:rPr lang="en-US" altLang="en-US" sz="2400" dirty="0"/>
              <a:t>Variable names are case sensitive</a:t>
            </a:r>
          </a:p>
          <a:p>
            <a:pPr eaLnBrk="1" hangingPunct="1"/>
            <a:r>
              <a:rPr lang="en-US" altLang="en-US" sz="2800" dirty="0"/>
              <a:t>Variable name should reflect its use</a:t>
            </a:r>
          </a:p>
          <a:p>
            <a:pPr eaLnBrk="1" hangingPunct="1"/>
            <a:r>
              <a:rPr lang="en-US" altLang="en-US" sz="2800" dirty="0">
                <a:solidFill>
                  <a:srgbClr val="0070C0"/>
                </a:solidFill>
              </a:rPr>
              <a:t>My habit: all small characters with under lines </a:t>
            </a:r>
            <a:r>
              <a:rPr lang="en-US" altLang="en-US" sz="2800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altLang="en-US" sz="2800" dirty="0" err="1">
                <a:solidFill>
                  <a:srgbClr val="0070C0"/>
                </a:solidFill>
                <a:sym typeface="Wingdings" pitchFamily="2" charset="2"/>
              </a:rPr>
              <a:t>has_found</a:t>
            </a:r>
            <a:r>
              <a:rPr lang="en-US" altLang="en-US" sz="2800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altLang="en-US" sz="2800" dirty="0" err="1">
                <a:solidFill>
                  <a:srgbClr val="0070C0"/>
                </a:solidFill>
                <a:sym typeface="Wingdings" pitchFamily="2" charset="2"/>
              </a:rPr>
              <a:t>test_for_loop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523028F-B422-9F4F-9F99-FF499BF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Introduction to Value-Returning Functions: Generating Random Numbers</a:t>
            </a:r>
            <a:endParaRPr lang="en-US" altLang="zh-TW" sz="3600">
              <a:ea typeface="新細明體" panose="02020500000000000000" pitchFamily="18" charset="-120"/>
            </a:endParaRP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3AAAA67-21B8-894A-A36E-2DBBDB44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void function</a:t>
            </a:r>
            <a:r>
              <a:rPr lang="en-US" altLang="en-US"/>
              <a:t>: group of statements within a program for performing a specific task</a:t>
            </a:r>
          </a:p>
          <a:p>
            <a:pPr lvl="1" eaLnBrk="1" hangingPunct="1"/>
            <a:r>
              <a:rPr lang="en-US" altLang="en-US"/>
              <a:t>Call function when you need to perform the task</a:t>
            </a:r>
          </a:p>
          <a:p>
            <a:pPr eaLnBrk="1" hangingPunct="1"/>
            <a:r>
              <a:rPr lang="en-US" altLang="en-US" u="sng">
                <a:solidFill>
                  <a:srgbClr val="FF0000"/>
                </a:solidFill>
              </a:rPr>
              <a:t>Value-returning function</a:t>
            </a:r>
            <a:r>
              <a:rPr lang="en-US" altLang="en-US">
                <a:solidFill>
                  <a:srgbClr val="FF0000"/>
                </a:solidFill>
              </a:rPr>
              <a:t>: similar to void function, returns a value</a:t>
            </a:r>
          </a:p>
          <a:p>
            <a:pPr lvl="1" eaLnBrk="1" hangingPunct="1"/>
            <a:r>
              <a:rPr lang="en-US" altLang="en-US"/>
              <a:t>Value returned to part of program that called the function when function finishes executing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6084" name="投影片編號版面配置區 1">
            <a:extLst>
              <a:ext uri="{FF2B5EF4-FFF2-40B4-BE49-F238E27FC236}">
                <a16:creationId xmlns:a16="http://schemas.microsoft.com/office/drawing/2014/main" id="{086C7EBE-3EBB-8148-86BC-082C4E448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AC5C2B-855C-FD4C-A955-9CBE02D4E9D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95007656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B512F79-0F1B-EE4B-AFC6-6572DE55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Library Functions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B381F573-6981-7347-80BC-C91A2B15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solidFill>
                  <a:srgbClr val="00B0F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Standard library</a:t>
            </a:r>
            <a:r>
              <a:rPr lang="en-US" altLang="zh-TW">
                <a:solidFill>
                  <a:srgbClr val="00B0F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: library of pre-written functions that comes with Python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i="1">
                <a:ea typeface="新細明體" panose="02020500000000000000" pitchFamily="18" charset="-120"/>
                <a:cs typeface="Courier New" panose="02070309020205020404" pitchFamily="49" charset="0"/>
              </a:rPr>
              <a:t>Library functions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perform tasks that programmers commonly need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input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range</a:t>
            </a:r>
          </a:p>
          <a:p>
            <a:pPr lvl="2" eaLnBrk="1" hangingPunct="1"/>
            <a:r>
              <a:rPr lang="en-US" altLang="zh-TW" sz="2000">
                <a:ea typeface="新細明體" panose="02020500000000000000" pitchFamily="18" charset="-120"/>
                <a:cs typeface="Courier New" panose="02070309020205020404" pitchFamily="49" charset="0"/>
              </a:rPr>
              <a:t>Viewed by programmers as a “black box”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Some library functions built into Python interpreter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use, just call the function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7108" name="投影片編號版面配置區 1">
            <a:extLst>
              <a:ext uri="{FF2B5EF4-FFF2-40B4-BE49-F238E27FC236}">
                <a16:creationId xmlns:a16="http://schemas.microsoft.com/office/drawing/2014/main" id="{12FBCC61-A8E5-D443-AD37-19EFBA1EA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8E21C2-7825-0642-9D5F-2157712951F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63635900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8DB231F-8690-BE47-B2BB-95C3653A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Standard Library Functions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4000"/>
              <a:t> Statement (cont’d.)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50EA3D9-B622-694B-8E5B-113569A0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Modules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files that stores functions of the standard library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Help organize library functions not built into the interpreter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Copied to computer when you install Python</a:t>
            </a:r>
          </a:p>
          <a:p>
            <a:pPr eaLnBrk="1" hangingPunct="1"/>
            <a:r>
              <a:rPr lang="en-US" altLang="zh-TW">
                <a:solidFill>
                  <a:srgbClr val="00B0F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To call a function stored in a module, need to write an </a:t>
            </a:r>
            <a:r>
              <a:rPr lang="en-US" altLang="zh-TW">
                <a:solidFill>
                  <a:srgbClr val="00B0F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</a:t>
            </a:r>
            <a:r>
              <a:rPr lang="en-US" altLang="zh-TW">
                <a:solidFill>
                  <a:srgbClr val="00B0F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statement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Written at the top of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module_name</a:t>
            </a:r>
          </a:p>
        </p:txBody>
      </p:sp>
      <p:sp>
        <p:nvSpPr>
          <p:cNvPr id="48132" name="投影片編號版面配置區 1">
            <a:extLst>
              <a:ext uri="{FF2B5EF4-FFF2-40B4-BE49-F238E27FC236}">
                <a16:creationId xmlns:a16="http://schemas.microsoft.com/office/drawing/2014/main" id="{CD7A1628-42D0-0444-96C6-7B6864BB1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3D8B3A-65BE-1740-BC6D-54244432AE5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0307579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115DEC8-1811-4D40-BC6A-4670A433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Standard Library Functions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4000"/>
              <a:t> Statement (cont’d.)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pic>
        <p:nvPicPr>
          <p:cNvPr id="49155" name="Content Placeholder 3">
            <a:extLst>
              <a:ext uri="{FF2B5EF4-FFF2-40B4-BE49-F238E27FC236}">
                <a16:creationId xmlns:a16="http://schemas.microsoft.com/office/drawing/2014/main" id="{8F37B4B8-496C-BA4D-A4FA-19A86B251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55950"/>
            <a:ext cx="8229600" cy="1414463"/>
          </a:xfrm>
        </p:spPr>
      </p:pic>
      <p:sp>
        <p:nvSpPr>
          <p:cNvPr id="49156" name="投影片編號版面配置區 1">
            <a:extLst>
              <a:ext uri="{FF2B5EF4-FFF2-40B4-BE49-F238E27FC236}">
                <a16:creationId xmlns:a16="http://schemas.microsoft.com/office/drawing/2014/main" id="{15C875C1-B71B-B745-A3BE-B66AC12D4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4501BF-0285-FB48-BFD3-496DCAA506A2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91957528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06BBB9E-888C-684B-806B-B6459243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0654D177-8889-4C41-ACF0-8D0EA429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Random number are useful in a lot of programming tasks</a:t>
            </a:r>
          </a:p>
          <a:p>
            <a:pPr eaLnBrk="1" hangingPunct="1"/>
            <a:r>
              <a:rPr lang="en-US" altLang="zh-TW" u="sng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random</a:t>
            </a:r>
            <a:r>
              <a:rPr lang="en-US" altLang="zh-TW" u="sng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module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includes library functions for working with random numbers</a:t>
            </a:r>
          </a:p>
          <a:p>
            <a:pPr eaLnBrk="1" hangingPunct="1"/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Dot notation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: notation for calling a function belonging to a module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module_name.function_name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0180" name="投影片編號版面配置區 1">
            <a:extLst>
              <a:ext uri="{FF2B5EF4-FFF2-40B4-BE49-F238E27FC236}">
                <a16:creationId xmlns:a16="http://schemas.microsoft.com/office/drawing/2014/main" id="{C70E6E77-C818-BF4F-80D8-98E691A31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F1C721-C628-AE4A-9F35-B0A55674ADB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6258402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8DF9CDD-BF39-7048-ABBB-459B9F7A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E5114FB3-735A-6741-AE11-06440387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randint</a:t>
            </a:r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function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generates a random number in the range provided by the arguments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Returns the random number to part of program that called the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Returned integer can be used anywhere that an integer would be used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You can experiment with the function in interactive mode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1204" name="投影片編號版面配置區 1">
            <a:extLst>
              <a:ext uri="{FF2B5EF4-FFF2-40B4-BE49-F238E27FC236}">
                <a16:creationId xmlns:a16="http://schemas.microsoft.com/office/drawing/2014/main" id="{E88F257C-6D45-204C-8DF6-449B812EA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D653B9-4634-3246-A638-5CFCE548DBEF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9113281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B4B3F5A7-1B26-E94C-A059-BD5E6BF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52227" name="Content Placeholder 3">
            <a:extLst>
              <a:ext uri="{FF2B5EF4-FFF2-40B4-BE49-F238E27FC236}">
                <a16:creationId xmlns:a16="http://schemas.microsoft.com/office/drawing/2014/main" id="{B5A1C3C3-AC3F-0D4D-8DF7-9BD18E8E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63875"/>
            <a:ext cx="8229600" cy="1598613"/>
          </a:xfrm>
        </p:spPr>
      </p:pic>
      <p:sp>
        <p:nvSpPr>
          <p:cNvPr id="52228" name="投影片編號版面配置區 1">
            <a:extLst>
              <a:ext uri="{FF2B5EF4-FFF2-40B4-BE49-F238E27FC236}">
                <a16:creationId xmlns:a16="http://schemas.microsoft.com/office/drawing/2014/main" id="{60B73846-2736-0448-B934-1B638BF90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A7881C-9CBF-DE43-ACE6-43D7A69A5F0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69140362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0E4E20DF-372E-0840-8BCF-234FBD0F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53251" name="Content Placeholder 3">
            <a:extLst>
              <a:ext uri="{FF2B5EF4-FFF2-40B4-BE49-F238E27FC236}">
                <a16:creationId xmlns:a16="http://schemas.microsoft.com/office/drawing/2014/main" id="{CD7718A5-D0EF-F246-82F5-C2DC44224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963" y="1905000"/>
            <a:ext cx="8229600" cy="1801813"/>
          </a:xfrm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8006FA02-5A64-3749-A31B-E61EF1782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016375"/>
            <a:ext cx="826293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投影片編號版面配置區 1">
            <a:extLst>
              <a:ext uri="{FF2B5EF4-FFF2-40B4-BE49-F238E27FC236}">
                <a16:creationId xmlns:a16="http://schemas.microsoft.com/office/drawing/2014/main" id="{2B117F30-CFED-F443-969C-EC158B9EC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BB4C7F-8FF7-AC45-B948-8D2C089DFD0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1514877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1">
            <a:extLst>
              <a:ext uri="{FF2B5EF4-FFF2-40B4-BE49-F238E27FC236}">
                <a16:creationId xmlns:a16="http://schemas.microsoft.com/office/drawing/2014/main" id="{9A16CA17-E02B-6D47-B3C1-89984559A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D2E3DC-CAE9-434F-ABF6-E1803A52F29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168</a:t>
            </a:fld>
            <a:endParaRPr lang="en-US" altLang="zh-TW" sz="1400" b="0"/>
          </a:p>
        </p:txBody>
      </p:sp>
      <p:sp>
        <p:nvSpPr>
          <p:cNvPr id="54275" name="矩形 2">
            <a:extLst>
              <a:ext uri="{FF2B5EF4-FFF2-40B4-BE49-F238E27FC236}">
                <a16:creationId xmlns:a16="http://schemas.microsoft.com/office/drawing/2014/main" id="{93F2BDD1-ABE5-C048-B699-CD5D8A3B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5562600" cy="2862263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displays a random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in the range of 1 through 10.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random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 = random.randint(1,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number is', 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54276" name="矩形 3">
            <a:extLst>
              <a:ext uri="{FF2B5EF4-FFF2-40B4-BE49-F238E27FC236}">
                <a16:creationId xmlns:a16="http://schemas.microsoft.com/office/drawing/2014/main" id="{15CA5E0D-4CA5-1C4B-A5B7-5F865632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29000"/>
            <a:ext cx="5715000" cy="2862263"/>
          </a:xfrm>
          <a:prstGeom prst="rect">
            <a:avLst/>
          </a:prstGeom>
          <a:noFill/>
          <a:ln w="9525">
            <a:solidFill>
              <a:srgbClr val="007D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displays five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numbers in the range of 1 through 100.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count in range(5):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print(random.randint(1, 100))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73566862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1">
            <a:extLst>
              <a:ext uri="{FF2B5EF4-FFF2-40B4-BE49-F238E27FC236}">
                <a16:creationId xmlns:a16="http://schemas.microsoft.com/office/drawing/2014/main" id="{83809703-2D42-324F-8BA4-174186D654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FC3154-8D55-6A48-A281-9CA8CF350ED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169</a:t>
            </a:fld>
            <a:endParaRPr lang="en-US" altLang="zh-TW" sz="1400" b="0"/>
          </a:p>
        </p:txBody>
      </p:sp>
      <p:sp>
        <p:nvSpPr>
          <p:cNvPr id="55299" name="矩形 2">
            <a:extLst>
              <a:ext uri="{FF2B5EF4-FFF2-40B4-BE49-F238E27FC236}">
                <a16:creationId xmlns:a16="http://schemas.microsoft.com/office/drawing/2014/main" id="{876D4424-DAAA-A141-B763-47F58E6B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5344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simulates the rolling of dice.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Constants for the minimum and maximum random numbers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 =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variable to control the loop.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again = 'y'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Simulate rolling the dice.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again == 'y' or again == 'Y':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print('Rolling the dice...')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print('Their values are:')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random.randint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(MIN, MAX))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random.randint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(MIN, MAX))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Do another roll of the dice?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again = input('Roll them again? (y = yes):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55940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C03ECF5-35AB-354F-AE21-488017A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Multiple Items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35457FC-22E0-D14A-893C-1782689A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allows one to display multiple items with a single call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/>
              <a:t>Items are separated by commas when passed as arguments</a:t>
            </a:r>
          </a:p>
          <a:p>
            <a:pPr lvl="1" eaLnBrk="1" hangingPunct="1"/>
            <a:r>
              <a:rPr lang="en-US" altLang="en-US"/>
              <a:t>Arguments displayed in the order they are passed to the function</a:t>
            </a:r>
          </a:p>
          <a:p>
            <a:pPr lvl="1" eaLnBrk="1" hangingPunct="1"/>
            <a:r>
              <a:rPr lang="en-US" altLang="en-US"/>
              <a:t>Items are automatically separated by a space when displayed on screen</a:t>
            </a:r>
            <a:endParaRPr lang="he-IL" alt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1">
            <a:extLst>
              <a:ext uri="{FF2B5EF4-FFF2-40B4-BE49-F238E27FC236}">
                <a16:creationId xmlns:a16="http://schemas.microsoft.com/office/drawing/2014/main" id="{F3A79AA6-59F4-244C-A35E-5F9AB3F3C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9BF68A-57EA-2A41-A480-D5EDC002758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170</a:t>
            </a:fld>
            <a:endParaRPr lang="en-US" altLang="zh-TW" sz="1400" b="0"/>
          </a:p>
        </p:txBody>
      </p:sp>
      <p:sp>
        <p:nvSpPr>
          <p:cNvPr id="56323" name="矩形 2">
            <a:extLst>
              <a:ext uri="{FF2B5EF4-FFF2-40B4-BE49-F238E27FC236}">
                <a16:creationId xmlns:a16="http://schemas.microsoft.com/office/drawing/2014/main" id="{ABBAD79D-95A4-924B-B6F6-370D7025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12775"/>
            <a:ext cx="8001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simulates 10 tosses of a coin.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Constants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HEADS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TAILS 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TOSSES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toss in range(TOSSES):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Simulate the coin toss.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if random.randint(HEADS, TAILS) == HEADS: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print('Heads')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print('Tails')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5225416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2A78380-F114-394F-9577-1BD7517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B9403D0-6484-7C45-B206-2DF3E4B6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altLang="en-US" u="sng"/>
              <a:t> function</a:t>
            </a:r>
            <a:r>
              <a:rPr lang="en-US" altLang="en-US"/>
              <a:t>: similar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function, but returns randomly selected integer from the resulting sequence </a:t>
            </a:r>
          </a:p>
          <a:p>
            <a:pPr lvl="1"/>
            <a:r>
              <a:rPr lang="en-US" altLang="en-US"/>
              <a:t>Same arguments as for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</a:t>
            </a:r>
          </a:p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u="sng"/>
              <a:t> function</a:t>
            </a:r>
            <a:r>
              <a:rPr lang="en-US" altLang="en-US"/>
              <a:t>: returns a random float in the range of 0.0 and 1.0</a:t>
            </a:r>
          </a:p>
          <a:p>
            <a:pPr lvl="1"/>
            <a:r>
              <a:rPr lang="en-US" altLang="en-US"/>
              <a:t>Does not receive arguments</a:t>
            </a:r>
          </a:p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en-US" u="sng"/>
              <a:t> function</a:t>
            </a:r>
            <a:r>
              <a:rPr lang="en-US" altLang="en-US"/>
              <a:t>: returns a random float but allows user to specify range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7348" name="投影片編號版面配置區 1">
            <a:extLst>
              <a:ext uri="{FF2B5EF4-FFF2-40B4-BE49-F238E27FC236}">
                <a16:creationId xmlns:a16="http://schemas.microsoft.com/office/drawing/2014/main" id="{8691408F-D5B9-AD44-9888-70DB8D5F4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7AE03F-4FBF-3E4A-8740-5C3ECF23960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1715519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6B22F9FA-4AF7-9549-A23F-1FCE5CA5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 Seeds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34C588B1-15F2-294B-9067-FFED863E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number created by functions in random module are actually pseudo-random numbers</a:t>
            </a:r>
          </a:p>
          <a:p>
            <a:pPr eaLnBrk="1" hangingPunct="1"/>
            <a:r>
              <a:rPr lang="en-US" altLang="en-US" u="sng"/>
              <a:t>Seed value</a:t>
            </a:r>
            <a:r>
              <a:rPr lang="en-US" altLang="en-US"/>
              <a:t>: initializes the formula that generates random numbers</a:t>
            </a:r>
          </a:p>
          <a:p>
            <a:pPr lvl="1" eaLnBrk="1" hangingPunct="1"/>
            <a:r>
              <a:rPr lang="en-US" altLang="en-US"/>
              <a:t>Need to use different seeds in order to get different series of random numbers</a:t>
            </a:r>
          </a:p>
          <a:p>
            <a:pPr lvl="2" eaLnBrk="1" hangingPunct="1"/>
            <a:r>
              <a:rPr lang="en-US" altLang="en-US"/>
              <a:t>By default uses system time for seed</a:t>
            </a:r>
          </a:p>
          <a:p>
            <a:pPr lvl="2" eaLnBrk="1" hangingPunct="1"/>
            <a:r>
              <a:rPr lang="en-US" altLang="en-US"/>
              <a:t>Can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random.seed()</a:t>
            </a:r>
            <a:r>
              <a:rPr lang="en-US" altLang="en-US"/>
              <a:t> function to specify desired seed value, </a:t>
            </a:r>
            <a:r>
              <a:rPr lang="en-US" altLang="en-US">
                <a:solidFill>
                  <a:srgbClr val="FF0000"/>
                </a:solidFill>
              </a:rPr>
              <a:t>e.g.,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random.seed(10)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8372" name="投影片編號版面配置區 1">
            <a:extLst>
              <a:ext uri="{FF2B5EF4-FFF2-40B4-BE49-F238E27FC236}">
                <a16:creationId xmlns:a16="http://schemas.microsoft.com/office/drawing/2014/main" id="{54B625EB-3453-F845-9387-DA395C10A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6B913A-FED0-D747-8F74-EC498C3DDF34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31429467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074F2E6-E3CB-DB4D-A6B5-5F7E3CF6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Your Own Value-Returning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6019967E-A320-164E-AEB0-929560A1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To write a value-returning function, you write a simple function and add one or more 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0070C0"/>
                </a:solidFill>
              </a:rPr>
              <a:t> statements</a:t>
            </a:r>
          </a:p>
          <a:p>
            <a:pPr lvl="1" eaLnBrk="1" hangingPunct="1"/>
            <a:r>
              <a:rPr lang="en-US" altLang="en-US" dirty="0"/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lvl="2" eaLnBrk="1" hangingPunct="1"/>
            <a:r>
              <a:rPr lang="en-US" altLang="en-US" dirty="0"/>
              <a:t>The value 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dirty="0"/>
              <a:t> will be returned to the part of the program that called the function</a:t>
            </a:r>
          </a:p>
          <a:p>
            <a:pPr lvl="1" eaLnBrk="1" hangingPunct="1"/>
            <a:r>
              <a:rPr lang="en-US" altLang="en-US" dirty="0"/>
              <a:t>The expression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 can be a complex expression, such as a sum of two variables or the result of another value- returning function</a:t>
            </a:r>
            <a:endParaRPr lang="he-IL" altLang="en-US" dirty="0"/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9396" name="投影片編號版面配置區 1">
            <a:extLst>
              <a:ext uri="{FF2B5EF4-FFF2-40B4-BE49-F238E27FC236}">
                <a16:creationId xmlns:a16="http://schemas.microsoft.com/office/drawing/2014/main" id="{13C0EB7F-6AA4-C041-A1EF-0AFF49509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DF3DC3-523E-CA46-80A4-67C7FC3E24E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3037295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BBDBAD8-9B9C-F04D-9594-EAD6BF02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Your Own Value-Returning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60419" name="Content Placeholder 3">
            <a:extLst>
              <a:ext uri="{FF2B5EF4-FFF2-40B4-BE49-F238E27FC236}">
                <a16:creationId xmlns:a16="http://schemas.microsoft.com/office/drawing/2014/main" id="{B6648689-70CD-E24C-955F-B99F14D6B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38438"/>
            <a:ext cx="8229600" cy="2247900"/>
          </a:xfrm>
        </p:spPr>
      </p:pic>
      <p:sp>
        <p:nvSpPr>
          <p:cNvPr id="60420" name="投影片編號版面配置區 1">
            <a:extLst>
              <a:ext uri="{FF2B5EF4-FFF2-40B4-BE49-F238E27FC236}">
                <a16:creationId xmlns:a16="http://schemas.microsoft.com/office/drawing/2014/main" id="{D329785B-930E-1F4E-9E7E-520CD652DF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8DB662-1598-F340-A56A-512429E240D3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0251411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1">
            <a:extLst>
              <a:ext uri="{FF2B5EF4-FFF2-40B4-BE49-F238E27FC236}">
                <a16:creationId xmlns:a16="http://schemas.microsoft.com/office/drawing/2014/main" id="{6242BB39-4A0F-3747-BA3B-D70F8B85C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901982-1777-3241-A711-F28F51B39C3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175</a:t>
            </a:fld>
            <a:endParaRPr lang="en-US" altLang="zh-TW" sz="1400" b="0"/>
          </a:p>
        </p:txBody>
      </p:sp>
      <p:sp>
        <p:nvSpPr>
          <p:cNvPr id="61443" name="矩形 2">
            <a:extLst>
              <a:ext uri="{FF2B5EF4-FFF2-40B4-BE49-F238E27FC236}">
                <a16:creationId xmlns:a16="http://schemas.microsoft.com/office/drawing/2014/main" id="{77FA0CB1-20A2-5047-89E0-D8AC2ACC0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52400"/>
            <a:ext cx="83820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the return value of a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user's 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first_age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int(input('Enter your age: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user's best friend's 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second_age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int(input("Enter your best friend's age: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sum of both ages.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sum(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first_age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second_age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total 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print('Together you are', total, 'years old.')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sum function accepts two numeric arguments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returns the sum of those arguments.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sum(num1, num2):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result = num1 + num2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7760682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C7477439-BF90-4940-920A-016198B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Use Value-Returning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EED73DBA-D1C3-4046-999E-76C825E4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Value-returning function can be useful in specific situations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have function prompt user for input and return the user’s input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Simplify mathematical expressions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Complex calculations that need to be repeated throughout the program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 the returned value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Assign it to a variable or use as an argument in another function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2468" name="投影片編號版面配置區 1">
            <a:extLst>
              <a:ext uri="{FF2B5EF4-FFF2-40B4-BE49-F238E27FC236}">
                <a16:creationId xmlns:a16="http://schemas.microsoft.com/office/drawing/2014/main" id="{6D17EC47-918F-8D4E-BA55-71D0F402FB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58D1F1-B63C-D549-A050-03D55CDAB4D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1952741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1">
            <a:extLst>
              <a:ext uri="{FF2B5EF4-FFF2-40B4-BE49-F238E27FC236}">
                <a16:creationId xmlns:a16="http://schemas.microsoft.com/office/drawing/2014/main" id="{82FA7072-EA82-E046-BD18-FF5D671F9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2921B5-D402-DB49-8B58-6E295A636B04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177</a:t>
            </a:fld>
            <a:endParaRPr lang="en-US" altLang="zh-TW" sz="1400" b="0"/>
          </a:p>
        </p:txBody>
      </p:sp>
      <p:sp>
        <p:nvSpPr>
          <p:cNvPr id="63491" name="矩形 2">
            <a:extLst>
              <a:ext uri="{FF2B5EF4-FFF2-40B4-BE49-F238E27FC236}">
                <a16:creationId xmlns:a16="http://schemas.microsoft.com/office/drawing/2014/main" id="{363F4357-663B-4344-991A-332A4319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"/>
            <a:ext cx="87630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DISCOUNT_PERCENTAGE = 0.20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reg_price = get_regular_price()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sale_price = reg_price - discount(reg_price)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print('The sale price is $', format(sale_price, ',.2f'), sep='')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The get_regular_price function prompts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user to enter an item's regular price and 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returns that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def get_regular_price():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price = float(input("Enter the item's regular price: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return price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The discount function accepts an item's price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as an argument and returns the amount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discount, specified by DISCOUNT_PERCENTAGE.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def discount(price):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return price * DISCOUNT_PERCENTAGE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33534096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1">
            <a:extLst>
              <a:ext uri="{FF2B5EF4-FFF2-40B4-BE49-F238E27FC236}">
                <a16:creationId xmlns:a16="http://schemas.microsoft.com/office/drawing/2014/main" id="{262DD7CD-33C5-A94A-B14E-D1372F77A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137A10-745E-4249-A6B5-8989F65B7B6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178</a:t>
            </a:fld>
            <a:endParaRPr lang="en-US" altLang="zh-TW" sz="1400" b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8AFBCF-6D1B-604A-B4CB-97F455F5397A}"/>
              </a:ext>
            </a:extLst>
          </p:cNvPr>
          <p:cNvSpPr/>
          <p:nvPr/>
        </p:nvSpPr>
        <p:spPr>
          <a:xfrm>
            <a:off x="304800" y="257796"/>
            <a:ext cx="75438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sales =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get_sales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advanced_pay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get_advanced_pay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comm_rate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determine_comm_rate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(sales)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pay = sales *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comm_rate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advanced_pay</a:t>
            </a:r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get_sales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monthly_sales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float(input('Enter the monthly sales: '))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monthly_sales</a:t>
            </a:r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get_advanced_pay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print('Enter the amount of advanced pay, or’)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print('enter 0 if no advanced pay was given.’)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advanced = float(input('Advanced pay: ‘))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advanced</a:t>
            </a:r>
          </a:p>
          <a:p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determine_comm_rate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(sales):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sales &lt; 10000.00: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rate = 0.10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rate = 0.18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rate</a:t>
            </a:r>
          </a:p>
          <a:p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896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09138CC-6553-BA4D-8C29-226872E3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Returning Strings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65BBC597-47A5-2E4E-ACB6-68B0418F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You can write functions that return strings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example:</a:t>
            </a:r>
          </a:p>
        </p:txBody>
      </p:sp>
      <p:pic>
        <p:nvPicPr>
          <p:cNvPr id="65540" name="Picture 3">
            <a:extLst>
              <a:ext uri="{FF2B5EF4-FFF2-40B4-BE49-F238E27FC236}">
                <a16:creationId xmlns:a16="http://schemas.microsoft.com/office/drawing/2014/main" id="{2FA16C2A-A3FC-5343-BD19-CA4C60E3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3657600"/>
            <a:ext cx="722947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投影片編號版面配置區 1">
            <a:extLst>
              <a:ext uri="{FF2B5EF4-FFF2-40B4-BE49-F238E27FC236}">
                <a16:creationId xmlns:a16="http://schemas.microsoft.com/office/drawing/2014/main" id="{8E62CB52-9DA2-9C47-B4C0-03C0CDD73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4DD25B-FD48-7347-AB3D-78031DB06BD3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00353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>
            <a:extLst>
              <a:ext uri="{FF2B5EF4-FFF2-40B4-BE49-F238E27FC236}">
                <a16:creationId xmlns:a16="http://schemas.microsoft.com/office/drawing/2014/main" id="{035FB786-E668-DB4C-9646-046013C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915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a variable.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room = 503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building = “science”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print('I am staying in room number {}’.format(room))</a:t>
            </a:r>
          </a:p>
          <a:p>
            <a:pPr eaLnBrk="1" hangingPunct="1"/>
            <a:endParaRPr lang="en-US" altLang="zh-TW" b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print('I am staying in room number {} at building named {}’.     						format(room, building))</a:t>
            </a:r>
          </a:p>
          <a:p>
            <a:pPr eaLnBrk="1" hangingPunct="1"/>
            <a:endParaRPr lang="en-US" altLang="zh-TW" b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4FD044-E645-B241-9835-77627D612ADB}"/>
              </a:ext>
            </a:extLst>
          </p:cNvPr>
          <p:cNvSpPr/>
          <p:nvPr/>
        </p:nvSpPr>
        <p:spPr>
          <a:xfrm>
            <a:off x="3810000" y="373380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/>
              <a:t>Use the parentheses to include variable</a:t>
            </a:r>
            <a:endParaRPr lang="zh-TW" altLang="en-US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BAF10E42-4F13-2F44-9BB7-68628F5F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Boolean Values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DC377D8B-91E3-F14F-8EAC-00C70AF4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u="sng" dirty="0">
                <a:ea typeface="新細明體" pitchFamily="18" charset="-120"/>
                <a:cs typeface="Courier New" pitchFamily="49" charset="0"/>
              </a:rPr>
              <a:t>Boolean function</a:t>
            </a: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: returns either 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 or 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False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Use to test a condition such as for decision and repetition structures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Common calculations, such as whether a number is even, can be easily repeated by calling a function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Use to simplify complex input validation code</a:t>
            </a:r>
            <a:endParaRPr lang="he-IL" altLang="zh-TW" dirty="0">
              <a:cs typeface="Courier New" pitchFamily="49" charset="0"/>
            </a:endParaRPr>
          </a:p>
          <a:p>
            <a:pPr marL="914400" lvl="2" indent="0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Ex: </a:t>
            </a:r>
            <a:r>
              <a:rPr lang="en-US" altLang="zh-TW" b="1" dirty="0">
                <a:solidFill>
                  <a:srgbClr val="007DC4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while </a:t>
            </a:r>
            <a:r>
              <a:rPr lang="en-US" altLang="zh-TW" b="1" dirty="0" err="1">
                <a:solidFill>
                  <a:srgbClr val="007DC4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is_invalid</a:t>
            </a:r>
            <a:r>
              <a:rPr lang="en-US" altLang="zh-TW" b="1" dirty="0">
                <a:solidFill>
                  <a:srgbClr val="007DC4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(model):</a:t>
            </a:r>
          </a:p>
        </p:txBody>
      </p:sp>
      <p:sp>
        <p:nvSpPr>
          <p:cNvPr id="66564" name="投影片編號版面配置區 1">
            <a:extLst>
              <a:ext uri="{FF2B5EF4-FFF2-40B4-BE49-F238E27FC236}">
                <a16:creationId xmlns:a16="http://schemas.microsoft.com/office/drawing/2014/main" id="{709DB42F-4BB7-5848-AF1C-101D5A7F7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F4B876-A8D0-B145-9B64-7965DBD07DB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61633881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7D95472-48D0-A840-8314-031F6A2A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Multiple Values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2813A7B6-BA61-844B-BF1A-47658DA8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In Python, a function can return multiple values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Specified after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statement separated by commas</a:t>
            </a:r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For example: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 </a:t>
            </a:r>
            <a:r>
              <a:rPr lang="en-US" altLang="zh-TW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first, last</a:t>
            </a:r>
            <a:r>
              <a:rPr lang="en-US" altLang="zh-TW" i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When you call such a function in an assignment statement, you need a separate variable on the left side of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operator to receive each returned value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altLang="zh-TW" b="1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For example: </a:t>
            </a:r>
            <a:br>
              <a:rPr lang="en-US" altLang="zh-TW" b="1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b="1" i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i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b="1" i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get_name</a:t>
            </a:r>
            <a:r>
              <a:rPr lang="en-US" altLang="zh-TW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buFontTx/>
              <a:buBlip>
                <a:blip r:embed="rId2"/>
              </a:buBlip>
            </a:pPr>
            <a:endParaRPr lang="en-US" altLang="zh-TW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67588" name="投影片編號版面配置區 1">
            <a:extLst>
              <a:ext uri="{FF2B5EF4-FFF2-40B4-BE49-F238E27FC236}">
                <a16:creationId xmlns:a16="http://schemas.microsoft.com/office/drawing/2014/main" id="{A1203D94-3191-754F-B018-3A684EFA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9A31E3-2A06-E044-9821-087FB1B7764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41064882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F050EDB-1173-154A-BFAD-C07EF734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F95A2AF8-7403-D84D-9093-823AF967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u="sng"/>
              <a:t> module</a:t>
            </a:r>
            <a:r>
              <a:rPr lang="en-US" altLang="en-US"/>
              <a:t>: part of standard library that contains functions that are useful for performing mathematical calculations</a:t>
            </a:r>
          </a:p>
          <a:p>
            <a:pPr lvl="1"/>
            <a:r>
              <a:rPr lang="en-US" altLang="en-US"/>
              <a:t>Typically accept one or more values as arguments, perform mathematical operation, and return the result</a:t>
            </a:r>
          </a:p>
          <a:p>
            <a:pPr lvl="1"/>
            <a:r>
              <a:rPr lang="en-US" altLang="en-US"/>
              <a:t>Use of module requires an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statement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8612" name="投影片編號版面配置區 1">
            <a:extLst>
              <a:ext uri="{FF2B5EF4-FFF2-40B4-BE49-F238E27FC236}">
                <a16:creationId xmlns:a16="http://schemas.microsoft.com/office/drawing/2014/main" id="{E11F9A99-6B8C-6941-ABD2-78C204004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E538EA-B679-9246-B3CF-5F91C93D4B6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2845569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1">
            <a:extLst>
              <a:ext uri="{FF2B5EF4-FFF2-40B4-BE49-F238E27FC236}">
                <a16:creationId xmlns:a16="http://schemas.microsoft.com/office/drawing/2014/main" id="{93366BBC-E497-CD4C-8A4F-8DF58503E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DF226C-C05D-784F-96B7-87CFA2EEC93F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183</a:t>
            </a:fld>
            <a:endParaRPr lang="en-US" altLang="zh-TW" sz="1400" b="0"/>
          </a:p>
        </p:txBody>
      </p:sp>
      <p:sp>
        <p:nvSpPr>
          <p:cNvPr id="69635" name="矩形 2">
            <a:extLst>
              <a:ext uri="{FF2B5EF4-FFF2-40B4-BE49-F238E27FC236}">
                <a16:creationId xmlns:a16="http://schemas.microsoft.com/office/drawing/2014/main" id="{DD3DB8D9-F449-C34C-BAC5-CC393499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62883"/>
            <a:ext cx="86106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the sqrt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math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 = float(input('Enter a number: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square root of the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square_root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math.sqrt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square root.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square root of', number, 'is',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square_root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02063699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1">
            <a:extLst>
              <a:ext uri="{FF2B5EF4-FFF2-40B4-BE49-F238E27FC236}">
                <a16:creationId xmlns:a16="http://schemas.microsoft.com/office/drawing/2014/main" id="{D5446BD3-54EA-6845-BC2A-599BB559D7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F014FF-37AD-7646-BF50-C05DC360D5D3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184</a:t>
            </a:fld>
            <a:endParaRPr lang="en-US" altLang="zh-TW" sz="1400" b="0"/>
          </a:p>
        </p:txBody>
      </p:sp>
      <p:sp>
        <p:nvSpPr>
          <p:cNvPr id="70659" name="矩形 2">
            <a:extLst>
              <a:ext uri="{FF2B5EF4-FFF2-40B4-BE49-F238E27FC236}">
                <a16:creationId xmlns:a16="http://schemas.microsoft.com/office/drawing/2014/main" id="{4877A114-B51B-5541-9245-38A15A7C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077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the length of a 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triangle's hypotenuse.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math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length of the triangle's two sides.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 = float(input('Enter the length of side A: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b = float(input('Enter the length of side B: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length of the hypotenuse.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math.hypot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(a,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distance between (0, 0) to</a:t>
            </a:r>
            <a:r>
              <a:rPr lang="zh-TW" alt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a,b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length of the hypotenuse.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length of the hypotenuse is',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73648889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AAB6E75C-66C3-D74C-A818-F93B7570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71683" name="Content Placeholder 3">
            <a:extLst>
              <a:ext uri="{FF2B5EF4-FFF2-40B4-BE49-F238E27FC236}">
                <a16:creationId xmlns:a16="http://schemas.microsoft.com/office/drawing/2014/main" id="{3BBFABC5-2A3F-064A-B142-898338655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4250" y="1295400"/>
            <a:ext cx="7175500" cy="4953000"/>
          </a:xfrm>
        </p:spPr>
      </p:pic>
      <p:sp>
        <p:nvSpPr>
          <p:cNvPr id="71684" name="投影片編號版面配置區 1">
            <a:extLst>
              <a:ext uri="{FF2B5EF4-FFF2-40B4-BE49-F238E27FC236}">
                <a16:creationId xmlns:a16="http://schemas.microsoft.com/office/drawing/2014/main" id="{A3E078F3-4EB1-3749-8159-2B037FA25D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36D10C-4808-3D4D-9819-552DB6DD7B9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2422524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5B41FBD-13F3-C54C-B835-F1070ECF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FAE8DFCF-37A2-9747-B35D-B8525D22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math</a:t>
            </a:r>
            <a:r>
              <a:rPr lang="en-US" altLang="zh-TW">
                <a:ea typeface="新細明體" panose="02020500000000000000" pitchFamily="18" charset="-120"/>
              </a:rPr>
              <a:t> module defines variables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which are assigned the mathematical values for </a:t>
            </a:r>
            <a:r>
              <a:rPr lang="en-US" altLang="zh-TW" i="1">
                <a:ea typeface="新細明體" panose="02020500000000000000" pitchFamily="18" charset="-120"/>
              </a:rPr>
              <a:t>pi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Can be used in equations that require these values, to get more accurate results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Variables must also be called using the dot notation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Example: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circle_area = math.pi * radius**2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2708" name="投影片編號版面配置區 1">
            <a:extLst>
              <a:ext uri="{FF2B5EF4-FFF2-40B4-BE49-F238E27FC236}">
                <a16:creationId xmlns:a16="http://schemas.microsoft.com/office/drawing/2014/main" id="{1A575F7D-D14E-3A4C-B286-6193C9AA7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193D29-3C3C-0D4A-9BD6-84CC1E975FD3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76821132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EB8D5F8-D1F2-9F41-A771-EA1922E4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Functions in Modules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49E37A2E-A091-6E45-B8FA-A5B28174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large, complex programs, it is important to keep code organized</a:t>
            </a:r>
          </a:p>
          <a:p>
            <a:r>
              <a:rPr lang="en-US" altLang="en-US" u="sng"/>
              <a:t>Modularization</a:t>
            </a:r>
            <a:r>
              <a:rPr lang="en-US" altLang="en-US"/>
              <a:t>: grouping related functions in modules </a:t>
            </a:r>
          </a:p>
          <a:p>
            <a:pPr lvl="1"/>
            <a:r>
              <a:rPr lang="en-US" altLang="en-US"/>
              <a:t>Makes program easier to understand, test, and maintain</a:t>
            </a:r>
          </a:p>
          <a:p>
            <a:pPr lvl="1"/>
            <a:r>
              <a:rPr lang="en-US" altLang="en-US"/>
              <a:t>Make it easier to reuse code for multiple different programs</a:t>
            </a:r>
          </a:p>
          <a:p>
            <a:pPr lvl="2"/>
            <a:r>
              <a:rPr lang="en-US" altLang="en-US"/>
              <a:t>Import the module containing the required function to each program that needs it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3732" name="投影片編號版面配置區 1">
            <a:extLst>
              <a:ext uri="{FF2B5EF4-FFF2-40B4-BE49-F238E27FC236}">
                <a16:creationId xmlns:a16="http://schemas.microsoft.com/office/drawing/2014/main" id="{6BBB4179-9A44-A14E-BF38-CF1579D3B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E2F00A-D759-C942-A1BE-26A30591C1A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39063059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71E0C06C-5CC2-5F43-81E5-868953CE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Functions in Modules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68BA5D5A-A523-F046-AF3D-0E25F909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Module is a file that contains Python code</a:t>
            </a:r>
          </a:p>
          <a:p>
            <a:pPr lvl="1"/>
            <a:r>
              <a:rPr lang="en-US" altLang="en-US"/>
              <a:t>Contains function definition but does not contain calls to the functions</a:t>
            </a:r>
          </a:p>
          <a:p>
            <a:pPr lvl="2"/>
            <a:r>
              <a:rPr lang="en-US" altLang="en-US"/>
              <a:t>Importing programs will call the functions</a:t>
            </a:r>
          </a:p>
          <a:p>
            <a:r>
              <a:rPr lang="en-US" altLang="en-US"/>
              <a:t>Rules for module names:</a:t>
            </a:r>
          </a:p>
          <a:p>
            <a:pPr lvl="1"/>
            <a:r>
              <a:rPr lang="en-US" altLang="en-US"/>
              <a:t>File name should end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</a:p>
          <a:p>
            <a:pPr lvl="1"/>
            <a:r>
              <a:rPr lang="en-US" altLang="en-US"/>
              <a:t>Cannot be the same as a Python keyword</a:t>
            </a:r>
          </a:p>
          <a:p>
            <a:r>
              <a:rPr lang="en-US" altLang="en-US"/>
              <a:t>Import module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4756" name="投影片編號版面配置區 1">
            <a:extLst>
              <a:ext uri="{FF2B5EF4-FFF2-40B4-BE49-F238E27FC236}">
                <a16:creationId xmlns:a16="http://schemas.microsoft.com/office/drawing/2014/main" id="{CEDAA819-ED95-BA48-8B61-BCC4D96A8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7884BC-F9AA-3549-B34A-7DF401EF9F9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188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208269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1">
            <a:extLst>
              <a:ext uri="{FF2B5EF4-FFF2-40B4-BE49-F238E27FC236}">
                <a16:creationId xmlns:a16="http://schemas.microsoft.com/office/drawing/2014/main" id="{35BC0526-676F-6649-8DD2-3EC878161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568D60-3D7E-0C43-B464-FA83474CF63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189</a:t>
            </a:fld>
            <a:endParaRPr lang="en-US" altLang="zh-TW" sz="1400" b="0"/>
          </a:p>
        </p:txBody>
      </p:sp>
      <p:sp>
        <p:nvSpPr>
          <p:cNvPr id="75779" name="文字方塊 2">
            <a:extLst>
              <a:ext uri="{FF2B5EF4-FFF2-40B4-BE49-F238E27FC236}">
                <a16:creationId xmlns:a16="http://schemas.microsoft.com/office/drawing/2014/main" id="{35A29BF1-2B62-AE45-AFDE-7D66132B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391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  <a:t>Separate programs into different file </a:t>
            </a: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In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circle and rectangle, they only contain the needed modules</a:t>
            </a: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en-US" altLang="zh-TW" sz="1800" b="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en-US" altLang="zh-TW" sz="1800" b="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en-US" altLang="zh-TW" sz="1800" b="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zh-TW" altLang="en-US" sz="1800" b="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75780" name="物件 3">
            <a:extLst>
              <a:ext uri="{FF2B5EF4-FFF2-40B4-BE49-F238E27FC236}">
                <a16:creationId xmlns:a16="http://schemas.microsoft.com/office/drawing/2014/main" id="{6DCE4B3D-BBBF-6242-B1DF-AF4190E11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27222"/>
              </p:ext>
            </p:extLst>
          </p:nvPr>
        </p:nvGraphicFramePr>
        <p:xfrm>
          <a:off x="533400" y="1409700"/>
          <a:ext cx="9620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0" name="封裝程式殼層物件" showAsIcon="1" r:id="rId3" imgW="520700" imgH="495300" progId="Package">
                  <p:embed/>
                </p:oleObj>
              </mc:Choice>
              <mc:Fallback>
                <p:oleObj name="封裝程式殼層物件" showAsIcon="1" r:id="rId3" imgW="520700" imgH="495300" progId="Package">
                  <p:embed/>
                  <p:pic>
                    <p:nvPicPr>
                      <p:cNvPr id="75780" name="物件 3">
                        <a:extLst>
                          <a:ext uri="{FF2B5EF4-FFF2-40B4-BE49-F238E27FC236}">
                            <a16:creationId xmlns:a16="http://schemas.microsoft.com/office/drawing/2014/main" id="{6DCE4B3D-BBBF-6242-B1DF-AF4190E11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09700"/>
                        <a:ext cx="962025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物件 4">
            <a:extLst>
              <a:ext uri="{FF2B5EF4-FFF2-40B4-BE49-F238E27FC236}">
                <a16:creationId xmlns:a16="http://schemas.microsoft.com/office/drawing/2014/main" id="{BFDDDEBD-0969-5049-8D7A-CC8DBCE82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33229"/>
              </p:ext>
            </p:extLst>
          </p:nvPr>
        </p:nvGraphicFramePr>
        <p:xfrm>
          <a:off x="1841500" y="1409700"/>
          <a:ext cx="142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1" name="封裝程式殼層物件" showAsIcon="1" r:id="rId5" imgW="800100" imgH="495300" progId="Package">
                  <p:embed/>
                </p:oleObj>
              </mc:Choice>
              <mc:Fallback>
                <p:oleObj name="封裝程式殼層物件" showAsIcon="1" r:id="rId5" imgW="800100" imgH="495300" progId="Package">
                  <p:embed/>
                  <p:pic>
                    <p:nvPicPr>
                      <p:cNvPr id="75781" name="物件 4">
                        <a:extLst>
                          <a:ext uri="{FF2B5EF4-FFF2-40B4-BE49-F238E27FC236}">
                            <a16:creationId xmlns:a16="http://schemas.microsoft.com/office/drawing/2014/main" id="{BFDDDEBD-0969-5049-8D7A-CC8DBCE82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409700"/>
                        <a:ext cx="142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物件 5">
            <a:extLst>
              <a:ext uri="{FF2B5EF4-FFF2-40B4-BE49-F238E27FC236}">
                <a16:creationId xmlns:a16="http://schemas.microsoft.com/office/drawing/2014/main" id="{FB5338D5-A6A2-2549-96AA-D448295B6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63634"/>
              </p:ext>
            </p:extLst>
          </p:nvPr>
        </p:nvGraphicFramePr>
        <p:xfrm>
          <a:off x="3581400" y="1409700"/>
          <a:ext cx="1524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2" name="封裝程式殼層物件" showAsIcon="1" r:id="rId7" imgW="825500" imgH="495300" progId="Package">
                  <p:embed/>
                </p:oleObj>
              </mc:Choice>
              <mc:Fallback>
                <p:oleObj name="封裝程式殼層物件" showAsIcon="1" r:id="rId7" imgW="825500" imgH="495300" progId="Package">
                  <p:embed/>
                  <p:pic>
                    <p:nvPicPr>
                      <p:cNvPr id="75782" name="物件 5">
                        <a:extLst>
                          <a:ext uri="{FF2B5EF4-FFF2-40B4-BE49-F238E27FC236}">
                            <a16:creationId xmlns:a16="http://schemas.microsoft.com/office/drawing/2014/main" id="{FB5338D5-A6A2-2549-96AA-D448295B6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409700"/>
                        <a:ext cx="1524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矩形 6">
            <a:extLst>
              <a:ext uri="{FF2B5EF4-FFF2-40B4-BE49-F238E27FC236}">
                <a16:creationId xmlns:a16="http://schemas.microsoft.com/office/drawing/2014/main" id="{B1DEE768-7983-2D4F-BF42-2B55B6BB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06" y="2677912"/>
            <a:ext cx="8083594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geometry.py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circle and rectangle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allows the user to choose various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geometry calculations from a menu. This 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imports the circle and rectangle modules.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circle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rectangle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Constants for the menu choices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AREA_CIRCLE_CHOICE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………………………… ………………………… …………………………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………………………… ………………………… …………………………</a:t>
            </a:r>
            <a:endParaRPr lang="zh-TW" altLang="en-US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96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3FFBCB1-7645-4D43-8FF8-7BEF8CB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4CBC5BA-249F-5C43-BB5E-B58B2DA2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reference different values while program is running</a:t>
            </a:r>
          </a:p>
          <a:p>
            <a:pPr eaLnBrk="1" hangingPunct="1"/>
            <a:r>
              <a:rPr lang="en-US" altLang="en-US" u="sng" dirty="0">
                <a:solidFill>
                  <a:srgbClr val="0070C0"/>
                </a:solidFill>
              </a:rPr>
              <a:t>Garbage collection</a:t>
            </a:r>
            <a:r>
              <a:rPr lang="en-US" altLang="en-US" dirty="0"/>
              <a:t>: removal of values that are no longer referenced by variables</a:t>
            </a:r>
          </a:p>
          <a:p>
            <a:pPr lvl="1" eaLnBrk="1" hangingPunct="1"/>
            <a:r>
              <a:rPr lang="en-US" altLang="en-US" dirty="0"/>
              <a:t>Carried out by Python interpreter</a:t>
            </a:r>
          </a:p>
          <a:p>
            <a:pPr eaLnBrk="1" hangingPunct="1"/>
            <a:r>
              <a:rPr lang="en-US" altLang="en-US" dirty="0"/>
              <a:t>A variable can refer to item of any type</a:t>
            </a:r>
          </a:p>
          <a:p>
            <a:pPr lvl="1" eaLnBrk="1" hangingPunct="1"/>
            <a:r>
              <a:rPr lang="en-US" altLang="en-US" dirty="0"/>
              <a:t>Variable that has been assigned to one type can be reassigned to another type</a:t>
            </a:r>
            <a:endParaRPr lang="he-IL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34EDF002-D3C0-1E46-9ED6-69A3EF4A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 Driven Programs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60AE7E0F-790E-D740-B599-18ED145C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 dirty="0">
                <a:ea typeface="新細明體" panose="02020500000000000000" pitchFamily="18" charset="-120"/>
                <a:cs typeface="Courier New" panose="02070309020205020404" pitchFamily="49" charset="0"/>
              </a:rPr>
              <a:t>Menu-driven program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displays a list of operations on the screen, allowing user to select the desired operation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List of operations displayed on the screen is called a </a:t>
            </a:r>
            <a:r>
              <a:rPr lang="en-US" altLang="zh-TW" i="1" dirty="0">
                <a:ea typeface="新細明體" panose="02020500000000000000" pitchFamily="18" charset="-120"/>
                <a:cs typeface="Courier New" panose="02070309020205020404" pitchFamily="49" charset="0"/>
              </a:rPr>
              <a:t>menu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(as shown in the example before)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Program uses a decision structure to determine the selected menu option and required operation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Typically repeats until the user quits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6804" name="投影片編號版面配置區 1">
            <a:extLst>
              <a:ext uri="{FF2B5EF4-FFF2-40B4-BE49-F238E27FC236}">
                <a16:creationId xmlns:a16="http://schemas.microsoft.com/office/drawing/2014/main" id="{04D89999-F87B-1245-8AF9-4BC972FA9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796D02-DD70-7D4E-9EBE-272483F6706D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51300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940442C-F895-FC4D-B1A4-48F04F2F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7743392A-7D1C-4040-82C7-E891C42C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The advantages of using functions</a:t>
            </a:r>
          </a:p>
          <a:p>
            <a:pPr lvl="1" eaLnBrk="1" hangingPunct="1"/>
            <a:r>
              <a:rPr lang="en-US" altLang="en-US"/>
              <a:t>The syntax for defining and calling a function</a:t>
            </a:r>
          </a:p>
          <a:p>
            <a:pPr lvl="1" eaLnBrk="1" hangingPunct="1"/>
            <a:r>
              <a:rPr lang="en-US" altLang="en-US"/>
              <a:t>Methods for designing a program to use functions</a:t>
            </a:r>
          </a:p>
          <a:p>
            <a:pPr lvl="1" eaLnBrk="1" hangingPunct="1"/>
            <a:r>
              <a:rPr lang="en-US" altLang="en-US"/>
              <a:t>Use of local variables and their scope</a:t>
            </a:r>
          </a:p>
          <a:p>
            <a:pPr lvl="1" eaLnBrk="1" hangingPunct="1"/>
            <a:r>
              <a:rPr lang="en-US" altLang="en-US"/>
              <a:t>Syntax and limitations of passing arguments to functions</a:t>
            </a:r>
          </a:p>
          <a:p>
            <a:pPr lvl="1" eaLnBrk="1" hangingPunct="1"/>
            <a:r>
              <a:rPr lang="en-US" altLang="en-US"/>
              <a:t>Global variables, global constants, and their advantages and disadvantages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7828" name="投影片編號版面配置區 1">
            <a:extLst>
              <a:ext uri="{FF2B5EF4-FFF2-40B4-BE49-F238E27FC236}">
                <a16:creationId xmlns:a16="http://schemas.microsoft.com/office/drawing/2014/main" id="{C73BB088-B702-FE40-8FCF-B1FC6195C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57D859-A3B2-7140-86E2-570FFACB25D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21326658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E2FD104-F2CA-4143-95A3-B9542F09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FEA90697-B62E-BA46-BD37-CD886105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Value-returning functions, including:</a:t>
            </a:r>
          </a:p>
          <a:p>
            <a:pPr lvl="2" eaLnBrk="1" hangingPunct="1"/>
            <a:r>
              <a:rPr lang="en-US" altLang="en-US"/>
              <a:t>Writing value-returning functions</a:t>
            </a:r>
          </a:p>
          <a:p>
            <a:pPr lvl="2" eaLnBrk="1" hangingPunct="1"/>
            <a:r>
              <a:rPr lang="en-US" altLang="en-US"/>
              <a:t>Using value-returning functions</a:t>
            </a:r>
          </a:p>
          <a:p>
            <a:pPr lvl="2" eaLnBrk="1" hangingPunct="1"/>
            <a:r>
              <a:rPr lang="en-US" altLang="en-US"/>
              <a:t>Functions returning multiple values</a:t>
            </a:r>
          </a:p>
          <a:p>
            <a:pPr lvl="1" eaLnBrk="1" hangingPunct="1"/>
            <a:r>
              <a:rPr lang="en-US" altLang="en-US"/>
              <a:t>Using library functions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/>
              <a:t>statement</a:t>
            </a:r>
          </a:p>
          <a:p>
            <a:pPr lvl="1" eaLnBrk="1" hangingPunct="1"/>
            <a:r>
              <a:rPr lang="en-US" altLang="en-US"/>
              <a:t>Modules, including:</a:t>
            </a:r>
          </a:p>
          <a:p>
            <a:pPr lvl="2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modules</a:t>
            </a:r>
          </a:p>
          <a:p>
            <a:pPr lvl="2" eaLnBrk="1" hangingPunct="1"/>
            <a:r>
              <a:rPr lang="en-US" altLang="en-US"/>
              <a:t>Grouping your own functions in modules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8852" name="投影片編號版面配置區 1">
            <a:extLst>
              <a:ext uri="{FF2B5EF4-FFF2-40B4-BE49-F238E27FC236}">
                <a16:creationId xmlns:a16="http://schemas.microsoft.com/office/drawing/2014/main" id="{927EDC73-3DDB-6B45-BE99-7C562B8A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6607DA-32BA-3749-8E60-FE76412D147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74280956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>
            <a:extLst>
              <a:ext uri="{FF2B5EF4-FFF2-40B4-BE49-F238E27FC236}">
                <a16:creationId xmlns:a16="http://schemas.microsoft.com/office/drawing/2014/main" id="{6F64577F-E857-544A-B632-88B614CB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1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8915" name="內容版面配置區 2">
            <a:extLst>
              <a:ext uri="{FF2B5EF4-FFF2-40B4-BE49-F238E27FC236}">
                <a16:creationId xmlns:a16="http://schemas.microsoft.com/office/drawing/2014/main" id="{D2A8C320-B479-9B43-A561-AAC131A6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Print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8916" name="矩形 3">
            <a:extLst>
              <a:ext uri="{FF2B5EF4-FFF2-40B4-BE49-F238E27FC236}">
                <a16:creationId xmlns:a16="http://schemas.microsoft.com/office/drawing/2014/main" id="{5B0CDD8B-6EF7-FA40-AF90-FF183789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2362200"/>
            <a:ext cx="4572000" cy="3970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a value: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257481559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>
            <a:extLst>
              <a:ext uri="{FF2B5EF4-FFF2-40B4-BE49-F238E27FC236}">
                <a16:creationId xmlns:a16="http://schemas.microsoft.com/office/drawing/2014/main" id="{D7BAE51A-D6F3-1A41-9E28-E75581C8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2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9939" name="內容版面配置區 2">
            <a:extLst>
              <a:ext uri="{FF2B5EF4-FFF2-40B4-BE49-F238E27FC236}">
                <a16:creationId xmlns:a16="http://schemas.microsoft.com/office/drawing/2014/main" id="{A575CBE1-C5F4-AA4B-A354-7032367A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Print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9940" name="矩形 3">
            <a:extLst>
              <a:ext uri="{FF2B5EF4-FFF2-40B4-BE49-F238E27FC236}">
                <a16:creationId xmlns:a16="http://schemas.microsoft.com/office/drawing/2014/main" id="{F68FE6ED-49F9-1C41-BB51-7793F3DDE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0613"/>
            <a:ext cx="50292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a value: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 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  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    #</a:t>
            </a:r>
          </a:p>
        </p:txBody>
      </p:sp>
      <p:cxnSp>
        <p:nvCxnSpPr>
          <p:cNvPr id="39941" name="直線單箭頭接點 5">
            <a:extLst>
              <a:ext uri="{FF2B5EF4-FFF2-40B4-BE49-F238E27FC236}">
                <a16:creationId xmlns:a16="http://schemas.microsoft.com/office/drawing/2014/main" id="{B5276616-B0FD-E445-A8E8-B99DEEB7857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00750" y="3032125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文字方塊 6">
            <a:extLst>
              <a:ext uri="{FF2B5EF4-FFF2-40B4-BE49-F238E27FC236}">
                <a16:creationId xmlns:a16="http://schemas.microsoft.com/office/drawing/2014/main" id="{94B2F5B0-6CE4-9C44-B1D6-D690B82E0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19400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ea typeface="新細明體" panose="02020500000000000000" pitchFamily="18" charset="-120"/>
              </a:rPr>
              <a:t>One space</a:t>
            </a:r>
            <a:endParaRPr lang="zh-TW" altLang="en-US" sz="1800" b="0" dirty="0">
              <a:ea typeface="新細明體" panose="02020500000000000000" pitchFamily="18" charset="-120"/>
            </a:endParaRPr>
          </a:p>
        </p:txBody>
      </p:sp>
      <p:cxnSp>
        <p:nvCxnSpPr>
          <p:cNvPr id="39943" name="直線單箭頭接點 7">
            <a:extLst>
              <a:ext uri="{FF2B5EF4-FFF2-40B4-BE49-F238E27FC236}">
                <a16:creationId xmlns:a16="http://schemas.microsoft.com/office/drawing/2014/main" id="{C3610334-F391-F941-A239-1E4C246419E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21388" y="3255963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文字方塊 8">
            <a:extLst>
              <a:ext uri="{FF2B5EF4-FFF2-40B4-BE49-F238E27FC236}">
                <a16:creationId xmlns:a16="http://schemas.microsoft.com/office/drawing/2014/main" id="{0DA20701-8A7F-A347-A774-C936261B3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03212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ea typeface="新細明體" panose="02020500000000000000" pitchFamily="18" charset="-120"/>
              </a:rPr>
              <a:t>Two space</a:t>
            </a:r>
            <a:endParaRPr lang="zh-TW" altLang="en-US" sz="1800" b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1810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>
            <a:extLst>
              <a:ext uri="{FF2B5EF4-FFF2-40B4-BE49-F238E27FC236}">
                <a16:creationId xmlns:a16="http://schemas.microsoft.com/office/drawing/2014/main" id="{32E06C31-9916-BB43-A736-B98F5483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3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0963" name="內容版面配置區 2">
            <a:extLst>
              <a:ext uri="{FF2B5EF4-FFF2-40B4-BE49-F238E27FC236}">
                <a16:creationId xmlns:a16="http://schemas.microsoft.com/office/drawing/2014/main" id="{7DA0708B-AD68-6141-A482-E3130197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Print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ED7F5E56-FA06-1741-884E-DBBC70938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90800"/>
            <a:ext cx="3733800" cy="34163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odd number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odd number 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odd </a:t>
            </a: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 </a:t>
            </a:r>
            <a:r>
              <a:rPr lang="en-US" altLang="zh-TW" sz="1800" b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9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1800" b="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*******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*</a:t>
            </a:r>
          </a:p>
        </p:txBody>
      </p:sp>
      <p:cxnSp>
        <p:nvCxnSpPr>
          <p:cNvPr id="40965" name="直線單箭頭接點 4">
            <a:extLst>
              <a:ext uri="{FF2B5EF4-FFF2-40B4-BE49-F238E27FC236}">
                <a16:creationId xmlns:a16="http://schemas.microsoft.com/office/drawing/2014/main" id="{192BECCA-E59E-6D4E-A122-29BC8799748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07088" y="2738438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文字方塊 5">
            <a:extLst>
              <a:ext uri="{FF2B5EF4-FFF2-40B4-BE49-F238E27FC236}">
                <a16:creationId xmlns:a16="http://schemas.microsoft.com/office/drawing/2014/main" id="{EB463489-C4FC-CD41-9C80-CC2BE278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2514600"/>
            <a:ext cx="2095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ea typeface="新細明體" panose="02020500000000000000" pitchFamily="18" charset="-120"/>
              </a:rPr>
              <a:t>Avoid wrong input</a:t>
            </a:r>
            <a:endParaRPr lang="zh-TW" altLang="en-US" sz="1800" b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37990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標題 2">
            <a:extLst>
              <a:ext uri="{FF2B5EF4-FFF2-40B4-BE49-F238E27FC236}">
                <a16:creationId xmlns:a16="http://schemas.microsoft.com/office/drawing/2014/main" id="{617DBDD0-68C9-6240-BCB3-4DEA5716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79875" name="內容版面配置區 3">
            <a:extLst>
              <a:ext uri="{FF2B5EF4-FFF2-40B4-BE49-F238E27FC236}">
                <a16:creationId xmlns:a16="http://schemas.microsoft.com/office/drawing/2014/main" id="{12D4EF3A-BF5F-8A41-8C20-E9A688AF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371600"/>
            <a:ext cx="8229600" cy="4525963"/>
          </a:xfrm>
        </p:spPr>
        <p:txBody>
          <a:bodyPr/>
          <a:lstStyle/>
          <a:p>
            <a:pPr lvl="1"/>
            <a:endParaRPr lang="en-US" altLang="zh-TW" sz="1800" dirty="0">
              <a:ea typeface="新細明體" panose="02020500000000000000" pitchFamily="18" charset="-120"/>
              <a:sym typeface="Wingdings" pitchFamily="2" charset="2"/>
            </a:endParaRPr>
          </a:p>
        </p:txBody>
      </p:sp>
      <p:sp>
        <p:nvSpPr>
          <p:cNvPr id="79876" name="投影片編號版面配置區 1">
            <a:extLst>
              <a:ext uri="{FF2B5EF4-FFF2-40B4-BE49-F238E27FC236}">
                <a16:creationId xmlns:a16="http://schemas.microsoft.com/office/drawing/2014/main" id="{0DD6C13F-987C-C34B-A97E-705E386B1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D5B8E0-191B-E74A-8EAA-36C15B09746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196</a:t>
            </a:fld>
            <a:endParaRPr lang="en-US" altLang="zh-TW" sz="1400" b="0"/>
          </a:p>
        </p:txBody>
      </p:sp>
      <p:pic>
        <p:nvPicPr>
          <p:cNvPr id="79877" name="Picture 6">
            <a:extLst>
              <a:ext uri="{FF2B5EF4-FFF2-40B4-BE49-F238E27FC236}">
                <a16:creationId xmlns:a16="http://schemas.microsoft.com/office/drawing/2014/main" id="{EB798216-3FEF-E34B-BC76-0402138B9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7" y="1922641"/>
            <a:ext cx="51022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60346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標題 1">
            <a:extLst>
              <a:ext uri="{FF2B5EF4-FFF2-40B4-BE49-F238E27FC236}">
                <a16:creationId xmlns:a16="http://schemas.microsoft.com/office/drawing/2014/main" id="{76B4F718-9883-754E-94FD-B0E584A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5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0900" name="內容版面配置區 2">
            <a:extLst>
              <a:ext uri="{FF2B5EF4-FFF2-40B4-BE49-F238E27FC236}">
                <a16:creationId xmlns:a16="http://schemas.microsoft.com/office/drawing/2014/main" id="{F1A43917-0760-0544-AFAA-C90DDF10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Number guessing game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At least two functions: guessing() and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main()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guessing() return if success to main()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You should have a limit on guess times</a:t>
            </a:r>
            <a:endParaRPr lang="zh-TW" altLang="en-US" sz="1600" dirty="0">
              <a:ea typeface="新細明體" panose="02020500000000000000" pitchFamily="18" charset="-120"/>
            </a:endParaRPr>
          </a:p>
        </p:txBody>
      </p:sp>
      <p:sp>
        <p:nvSpPr>
          <p:cNvPr id="80901" name="投影片編號版面配置區 3">
            <a:extLst>
              <a:ext uri="{FF2B5EF4-FFF2-40B4-BE49-F238E27FC236}">
                <a16:creationId xmlns:a16="http://schemas.microsoft.com/office/drawing/2014/main" id="{3FDF4D3C-E582-8246-B852-6D71C9EA53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929A50-3DCF-D842-9076-22BADA7C171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197</a:t>
            </a:fld>
            <a:endParaRPr lang="en-US" altLang="zh-TW" sz="1400" b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DA082F-CF32-484C-B9E2-00E1A346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24200"/>
            <a:ext cx="4267200" cy="17399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05913D3-BCC6-6140-AD1D-5C3C71472C6D}"/>
              </a:ext>
            </a:extLst>
          </p:cNvPr>
          <p:cNvSpPr/>
          <p:nvPr/>
        </p:nvSpPr>
        <p:spPr bwMode="auto">
          <a:xfrm>
            <a:off x="4077499" y="3581400"/>
            <a:ext cx="457200" cy="304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3571608-59E6-8242-B45B-79464FF94042}"/>
              </a:ext>
            </a:extLst>
          </p:cNvPr>
          <p:cNvSpPr/>
          <p:nvPr/>
        </p:nvSpPr>
        <p:spPr bwMode="auto">
          <a:xfrm>
            <a:off x="3048000" y="3810000"/>
            <a:ext cx="992198" cy="304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8AD997-1E1E-0A4D-9457-EDE04A67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3598452"/>
            <a:ext cx="4013200" cy="1638300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88222163-0043-4E46-8A73-D4DC8E0D2117}"/>
              </a:ext>
            </a:extLst>
          </p:cNvPr>
          <p:cNvSpPr/>
          <p:nvPr/>
        </p:nvSpPr>
        <p:spPr bwMode="auto">
          <a:xfrm>
            <a:off x="4534699" y="4913267"/>
            <a:ext cx="2209800" cy="34453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0941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1157-35C3-EF44-9BFE-AA37EF40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A686CA-92F1-9E41-891D-98CD737A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80847D-241E-7D46-94BF-CCC21F6B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90" y="0"/>
            <a:ext cx="4681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477C91B-4059-5A49-8128-B23E226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28DA772-8276-5D48-9862-EC060888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</a:t>
            </a:r>
          </a:p>
          <a:p>
            <a:pPr eaLnBrk="1" hangingPunct="1"/>
            <a:r>
              <a:rPr lang="en-US" altLang="en-US"/>
              <a:t>Input, Processing, and Output</a:t>
            </a:r>
          </a:p>
          <a:p>
            <a:pPr eaLnBrk="1" hangingPunct="1"/>
            <a:r>
              <a:rPr lang="en-US" altLang="en-US"/>
              <a:t>Displaying Output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</a:p>
          <a:p>
            <a:pPr eaLnBrk="1" hangingPunct="1"/>
            <a:r>
              <a:rPr lang="en-US" altLang="en-US"/>
              <a:t>Comments </a:t>
            </a:r>
          </a:p>
          <a:p>
            <a:pPr eaLnBrk="1" hangingPunct="1"/>
            <a:r>
              <a:rPr lang="en-US" altLang="en-US"/>
              <a:t>Variables</a:t>
            </a:r>
          </a:p>
          <a:p>
            <a:pPr eaLnBrk="1" hangingPunct="1"/>
            <a:r>
              <a:rPr lang="en-US" altLang="en-US"/>
              <a:t>Reading Input from the Keyboard</a:t>
            </a:r>
          </a:p>
          <a:p>
            <a:pPr eaLnBrk="1" hangingPunct="1"/>
            <a:r>
              <a:rPr lang="en-US" altLang="en-US"/>
              <a:t>Performing Calculations</a:t>
            </a:r>
          </a:p>
          <a:p>
            <a:pPr eaLnBrk="1" hangingPunct="1"/>
            <a:r>
              <a:rPr lang="en-US" altLang="en-US"/>
              <a:t>More About Data Output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3AD42DF-C668-9947-8457-8A533A0B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Types, Literals,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Data Type</a:t>
            </a:r>
            <a:endParaRPr lang="he-IL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780BEF4-3624-054F-A680-64B24678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 dirty="0"/>
              <a:t>Data types</a:t>
            </a:r>
            <a:r>
              <a:rPr lang="en-US" altLang="en-US" sz="2800" dirty="0"/>
              <a:t>: categorize value in memory</a:t>
            </a:r>
          </a:p>
          <a:p>
            <a:pPr lvl="1" eaLnBrk="1" hangingPunct="1"/>
            <a:r>
              <a:rPr lang="en-US" altLang="en-US" sz="2400" dirty="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sz="2800" u="sng" dirty="0"/>
              <a:t>Numeric literal</a:t>
            </a:r>
            <a:r>
              <a:rPr lang="en-US" altLang="en-US" sz="2800" dirty="0"/>
              <a:t>: number written in a program</a:t>
            </a:r>
          </a:p>
          <a:p>
            <a:pPr lvl="1" eaLnBrk="1" hangingPunct="1"/>
            <a:r>
              <a:rPr lang="en-US" altLang="en-US" sz="2400" dirty="0">
                <a:solidFill>
                  <a:srgbClr val="0070C0"/>
                </a:solidFill>
              </a:rPr>
              <a:t>No decimal point considered int, otherwise, considered float</a:t>
            </a:r>
            <a:endParaRPr lang="en-US" altLang="en-US" sz="28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rgbClr val="0070C0"/>
                </a:solidFill>
              </a:rPr>
              <a:t>Some operations behave differently depending on data 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3">
            <a:extLst>
              <a:ext uri="{FF2B5EF4-FFF2-40B4-BE49-F238E27FC236}">
                <a16:creationId xmlns:a16="http://schemas.microsoft.com/office/drawing/2014/main" id="{145C2E91-9CFF-1B49-A03B-E33B4458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762000"/>
            <a:ext cx="7848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variable reassignment.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Assign a value to the dollars variable.</a:t>
            </a:r>
          </a:p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dollars = 2.75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print('I have', dollars, 'in my account.')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Reassign dollars so it references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 different value.</a:t>
            </a:r>
          </a:p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dollars = 99.95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print('But now I have', dollars, 'in my account!')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By python command line</a:t>
            </a:r>
          </a:p>
          <a:p>
            <a:pPr eaLnBrk="1" hangingPunct="1"/>
            <a:endParaRPr lang="en-US" altLang="zh-TW" b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type(1)</a:t>
            </a: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&lt;class 'int'&gt;</a:t>
            </a: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type(1.0)</a:t>
            </a: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&lt;class 'float'&gt;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6271A1D-2618-694B-8018-F4BF34CA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8E556C4-0C0E-B245-A9BF-D662FF8B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0"/>
              <a:t>A variable in Python can refer to items of any type</a:t>
            </a:r>
            <a:endParaRPr lang="en-US" altLang="en-US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22932BCC-9DB8-5A47-9DCA-F6B2A3B9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971800"/>
            <a:ext cx="6826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A904397-36F5-2B4C-8974-079DC948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0622985-B68D-D841-9AE7-0A277660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Most programs need to read input from the user</a:t>
            </a:r>
          </a:p>
          <a:p>
            <a:pPr eaLnBrk="1" hangingPunct="1"/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Built-in </a:t>
            </a:r>
            <a:r>
              <a:rPr lang="en-US" altLang="zh-TW" sz="2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input</a:t>
            </a:r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 function reads input from keyboard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 dirty="0">
                <a:ea typeface="新細明體" panose="02020500000000000000" pitchFamily="18" charset="-120"/>
              </a:rPr>
              <a:t>Returns the data as a string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 dirty="0">
                <a:ea typeface="新細明體" panose="02020500000000000000" pitchFamily="18" charset="-120"/>
              </a:rPr>
              <a:t>Format: </a:t>
            </a:r>
            <a:r>
              <a:rPr lang="en-US" altLang="zh-TW" sz="2400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variable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input(</a:t>
            </a:r>
            <a:r>
              <a:rPr lang="en-US" altLang="zh-TW" sz="2400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prompt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prompt </a:t>
            </a:r>
            <a:r>
              <a:rPr lang="en-US" altLang="zh-TW" sz="2000" dirty="0">
                <a:ea typeface="新細明體" panose="02020500000000000000" pitchFamily="18" charset="-120"/>
              </a:rPr>
              <a:t>is typically a string instructing user to enter a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 dirty="0">
                <a:ea typeface="新細明體" panose="02020500000000000000" pitchFamily="18" charset="-120"/>
              </a:rPr>
              <a:t>Does not automatically display a space after the prompt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>
            <a:extLst>
              <a:ext uri="{FF2B5EF4-FFF2-40B4-BE49-F238E27FC236}">
                <a16:creationId xmlns:a16="http://schemas.microsoft.com/office/drawing/2014/main" id="{0C958C72-F40C-9846-997D-0E49C0F3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0600"/>
            <a:ext cx="7467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user's first name.</a:t>
            </a:r>
          </a:p>
          <a:p>
            <a:pPr eaLnBrk="1" hangingPunct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input('Enter your first name: ')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user's last name.</a:t>
            </a:r>
          </a:p>
          <a:p>
            <a:pPr eaLnBrk="1" hangingPunct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input('Enter your last name: ')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a greeting to the user.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print('Hello {} {}’.format(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7A01FE2-1E4D-3047-A5C8-7F06512F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C2E59-021D-F941-9856-7A3A716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2800" dirty="0">
                <a:solidFill>
                  <a:srgbClr val="FF0000"/>
                </a:solidFill>
              </a:rPr>
              <a:t>function always returns a string</a:t>
            </a:r>
          </a:p>
          <a:p>
            <a:pPr eaLnBrk="1" hangingPunct="1">
              <a:defRPr/>
            </a:pPr>
            <a:r>
              <a:rPr lang="en-US" sz="2800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2400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sz="2400" dirty="0">
                <a:latin typeface="+mj-lt"/>
                <a:cs typeface="Courier New" pitchFamily="49" charset="0"/>
              </a:rPr>
              <a:t>: general 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>
            <a:extLst>
              <a:ext uri="{FF2B5EF4-FFF2-40B4-BE49-F238E27FC236}">
                <a16:creationId xmlns:a16="http://schemas.microsoft.com/office/drawing/2014/main" id="{838CF784-9360-F345-8A25-8A775F6AE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6477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user's name, age, and income.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 = input('What is your name? ')</a:t>
            </a:r>
          </a:p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age = int(input('What is your age? '))</a:t>
            </a:r>
          </a:p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income = float(input('What is your income? '))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27651" name="直線單箭頭接點 3">
            <a:extLst>
              <a:ext uri="{FF2B5EF4-FFF2-40B4-BE49-F238E27FC236}">
                <a16:creationId xmlns:a16="http://schemas.microsoft.com/office/drawing/2014/main" id="{0B0FFAE2-00FF-314A-BC9C-D23EAEE264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72200" y="990600"/>
            <a:ext cx="685800" cy="38100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27652" name="文字方塊 5">
            <a:extLst>
              <a:ext uri="{FF2B5EF4-FFF2-40B4-BE49-F238E27FC236}">
                <a16:creationId xmlns:a16="http://schemas.microsoft.com/office/drawing/2014/main" id="{53168212-A279-8B42-906A-5FA083E1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25425"/>
            <a:ext cx="219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How about you input a non-integer value?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2111315-11DF-9541-AC69-D98D976A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Performing Calculations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4B91BEB-D92C-0848-BBF6-FF26444C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Math expression: performs calculation and gives a value</a:t>
            </a:r>
          </a:p>
          <a:p>
            <a:pPr lvl="1" eaLnBrk="1" hangingPunct="1"/>
            <a:r>
              <a:rPr lang="en-US" altLang="en-US" sz="2400" u="sng" dirty="0"/>
              <a:t>Math operator</a:t>
            </a:r>
            <a:r>
              <a:rPr lang="en-US" altLang="en-US" sz="2400" dirty="0"/>
              <a:t>: tool for performing calculation</a:t>
            </a:r>
          </a:p>
          <a:p>
            <a:pPr lvl="1" eaLnBrk="1" hangingPunct="1"/>
            <a:r>
              <a:rPr lang="en-US" altLang="en-US" sz="2400" u="sng" dirty="0"/>
              <a:t>Operands</a:t>
            </a:r>
            <a:r>
              <a:rPr lang="en-US" altLang="en-US" sz="2400" dirty="0"/>
              <a:t>: values surrounding operator</a:t>
            </a:r>
          </a:p>
          <a:p>
            <a:pPr lvl="2" eaLnBrk="1" hangingPunct="1"/>
            <a:r>
              <a:rPr lang="en-US" altLang="en-US" sz="2000" dirty="0"/>
              <a:t>Variables can be used as operands</a:t>
            </a:r>
          </a:p>
          <a:p>
            <a:pPr lvl="1" eaLnBrk="1" hangingPunct="1"/>
            <a:r>
              <a:rPr lang="en-US" altLang="en-US" sz="2400" dirty="0"/>
              <a:t>Resulting value typically assigned to variable</a:t>
            </a:r>
          </a:p>
          <a:p>
            <a:pPr eaLnBrk="1" hangingPunct="1"/>
            <a:r>
              <a:rPr lang="en-US" altLang="en-US" sz="2800" dirty="0"/>
              <a:t>Two types of division: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/>
              <a:t> operator performs floating point division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400" dirty="0">
                <a:solidFill>
                  <a:srgbClr val="FF0000"/>
                </a:solidFill>
              </a:rPr>
              <a:t> operator performs integer division</a:t>
            </a:r>
          </a:p>
          <a:p>
            <a:pPr lvl="2" eaLnBrk="1" hangingPunct="1"/>
            <a:r>
              <a:rPr lang="en-US" altLang="en-US" sz="2000" dirty="0"/>
              <a:t>Positive results truncated, negative rounded away from zero </a:t>
            </a:r>
            <a:r>
              <a:rPr lang="en-US" altLang="en-US" sz="2000" dirty="0">
                <a:sym typeface="Wingdings" pitchFamily="2" charset="2"/>
              </a:rPr>
              <a:t> -2.25 </a:t>
            </a:r>
            <a:r>
              <a:rPr lang="en-US" altLang="zh-TW" sz="2000" dirty="0">
                <a:ea typeface="新細明體" panose="02020500000000000000" pitchFamily="18" charset="-120"/>
                <a:sym typeface="Wingdings" pitchFamily="2" charset="2"/>
              </a:rPr>
              <a:t> -3</a:t>
            </a:r>
          </a:p>
          <a:p>
            <a:pPr lvl="2" eaLnBrk="1" hangingPunct="1"/>
            <a:r>
              <a:rPr lang="en-US" altLang="en-US" sz="2000" b="1" dirty="0">
                <a:solidFill>
                  <a:srgbClr val="0070C0"/>
                </a:solidFill>
                <a:ea typeface="新細明體" panose="02020500000000000000" pitchFamily="18" charset="-120"/>
                <a:sym typeface="Wingdings" pitchFamily="2" charset="2"/>
              </a:rPr>
              <a:t>14//3 = 4,    -14//3 = -5,   int(-14/3) = -4</a:t>
            </a:r>
            <a:endParaRPr lang="en-US" alt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">
            <a:extLst>
              <a:ext uri="{FF2B5EF4-FFF2-40B4-BE49-F238E27FC236}">
                <a16:creationId xmlns:a16="http://schemas.microsoft.com/office/drawing/2014/main" id="{AE90DC6A-D3F8-DA48-BE1B-2497866C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"/>
            <a:ext cx="87630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gets an item's original price and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calculates its sale price, with a 20% discount.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item's original price.</a:t>
            </a:r>
          </a:p>
          <a:p>
            <a:pPr eaLnBrk="1" hangingPunct="1"/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original_price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float(input("Enter the item's original price: "))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the amount of the discount.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discount =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original_price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0.2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the sale price.</a:t>
            </a:r>
          </a:p>
          <a:p>
            <a:pPr eaLnBrk="1" hangingPunct="1"/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original_price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 discount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sale price.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sale price is {}’.format(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E24680D-82F6-DE4D-8376-59F6ACA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 Precedence and Grouping with Parentheses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8CD5D11-9E95-B34D-AD55-1A1F85EA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Python operator precedence: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Operations enclosed in parentheses</a:t>
            </a:r>
          </a:p>
          <a:p>
            <a:pPr marL="1371600" lvl="2" indent="-514350" eaLnBrk="1" hangingPunct="1">
              <a:defRPr/>
            </a:pPr>
            <a:r>
              <a:rPr lang="en-US" altLang="en-US" sz="2000" dirty="0"/>
              <a:t>Forces operations to be performed before others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0070C0"/>
                </a:solidFill>
              </a:rPr>
              <a:t>Exponentiation (**)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Multiplication (*), division (/ and //), and remainder (%)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Addition (+) and subtraction (-)</a:t>
            </a:r>
          </a:p>
          <a:p>
            <a:pPr eaLnBrk="1" hangingPunct="1">
              <a:defRPr/>
            </a:pPr>
            <a:r>
              <a:rPr lang="en-US" altLang="en-US" sz="2800" dirty="0"/>
              <a:t>Higher precedence performed first</a:t>
            </a:r>
          </a:p>
          <a:p>
            <a:pPr lvl="1" eaLnBrk="1" hangingPunct="1">
              <a:defRPr/>
            </a:pPr>
            <a:r>
              <a:rPr lang="en-US" altLang="en-US" sz="2400" dirty="0"/>
              <a:t>Same precedence operators execute from left to right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A1BA969-0FD6-D242-8D6E-977F44B9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AF58D97-029C-C341-9C16-1AB3FF86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must be designed before they are written</a:t>
            </a:r>
          </a:p>
          <a:p>
            <a:pPr eaLnBrk="1" hangingPunct="1"/>
            <a:r>
              <a:rPr lang="en-US" altLang="en-US"/>
              <a:t>Program development cycle:</a:t>
            </a:r>
          </a:p>
          <a:p>
            <a:pPr lvl="1" eaLnBrk="1" hangingPunct="1"/>
            <a:r>
              <a:rPr lang="en-US" altLang="en-US"/>
              <a:t>Design the program</a:t>
            </a:r>
          </a:p>
          <a:p>
            <a:pPr lvl="1" eaLnBrk="1" hangingPunct="1"/>
            <a:r>
              <a:rPr lang="en-US" altLang="en-US"/>
              <a:t>Write the code</a:t>
            </a:r>
          </a:p>
          <a:p>
            <a:pPr lvl="1" eaLnBrk="1" hangingPunct="1"/>
            <a:r>
              <a:rPr lang="en-US" altLang="en-US"/>
              <a:t>Correct syntax errors</a:t>
            </a:r>
          </a:p>
          <a:p>
            <a:pPr lvl="1" eaLnBrk="1" hangingPunct="1"/>
            <a:r>
              <a:rPr lang="en-US" altLang="en-US"/>
              <a:t>Test the program</a:t>
            </a:r>
          </a:p>
          <a:p>
            <a:pPr lvl="1" eaLnBrk="1" hangingPunct="1"/>
            <a:r>
              <a:rPr lang="en-US" altLang="en-US"/>
              <a:t>Correct logic errors</a:t>
            </a:r>
            <a:endParaRPr lang="he-IL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82B522C-B33E-8144-8C65-53DA2FE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Exponent Operator and the Remainder Operator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D8897B5-E09F-AA4F-AA74-6A5198DA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u="sng">
                <a:ea typeface="新細明體" panose="02020500000000000000" pitchFamily="18" charset="-120"/>
              </a:rPr>
              <a:t>Exponent operator (</a:t>
            </a:r>
            <a:r>
              <a:rPr lang="en-US" altLang="zh-TW" sz="28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</a:t>
            </a:r>
            <a:r>
              <a:rPr lang="en-US" altLang="zh-TW" sz="2800" u="sng">
                <a:ea typeface="新細明體" panose="02020500000000000000" pitchFamily="18" charset="-120"/>
              </a:rPr>
              <a:t>)</a:t>
            </a:r>
            <a:r>
              <a:rPr lang="en-US" altLang="zh-TW" sz="2800">
                <a:ea typeface="新細明體" panose="02020500000000000000" pitchFamily="18" charset="-120"/>
              </a:rPr>
              <a:t>: Raises a number to a power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x ** y = x</a:t>
            </a:r>
            <a:r>
              <a:rPr lang="en-US" altLang="zh-TW" sz="2400" baseline="30000">
                <a:latin typeface="Courier New" panose="02070309020205020404" pitchFamily="49" charset="0"/>
                <a:ea typeface="新細明體" panose="02020500000000000000" pitchFamily="18" charset="-120"/>
              </a:rPr>
              <a:t>y</a:t>
            </a:r>
            <a:endParaRPr lang="en-US" altLang="zh-TW" sz="2400" baseline="30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Remainder operator (</a:t>
            </a:r>
            <a:r>
              <a:rPr lang="en-US" altLang="zh-TW" sz="2800">
                <a:latin typeface="Courier New" panose="02070309020205020404" pitchFamily="49" charset="0"/>
                <a:ea typeface="新細明體" panose="02020500000000000000" pitchFamily="18" charset="-120"/>
              </a:rPr>
              <a:t>%</a:t>
            </a:r>
            <a:r>
              <a:rPr lang="en-US" altLang="zh-TW" sz="2800">
                <a:ea typeface="新細明體" panose="02020500000000000000" pitchFamily="18" charset="-120"/>
              </a:rPr>
              <a:t>): Performs division and returns the remainder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>
                <a:ea typeface="新細明體" panose="02020500000000000000" pitchFamily="18" charset="-120"/>
              </a:rPr>
              <a:t>a.k.a. modulus operator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>
                <a:ea typeface="新細明體" panose="02020500000000000000" pitchFamily="18" charset="-120"/>
              </a:rPr>
              <a:t>e.g.,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4%2=0, 5%2=1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>
                <a:ea typeface="新細明體" panose="02020500000000000000" pitchFamily="18" charset="-120"/>
              </a:rPr>
              <a:t>Typically used to convert times and distances, and to detect odd or even numbers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">
            <a:extLst>
              <a:ext uri="{FF2B5EF4-FFF2-40B4-BE49-F238E27FC236}">
                <a16:creationId xmlns:a16="http://schemas.microsoft.com/office/drawing/2014/main" id="{F5AFF07C-0139-7649-AB23-969DE6A8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50888"/>
            <a:ext cx="85344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a number of seconds from the user.</a:t>
            </a:r>
          </a:p>
          <a:p>
            <a:pPr eaLnBrk="1" hangingPunct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total_seconds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a number of seconds: '))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hours.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hours =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total_seconds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// 3600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remaining minutes.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minutes = (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total_seconds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// 60) % 60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remaining seconds.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seconds =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total_seconds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% 60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results.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print('Here is the time in hours, minutes, and seconds:')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print('Hours: {}’.format(hours))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print('Minutes: {}’.format(minutes))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print('Seconds: {}’.format(seconds))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3E7AF5F-8BEC-3E43-AB9E-ED98961E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Math Formulas to Programming Statements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9352745F-236C-554A-9529-859ABA05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required for any mathematical operation </a:t>
            </a:r>
          </a:p>
          <a:p>
            <a:pPr eaLnBrk="1" hangingPunct="1"/>
            <a:r>
              <a:rPr lang="en-US" altLang="en-US"/>
              <a:t>When converting mathematical expression to programming statement:</a:t>
            </a:r>
          </a:p>
          <a:p>
            <a:pPr lvl="1" eaLnBrk="1" hangingPunct="1"/>
            <a:r>
              <a:rPr lang="en-US" altLang="en-US"/>
              <a:t>May need to add multiplication operators</a:t>
            </a:r>
          </a:p>
          <a:p>
            <a:pPr lvl="1" eaLnBrk="1" hangingPunct="1"/>
            <a:r>
              <a:rPr lang="en-US" altLang="en-US"/>
              <a:t>May need to insert parentheses </a:t>
            </a:r>
            <a:endParaRPr lang="he-IL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>
            <a:extLst>
              <a:ext uri="{FF2B5EF4-FFF2-40B4-BE49-F238E27FC236}">
                <a16:creationId xmlns:a16="http://schemas.microsoft.com/office/drawing/2014/main" id="{D246F847-FAAA-AA49-9B77-B83ADA4C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1600200"/>
            <a:ext cx="8763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desired future value.</a:t>
            </a:r>
          </a:p>
          <a:p>
            <a:pPr eaLnBrk="1" hangingPunct="1"/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future_value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the desired future value: '))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annual interest rate.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rate = float(input('Enter the annual interest rate: '))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years that the money will appreciate.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years = int(input('Enter the number of years the money will grow: '))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the amount needed to deposit.</a:t>
            </a:r>
          </a:p>
          <a:p>
            <a:pPr eaLnBrk="1" hangingPunct="1"/>
            <a:r>
              <a:rPr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present_value</a:t>
            </a: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future_value</a:t>
            </a: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 (1.0 + rate)**years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amount needed to deposit.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print('You will need to deposit this amount: {}’.format(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present_value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74D911-7C74-F146-A7CF-FE726DA1806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51313" y="609600"/>
            <a:ext cx="1530291" cy="66005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DAB661A-2403-614B-BDA5-835A62C4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C78448F8-B60F-D74B-91EA-E7E104FC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Data type resulting from math operation depends on data types of operands</a:t>
            </a:r>
          </a:p>
          <a:p>
            <a:pPr lvl="1" eaLnBrk="1" hangingPunct="1"/>
            <a:r>
              <a:rPr lang="en-US" altLang="en-US" sz="2400"/>
              <a:t>Two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values: result is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 eaLnBrk="1" hangingPunct="1"/>
            <a:r>
              <a:rPr lang="en-US" altLang="en-US" sz="2400"/>
              <a:t>Two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 values: result is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temporarily converted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, result of the operation is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 eaLnBrk="1" hangingPunct="1"/>
            <a:r>
              <a:rPr lang="en-US" altLang="en-US" sz="2000"/>
              <a:t>Mixed-type expression</a:t>
            </a:r>
          </a:p>
          <a:p>
            <a:pPr lvl="1" eaLnBrk="1" hangingPunct="1"/>
            <a:r>
              <a:rPr lang="en-US" altLang="en-US" sz="2400"/>
              <a:t>Type conversion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causes truncation of fractional part</a:t>
            </a:r>
            <a:endParaRPr lang="he-IL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0D99547-46E1-8A49-9B88-67B5BC24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Breaking Long Statements into Multiple Lines</a:t>
            </a:r>
            <a:endParaRPr lang="he-IL" altLang="en-US"/>
          </a:p>
        </p:txBody>
      </p:sp>
      <p:sp>
        <p:nvSpPr>
          <p:cNvPr id="36867" name="Content Placeholder 4">
            <a:extLst>
              <a:ext uri="{FF2B5EF4-FFF2-40B4-BE49-F238E27FC236}">
                <a16:creationId xmlns:a16="http://schemas.microsoft.com/office/drawing/2014/main" id="{4A4926F9-E492-6B45-BBE4-BFDADEB4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sz="2800" u="sng" dirty="0">
                <a:solidFill>
                  <a:srgbClr val="0070C0"/>
                </a:solidFill>
              </a:rPr>
              <a:t>Multiline continuation character (</a:t>
            </a:r>
            <a:r>
              <a:rPr lang="en-US" altLang="en-US" sz="2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 u="sng" dirty="0">
                <a:solidFill>
                  <a:srgbClr val="0070C0"/>
                </a:solidFill>
              </a:rPr>
              <a:t>)</a:t>
            </a:r>
            <a:r>
              <a:rPr lang="en-US" altLang="en-US" sz="2800" dirty="0">
                <a:solidFill>
                  <a:srgbClr val="0070C0"/>
                </a:solidFill>
              </a:rPr>
              <a:t>:</a:t>
            </a:r>
            <a:r>
              <a:rPr lang="en-US" altLang="en-US" sz="2800" dirty="0">
                <a:solidFill>
                  <a:srgbClr val="FF0000"/>
                </a:solidFill>
              </a:rPr>
              <a:t> Allows to break a statement into multiple lines</a:t>
            </a:r>
          </a:p>
          <a:p>
            <a:pPr lvl="1" eaLnBrk="1" hangingPunct="1"/>
            <a:r>
              <a:rPr lang="en-US" altLang="en-US" sz="2400" dirty="0"/>
              <a:t>Example: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print(‘my first name is’,\ 		 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				</a:t>
            </a:r>
            <a:endParaRPr lang="he-IL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041B38F-B63F-4F45-9854-34ADE406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AA67662-DEB6-3242-9B7A-1FA3F1E4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en-US" dirty="0"/>
              <a:t>function displays line of output </a:t>
            </a:r>
          </a:p>
          <a:p>
            <a:pPr lvl="1" eaLnBrk="1" hangingPunct="1">
              <a:defRPr/>
            </a:pPr>
            <a:r>
              <a:rPr lang="en-US" altLang="en-US" dirty="0"/>
              <a:t>Newline character at end of printed data</a:t>
            </a:r>
          </a:p>
          <a:p>
            <a:pPr lvl="1" eaLnBrk="1" hangingPunct="1">
              <a:defRPr/>
            </a:pPr>
            <a:r>
              <a:rPr lang="en-US" altLang="en-US" dirty="0"/>
              <a:t>Special argument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end=‘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to place </a:t>
            </a:r>
            <a:r>
              <a:rPr lang="en-US" altLang="en-US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delimiter</a:t>
            </a:r>
            <a:r>
              <a:rPr lang="en-US" altLang="en-US" dirty="0">
                <a:solidFill>
                  <a:srgbClr val="0070C0"/>
                </a:solidFill>
              </a:rPr>
              <a:t> at end of data instead of newline character</a:t>
            </a:r>
          </a:p>
          <a:p>
            <a:pPr lvl="1" eaLnBrk="1" hangingPunct="1">
              <a:defRPr/>
            </a:pPr>
            <a:r>
              <a:rPr lang="en-US" altLang="en-US" dirty="0"/>
              <a:t> example: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	print(“one”, end=‘ ‘)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     print(“two”, end=‘ ‘)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result will be </a:t>
            </a:r>
            <a:r>
              <a:rPr lang="en-US" altLang="en-US" u="sng" dirty="0">
                <a:sym typeface="Wingdings" panose="05000000000000000000" pitchFamily="2" charset="2"/>
              </a:rPr>
              <a:t>one two</a:t>
            </a:r>
            <a:endParaRPr lang="en-US" altLang="en-US" u="sng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92D3FC4-6D5C-0F49-9A4C-758F9ABE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C70AA30-7074-D34A-987F-58B22511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dirty="0"/>
              <a:t> function uses space as item separator</a:t>
            </a:r>
          </a:p>
          <a:p>
            <a:pPr lvl="1" eaLnBrk="1" hangingPunct="1">
              <a:defRPr/>
            </a:pPr>
            <a:r>
              <a:rPr lang="en-US" altLang="en-US" dirty="0"/>
              <a:t>Special argument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=‘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to use </a:t>
            </a:r>
            <a:r>
              <a:rPr lang="en-US" altLang="en-US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delimiter</a:t>
            </a:r>
            <a:r>
              <a:rPr lang="en-US" altLang="en-US" dirty="0">
                <a:solidFill>
                  <a:srgbClr val="0070C0"/>
                </a:solidFill>
              </a:rPr>
              <a:t> as item separator</a:t>
            </a:r>
          </a:p>
          <a:p>
            <a:pPr lvl="1" eaLnBrk="1" hangingPunct="1">
              <a:defRPr/>
            </a:pPr>
            <a:r>
              <a:rPr lang="en-US" altLang="en-US" dirty="0"/>
              <a:t>example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    print(“one”, “two”, “three”, </a:t>
            </a:r>
            <a:r>
              <a:rPr lang="en-US" altLang="en-US" dirty="0" err="1"/>
              <a:t>sep</a:t>
            </a:r>
            <a:r>
              <a:rPr lang="en-US" altLang="en-US" dirty="0"/>
              <a:t>=‘*’)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>
                <a:sym typeface="Wingdings" panose="05000000000000000000" pitchFamily="2" charset="2"/>
              </a:rPr>
              <a:t> one*two*three</a:t>
            </a:r>
            <a:endParaRPr lang="he-IL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EBBEEF6-C48B-9E4D-B70E-38925C06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 (cont’d.)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EA0E950-EDF9-F042-AFAF-358EC006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0070C0"/>
                </a:solidFill>
              </a:rPr>
              <a:t>Special characters appearing in string literal </a:t>
            </a:r>
          </a:p>
          <a:p>
            <a:pPr lvl="1" eaLnBrk="1" hangingPunct="1">
              <a:defRPr/>
            </a:pPr>
            <a:r>
              <a:rPr lang="en-US" altLang="en-US" dirty="0"/>
              <a:t>Preceded by backslash 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altLang="en-US" dirty="0"/>
              <a:t>)</a:t>
            </a:r>
          </a:p>
          <a:p>
            <a:pPr lvl="2" eaLnBrk="1" hangingPunct="1">
              <a:defRPr/>
            </a:pPr>
            <a:r>
              <a:rPr lang="en-US" altLang="en-US" dirty="0"/>
              <a:t>Examples: newline 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altLang="en-US" dirty="0"/>
              <a:t>), horizontal tab 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altLang="en-US" dirty="0"/>
              <a:t>)</a:t>
            </a:r>
          </a:p>
          <a:p>
            <a:pPr lvl="1" eaLnBrk="1" hangingPunct="1">
              <a:defRPr/>
            </a:pPr>
            <a:r>
              <a:rPr lang="en-US" altLang="en-US" dirty="0"/>
              <a:t>Treated as commands embedded in string</a:t>
            </a:r>
          </a:p>
          <a:p>
            <a:pPr lvl="1" eaLnBrk="1" hangingPunct="1">
              <a:defRPr/>
            </a:pPr>
            <a:r>
              <a:rPr lang="en-US" altLang="en-US" dirty="0"/>
              <a:t>Example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/>
              <a:t>Print(‘One\</a:t>
            </a:r>
            <a:r>
              <a:rPr lang="en-US" altLang="en-US" dirty="0" err="1"/>
              <a:t>nTwo</a:t>
            </a:r>
            <a:r>
              <a:rPr lang="en-US" altLang="en-US" dirty="0"/>
              <a:t>’)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>
                <a:sym typeface="Wingdings" panose="05000000000000000000" pitchFamily="2" charset="2"/>
              </a:rPr>
              <a:t> One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/>
              <a:t>    Two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/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8A0D96E-43C7-9848-BE83-C4A85C9A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 (cont’d.)</a:t>
            </a:r>
            <a:endParaRPr lang="he-IL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3B443F2E-0BA0-5940-B3F8-B8B452C2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When + operator used on two strings </a:t>
            </a:r>
            <a:r>
              <a:rPr lang="en-US" altLang="en-US" dirty="0"/>
              <a:t>in performs string concatenation</a:t>
            </a:r>
          </a:p>
          <a:p>
            <a:pPr lvl="1" eaLnBrk="1" hangingPunct="1"/>
            <a:r>
              <a:rPr lang="en-US" altLang="en-US" dirty="0"/>
              <a:t>Useful for breaking up a long string literal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012CA95-FD38-E045-8CC8-2F6EA986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A16DD85-E134-304B-A126-22C72862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 the most important part of the program development cycle</a:t>
            </a:r>
          </a:p>
          <a:p>
            <a:pPr eaLnBrk="1" hangingPunct="1"/>
            <a:r>
              <a:rPr lang="en-US" altLang="en-US"/>
              <a:t>Understand the task that the program is to perform</a:t>
            </a:r>
          </a:p>
          <a:p>
            <a:pPr lvl="1" eaLnBrk="1" hangingPunct="1"/>
            <a:r>
              <a:rPr lang="en-US" altLang="en-US"/>
              <a:t>Work with customer to get a sense what the program is supposed to do</a:t>
            </a:r>
          </a:p>
          <a:p>
            <a:pPr lvl="1" eaLnBrk="1" hangingPunct="1"/>
            <a:r>
              <a:rPr lang="en-US" altLang="en-US"/>
              <a:t>Ask questions about program details</a:t>
            </a:r>
          </a:p>
          <a:p>
            <a:pPr lvl="1" eaLnBrk="1" hangingPunct="1"/>
            <a:r>
              <a:rPr lang="en-US" altLang="en-US"/>
              <a:t>Create one or more software requirements</a:t>
            </a:r>
            <a:endParaRPr lang="he-IL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B713A8A-F4FE-9749-8684-316F303A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Numbers</a:t>
            </a:r>
            <a:endParaRPr lang="he-IL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B27A392-9E97-3B4B-9B2F-6032359C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Can format display of numbers on screen using built-in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/>
              <a:t> function</a:t>
            </a:r>
          </a:p>
          <a:p>
            <a:pPr lvl="1" eaLnBrk="1" hangingPunct="1"/>
            <a:r>
              <a:rPr lang="en-US" altLang="en-US" sz="2400"/>
              <a:t>Two arguments:</a:t>
            </a:r>
          </a:p>
          <a:p>
            <a:pPr lvl="2" eaLnBrk="1" hangingPunct="1"/>
            <a:r>
              <a:rPr lang="en-US" altLang="en-US" sz="2000"/>
              <a:t>Numeric value to be formatted</a:t>
            </a:r>
          </a:p>
          <a:p>
            <a:pPr lvl="2" eaLnBrk="1" hangingPunct="1"/>
            <a:r>
              <a:rPr lang="en-US" altLang="en-US" sz="2000"/>
              <a:t>Format specifier</a:t>
            </a:r>
          </a:p>
          <a:p>
            <a:pPr lvl="1" eaLnBrk="1" hangingPunct="1"/>
            <a:r>
              <a:rPr lang="en-US" altLang="en-US" sz="2400"/>
              <a:t>Returns string containing formatted number</a:t>
            </a:r>
          </a:p>
          <a:p>
            <a:pPr lvl="1" eaLnBrk="1" hangingPunct="1"/>
            <a:r>
              <a:rPr lang="en-US" altLang="en-US" sz="2400"/>
              <a:t>Format specifier typically includes precision and data type</a:t>
            </a:r>
          </a:p>
          <a:p>
            <a:pPr lvl="2" eaLnBrk="1" hangingPunct="1"/>
            <a:r>
              <a:rPr lang="en-US" altLang="en-US" sz="2000"/>
              <a:t>Can be used to indicate scientific notation, comma separators, and the minimum field width used to display the value</a:t>
            </a:r>
            <a:endParaRPr lang="he-IL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>
            <a:extLst>
              <a:ext uri="{FF2B5EF4-FFF2-40B4-BE49-F238E27FC236}">
                <a16:creationId xmlns:a16="http://schemas.microsoft.com/office/drawing/2014/main" id="{88B22320-BF5A-E449-A63C-CA608393B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58888"/>
            <a:ext cx="7696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how a floating-point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number can be formatted.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amount_due = 5000.0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monthly_payment = amount_due / 12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monthly payment is', \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format(monthly_payment, '.2f'))</a:t>
            </a:r>
          </a:p>
          <a:p>
            <a:pPr eaLnBrk="1" hangingPunct="1"/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>
            <a:extLst>
              <a:ext uri="{FF2B5EF4-FFF2-40B4-BE49-F238E27FC236}">
                <a16:creationId xmlns:a16="http://schemas.microsoft.com/office/drawing/2014/main" id="{B4431A45-E35C-BE4A-99A6-65B78A8F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838200"/>
            <a:ext cx="678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displays the following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floating-point numbers in a column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with their decimal points aligned.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num1 = 127.899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num2 = 3465.148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num3 = 3.776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num4 = 264.821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num5 = 88.081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num6 = 799.999</a:t>
            </a:r>
          </a:p>
          <a:p>
            <a:pPr eaLnBrk="1" hangingPunct="1"/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each number in a field of 7 spaces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with 2 decimal places.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print(format(num1,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print(format(num2,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print(format(num3,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print(format(num4,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print(format(num5,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print(format(num6, '7.2f'))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F922779-67F2-0845-A39E-973BD6C5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Numbers (cont’d.)</a:t>
            </a:r>
            <a:endParaRPr lang="he-IL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1E1A2D7-B2AC-1F49-9DF7-2A1D743F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/>
              <a:t> symbol can be used in the format string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/>
              <a:t> function to format number as percentage</a:t>
            </a:r>
          </a:p>
          <a:p>
            <a:pPr lvl="1" eaLnBrk="1" hangingPunct="1"/>
            <a:r>
              <a:rPr lang="en-US" altLang="en-US"/>
              <a:t>print(format(0.5, ‘%’))  </a:t>
            </a:r>
            <a:r>
              <a:rPr lang="en-US" altLang="en-US">
                <a:sym typeface="Wingdings" pitchFamily="2" charset="2"/>
              </a:rPr>
              <a:t> 50.000000%</a:t>
            </a:r>
          </a:p>
          <a:p>
            <a:pPr lvl="1" eaLnBrk="1" hangingPunct="1"/>
            <a:r>
              <a:rPr lang="en-US" altLang="en-US">
                <a:sym typeface="Wingdings" pitchFamily="2" charset="2"/>
              </a:rPr>
              <a:t>print(format(0.5, ‘.0%’))   50%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>
            <a:extLst>
              <a:ext uri="{FF2B5EF4-FFF2-40B4-BE49-F238E27FC236}">
                <a16:creationId xmlns:a16="http://schemas.microsoft.com/office/drawing/2014/main" id="{606198AD-F6DC-A84A-820B-12457D04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Formatting Numbers (cont’d.)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83" name="內容版面配置區 2">
            <a:extLst>
              <a:ext uri="{FF2B5EF4-FFF2-40B4-BE49-F238E27FC236}">
                <a16:creationId xmlns:a16="http://schemas.microsoft.com/office/drawing/2014/main" id="{E62FF0A7-1A30-8C42-B430-62209584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format an integer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/>
              <a:t> function: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/>
              <a:t> as the type designator</a:t>
            </a:r>
          </a:p>
          <a:p>
            <a:pPr lvl="1" eaLnBrk="1" hangingPunct="1"/>
            <a:r>
              <a:rPr lang="en-US" altLang="en-US"/>
              <a:t>Do not specify precision</a:t>
            </a:r>
          </a:p>
          <a:p>
            <a:pPr lvl="1" eaLnBrk="1" hangingPunct="1"/>
            <a:r>
              <a:rPr lang="en-US" altLang="en-US">
                <a:solidFill>
                  <a:srgbClr val="0070C0"/>
                </a:solidFill>
              </a:rPr>
              <a:t>Can still use </a:t>
            </a:r>
            <a:r>
              <a:rPr lang="en-US" alt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>
                <a:solidFill>
                  <a:srgbClr val="0070C0"/>
                </a:solidFill>
              </a:rPr>
              <a:t> function to set field width or comma separator</a:t>
            </a:r>
            <a:endParaRPr lang="he-IL" altLang="en-US">
              <a:solidFill>
                <a:srgbClr val="0070C0"/>
              </a:solidFill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print(format(123456, ‘,d’))  </a:t>
            </a:r>
            <a:r>
              <a:rPr lang="en-US" altLang="zh-TW">
                <a:ea typeface="新細明體" panose="02020500000000000000" pitchFamily="18" charset="-120"/>
                <a:sym typeface="Wingdings" pitchFamily="2" charset="2"/>
              </a:rPr>
              <a:t> 123,456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7A3D8F2-EE9E-C14F-969D-B0EB2864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DC8C77F-0838-9645-AAC4-EEB3B49D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The program development cycle, tools for program design, and the design process</a:t>
            </a:r>
          </a:p>
          <a:p>
            <a:pPr lvl="1" eaLnBrk="1" hangingPunct="1"/>
            <a:r>
              <a:rPr lang="en-US" altLang="en-US"/>
              <a:t>Ways in which programs can receive input, particularly from the keyboard </a:t>
            </a:r>
          </a:p>
          <a:p>
            <a:pPr lvl="1" eaLnBrk="1" hangingPunct="1"/>
            <a:r>
              <a:rPr lang="en-US" altLang="en-US"/>
              <a:t>Ways in which programs can present and format output</a:t>
            </a:r>
          </a:p>
          <a:p>
            <a:pPr lvl="1" eaLnBrk="1" hangingPunct="1"/>
            <a:r>
              <a:rPr lang="en-US" altLang="en-US"/>
              <a:t>Use of comments in programs</a:t>
            </a:r>
          </a:p>
          <a:p>
            <a:pPr lvl="1" eaLnBrk="1" hangingPunct="1"/>
            <a:r>
              <a:rPr lang="en-US" altLang="en-US"/>
              <a:t>Uses of variables</a:t>
            </a:r>
          </a:p>
          <a:p>
            <a:pPr lvl="1" eaLnBrk="1" hangingPunct="1"/>
            <a:r>
              <a:rPr lang="en-US" altLang="en-US"/>
              <a:t>Tools for performing calculations in programs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507858EB-2C7F-354A-9B15-A04FF5EE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3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1AB7C691-7909-D64D-A048-DBCCF3F1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Decision structures and Boolean logic </a:t>
            </a:r>
          </a:p>
        </p:txBody>
      </p:sp>
    </p:spTree>
    <p:extLst>
      <p:ext uri="{BB962C8B-B14F-4D97-AF65-F5344CB8AC3E}">
        <p14:creationId xmlns:p14="http://schemas.microsoft.com/office/powerpoint/2010/main" val="2014185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F4269A2-422C-1D47-BDC1-296998F6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1A23BC7-A071-8B40-9402-647E3237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/>
              <a:t>Comparing Strings</a:t>
            </a:r>
          </a:p>
          <a:p>
            <a:pPr eaLnBrk="1" hangingPunct="1"/>
            <a:r>
              <a:rPr lang="en-US" altLang="en-US"/>
              <a:t>Nested Decision Structures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/>
              <a:t>Logical Operators</a:t>
            </a:r>
          </a:p>
          <a:p>
            <a:pPr eaLnBrk="1" hangingPunct="1"/>
            <a:r>
              <a:rPr lang="en-US" altLang="en-US"/>
              <a:t>Boolean Variables</a:t>
            </a:r>
          </a:p>
        </p:txBody>
      </p:sp>
    </p:spTree>
    <p:extLst>
      <p:ext uri="{BB962C8B-B14F-4D97-AF65-F5344CB8AC3E}">
        <p14:creationId xmlns:p14="http://schemas.microsoft.com/office/powerpoint/2010/main" val="3762607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107152D-0395-4D4A-AC86-BE31771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3291CC9F-1B4C-4F4F-B08A-6E836BF2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Control structure</a:t>
            </a:r>
            <a:r>
              <a:rPr lang="en-US" altLang="en-US"/>
              <a:t>: logical design that controls order in which set of statements execute</a:t>
            </a:r>
          </a:p>
          <a:p>
            <a:pPr eaLnBrk="1" hangingPunct="1"/>
            <a:r>
              <a:rPr lang="en-US" altLang="en-US" u="sng"/>
              <a:t>Sequence structure</a:t>
            </a:r>
            <a:r>
              <a:rPr lang="en-US" altLang="en-US"/>
              <a:t>: set of statements that execute in the order they appear</a:t>
            </a:r>
          </a:p>
          <a:p>
            <a:pPr eaLnBrk="1" hangingPunct="1"/>
            <a:r>
              <a:rPr lang="en-US" altLang="en-US" u="sng"/>
              <a:t>Decision structure</a:t>
            </a:r>
            <a:r>
              <a:rPr lang="en-US" altLang="en-US"/>
              <a:t>: specific action(s) performed only if a condition exists</a:t>
            </a:r>
          </a:p>
          <a:p>
            <a:pPr lvl="1" eaLnBrk="1" hangingPunct="1"/>
            <a:r>
              <a:rPr lang="en-US" altLang="en-US"/>
              <a:t>Also known as selection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269062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F24A1EC-17DC-4F47-953E-C4CD5509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08AA128-E07D-4249-BBDD-0A0B6EBB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flowchart, diamond represents true/false condition that must be tested</a:t>
            </a:r>
          </a:p>
          <a:p>
            <a:pPr eaLnBrk="1" hangingPunct="1"/>
            <a:r>
              <a:rPr lang="en-US" altLang="en-US"/>
              <a:t>Actions can be </a:t>
            </a:r>
            <a:r>
              <a:rPr lang="en-US" altLang="en-US" i="1"/>
              <a:t>conditionally executed</a:t>
            </a:r>
          </a:p>
          <a:p>
            <a:pPr lvl="1" eaLnBrk="1" hangingPunct="1"/>
            <a:r>
              <a:rPr lang="en-US" altLang="en-US"/>
              <a:t>Performed only when a condition is true</a:t>
            </a:r>
          </a:p>
          <a:p>
            <a:pPr eaLnBrk="1" hangingPunct="1"/>
            <a:r>
              <a:rPr lang="en-US" altLang="en-US" u="sng"/>
              <a:t>Single alternative decision structure</a:t>
            </a:r>
            <a:r>
              <a:rPr lang="en-US" altLang="en-US"/>
              <a:t>: provides only one alternative path of execution</a:t>
            </a:r>
          </a:p>
          <a:p>
            <a:pPr lvl="1" eaLnBrk="1" hangingPunct="1"/>
            <a:r>
              <a:rPr lang="en-US" altLang="en-US"/>
              <a:t>If condition is not true, exit the structure</a:t>
            </a:r>
          </a:p>
        </p:txBody>
      </p:sp>
    </p:spTree>
    <p:extLst>
      <p:ext uri="{BB962C8B-B14F-4D97-AF65-F5344CB8AC3E}">
        <p14:creationId xmlns:p14="http://schemas.microsoft.com/office/powerpoint/2010/main" val="95739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70FFDC4-25E0-A44F-81F5-A9915286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 (cont’d.)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5CD2203-077A-0B49-B2A6-59A46155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Determine the steps that must be taken to perform the task</a:t>
            </a:r>
          </a:p>
          <a:p>
            <a:pPr lvl="1" eaLnBrk="1" hangingPunct="1"/>
            <a:r>
              <a:rPr lang="en-US" altLang="en-US" dirty="0"/>
              <a:t>Break down required task into a series of steps</a:t>
            </a:r>
          </a:p>
          <a:p>
            <a:pPr lvl="1" eaLnBrk="1" hangingPunct="1"/>
            <a:r>
              <a:rPr lang="en-US" altLang="en-US" dirty="0"/>
              <a:t>Create an algorithm, listing logical steps that must be taken</a:t>
            </a:r>
          </a:p>
          <a:p>
            <a:pPr eaLnBrk="1" hangingPunct="1"/>
            <a:r>
              <a:rPr lang="en-US" altLang="en-US" u="sng" dirty="0">
                <a:solidFill>
                  <a:srgbClr val="0070C0"/>
                </a:solidFill>
              </a:rPr>
              <a:t>Algorithm</a:t>
            </a:r>
            <a:r>
              <a:rPr lang="en-US" altLang="en-US" dirty="0"/>
              <a:t>: set of well-defined logical steps that must be taken to perform a task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2B3BF47-BE80-8345-BD9E-544632BE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6147" name="Content Placeholder 2">
            <a:extLst>
              <a:ext uri="{FF2B5EF4-FFF2-40B4-BE49-F238E27FC236}">
                <a16:creationId xmlns:a16="http://schemas.microsoft.com/office/drawing/2014/main" id="{C6F9A0BA-71D8-174D-A0F6-558AFFFB7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8725" y="2181225"/>
            <a:ext cx="6686550" cy="3363913"/>
          </a:xfrm>
        </p:spPr>
      </p:pic>
    </p:spTree>
    <p:extLst>
      <p:ext uri="{BB962C8B-B14F-4D97-AF65-F5344CB8AC3E}">
        <p14:creationId xmlns:p14="http://schemas.microsoft.com/office/powerpoint/2010/main" val="1572113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6A7FD7D-82EA-5448-871B-49F8C4F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35FAB62-27A8-A34C-8BC7-74C91757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Python syntax:</a:t>
            </a:r>
          </a:p>
          <a:p>
            <a:pPr lvl="1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i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condition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Statement </a:t>
            </a:r>
            <a:r>
              <a:rPr lang="en-US" altLang="zh-TW" sz="2000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 You have to indent</a:t>
            </a:r>
            <a:endParaRPr lang="en-US" altLang="zh-TW" b="1" i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Statement </a:t>
            </a:r>
            <a:r>
              <a:rPr lang="en-US" altLang="zh-TW" sz="2000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 indent should be identical</a:t>
            </a:r>
            <a:endParaRPr lang="en-US" altLang="zh-TW" b="1" i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First line known as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clause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Includes the keyword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followed by condition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The condition can be true or false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When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statement executes, the condition is tested, and if it is true the block statements are executed. otherwise, block statements are skipped</a:t>
            </a:r>
          </a:p>
        </p:txBody>
      </p:sp>
    </p:spTree>
    <p:extLst>
      <p:ext uri="{BB962C8B-B14F-4D97-AF65-F5344CB8AC3E}">
        <p14:creationId xmlns:p14="http://schemas.microsoft.com/office/powerpoint/2010/main" val="2584193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EACE14B-907E-AA4B-8E05-828CCCA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35A4FFB-F6E9-834A-9251-1797E061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Boolean expression</a:t>
            </a:r>
            <a:r>
              <a:rPr lang="en-US" altLang="en-US"/>
              <a:t>: expression tested by if statement to determine if it is true or false</a:t>
            </a:r>
          </a:p>
          <a:p>
            <a:pPr lvl="1" eaLnBrk="1" hangingPunct="1"/>
            <a:r>
              <a:rPr lang="en-US" altLang="en-US"/>
              <a:t>Example: a &gt; b</a:t>
            </a:r>
          </a:p>
          <a:p>
            <a:pPr lvl="2" eaLnBrk="1" hangingPunct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if a is greater than b;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/>
              <a:t> otherwise</a:t>
            </a:r>
          </a:p>
          <a:p>
            <a:pPr eaLnBrk="1" hangingPunct="1"/>
            <a:r>
              <a:rPr lang="en-US" altLang="en-US" u="sng"/>
              <a:t>Relational operator</a:t>
            </a:r>
            <a:r>
              <a:rPr lang="en-US" altLang="en-US"/>
              <a:t>: determines whether a specific relationship exists between two values</a:t>
            </a:r>
          </a:p>
          <a:p>
            <a:pPr lvl="1" eaLnBrk="1" hangingPunct="1"/>
            <a:r>
              <a:rPr lang="en-US" altLang="en-US"/>
              <a:t>Example: greater than (&gt;)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836663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04E83EB-12A0-8745-ABC4-8DC50016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48ED871-44C4-B84D-B3E7-14CF1E84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/>
              <a:t> operators test more than one relationship</a:t>
            </a:r>
          </a:p>
          <a:p>
            <a:pPr lvl="1" eaLnBrk="1" hangingPunct="1"/>
            <a:r>
              <a:rPr lang="en-US" altLang="en-US"/>
              <a:t>It is enough for one of the relationships to exist for the expression to be true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/>
              <a:t> operator determines whether the two operands are equal to one another</a:t>
            </a:r>
          </a:p>
          <a:p>
            <a:pPr lvl="1" eaLnBrk="1" hangingPunct="1"/>
            <a:r>
              <a:rPr lang="en-US" altLang="en-US"/>
              <a:t>Do not confuse with assignment operator (=)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/>
              <a:t> operator determines whether the two operands are not equal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51506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D5B0118-093D-F048-A264-46BC8F20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pic>
        <p:nvPicPr>
          <p:cNvPr id="10243" name="Content Placeholder 1">
            <a:extLst>
              <a:ext uri="{FF2B5EF4-FFF2-40B4-BE49-F238E27FC236}">
                <a16:creationId xmlns:a16="http://schemas.microsoft.com/office/drawing/2014/main" id="{86B6F1EF-896C-2144-A3B3-C9125F443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8050" y="2362200"/>
            <a:ext cx="7327900" cy="2854325"/>
          </a:xfrm>
        </p:spPr>
      </p:pic>
    </p:spTree>
    <p:extLst>
      <p:ext uri="{BB962C8B-B14F-4D97-AF65-F5344CB8AC3E}">
        <p14:creationId xmlns:p14="http://schemas.microsoft.com/office/powerpoint/2010/main" val="286429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17C92AA-720C-F841-9598-CDDA9A4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32CEB62-5F45-9B4D-9BDA-4020ADD4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a Boolean expression with the &gt; relational operator</a:t>
            </a:r>
            <a:endParaRPr lang="he-IL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183FF4B-C34D-D549-A4FF-A660D9CB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895600"/>
            <a:ext cx="57054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45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436325D-922A-DE49-868E-6E4D8CC3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387510E-0681-DC4F-9F2A-775E64A9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Any relational operator can be used in a decision block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balance == 0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payment != balance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It is possible to have a block inside another block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statement inside a function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Statements in inner block must be indented with respect to the outer block</a:t>
            </a:r>
            <a:endParaRPr lang="he-IL" altLang="zh-TW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61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">
            <a:extLst>
              <a:ext uri="{FF2B5EF4-FFF2-40B4-BE49-F238E27FC236}">
                <a16:creationId xmlns:a16="http://schemas.microsoft.com/office/drawing/2014/main" id="{07EA65BE-D6FE-D948-BB51-F8965C95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275"/>
            <a:ext cx="8382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gets three test scores and displays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their average.  It congratulates the user if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average is a high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high score variable holds the value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considered a high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high_score = 95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three test scores.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test1 = int(input('Enter the score for test 1: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test2 = int(input('Enter the score for test 2: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test3 = int(input('Enter the score for test 3: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the average test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average = (test1 + test2 + test3) /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average.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average score is', average)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If the average is a high score,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congratulate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average &gt;= high_score: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print('Congratulations!')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print('That is a great average!')</a:t>
            </a:r>
          </a:p>
        </p:txBody>
      </p:sp>
    </p:spTree>
    <p:extLst>
      <p:ext uri="{BB962C8B-B14F-4D97-AF65-F5344CB8AC3E}">
        <p14:creationId xmlns:p14="http://schemas.microsoft.com/office/powerpoint/2010/main" val="900886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298A645-22D3-AD4D-A3F2-056985E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095CAE2-F3B1-374E-987F-95A28323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</a:rPr>
              <a:t>Dual alternative decision structure</a:t>
            </a:r>
            <a:r>
              <a:rPr lang="en-US" altLang="zh-TW">
                <a:ea typeface="新細明體" panose="02020500000000000000" pitchFamily="18" charset="-120"/>
              </a:rPr>
              <a:t>: two possible paths of execution</a:t>
            </a:r>
          </a:p>
          <a:p>
            <a:pPr lvl="1" eaLnBrk="1" hangingPunct="1">
              <a:buFontTx/>
              <a:buChar char="–"/>
            </a:pPr>
            <a:r>
              <a:rPr lang="en-US" altLang="zh-TW">
                <a:ea typeface="新細明體" panose="02020500000000000000" pitchFamily="18" charset="-120"/>
              </a:rPr>
              <a:t>One is taken if the condition is true, and the other if the condition is false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Syntax: 	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sz="2400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condition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else: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other statements</a:t>
            </a:r>
          </a:p>
          <a:p>
            <a:pPr lvl="1"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 must be aligned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Statements must be consistently indented</a:t>
            </a:r>
          </a:p>
        </p:txBody>
      </p:sp>
    </p:spTree>
    <p:extLst>
      <p:ext uri="{BB962C8B-B14F-4D97-AF65-F5344CB8AC3E}">
        <p14:creationId xmlns:p14="http://schemas.microsoft.com/office/powerpoint/2010/main" val="16989828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976C32B-A8D0-8541-AF2D-2AE5DC7B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5363" name="Content Placeholder 2">
            <a:extLst>
              <a:ext uri="{FF2B5EF4-FFF2-40B4-BE49-F238E27FC236}">
                <a16:creationId xmlns:a16="http://schemas.microsoft.com/office/drawing/2014/main" id="{7E6212AA-D461-B04E-AA8D-D33D0DEC8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5" y="2057400"/>
            <a:ext cx="7067550" cy="3273425"/>
          </a:xfrm>
        </p:spPr>
      </p:pic>
    </p:spTree>
    <p:extLst>
      <p:ext uri="{BB962C8B-B14F-4D97-AF65-F5344CB8AC3E}">
        <p14:creationId xmlns:p14="http://schemas.microsoft.com/office/powerpoint/2010/main" val="4257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6388662-F5DC-0042-B68F-C72A3ECB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B407207-9933-884A-9E8B-56C67445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Pseudocode</a:t>
            </a:r>
            <a:r>
              <a:rPr lang="en-US" altLang="en-US"/>
              <a:t>: fake code</a:t>
            </a:r>
          </a:p>
          <a:p>
            <a:pPr lvl="1" eaLnBrk="1" hangingPunct="1"/>
            <a:r>
              <a:rPr lang="en-US" altLang="en-US"/>
              <a:t>Informal language that has no syntax rule </a:t>
            </a:r>
          </a:p>
          <a:p>
            <a:pPr lvl="1" eaLnBrk="1" hangingPunct="1"/>
            <a:r>
              <a:rPr lang="en-US" altLang="en-US"/>
              <a:t>Not meant to be compiled or executed</a:t>
            </a:r>
          </a:p>
          <a:p>
            <a:pPr lvl="1" eaLnBrk="1" hangingPunct="1"/>
            <a:r>
              <a:rPr lang="en-US" altLang="en-US"/>
              <a:t>Used to create model program</a:t>
            </a:r>
          </a:p>
          <a:p>
            <a:pPr lvl="2" eaLnBrk="1" hangingPunct="1"/>
            <a:r>
              <a:rPr lang="en-US" altLang="en-US"/>
              <a:t>No need to worry about syntax errors, can focus on program’s design</a:t>
            </a:r>
          </a:p>
          <a:p>
            <a:pPr lvl="2" eaLnBrk="1" hangingPunct="1"/>
            <a:r>
              <a:rPr lang="en-US" altLang="en-US"/>
              <a:t>Can be translated directly into actual code in any programming language</a:t>
            </a:r>
            <a:endParaRPr lang="he-IL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55C4EE3-60C7-2344-B7B0-228C8A0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6387" name="Content Placeholder 1">
            <a:extLst>
              <a:ext uri="{FF2B5EF4-FFF2-40B4-BE49-F238E27FC236}">
                <a16:creationId xmlns:a16="http://schemas.microsoft.com/office/drawing/2014/main" id="{CAB2AC17-E0C8-5D4F-B10D-F20935C0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" y="2362200"/>
            <a:ext cx="7594600" cy="2559050"/>
          </a:xfrm>
        </p:spPr>
      </p:pic>
    </p:spTree>
    <p:extLst>
      <p:ext uri="{BB962C8B-B14F-4D97-AF65-F5344CB8AC3E}">
        <p14:creationId xmlns:p14="http://schemas.microsoft.com/office/powerpoint/2010/main" val="38780069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>
            <a:extLst>
              <a:ext uri="{FF2B5EF4-FFF2-40B4-BE49-F238E27FC236}">
                <a16:creationId xmlns:a16="http://schemas.microsoft.com/office/drawing/2014/main" id="{A9C5C4B0-141C-614F-AA09-195DCA7E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-15875"/>
            <a:ext cx="8305800" cy="671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Variables to represent the base hours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overtime multiplier.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base_hours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40       # Base hours per week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ot_multiplier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1.5   # Overtime multiplier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hours worked and the hourly pay 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hours = float(input('Enter the number of hours worked: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the hourly pay rate: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and display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hours &gt;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base_hours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gross pay with overtime.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First, get the number of overtime hours worked.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overtime_hours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hours -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base_hours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amount of overtime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overtime_pay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overtime_hours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ot_multiplier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base_hours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overtime_pay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gross pay without overtime.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hours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gross pay is {}’.format(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  <a:endParaRPr lang="zh-TW" altLang="en-US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45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49B3698-3354-A94A-8FD2-B16E7F6C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D97EDFA-3819-BA4D-9067-32099DB0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 can be compared using the == and != operators</a:t>
            </a:r>
          </a:p>
          <a:p>
            <a:pPr eaLnBrk="1" hangingPunct="1"/>
            <a:r>
              <a:rPr lang="en-US" altLang="en-US" dirty="0"/>
              <a:t>String comparisons are case sensitive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Strings can be compared using &gt;, &lt;, &gt;=, and &lt;=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Compared character by character based on the ASCII values for each character</a:t>
            </a:r>
          </a:p>
          <a:p>
            <a:pPr lvl="1" eaLnBrk="1" hangingPunct="1"/>
            <a:r>
              <a:rPr lang="en-US" altLang="en-US" dirty="0"/>
              <a:t>If shorter word is substring of longer word, longer word is greater than shorter word</a:t>
            </a:r>
          </a:p>
        </p:txBody>
      </p:sp>
    </p:spTree>
    <p:extLst>
      <p:ext uri="{BB962C8B-B14F-4D97-AF65-F5344CB8AC3E}">
        <p14:creationId xmlns:p14="http://schemas.microsoft.com/office/powerpoint/2010/main" val="4245034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DE141FB-9E5E-8340-9F64-F3B35448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 (cont’d.)</a:t>
            </a:r>
            <a:endParaRPr lang="he-IL" altLang="en-US"/>
          </a:p>
        </p:txBody>
      </p:sp>
      <p:pic>
        <p:nvPicPr>
          <p:cNvPr id="19459" name="Content Placeholder 1">
            <a:extLst>
              <a:ext uri="{FF2B5EF4-FFF2-40B4-BE49-F238E27FC236}">
                <a16:creationId xmlns:a16="http://schemas.microsoft.com/office/drawing/2014/main" id="{ED247275-B7EA-0140-9CC2-1C6FF31D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81200"/>
            <a:ext cx="6802438" cy="609600"/>
          </a:xfrm>
        </p:spPr>
      </p:pic>
      <p:pic>
        <p:nvPicPr>
          <p:cNvPr id="19460" name="Picture 2">
            <a:extLst>
              <a:ext uri="{FF2B5EF4-FFF2-40B4-BE49-F238E27FC236}">
                <a16:creationId xmlns:a16="http://schemas.microsoft.com/office/drawing/2014/main" id="{1DEDFD19-C1DC-4A44-B9EF-24EF3B0A0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3267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字方塊 1">
            <a:extLst>
              <a:ext uri="{FF2B5EF4-FFF2-40B4-BE49-F238E27FC236}">
                <a16:creationId xmlns:a16="http://schemas.microsoft.com/office/drawing/2014/main" id="{573797D9-6CC7-5C4F-8F43-92FE6F41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6240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  </a:t>
            </a: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  <a:t>Mary &gt; Mark</a:t>
            </a:r>
            <a:endParaRPr lang="zh-TW" altLang="en-US" sz="1800" b="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FFA6A6F8-0FAA-0B42-A5FF-CF671775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20456"/>
            <a:ext cx="236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 </a:t>
            </a:r>
            <a:r>
              <a:rPr lang="en-US" altLang="zh-TW" sz="1800" b="0" dirty="0" err="1">
                <a:solidFill>
                  <a:srgbClr val="FF0000"/>
                </a:solidFill>
                <a:ea typeface="新細明體" panose="02020500000000000000" pitchFamily="18" charset="-120"/>
              </a:rPr>
              <a:t>ord</a:t>
            </a: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  <a:t>(‘M’) = 77</a:t>
            </a:r>
            <a:b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 </a:t>
            </a:r>
            <a:r>
              <a:rPr lang="en-US" altLang="zh-TW" sz="1800" b="0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chr</a:t>
            </a: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(77) = ‘M‘</a:t>
            </a:r>
            <a:endParaRPr lang="zh-TW" altLang="en-US" sz="1800" b="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137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4FE765D-C130-9440-B9FE-B9A136A3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Nested Decision Structures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4000"/>
              <a:t> Statement</a:t>
            </a:r>
            <a:endParaRPr lang="he-IL" altLang="en-US" sz="400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05DB986-A313-9B41-85CF-678BA3F6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structure can be nested inside another decision structure</a:t>
            </a:r>
          </a:p>
          <a:p>
            <a:pPr lvl="1" eaLnBrk="1" hangingPunct="1"/>
            <a:r>
              <a:rPr lang="en-US" altLang="en-US"/>
              <a:t>Commonly needed in programs</a:t>
            </a:r>
          </a:p>
          <a:p>
            <a:pPr lvl="1" eaLnBrk="1" hangingPunct="1"/>
            <a:r>
              <a:rPr lang="en-US" altLang="en-US"/>
              <a:t>Example: </a:t>
            </a:r>
          </a:p>
          <a:p>
            <a:pPr lvl="2" eaLnBrk="1" hangingPunct="1"/>
            <a:r>
              <a:rPr lang="en-US" altLang="en-US"/>
              <a:t>Determine if someone qualifies for a loan, they must meet two conditions:</a:t>
            </a:r>
          </a:p>
          <a:p>
            <a:pPr lvl="3" eaLnBrk="1" hangingPunct="1"/>
            <a:r>
              <a:rPr lang="en-US" altLang="en-US"/>
              <a:t>Must earn at least $30,000/year</a:t>
            </a:r>
          </a:p>
          <a:p>
            <a:pPr lvl="3" eaLnBrk="1" hangingPunct="1"/>
            <a:r>
              <a:rPr lang="en-US" altLang="en-US"/>
              <a:t>Must have been employed for at least two years</a:t>
            </a:r>
          </a:p>
          <a:p>
            <a:pPr lvl="2" eaLnBrk="1" hangingPunct="1"/>
            <a:r>
              <a:rPr lang="en-US" altLang="en-US"/>
              <a:t>Check first condition, and if it is true, check second condition </a:t>
            </a:r>
          </a:p>
        </p:txBody>
      </p:sp>
    </p:spTree>
    <p:extLst>
      <p:ext uri="{BB962C8B-B14F-4D97-AF65-F5344CB8AC3E}">
        <p14:creationId xmlns:p14="http://schemas.microsoft.com/office/powerpoint/2010/main" val="25858194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>
            <a:extLst>
              <a:ext uri="{FF2B5EF4-FFF2-40B4-BE49-F238E27FC236}">
                <a16:creationId xmlns:a16="http://schemas.microsoft.com/office/drawing/2014/main" id="{D4987925-8CB1-F640-93AB-3F4BD533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828675"/>
            <a:ext cx="7092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8595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6773FEC-7A5F-AA46-B5DB-BB10A92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Nested Decision Structures and 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3600"/>
              <a:t> Statement (cont’d.)</a:t>
            </a:r>
            <a:endParaRPr lang="he-IL" altLang="en-US" sz="360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EE7C3BA-55D3-3C45-9BE7-8603D04E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to use proper indentation in a nested decision structure</a:t>
            </a:r>
          </a:p>
          <a:p>
            <a:pPr lvl="1" eaLnBrk="1" hangingPunct="1"/>
            <a:r>
              <a:rPr lang="en-US" altLang="en-US"/>
              <a:t>Important for Python interpreter</a:t>
            </a:r>
          </a:p>
          <a:p>
            <a:pPr lvl="1" eaLnBrk="1" hangingPunct="1"/>
            <a:r>
              <a:rPr lang="en-US" altLang="en-US"/>
              <a:t>Makes code more readable for programmer</a:t>
            </a:r>
          </a:p>
          <a:p>
            <a:pPr lvl="1" eaLnBrk="1" hangingPunct="1"/>
            <a:r>
              <a:rPr lang="en-US" altLang="en-US"/>
              <a:t>Rules for writing nested if statements: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should align with matching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clause</a:t>
            </a:r>
          </a:p>
          <a:p>
            <a:pPr lvl="2" eaLnBrk="1" hangingPunct="1"/>
            <a:r>
              <a:rPr lang="en-US" altLang="en-US"/>
              <a:t>Statements in each block must be consistently indented</a:t>
            </a:r>
          </a:p>
        </p:txBody>
      </p:sp>
    </p:spTree>
    <p:extLst>
      <p:ext uri="{BB962C8B-B14F-4D97-AF65-F5344CB8AC3E}">
        <p14:creationId xmlns:p14="http://schemas.microsoft.com/office/powerpoint/2010/main" val="1375163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795BF75-B66F-204F-9561-39E194AE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23555" name="Content Placeholder 5">
            <a:extLst>
              <a:ext uri="{FF2B5EF4-FFF2-40B4-BE49-F238E27FC236}">
                <a16:creationId xmlns:a16="http://schemas.microsoft.com/office/drawing/2014/main" id="{A1800BFA-4729-9743-AE0D-FB3BD2A4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if-elif-else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statement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special version of a decision structure</a:t>
            </a:r>
          </a:p>
          <a:p>
            <a:pPr lvl="1" eaLnBrk="1" hangingPunct="1">
              <a:buFontTx/>
              <a:buChar char="–"/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Makes logic of nested decision structures simpler to write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Can include multiple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statements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Syntax: 	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condition1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statements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elif condition2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statements 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else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statements</a:t>
            </a:r>
          </a:p>
        </p:txBody>
      </p:sp>
    </p:spTree>
    <p:extLst>
      <p:ext uri="{BB962C8B-B14F-4D97-AF65-F5344CB8AC3E}">
        <p14:creationId xmlns:p14="http://schemas.microsoft.com/office/powerpoint/2010/main" val="36994941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0D28D71-611C-6447-B743-E6317F4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1E84BF8-143D-5B4F-AEDB-A90873E8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Alignment used with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if-elif-else</a:t>
            </a:r>
            <a:r>
              <a:rPr lang="en-US" altLang="zh-TW">
                <a:ea typeface="新細明體" panose="02020500000000000000" pitchFamily="18" charset="-120"/>
              </a:rPr>
              <a:t> statement: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if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elif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else</a:t>
            </a:r>
            <a:r>
              <a:rPr lang="en-US" altLang="zh-TW">
                <a:ea typeface="新細明體" panose="02020500000000000000" pitchFamily="18" charset="-120"/>
              </a:rPr>
              <a:t> clauses are all aligned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Conditionally executed blocks are consistently indented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if-elif-else</a:t>
            </a:r>
            <a:r>
              <a:rPr lang="en-US" altLang="zh-TW">
                <a:ea typeface="新細明體" panose="02020500000000000000" pitchFamily="18" charset="-120"/>
              </a:rPr>
              <a:t> statement is never required, but logic easier to follow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Can be accomplished by nested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if-else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Code can become complex, and indentation can cause problematic long lines</a:t>
            </a:r>
            <a:endParaRPr lang="he-IL" altLang="zh-TW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234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95208C25-9C4B-EC42-A867-E889FA77C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630238"/>
            <a:ext cx="735012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9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A400E5-AACD-364E-B56B-D0C64378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Flowcharts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06A069A-8DF3-7F48-9071-D2CC3EDE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Flowchart</a:t>
            </a:r>
            <a:r>
              <a:rPr lang="en-US" altLang="en-US"/>
              <a:t>: diagram that graphically depicts the steps in a program</a:t>
            </a:r>
          </a:p>
          <a:p>
            <a:pPr lvl="1" eaLnBrk="1" hangingPunct="1"/>
            <a:r>
              <a:rPr lang="en-US" altLang="en-US"/>
              <a:t>Ovals are terminal symbols</a:t>
            </a:r>
          </a:p>
          <a:p>
            <a:pPr lvl="1" eaLnBrk="1" hangingPunct="1"/>
            <a:r>
              <a:rPr lang="en-US" altLang="en-US"/>
              <a:t>Parallelograms are input and output symbols</a:t>
            </a:r>
          </a:p>
          <a:p>
            <a:pPr lvl="1" eaLnBrk="1" hangingPunct="1"/>
            <a:r>
              <a:rPr lang="en-US" altLang="en-US"/>
              <a:t>Rectangles are processing symbols</a:t>
            </a:r>
          </a:p>
          <a:p>
            <a:pPr lvl="1" eaLnBrk="1" hangingPunct="1"/>
            <a:r>
              <a:rPr lang="en-US" altLang="en-US"/>
              <a:t>Symbols are connected by arrows that represent the flow of the program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C557734-8FD6-494F-ABEF-DDF08042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C8B69B5-78FC-E043-B70B-3AEB3893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Logical operators</a:t>
            </a:r>
            <a:r>
              <a:rPr lang="en-US" altLang="en-US" dirty="0"/>
              <a:t>: operators that can be used to create complex Boolean expressions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b="1" dirty="0">
                <a:solidFill>
                  <a:srgbClr val="0070C0"/>
                </a:solidFill>
              </a:rPr>
              <a:t> operator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b="1" dirty="0">
                <a:solidFill>
                  <a:srgbClr val="0070C0"/>
                </a:solidFill>
              </a:rPr>
              <a:t> operator</a:t>
            </a:r>
            <a:r>
              <a:rPr lang="en-US" altLang="en-US" dirty="0"/>
              <a:t>: binary operators, connect two Boolean expressions into a compound Boolean expression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b="1" dirty="0">
                <a:solidFill>
                  <a:srgbClr val="0070C0"/>
                </a:solidFill>
              </a:rPr>
              <a:t> operator</a:t>
            </a:r>
            <a:r>
              <a:rPr lang="en-US" altLang="en-US" dirty="0"/>
              <a:t>: unary operator, reverses the truth of its Boolean operand</a:t>
            </a:r>
          </a:p>
        </p:txBody>
      </p:sp>
    </p:spTree>
    <p:extLst>
      <p:ext uri="{BB962C8B-B14F-4D97-AF65-F5344CB8AC3E}">
        <p14:creationId xmlns:p14="http://schemas.microsoft.com/office/powerpoint/2010/main" val="3598202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2A25D7A-2E66-AC48-8EC0-A234E8C8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CB5A21A-2B63-3742-A10B-92340F52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Takes two Boolean expressions as operands </a:t>
            </a:r>
          </a:p>
          <a:p>
            <a:pPr lvl="1" eaLnBrk="1" hangingPunct="1"/>
            <a:r>
              <a:rPr lang="en-US" altLang="en-US"/>
              <a:t>Creates compound Boolean expression that is true only when both sub expressions are true</a:t>
            </a:r>
          </a:p>
          <a:p>
            <a:pPr lvl="1" eaLnBrk="1" hangingPunct="1"/>
            <a:r>
              <a:rPr lang="en-US" altLang="en-US"/>
              <a:t>Can be used to simplify nested decision structures</a:t>
            </a:r>
          </a:p>
          <a:p>
            <a:pPr eaLnBrk="1" hangingPunct="1"/>
            <a:r>
              <a:rPr lang="en-US" altLang="en-US"/>
              <a:t>Truth table for </a:t>
            </a:r>
          </a:p>
          <a:p>
            <a:pPr eaLnBrk="1" hangingPunct="1"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DE2F95-6EEA-8F4C-ADF4-6DAABA3837CD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9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19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30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F354667-3FBC-1A47-82D8-EF772C80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AFD4E14-CE5A-6A4F-86FA-96DA904C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Takes two Boolean expressions as operands </a:t>
            </a:r>
          </a:p>
          <a:p>
            <a:pPr lvl="1"/>
            <a:r>
              <a:rPr lang="en-US" altLang="en-US"/>
              <a:t>Creates compound Boolean expression that is true when either of the sub expressions is true</a:t>
            </a:r>
          </a:p>
          <a:p>
            <a:pPr lvl="1"/>
            <a:r>
              <a:rPr lang="en-US" altLang="en-US"/>
              <a:t>Can be used to simplify nested decision structures</a:t>
            </a:r>
          </a:p>
          <a:p>
            <a:r>
              <a:rPr lang="en-US" altLang="en-US"/>
              <a:t>Truth table for </a:t>
            </a:r>
          </a:p>
          <a:p>
            <a:pPr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62011C-AF5C-B249-8789-6CEB0587E497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7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7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8304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1937DEF-3F4B-D340-8197-D2FD9CCA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Short-Circuit Evaluation</a:t>
            </a:r>
            <a:endParaRPr lang="he-IL" altLang="en-US"/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F398A7A9-23CE-274D-9935-78D47077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Short circuit evaluation</a:t>
            </a:r>
            <a:r>
              <a:rPr lang="en-US" altLang="en-US"/>
              <a:t>: deciding the value of a compound Boolean expression after evaluating only one sub expression</a:t>
            </a:r>
          </a:p>
          <a:p>
            <a:pPr lvl="1" eaLnBrk="1" hangingPunct="1"/>
            <a:r>
              <a:rPr lang="en-US" altLang="en-US"/>
              <a:t>Performed by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operators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If left operand is true, compound expression is true. Otherwise, evaluate right operand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operator: If left operand is false, compound expression is false. Otherwise, evaluate right operand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80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7615FC-6164-2742-B650-F2B937D2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Operator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ECAEBCA-84B5-6C45-A2D6-BA638004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Takes one Boolean expressions as operand and reverses its logical value</a:t>
            </a:r>
          </a:p>
          <a:p>
            <a:pPr lvl="1" eaLnBrk="1" hangingPunct="1">
              <a:defRPr/>
            </a:pPr>
            <a:r>
              <a:rPr lang="en-US" altLang="en-US" dirty="0"/>
              <a:t>Sometimes it may be necessary to place parentheses around an expression to clarify to what you are applying the not operator</a:t>
            </a:r>
          </a:p>
          <a:p>
            <a:pPr eaLnBrk="1" hangingPunct="1">
              <a:defRPr/>
            </a:pPr>
            <a:r>
              <a:rPr lang="en-US" altLang="en-US" dirty="0"/>
              <a:t>Truth table for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altLang="en-US" dirty="0"/>
              <a:t> operator </a:t>
            </a:r>
          </a:p>
          <a:p>
            <a:pPr marL="457200" lvl="1" indent="0" eaLnBrk="1" hangingPunct="1">
              <a:buFontTx/>
              <a:buNone/>
              <a:defRPr/>
            </a:pPr>
            <a:endParaRPr lang="he-IL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0AD2AE-2826-D641-A383-92E0AB2242F1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724400"/>
          <a:ext cx="6096000" cy="11128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62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36086D3-32CD-FD44-AF84-26C45E35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Numeric Ranges with Logical Operators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C4FCA1D-52FC-A549-B186-35E9FE74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To determine whether a numeric value is within a specific range of values, use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 &gt;= 10 and x &lt;= 20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you can do this 10&lt;=x&lt;=20, </a:t>
            </a:r>
            <a:b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   </a:t>
            </a:r>
            <a:r>
              <a:rPr lang="en-US" altLang="zh-TW" sz="2400" b="1" u="sng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but I do not like it</a:t>
            </a:r>
            <a:endParaRPr lang="en-US" altLang="zh-TW" b="1" u="sng" dirty="0">
              <a:solidFill>
                <a:srgbClr val="0070C0"/>
              </a:solidFill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To determine whether a numeric value is outside of a specific range of values, use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 &lt; 10 or x &gt; 20</a:t>
            </a:r>
          </a:p>
        </p:txBody>
      </p:sp>
    </p:spTree>
    <p:extLst>
      <p:ext uri="{BB962C8B-B14F-4D97-AF65-F5344CB8AC3E}">
        <p14:creationId xmlns:p14="http://schemas.microsoft.com/office/powerpoint/2010/main" val="37666596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2CDD3B2-647F-6248-80CD-2D876BB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Variables</a:t>
            </a:r>
            <a:endParaRPr lang="he-IL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6FD42B9-A110-6946-8DD6-6B6EEDDE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</a:rPr>
              <a:t>Boolean variable</a:t>
            </a:r>
            <a:r>
              <a:rPr lang="en-US" altLang="zh-TW" dirty="0">
                <a:ea typeface="新細明體" panose="02020500000000000000" pitchFamily="18" charset="-120"/>
              </a:rPr>
              <a:t>: references one of two values,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True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False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Represented by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bool</a:t>
            </a:r>
            <a:r>
              <a:rPr lang="en-US" altLang="zh-TW" dirty="0">
                <a:ea typeface="新細明體" panose="02020500000000000000" pitchFamily="18" charset="-120"/>
              </a:rPr>
              <a:t> data type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For example, </a:t>
            </a:r>
            <a:r>
              <a:rPr lang="en-US" altLang="zh-TW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continue_flag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= True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Commonly used as flags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u="sng" dirty="0">
                <a:ea typeface="新細明體" panose="02020500000000000000" pitchFamily="18" charset="-120"/>
              </a:rPr>
              <a:t>Flag</a:t>
            </a:r>
            <a:r>
              <a:rPr lang="en-US" altLang="zh-TW" dirty="0">
                <a:ea typeface="新細明體" panose="02020500000000000000" pitchFamily="18" charset="-120"/>
              </a:rPr>
              <a:t>: variable that signals when some condition exists in a program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Flag set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False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 condition does not exist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Flag set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sym typeface="Wingdings" pitchFamily="2" charset="2"/>
              </a:rPr>
              <a:t>True</a:t>
            </a: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  condition exists</a:t>
            </a:r>
            <a:endParaRPr lang="he-IL" altLang="zh-TW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267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>
            <a:extLst>
              <a:ext uri="{FF2B5EF4-FFF2-40B4-BE49-F238E27FC236}">
                <a16:creationId xmlns:a16="http://schemas.microsoft.com/office/drawing/2014/main" id="{25E8719C-F99E-EE47-83D2-C1593A28A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"/>
            <a:ext cx="7620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determines whether a bank customer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qualifies for a loan.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min_salary = 30000.0  # The minimum annual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min_years = 2         # The minimum years on the job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customer's annual salary.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salary = float(input('Enter your annual salary: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years on the current job.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years_on_job = int(input('Enter the number of '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         'years employed: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Determine whether the customer qualifies.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salary &gt;= min_salary </a:t>
            </a:r>
            <a:r>
              <a:rPr lang="en-US" altLang="zh-TW" sz="18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years_on_job &gt;= min_years: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print('You qualify for the loan.')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print('You do not qualify for this loan.')</a:t>
            </a:r>
          </a:p>
        </p:txBody>
      </p:sp>
    </p:spTree>
    <p:extLst>
      <p:ext uri="{BB962C8B-B14F-4D97-AF65-F5344CB8AC3E}">
        <p14:creationId xmlns:p14="http://schemas.microsoft.com/office/powerpoint/2010/main" val="22344893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2CDD3B2-647F-6248-80CD-2D876BB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None Type</a:t>
            </a:r>
            <a:endParaRPr lang="he-IL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6FD42B9-A110-6946-8DD6-6B6EEDDE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</a:rPr>
              <a:t>None type</a:t>
            </a:r>
            <a:r>
              <a:rPr lang="en-US" altLang="zh-TW" dirty="0">
                <a:ea typeface="新細明體" panose="02020500000000000000" pitchFamily="18" charset="-120"/>
              </a:rPr>
              <a:t>: as nothing or NULL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For example,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container = None</a:t>
            </a:r>
          </a:p>
          <a:p>
            <a:pPr lvl="1"/>
            <a:r>
              <a:rPr lang="en-US" altLang="zh-TW" dirty="0">
                <a:cs typeface="Courier New" panose="02070309020205020404" pitchFamily="49" charset="0"/>
              </a:rPr>
              <a:t>Decide the usage later</a:t>
            </a:r>
            <a:endParaRPr lang="he-IL" altLang="zh-TW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801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2CDD3B2-647F-6248-80CD-2D876BB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Miscellaneous </a:t>
            </a:r>
            <a:endParaRPr lang="he-IL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6FD42B9-A110-6946-8DD6-6B6EEDDE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dirty="0">
                <a:cs typeface="Courier New" panose="02070309020205020404" pitchFamily="49" charset="0"/>
              </a:rPr>
              <a:t>The use of “is”</a:t>
            </a:r>
          </a:p>
          <a:p>
            <a:pPr lvl="1"/>
            <a:r>
              <a:rPr lang="en-US" altLang="zh-TW" sz="2400" dirty="0">
                <a:cs typeface="Courier New" panose="02070309020205020404" pitchFamily="49" charset="0"/>
              </a:rPr>
              <a:t>if </a:t>
            </a:r>
            <a:r>
              <a:rPr lang="en-US" altLang="zh-TW" sz="2400" dirty="0" err="1">
                <a:cs typeface="Courier New" panose="02070309020205020404" pitchFamily="49" charset="0"/>
              </a:rPr>
              <a:t>continuous_flag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cs typeface="Courier New" panose="02070309020205020404" pitchFamily="49" charset="0"/>
              </a:rPr>
              <a:t>is</a:t>
            </a:r>
            <a:r>
              <a:rPr lang="en-US" altLang="zh-TW" sz="2400" dirty="0"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altLang="zh-TW" sz="2400" dirty="0">
                <a:cs typeface="Courier New" panose="02070309020205020404" pitchFamily="49" charset="0"/>
              </a:rPr>
              <a:t>if </a:t>
            </a:r>
            <a:r>
              <a:rPr lang="en-US" altLang="zh-TW" sz="2400" dirty="0" err="1">
                <a:cs typeface="Courier New" panose="02070309020205020404" pitchFamily="49" charset="0"/>
              </a:rPr>
              <a:t>continuous_flag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cs typeface="Courier New" panose="02070309020205020404" pitchFamily="49" charset="0"/>
              </a:rPr>
              <a:t>is not </a:t>
            </a:r>
            <a:r>
              <a:rPr lang="en-US" altLang="zh-TW" sz="2400" dirty="0">
                <a:cs typeface="Courier New" panose="02070309020205020404" pitchFamily="49" charset="0"/>
              </a:rPr>
              <a:t>True:</a:t>
            </a:r>
          </a:p>
          <a:p>
            <a:pPr lvl="1"/>
            <a:r>
              <a:rPr lang="en-US" altLang="zh-TW" sz="2400" dirty="0">
                <a:cs typeface="Courier New" panose="02070309020205020404" pitchFamily="49" charset="0"/>
              </a:rPr>
              <a:t>if container </a:t>
            </a:r>
            <a:r>
              <a:rPr lang="en-US" altLang="zh-TW" sz="2400" dirty="0">
                <a:solidFill>
                  <a:srgbClr val="0070C0"/>
                </a:solidFill>
                <a:cs typeface="Courier New" panose="02070309020205020404" pitchFamily="49" charset="0"/>
              </a:rPr>
              <a:t>is</a:t>
            </a:r>
            <a:r>
              <a:rPr lang="en-US" altLang="zh-TW" sz="2400" dirty="0">
                <a:cs typeface="Courier New" panose="02070309020205020404" pitchFamily="49" charset="0"/>
              </a:rPr>
              <a:t> None:</a:t>
            </a:r>
          </a:p>
          <a:p>
            <a:endParaRPr lang="en-US" altLang="zh-TW" sz="2800" dirty="0">
              <a:cs typeface="Courier New" panose="02070309020205020404" pitchFamily="49" charset="0"/>
            </a:endParaRPr>
          </a:p>
          <a:p>
            <a:r>
              <a:rPr lang="en-US" altLang="zh-TW" sz="2800" b="0" dirty="0">
                <a:cs typeface="Courier New" panose="02070309020205020404" pitchFamily="49" charset="0"/>
              </a:rPr>
              <a:t>Apply the “is” in judgement only </a:t>
            </a:r>
            <a:r>
              <a:rPr lang="en-US" altLang="zh-TW" sz="2800" b="0" dirty="0"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TW" sz="2800" b="0" dirty="0">
                <a:cs typeface="Courier New" panose="02070309020205020404" pitchFamily="49" charset="0"/>
              </a:rPr>
              <a:t>use to judge Boolean or None</a:t>
            </a:r>
          </a:p>
          <a:p>
            <a:r>
              <a:rPr lang="en-US" altLang="zh-TW" sz="2800" b="0" dirty="0">
                <a:cs typeface="Courier New" panose="02070309020205020404" pitchFamily="49" charset="0"/>
              </a:rPr>
              <a:t>The “is” can be used to judge if two variable are located in the same memory space</a:t>
            </a:r>
            <a:r>
              <a:rPr lang="en-US" altLang="zh-TW" sz="2800" dirty="0">
                <a:cs typeface="Courier New" panose="02070309020205020404" pitchFamily="49" charset="0"/>
              </a:rPr>
              <a:t/>
            </a:r>
            <a:br>
              <a:rPr lang="en-US" altLang="zh-TW" sz="2800" dirty="0">
                <a:cs typeface="Courier New" panose="02070309020205020404" pitchFamily="49" charset="0"/>
              </a:rPr>
            </a:br>
            <a:endParaRPr lang="he-IL" altLang="zh-TW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1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A4A9046-E83E-7845-845A-C2D964948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15963"/>
            <a:ext cx="2346325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482CC26E-4901-AF42-AAC0-23BFEDF7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1938"/>
            <a:ext cx="4686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CF2568B-211E-7E42-96E4-A2FBBE96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EDBD5D4-A15A-864C-BB39-E996722B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Decision structures, including:</a:t>
            </a:r>
          </a:p>
          <a:p>
            <a:pPr lvl="2" eaLnBrk="1" hangingPunct="1"/>
            <a:r>
              <a:rPr lang="en-US" altLang="en-US"/>
              <a:t>Single alternative decision structures</a:t>
            </a:r>
          </a:p>
          <a:p>
            <a:pPr lvl="2" eaLnBrk="1" hangingPunct="1"/>
            <a:r>
              <a:rPr lang="en-US" altLang="en-US"/>
              <a:t>Dual alternative decision structures</a:t>
            </a:r>
          </a:p>
          <a:p>
            <a:pPr lvl="2" eaLnBrk="1" hangingPunct="1"/>
            <a:r>
              <a:rPr lang="en-US" altLang="en-US"/>
              <a:t>Nested decision structures</a:t>
            </a:r>
          </a:p>
          <a:p>
            <a:pPr lvl="1" eaLnBrk="1" hangingPunct="1"/>
            <a:r>
              <a:rPr lang="en-US" altLang="en-US"/>
              <a:t>Relational operators and logical operators as used in creating Boolean expressions</a:t>
            </a:r>
          </a:p>
          <a:p>
            <a:pPr lvl="1" eaLnBrk="1" hangingPunct="1"/>
            <a:r>
              <a:rPr lang="en-US" altLang="en-US"/>
              <a:t>String comparison as used in creating Boolean expressions</a:t>
            </a:r>
          </a:p>
          <a:p>
            <a:pPr lvl="1" eaLnBrk="1" hangingPunct="1"/>
            <a:r>
              <a:rPr lang="en-US" altLang="en-US"/>
              <a:t>Boolean variables</a:t>
            </a:r>
          </a:p>
        </p:txBody>
      </p:sp>
    </p:spTree>
    <p:extLst>
      <p:ext uri="{BB962C8B-B14F-4D97-AF65-F5344CB8AC3E}">
        <p14:creationId xmlns:p14="http://schemas.microsoft.com/office/powerpoint/2010/main" val="35269684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1948280D-C422-C941-B4AD-9B5B9EC7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4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CC2A1D4F-447A-FF42-8858-EFA4C93DF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Repetition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36793336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424359F-85DC-834F-B058-96D6AC0F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78DB292-FEE8-F749-A862-770C6989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Repetition Structures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a Count-Controlled Loop</a:t>
            </a:r>
          </a:p>
          <a:p>
            <a:pPr eaLnBrk="1" hangingPunct="1"/>
            <a:r>
              <a:rPr lang="en-US" altLang="en-US"/>
              <a:t>Calculating a Running Total</a:t>
            </a:r>
          </a:p>
          <a:p>
            <a:pPr eaLnBrk="1" hangingPunct="1"/>
            <a:r>
              <a:rPr lang="en-US" altLang="en-US"/>
              <a:t>Sentinels</a:t>
            </a:r>
          </a:p>
          <a:p>
            <a:pPr eaLnBrk="1" hangingPunct="1"/>
            <a:r>
              <a:rPr lang="en-US" altLang="en-US"/>
              <a:t>Input Validation Loops</a:t>
            </a:r>
          </a:p>
          <a:p>
            <a:pPr eaLnBrk="1" hangingPunct="1"/>
            <a:r>
              <a:rPr lang="en-US" altLang="en-US"/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34175968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DD5C381-FD1E-0743-8740-E501F32E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Repetition Structures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C7F3D776-790D-A641-B76D-6574365D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Often have to write code that performs the same task multiple times</a:t>
            </a:r>
          </a:p>
          <a:p>
            <a:pPr lvl="1" eaLnBrk="1" hangingPunct="1"/>
            <a:r>
              <a:rPr lang="en-US" altLang="en-US"/>
              <a:t>Disadvantages to duplicating code</a:t>
            </a:r>
          </a:p>
          <a:p>
            <a:pPr lvl="2" eaLnBrk="1" hangingPunct="1"/>
            <a:r>
              <a:rPr lang="en-US" altLang="en-US"/>
              <a:t>Makes program large</a:t>
            </a:r>
          </a:p>
          <a:p>
            <a:pPr lvl="2" eaLnBrk="1" hangingPunct="1"/>
            <a:r>
              <a:rPr lang="en-US" altLang="en-US"/>
              <a:t>Time consuming</a:t>
            </a:r>
          </a:p>
          <a:p>
            <a:pPr lvl="2" eaLnBrk="1" hangingPunct="1"/>
            <a:r>
              <a:rPr lang="en-US" altLang="en-US"/>
              <a:t>May need to be corrected in many places</a:t>
            </a:r>
          </a:p>
          <a:p>
            <a:pPr eaLnBrk="1" hangingPunct="1"/>
            <a:r>
              <a:rPr lang="en-US" altLang="en-US" u="sng"/>
              <a:t>Repetition structure</a:t>
            </a:r>
            <a:r>
              <a:rPr lang="en-US" altLang="en-US"/>
              <a:t>: makes computer repeat included code as necessary</a:t>
            </a:r>
          </a:p>
          <a:p>
            <a:pPr lvl="1" eaLnBrk="1" hangingPunct="1"/>
            <a:r>
              <a:rPr lang="en-US" altLang="en-US"/>
              <a:t>Includes condition-controlled loops and count-controlled loops</a:t>
            </a:r>
          </a:p>
        </p:txBody>
      </p:sp>
    </p:spTree>
    <p:extLst>
      <p:ext uri="{BB962C8B-B14F-4D97-AF65-F5344CB8AC3E}">
        <p14:creationId xmlns:p14="http://schemas.microsoft.com/office/powerpoint/2010/main" val="21666166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FD6AC64-DC17-2345-864C-463C8519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199DCB6-37AF-8541-9A29-2AD7E6D0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  <a:r>
              <a:rPr lang="en-US" altLang="en-US"/>
              <a:t>: while condition is true, do something</a:t>
            </a:r>
          </a:p>
          <a:p>
            <a:pPr lvl="1" eaLnBrk="1" hangingPunct="1"/>
            <a:r>
              <a:rPr lang="en-US" altLang="en-US"/>
              <a:t>Two parts: </a:t>
            </a:r>
          </a:p>
          <a:p>
            <a:pPr lvl="2" eaLnBrk="1" hangingPunct="1"/>
            <a:r>
              <a:rPr lang="en-US" altLang="en-US"/>
              <a:t>Condition tested for true or false value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Statements repeated as long as condition is true</a:t>
            </a:r>
          </a:p>
          <a:p>
            <a:pPr lvl="1" eaLnBrk="1" hangingPunct="1"/>
            <a:r>
              <a:rPr lang="en-US" altLang="en-US"/>
              <a:t>In flow chart, line goes back to previous part</a:t>
            </a:r>
          </a:p>
          <a:p>
            <a:pPr lvl="1" eaLnBrk="1" hangingPunct="1"/>
            <a:r>
              <a:rPr lang="en-US" altLang="en-US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2066245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ADF6876-B118-3740-85A6-1E9802DA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pic>
        <p:nvPicPr>
          <p:cNvPr id="6147" name="Content Placeholder 2">
            <a:extLst>
              <a:ext uri="{FF2B5EF4-FFF2-40B4-BE49-F238E27FC236}">
                <a16:creationId xmlns:a16="http://schemas.microsoft.com/office/drawing/2014/main" id="{4C552459-E97D-3D4E-92C8-CB8777004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1995488"/>
            <a:ext cx="7820025" cy="3735387"/>
          </a:xfrm>
        </p:spPr>
      </p:pic>
    </p:spTree>
    <p:extLst>
      <p:ext uri="{BB962C8B-B14F-4D97-AF65-F5344CB8AC3E}">
        <p14:creationId xmlns:p14="http://schemas.microsoft.com/office/powerpoint/2010/main" val="28627353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5C18BBC-E059-4745-9A21-1AA3A61A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B79F4A7-20AC-A747-82BA-FF3046F6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In order for a loop to stop executing, something has to happen inside the loop to make the condition false</a:t>
            </a:r>
          </a:p>
          <a:p>
            <a:pPr eaLnBrk="1" hangingPunct="1"/>
            <a:r>
              <a:rPr lang="en-US" altLang="en-US" u="sng">
                <a:cs typeface="Courier New" panose="02070309020205020404" pitchFamily="49" charset="0"/>
              </a:rPr>
              <a:t>Iteration</a:t>
            </a:r>
            <a:r>
              <a:rPr lang="en-US" altLang="en-US">
                <a:cs typeface="Courier New" panose="02070309020205020404" pitchFamily="49" charset="0"/>
              </a:rPr>
              <a:t>: one execution of the body of a loop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solidFill>
                  <a:srgbClr val="FF0000"/>
                </a:solidFill>
                <a:cs typeface="Courier New" panose="02070309020205020404" pitchFamily="49" charset="0"/>
              </a:rPr>
              <a:t> loop is known as a </a:t>
            </a:r>
            <a:r>
              <a:rPr lang="en-US" altLang="en-US" i="1">
                <a:solidFill>
                  <a:srgbClr val="FF0000"/>
                </a:solidFill>
                <a:cs typeface="Courier New" panose="02070309020205020404" pitchFamily="49" charset="0"/>
              </a:rPr>
              <a:t>pretest</a:t>
            </a:r>
            <a:r>
              <a:rPr lang="en-US" altLang="en-US">
                <a:solidFill>
                  <a:srgbClr val="FF0000"/>
                </a:solidFill>
                <a:cs typeface="Courier New" panose="02070309020205020404" pitchFamily="49" charset="0"/>
              </a:rPr>
              <a:t> loop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cs typeface="Courier New" panose="02070309020205020404" pitchFamily="49" charset="0"/>
              </a:rPr>
              <a:t>Tests condition before performing an iteration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Will never execute if condition is false to start with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Requires performing some steps prior to the loop</a:t>
            </a:r>
          </a:p>
        </p:txBody>
      </p:sp>
    </p:spTree>
    <p:extLst>
      <p:ext uri="{BB962C8B-B14F-4D97-AF65-F5344CB8AC3E}">
        <p14:creationId xmlns:p14="http://schemas.microsoft.com/office/powerpoint/2010/main" val="42811080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>
            <a:extLst>
              <a:ext uri="{FF2B5EF4-FFF2-40B4-BE49-F238E27FC236}">
                <a16:creationId xmlns:a16="http://schemas.microsoft.com/office/drawing/2014/main" id="{CF6F1778-E1A4-8F49-A18E-7C8BCB06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228600"/>
            <a:ext cx="8839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sales commissions.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a variable to control the loop.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keep_going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'y'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a series of commissions.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keep_going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'y':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salesperson's sales and commission rate.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sales = float(input('Enter the amount of sales: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comm_rate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the commission rate: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commission.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commission = sales *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comm_rate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commission.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commission is $',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format(commission, ',.2f'),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See if the user wants to do another one.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keep_going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input('Do you want to calculate another ' +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       'commission (Enter y for yes): ')</a:t>
            </a:r>
          </a:p>
        </p:txBody>
      </p:sp>
    </p:spTree>
    <p:extLst>
      <p:ext uri="{BB962C8B-B14F-4D97-AF65-F5344CB8AC3E}">
        <p14:creationId xmlns:p14="http://schemas.microsoft.com/office/powerpoint/2010/main" val="33555269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>
            <a:extLst>
              <a:ext uri="{FF2B5EF4-FFF2-40B4-BE49-F238E27FC236}">
                <a16:creationId xmlns:a16="http://schemas.microsoft.com/office/drawing/2014/main" id="{44E73738-78F6-FD4A-9176-5974F5DC3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81534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a variable to represent the maximum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temperature.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max_temp = 102.5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substance's temperature.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temperature = float(input("Enter the substance's Celsius temperature: "))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As long as necessary, instruct the user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adjust the thermostat.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temperature &gt; max_temp: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temperature is too high.')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print('Turn the thermostat down and wait')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print('5 minutes. Then take the temperature')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print('again and enter it.')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temperature = float(input('Enter the new Celsius temperature: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Remind the user to check the temperature again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in 15 minutes.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temperature is acceptable.')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print('Check it again in 15 minutes.')</a:t>
            </a:r>
            <a:endParaRPr lang="zh-TW" altLang="en-US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544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C46DB99-C76E-CF4F-97A0-6E14D804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04F2F9C-DBFE-AE4A-B0CD-30268FD7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Loops must contain within themselves a way to terminate</a:t>
            </a:r>
          </a:p>
          <a:p>
            <a:pPr lvl="1" eaLnBrk="1" hangingPunct="1"/>
            <a:r>
              <a:rPr lang="en-US" altLang="en-US" dirty="0"/>
              <a:t>Something inside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 must eventually make the condition false</a:t>
            </a:r>
          </a:p>
          <a:p>
            <a:pPr eaLnBrk="1" hangingPunct="1"/>
            <a:r>
              <a:rPr lang="en-US" altLang="en-US" u="sng" dirty="0">
                <a:solidFill>
                  <a:srgbClr val="0070C0"/>
                </a:solidFill>
              </a:rPr>
              <a:t>Infinite loop</a:t>
            </a:r>
            <a:r>
              <a:rPr lang="en-US" altLang="en-US" dirty="0">
                <a:solidFill>
                  <a:srgbClr val="0070C0"/>
                </a:solidFill>
              </a:rPr>
              <a:t>: loop that does not have a way of stopping</a:t>
            </a:r>
          </a:p>
          <a:p>
            <a:pPr lvl="1" eaLnBrk="1" hangingPunct="1"/>
            <a:r>
              <a:rPr lang="en-US" altLang="en-US" dirty="0"/>
              <a:t>Repeats until program is interrupted</a:t>
            </a:r>
          </a:p>
          <a:p>
            <a:pPr lvl="1" eaLnBrk="1" hangingPunct="1"/>
            <a:r>
              <a:rPr lang="en-US" altLang="en-US" dirty="0"/>
              <a:t>Occurs when programmer forgets to include stopping code in the loop</a:t>
            </a:r>
          </a:p>
        </p:txBody>
      </p:sp>
    </p:spTree>
    <p:extLst>
      <p:ext uri="{BB962C8B-B14F-4D97-AF65-F5344CB8AC3E}">
        <p14:creationId xmlns:p14="http://schemas.microsoft.com/office/powerpoint/2010/main" val="99269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135123B-C865-D44F-90F9-FEFD71C2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Input, Processing, and Output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C53066D-7621-F142-B225-10BC0FC8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Typically, computer performs three-step process</a:t>
            </a:r>
          </a:p>
          <a:p>
            <a:pPr lvl="1" eaLnBrk="1" hangingPunct="1"/>
            <a:r>
              <a:rPr lang="en-US" altLang="en-US"/>
              <a:t>Receive input</a:t>
            </a:r>
          </a:p>
          <a:p>
            <a:pPr lvl="2" eaLnBrk="1" hangingPunct="1"/>
            <a:r>
              <a:rPr lang="en-US" altLang="en-US"/>
              <a:t>Input: any data that the program receives while it is running</a:t>
            </a:r>
          </a:p>
          <a:p>
            <a:pPr lvl="1" eaLnBrk="1" hangingPunct="1"/>
            <a:r>
              <a:rPr lang="en-US" altLang="en-US"/>
              <a:t>Perform some process on the input</a:t>
            </a:r>
          </a:p>
          <a:p>
            <a:pPr lvl="2" eaLnBrk="1" hangingPunct="1"/>
            <a:r>
              <a:rPr lang="en-US" altLang="en-US"/>
              <a:t>Example: mathematical calculation</a:t>
            </a:r>
          </a:p>
          <a:p>
            <a:pPr lvl="1" eaLnBrk="1" hangingPunct="1"/>
            <a:r>
              <a:rPr lang="en-US" altLang="en-US"/>
              <a:t>Produce output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>
            <a:extLst>
              <a:ext uri="{FF2B5EF4-FFF2-40B4-BE49-F238E27FC236}">
                <a16:creationId xmlns:a16="http://schemas.microsoft.com/office/drawing/2014/main" id="{AEB50AD4-6CB2-DA49-A3F3-EB4C3486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4663"/>
            <a:ext cx="8305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True: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salesperson's sales and commission rate.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sales = float(input('Enter the amount of sales: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comm_rate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the commission rate: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commission.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commission = sales *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comm_rate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commission.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commission is $',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format(commission, ',.2f'),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32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2F6B26D-1BE1-284D-95AE-F508C6AC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a Count-Controlled Loop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191B2AF-B033-8B4E-B430-F9479091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cs typeface="Courier New" panose="02070309020205020404" pitchFamily="49" charset="0"/>
              </a:rPr>
              <a:t>Count-Controlled</a:t>
            </a:r>
            <a:r>
              <a:rPr lang="en-US" altLang="en-US" u="sng" dirty="0"/>
              <a:t> loop</a:t>
            </a:r>
            <a:r>
              <a:rPr lang="en-US" altLang="en-US" dirty="0"/>
              <a:t>: iterates a specific number of times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dirty="0">
                <a:solidFill>
                  <a:srgbClr val="FF0000"/>
                </a:solidFill>
              </a:rPr>
              <a:t>Use a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FF0000"/>
                </a:solidFill>
              </a:rPr>
              <a:t> statement to write count-controlled loop </a:t>
            </a:r>
          </a:p>
          <a:p>
            <a:pPr lvl="2" eaLnBrk="1" hangingPunct="1"/>
            <a:r>
              <a:rPr lang="en-US" altLang="en-US" dirty="0"/>
              <a:t>Designed to work with sequence of data items</a:t>
            </a:r>
          </a:p>
          <a:p>
            <a:pPr lvl="3" eaLnBrk="1" hangingPunct="1">
              <a:buFont typeface="Arial" panose="020B0604020202020204" pitchFamily="34" charset="0"/>
              <a:buChar char="–"/>
            </a:pPr>
            <a:r>
              <a:rPr lang="en-US" altLang="en-US" dirty="0"/>
              <a:t>Iterates once for each item in the sequence</a:t>
            </a:r>
          </a:p>
          <a:p>
            <a:pPr lvl="2" eaLnBrk="1" hangingPunct="1"/>
            <a:r>
              <a:rPr lang="en-US" altLang="en-US" dirty="0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[val1, val2, </a:t>
            </a:r>
            <a:r>
              <a:rPr lang="en-US" alt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/>
            <a:r>
              <a:rPr lang="en-US" altLang="en-US" u="sng" dirty="0">
                <a:cs typeface="Courier New" panose="02070309020205020404" pitchFamily="49" charset="0"/>
              </a:rPr>
              <a:t>Target variable</a:t>
            </a:r>
            <a:r>
              <a:rPr lang="en-US" altLang="en-US" dirty="0">
                <a:cs typeface="Courier New" panose="02070309020205020404" pitchFamily="49" charset="0"/>
              </a:rPr>
              <a:t>: the variable which is the target of the assignment at the beginning of each iteration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609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>
            <a:extLst>
              <a:ext uri="{FF2B5EF4-FFF2-40B4-BE49-F238E27FC236}">
                <a16:creationId xmlns:a16="http://schemas.microsoft.com/office/drawing/2014/main" id="{4245DF15-2776-0E40-9498-B2F77105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0442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DE47110-99B0-C64A-BB81-920C24F6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B9A5EE3-9298-2B40-AC46-0B3EDCD0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>
                <a:solidFill>
                  <a:srgbClr val="FF0000"/>
                </a:solidFill>
              </a:rPr>
              <a:t> function simplifies the process of writing a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FF0000"/>
                </a:solidFill>
              </a:rPr>
              <a:t> loop</a:t>
            </a:r>
          </a:p>
          <a:p>
            <a:pPr lvl="1" eaLnBrk="1" hangingPunct="1"/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>
                <a:solidFill>
                  <a:srgbClr val="0070C0"/>
                </a:solidFill>
              </a:rPr>
              <a:t> returns an </a:t>
            </a:r>
            <a:r>
              <a:rPr lang="en-US" altLang="en-US" dirty="0" err="1">
                <a:solidFill>
                  <a:srgbClr val="0070C0"/>
                </a:solidFill>
              </a:rPr>
              <a:t>iterable</a:t>
            </a:r>
            <a:r>
              <a:rPr lang="en-US" altLang="en-US" dirty="0">
                <a:solidFill>
                  <a:srgbClr val="0070C0"/>
                </a:solidFill>
              </a:rPr>
              <a:t> object</a:t>
            </a:r>
          </a:p>
          <a:p>
            <a:pPr lvl="2" eaLnBrk="1" hangingPunct="1"/>
            <a:r>
              <a:rPr lang="en-US" altLang="en-US" u="sng" dirty="0" err="1"/>
              <a:t>Iterable</a:t>
            </a:r>
            <a:r>
              <a:rPr lang="en-US" altLang="en-US" dirty="0"/>
              <a:t>: contains a sequence of values that can be iterated over</a:t>
            </a:r>
          </a:p>
          <a:p>
            <a:pPr eaLnBrk="1" hangingPunct="1"/>
            <a:r>
              <a:rPr lang="en-US" altLang="en-US" dirty="0">
                <a:solidFill>
                  <a:srgbClr val="007D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>
                <a:solidFill>
                  <a:srgbClr val="007DC4"/>
                </a:solidFill>
              </a:rPr>
              <a:t> characteristics:</a:t>
            </a:r>
          </a:p>
          <a:p>
            <a:pPr lvl="1" eaLnBrk="1" hangingPunct="1"/>
            <a:r>
              <a:rPr lang="en-US" altLang="en-US" dirty="0">
                <a:solidFill>
                  <a:srgbClr val="007DC4"/>
                </a:solidFill>
              </a:rPr>
              <a:t>One argument: used as ending limit </a:t>
            </a:r>
          </a:p>
          <a:p>
            <a:pPr lvl="1" eaLnBrk="1" hangingPunct="1"/>
            <a:r>
              <a:rPr lang="en-US" altLang="en-US" dirty="0">
                <a:solidFill>
                  <a:srgbClr val="007DC4"/>
                </a:solidFill>
              </a:rPr>
              <a:t>Two arguments: starting value and ending limit</a:t>
            </a:r>
          </a:p>
          <a:p>
            <a:pPr lvl="1" eaLnBrk="1" hangingPunct="1"/>
            <a:r>
              <a:rPr lang="en-US" altLang="en-US" dirty="0">
                <a:solidFill>
                  <a:srgbClr val="007DC4"/>
                </a:solidFill>
              </a:rPr>
              <a:t>Three arguments: third argument is step value </a:t>
            </a:r>
            <a:endParaRPr lang="he-IL" altLang="en-US" dirty="0">
              <a:solidFill>
                <a:srgbClr val="007D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702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>
            <a:extLst>
              <a:ext uri="{FF2B5EF4-FFF2-40B4-BE49-F238E27FC236}">
                <a16:creationId xmlns:a16="http://schemas.microsoft.com/office/drawing/2014/main" id="{D7EBEDB7-D90B-9949-B1BB-C79D6BB3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62000"/>
            <a:ext cx="6781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x in range(5):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print(x)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x in range(1, 5):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print(x)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x in range(1, 10, 2):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print(x)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689344-2516-5E42-9914-EAEA3F9CF593}"/>
              </a:ext>
            </a:extLst>
          </p:cNvPr>
          <p:cNvSpPr txBox="1"/>
          <p:nvPr/>
        </p:nvSpPr>
        <p:spPr>
          <a:xfrm>
            <a:off x="4953000" y="685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</a:rPr>
              <a:t>[0, 1, 2, 3, 4]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61187-43DF-AC40-A573-0BC9F1E0C04A}"/>
              </a:ext>
            </a:extLst>
          </p:cNvPr>
          <p:cNvSpPr/>
          <p:nvPr/>
        </p:nvSpPr>
        <p:spPr>
          <a:xfrm>
            <a:off x="4986867" y="14986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</a:rPr>
              <a:t>[1, 2, 3, 4]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6741A-96CF-0E4E-9CA0-223990FDA259}"/>
              </a:ext>
            </a:extLst>
          </p:cNvPr>
          <p:cNvSpPr/>
          <p:nvPr/>
        </p:nvSpPr>
        <p:spPr>
          <a:xfrm>
            <a:off x="4986867" y="2364095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</a:rPr>
              <a:t>[1, 3, 5, 7, 9]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400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06BFA2B-DA22-0945-B5BE-110B07B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Target Variable Inside the Loop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EBE4C8F-558B-9547-BB4B-B174F56A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Purpose of target variable is to reference each item in a sequence as the loop iterates</a:t>
            </a:r>
          </a:p>
          <a:p>
            <a:pPr eaLnBrk="1" hangingPunct="1"/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Target variable can be used in calculations or tasks in the body of the loop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Example: calculate square root of each number in a range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557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>
            <a:extLst>
              <a:ext uri="{FF2B5EF4-FFF2-40B4-BE49-F238E27FC236}">
                <a16:creationId xmlns:a16="http://schemas.microsoft.com/office/drawing/2014/main" id="{6F234A65-79B9-C94F-8B79-D56CEF70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990600"/>
            <a:ext cx="7848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a loop to display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table showing the numbers 1 through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and their squares.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table headings.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print('Number\tSquare')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print('--------------')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numbers 1 through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and their squares.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number in range(1, 11):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square = number**2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print(number, '\t', square)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203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>
            <a:extLst>
              <a:ext uri="{FF2B5EF4-FFF2-40B4-BE49-F238E27FC236}">
                <a16:creationId xmlns:a16="http://schemas.microsoft.com/office/drawing/2014/main" id="{4736016F-7FB3-E840-A28E-01D8F03E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9248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converts the speeds 60 kph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through 130 kph (in 10 kph increments)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to mph.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start_speed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60            # Starting speed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end_speed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131             # Ending speed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increment = 10              # Speed increment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conversion_factor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0.6214  # Conversion factor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table headings.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print('KPH\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tMPH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print('--------------')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speeds.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kph in range(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start_speed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end_speed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increment):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mph = kph *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conversion_factor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print(kph, '\t', format(mph, '.1f'))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314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675656B-4921-6E40-AC9E-FB65C670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Letting the User Control the Loop Iterations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39FAFB0-E6EC-BB4A-9932-730BEB47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Sometimes the programmer does not know exactly how many times the loop will execute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Can receive range inputs from the user, place them in variables, and call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function in the for clause using these variables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Be sure to consider the end cases: </a:t>
            </a:r>
            <a:r>
              <a:rPr lang="en-US" altLang="en-US">
                <a:solidFill>
                  <a:srgbClr val="007D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 does not include the ending limit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2816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58ECE5BC-47B8-2B4B-93BE-69F906E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2775"/>
            <a:ext cx="85344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a loop to display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table of numbers and their squares.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ending limit.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print('This program displays a list of numbers')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print('(starting at 1) and their squares.')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 = int(input('How high should I go?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table headings.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print('Number\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tSquare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print('--------------')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numbers and their squares.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number in range(1, end + 1):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square = number**2</a:t>
            </a:r>
            <a:endParaRPr lang="en-US" altLang="zh-TW" sz="1800" b="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print(number, '\t', square)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79406"/>
      </p:ext>
    </p:extLst>
  </p:cSld>
  <p:clrMapOvr>
    <a:masterClrMapping/>
  </p:clrMapOvr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6005</TotalTime>
  <Words>10566</Words>
  <Application>Microsoft Office PowerPoint</Application>
  <PresentationFormat>如螢幕大小 (4:3)</PresentationFormat>
  <Paragraphs>1730</Paragraphs>
  <Slides>198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198</vt:i4>
      </vt:variant>
    </vt:vector>
  </HeadingPairs>
  <TitlesOfParts>
    <vt:vector size="205" baseType="lpstr">
      <vt:lpstr>新細明體</vt:lpstr>
      <vt:lpstr>Arial</vt:lpstr>
      <vt:lpstr>Courier New</vt:lpstr>
      <vt:lpstr>Tw Cen MT</vt:lpstr>
      <vt:lpstr>Wingdings</vt:lpstr>
      <vt:lpstr>Python3e</vt:lpstr>
      <vt:lpstr>封裝程式殼層物件</vt:lpstr>
      <vt:lpstr>PowerPoint 簡報</vt:lpstr>
      <vt:lpstr>Topics</vt:lpstr>
      <vt:lpstr>Designing a Program</vt:lpstr>
      <vt:lpstr>Designing a Program (cont’d.)</vt:lpstr>
      <vt:lpstr>Designing a Program (cont’d.)</vt:lpstr>
      <vt:lpstr>Pseudocode</vt:lpstr>
      <vt:lpstr>Flowcharts</vt:lpstr>
      <vt:lpstr>PowerPoint 簡報</vt:lpstr>
      <vt:lpstr>Input, Processing, and Output</vt:lpstr>
      <vt:lpstr>Displaying Output with the print Function</vt:lpstr>
      <vt:lpstr>Strings and String Literals</vt:lpstr>
      <vt:lpstr>Comments</vt:lpstr>
      <vt:lpstr>Variables</vt:lpstr>
      <vt:lpstr>Variables (cont’d.)</vt:lpstr>
      <vt:lpstr>PowerPoint 簡報</vt:lpstr>
      <vt:lpstr>Variable Naming Rules</vt:lpstr>
      <vt:lpstr>Displaying Multiple Items with the print Function</vt:lpstr>
      <vt:lpstr>PowerPoint 簡報</vt:lpstr>
      <vt:lpstr>Variable Reassignment</vt:lpstr>
      <vt:lpstr>Numeric Data Types, Literals, and the str Data Type</vt:lpstr>
      <vt:lpstr>PowerPoint 簡報</vt:lpstr>
      <vt:lpstr>Reassigning a Variable to a Different Type</vt:lpstr>
      <vt:lpstr>Reading Input from the Keyboard</vt:lpstr>
      <vt:lpstr>PowerPoint 簡報</vt:lpstr>
      <vt:lpstr>Reading Numbers with the input Function</vt:lpstr>
      <vt:lpstr>PowerPoint 簡報</vt:lpstr>
      <vt:lpstr>Performing Calculations</vt:lpstr>
      <vt:lpstr>PowerPoint 簡報</vt:lpstr>
      <vt:lpstr>Operator  Precedence and Grouping with Parentheses</vt:lpstr>
      <vt:lpstr>The Exponent Operator and the Remainder Operator</vt:lpstr>
      <vt:lpstr>PowerPoint 簡報</vt:lpstr>
      <vt:lpstr>Converting Math Formulas to Programming Statements</vt:lpstr>
      <vt:lpstr>PowerPoint 簡報</vt:lpstr>
      <vt:lpstr>Mixed-Type Expressions and Data Type Conversion</vt:lpstr>
      <vt:lpstr>Breaking Long Statements into Multiple Lines</vt:lpstr>
      <vt:lpstr>More About Data Output</vt:lpstr>
      <vt:lpstr>More About Data Output</vt:lpstr>
      <vt:lpstr>More About Data Output (cont’d.)</vt:lpstr>
      <vt:lpstr>More About Data Output (cont’d.)</vt:lpstr>
      <vt:lpstr>Formatting Numbers</vt:lpstr>
      <vt:lpstr>PowerPoint 簡報</vt:lpstr>
      <vt:lpstr>PowerPoint 簡報</vt:lpstr>
      <vt:lpstr>Formatting Numbers (cont’d.)</vt:lpstr>
      <vt:lpstr>Formatting Numbers (cont’d.)</vt:lpstr>
      <vt:lpstr>Summary</vt:lpstr>
      <vt:lpstr>PowerPoint 簡報</vt:lpstr>
      <vt:lpstr>Topics</vt:lpstr>
      <vt:lpstr>The if Statement</vt:lpstr>
      <vt:lpstr>The if Statement (cont’d.)</vt:lpstr>
      <vt:lpstr>The if Statement (cont’d.)</vt:lpstr>
      <vt:lpstr>The if Statement (cont’d.)</vt:lpstr>
      <vt:lpstr>Boolean Expressions and Relational Operators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PowerPoint 簡報</vt:lpstr>
      <vt:lpstr>The if-else Statement</vt:lpstr>
      <vt:lpstr>The if-else Statement (cont’d.)</vt:lpstr>
      <vt:lpstr>The if-else Statement (cont’d.)</vt:lpstr>
      <vt:lpstr>PowerPoint 簡報</vt:lpstr>
      <vt:lpstr>Comparing Strings</vt:lpstr>
      <vt:lpstr>Comparing Strings (cont’d.)</vt:lpstr>
      <vt:lpstr>Nested Decision Structures and the if-elif-else Statement</vt:lpstr>
      <vt:lpstr>PowerPoint 簡報</vt:lpstr>
      <vt:lpstr>Nested Decision Structures and the if-elif-else Statement (cont’d.)</vt:lpstr>
      <vt:lpstr>The if-elif-else Statement</vt:lpstr>
      <vt:lpstr>The if-elif-else Statement (cont’d.)</vt:lpstr>
      <vt:lpstr>PowerPoint 簡報</vt:lpstr>
      <vt:lpstr>Logical Operators</vt:lpstr>
      <vt:lpstr>The and Operator</vt:lpstr>
      <vt:lpstr>The or Operator</vt:lpstr>
      <vt:lpstr>Short-Circuit Evaluation</vt:lpstr>
      <vt:lpstr>The not Operator</vt:lpstr>
      <vt:lpstr>Checking Numeric Ranges with Logical Operators</vt:lpstr>
      <vt:lpstr>Boolean Variables</vt:lpstr>
      <vt:lpstr>PowerPoint 簡報</vt:lpstr>
      <vt:lpstr>None Type</vt:lpstr>
      <vt:lpstr>Miscellaneous </vt:lpstr>
      <vt:lpstr>Summary</vt:lpstr>
      <vt:lpstr>PowerPoint 簡報</vt:lpstr>
      <vt:lpstr>Topics</vt:lpstr>
      <vt:lpstr>Introduction to Repetition Structures</vt:lpstr>
      <vt:lpstr>The while Loop: a Condition-Controlled Loop</vt:lpstr>
      <vt:lpstr>The while Loop: a Condition-Controlled Loop (cont’d.)</vt:lpstr>
      <vt:lpstr>The while Loop: a Condition-Controlled Loop (cont’d.)</vt:lpstr>
      <vt:lpstr>PowerPoint 簡報</vt:lpstr>
      <vt:lpstr>PowerPoint 簡報</vt:lpstr>
      <vt:lpstr>Infinite Loops</vt:lpstr>
      <vt:lpstr>PowerPoint 簡報</vt:lpstr>
      <vt:lpstr>The for Loop: a Count-Controlled Loop</vt:lpstr>
      <vt:lpstr>PowerPoint 簡報</vt:lpstr>
      <vt:lpstr>Using the range Function with the for Loop</vt:lpstr>
      <vt:lpstr>PowerPoint 簡報</vt:lpstr>
      <vt:lpstr>Using the Target Variable Inside the Loop</vt:lpstr>
      <vt:lpstr>PowerPoint 簡報</vt:lpstr>
      <vt:lpstr>PowerPoint 簡報</vt:lpstr>
      <vt:lpstr>Letting the User Control the Loop Iterations</vt:lpstr>
      <vt:lpstr>PowerPoint 簡報</vt:lpstr>
      <vt:lpstr>PowerPoint 簡報</vt:lpstr>
      <vt:lpstr>Generating an Iterable Sequence that Ranges from Highest to Lowest</vt:lpstr>
      <vt:lpstr>Calculating a Running Total</vt:lpstr>
      <vt:lpstr>PowerPoint 簡報</vt:lpstr>
      <vt:lpstr>The Augmented Assignment Operators</vt:lpstr>
      <vt:lpstr>The Augmented Assignment Operators (cont’d.)</vt:lpstr>
      <vt:lpstr>Sentinels</vt:lpstr>
      <vt:lpstr>PowerPoint 簡報</vt:lpstr>
      <vt:lpstr>Input Validation Loops</vt:lpstr>
      <vt:lpstr>Input Validation Loops (cont’d.)</vt:lpstr>
      <vt:lpstr>Input Validation Loops (cont’d.)</vt:lpstr>
      <vt:lpstr>PowerPoint 簡報</vt:lpstr>
      <vt:lpstr>Nested Loops</vt:lpstr>
      <vt:lpstr>PowerPoint 簡報</vt:lpstr>
      <vt:lpstr>Nested Loops (cont’d.)</vt:lpstr>
      <vt:lpstr>PowerPoint 簡報</vt:lpstr>
      <vt:lpstr>Summary</vt:lpstr>
      <vt:lpstr>PowerPoint 簡報</vt:lpstr>
      <vt:lpstr>Topics</vt:lpstr>
      <vt:lpstr>Topics (cont’d.)</vt:lpstr>
      <vt:lpstr>Introduction to Functions</vt:lpstr>
      <vt:lpstr>PowerPoint 簡報</vt:lpstr>
      <vt:lpstr>Benefits of Modularizing a Program with Functions</vt:lpstr>
      <vt:lpstr>Void Functions and Value-Returning Functions</vt:lpstr>
      <vt:lpstr>Defining and Calling a Function</vt:lpstr>
      <vt:lpstr>Defining and Calling a Function (cont’d.)</vt:lpstr>
      <vt:lpstr>Defining and Calling a Function (cont’d.)</vt:lpstr>
      <vt:lpstr>Defining and Calling a Function (cont’d.)</vt:lpstr>
      <vt:lpstr>PowerPoint 簡報</vt:lpstr>
      <vt:lpstr>Defining and Calling a Function (cont’d.)</vt:lpstr>
      <vt:lpstr>PowerPoint 簡報</vt:lpstr>
      <vt:lpstr>Indentation in Python</vt:lpstr>
      <vt:lpstr>Designing a Program to Use Functions</vt:lpstr>
      <vt:lpstr>Designing a Program to Use Functions (cont’d.)</vt:lpstr>
      <vt:lpstr>Designing a Program to Use Functions (cont’d.)</vt:lpstr>
      <vt:lpstr>Local Variables</vt:lpstr>
      <vt:lpstr>PowerPoint 簡報</vt:lpstr>
      <vt:lpstr>Local Variables (cont’d.)</vt:lpstr>
      <vt:lpstr>PowerPoint 簡報</vt:lpstr>
      <vt:lpstr>Passing Arguments to Functions</vt:lpstr>
      <vt:lpstr>Passing Arguments to Functions (cont’d.)</vt:lpstr>
      <vt:lpstr>Passing Arguments to Functions (cont’d.)</vt:lpstr>
      <vt:lpstr>Passing Arguments to Functions (cont’d.)</vt:lpstr>
      <vt:lpstr>PowerPoint 簡報</vt:lpstr>
      <vt:lpstr>Passing Multiple Arguments</vt:lpstr>
      <vt:lpstr>PowerPoint 簡報</vt:lpstr>
      <vt:lpstr>Passing Multiple Arguments (cont’d.)</vt:lpstr>
      <vt:lpstr>Making Changes to Parameters</vt:lpstr>
      <vt:lpstr>PowerPoint 簡報</vt:lpstr>
      <vt:lpstr>Making Changes to Parameters (cont’d.)</vt:lpstr>
      <vt:lpstr>Making Changes to Parameters (cont’d.)</vt:lpstr>
      <vt:lpstr>Keyword Arguments</vt:lpstr>
      <vt:lpstr>PowerPoint 簡報</vt:lpstr>
      <vt:lpstr>PowerPoint 簡報</vt:lpstr>
      <vt:lpstr>Default Arguments</vt:lpstr>
      <vt:lpstr>Global Variables and Global Constants</vt:lpstr>
      <vt:lpstr>PowerPoint 簡報</vt:lpstr>
      <vt:lpstr>Global Variables and Global Constants (cont’d.)</vt:lpstr>
      <vt:lpstr>Global Constants</vt:lpstr>
      <vt:lpstr>PowerPoint 簡報</vt:lpstr>
      <vt:lpstr>Introduction to Value-Returning Functions: Generating Random Numbers</vt:lpstr>
      <vt:lpstr>Standard Library Functions and the import Statement</vt:lpstr>
      <vt:lpstr>Standard Library Functions and the import Statement (cont’d.)</vt:lpstr>
      <vt:lpstr>Standard Library Functions and the import Statement (cont’d.)</vt:lpstr>
      <vt:lpstr>Generating Random Numbers</vt:lpstr>
      <vt:lpstr>Generating Random Numbers (cont’d.)</vt:lpstr>
      <vt:lpstr>Generating Random Numbers (cont’d.)</vt:lpstr>
      <vt:lpstr>Generating Random Numbers (cont’d.)</vt:lpstr>
      <vt:lpstr>PowerPoint 簡報</vt:lpstr>
      <vt:lpstr>PowerPoint 簡報</vt:lpstr>
      <vt:lpstr>PowerPoint 簡報</vt:lpstr>
      <vt:lpstr>Generating Random Numbers (cont’d.)</vt:lpstr>
      <vt:lpstr>Random Number Seeds</vt:lpstr>
      <vt:lpstr>Writing Your Own Value-Returning Functions</vt:lpstr>
      <vt:lpstr>Writing Your Own Value-Returning Functions (cont’d.)</vt:lpstr>
      <vt:lpstr>PowerPoint 簡報</vt:lpstr>
      <vt:lpstr>How to Use Value-Returning Functions</vt:lpstr>
      <vt:lpstr>PowerPoint 簡報</vt:lpstr>
      <vt:lpstr>PowerPoint 簡報</vt:lpstr>
      <vt:lpstr>Returning Strings</vt:lpstr>
      <vt:lpstr>Returning Boolean Values</vt:lpstr>
      <vt:lpstr>Returning Multiple Values</vt:lpstr>
      <vt:lpstr>The math Module</vt:lpstr>
      <vt:lpstr>PowerPoint 簡報</vt:lpstr>
      <vt:lpstr>PowerPoint 簡報</vt:lpstr>
      <vt:lpstr>The math Module (cont’d.)</vt:lpstr>
      <vt:lpstr>The math Module (cont’d.)</vt:lpstr>
      <vt:lpstr>Storing Functions in Modules</vt:lpstr>
      <vt:lpstr>Storing Functions in Modules (cont’d.)</vt:lpstr>
      <vt:lpstr>PowerPoint 簡報</vt:lpstr>
      <vt:lpstr>Menu Driven Programs</vt:lpstr>
      <vt:lpstr>Summary</vt:lpstr>
      <vt:lpstr>Summary (cont’d.)</vt:lpstr>
      <vt:lpstr>Week 3 Quiz 1</vt:lpstr>
      <vt:lpstr>Week 3 Quiz 2</vt:lpstr>
      <vt:lpstr>Week 3 Quiz 3</vt:lpstr>
      <vt:lpstr>Week 3 Quiz 4</vt:lpstr>
      <vt:lpstr>Week 3 Quiz 5</vt:lpstr>
      <vt:lpstr>PowerPoint 簡報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user</cp:lastModifiedBy>
  <cp:revision>320</cp:revision>
  <dcterms:created xsi:type="dcterms:W3CDTF">2011-02-21T19:15:53Z</dcterms:created>
  <dcterms:modified xsi:type="dcterms:W3CDTF">2021-03-08T06:39:46Z</dcterms:modified>
</cp:coreProperties>
</file>