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89" r:id="rId13"/>
    <p:sldId id="308" r:id="rId14"/>
    <p:sldId id="290" r:id="rId15"/>
    <p:sldId id="309" r:id="rId16"/>
    <p:sldId id="310" r:id="rId17"/>
    <p:sldId id="291" r:id="rId18"/>
    <p:sldId id="312" r:id="rId19"/>
    <p:sldId id="311" r:id="rId20"/>
    <p:sldId id="313" r:id="rId21"/>
    <p:sldId id="292" r:id="rId22"/>
    <p:sldId id="293" r:id="rId23"/>
    <p:sldId id="314" r:id="rId24"/>
    <p:sldId id="315" r:id="rId25"/>
    <p:sldId id="294" r:id="rId26"/>
    <p:sldId id="317" r:id="rId27"/>
    <p:sldId id="316" r:id="rId28"/>
    <p:sldId id="295" r:id="rId29"/>
    <p:sldId id="318" r:id="rId30"/>
    <p:sldId id="296" r:id="rId31"/>
    <p:sldId id="319" r:id="rId32"/>
    <p:sldId id="297" r:id="rId33"/>
    <p:sldId id="320" r:id="rId34"/>
    <p:sldId id="321" r:id="rId35"/>
    <p:sldId id="299" r:id="rId36"/>
    <p:sldId id="322" r:id="rId37"/>
    <p:sldId id="300" r:id="rId38"/>
    <p:sldId id="301" r:id="rId39"/>
    <p:sldId id="302" r:id="rId40"/>
    <p:sldId id="323" r:id="rId41"/>
    <p:sldId id="324" r:id="rId42"/>
    <p:sldId id="303" r:id="rId43"/>
    <p:sldId id="326" r:id="rId44"/>
    <p:sldId id="325" r:id="rId45"/>
    <p:sldId id="327" r:id="rId46"/>
    <p:sldId id="304" r:id="rId47"/>
    <p:sldId id="328" r:id="rId48"/>
    <p:sldId id="305" r:id="rId49"/>
    <p:sldId id="306" r:id="rId50"/>
    <p:sldId id="376" r:id="rId51"/>
    <p:sldId id="307" r:id="rId52"/>
    <p:sldId id="378" r:id="rId53"/>
    <p:sldId id="375" r:id="rId54"/>
    <p:sldId id="285" r:id="rId55"/>
    <p:sldId id="329" r:id="rId56"/>
    <p:sldId id="330" r:id="rId57"/>
    <p:sldId id="286" r:id="rId58"/>
    <p:sldId id="287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60" r:id="rId87"/>
    <p:sldId id="361" r:id="rId88"/>
    <p:sldId id="362" r:id="rId89"/>
    <p:sldId id="363" r:id="rId90"/>
    <p:sldId id="364" r:id="rId91"/>
    <p:sldId id="365" r:id="rId92"/>
    <p:sldId id="366" r:id="rId93"/>
    <p:sldId id="377" r:id="rId94"/>
    <p:sldId id="367" r:id="rId95"/>
    <p:sldId id="368" r:id="rId96"/>
    <p:sldId id="369" r:id="rId97"/>
    <p:sldId id="370" r:id="rId98"/>
    <p:sldId id="371" r:id="rId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77" autoAdjust="0"/>
    <p:restoredTop sz="77480" autoAdjust="0"/>
  </p:normalViewPr>
  <p:slideViewPr>
    <p:cSldViewPr>
      <p:cViewPr varScale="1">
        <p:scale>
          <a:sx n="89" d="100"/>
          <a:sy n="89" d="100"/>
        </p:scale>
        <p:origin x="18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7D693B-34FD-D34E-B0FC-BAB5C8A2B8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6428E-BBED-D644-A5DC-9A0702A5F4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BD59DF6-4676-C947-824C-C9B4EDADEED4}" type="datetimeFigureOut">
              <a:rPr lang="en-US" altLang="zh-TW"/>
              <a:pPr>
                <a:defRPr/>
              </a:pPr>
              <a:t>3/15/2021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FCEA-55A7-DE4A-B88D-DCAD3B7BEC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6C57E-8368-1641-A022-D89537A903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DA9B8-4CBD-1340-9399-3A516E56E8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9796BF4-2680-5C42-9325-5E6EC7971C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59630E-51C7-7143-848F-A29375ACC87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949A401-D924-974C-BAA8-D889F9189DF7}" type="datetimeFigureOut">
              <a:rPr lang="zh-TW" altLang="en-US"/>
              <a:pPr>
                <a:defRPr/>
              </a:pPr>
              <a:t>2021/3/15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84F1BF39-9EC3-2948-BD2C-FED0D0DD2A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B8AA18DF-37B8-394B-A7BF-6BEB58D82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A435E-4864-224C-A3B9-7E713F134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D07B62-1231-634C-A913-44A798972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8A9045-6BBA-854C-9394-85BAD40C5599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>
            <a:extLst>
              <a:ext uri="{FF2B5EF4-FFF2-40B4-BE49-F238E27FC236}">
                <a16:creationId xmlns:a16="http://schemas.microsoft.com/office/drawing/2014/main" id="{BBAC72B8-6724-C54F-A746-AC30849F72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>
            <a:extLst>
              <a:ext uri="{FF2B5EF4-FFF2-40B4-BE49-F238E27FC236}">
                <a16:creationId xmlns:a16="http://schemas.microsoft.com/office/drawing/2014/main" id="{93524B25-50A9-A84E-A973-9CD6811FB0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TW" altLang="en-US"/>
              <a:t>寫一個檔案印</a:t>
            </a:r>
            <a:r>
              <a:rPr lang="en-US" altLang="zh-TW"/>
              <a:t>99</a:t>
            </a:r>
            <a:r>
              <a:rPr lang="zh-TW" altLang="en-US"/>
              <a:t>乘法表</a:t>
            </a:r>
          </a:p>
        </p:txBody>
      </p:sp>
      <p:sp>
        <p:nvSpPr>
          <p:cNvPr id="56324" name="投影片編號版面配置區 3">
            <a:extLst>
              <a:ext uri="{FF2B5EF4-FFF2-40B4-BE49-F238E27FC236}">
                <a16:creationId xmlns:a16="http://schemas.microsoft.com/office/drawing/2014/main" id="{85D0EC92-BB88-D745-8CEC-A68183282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18C908-6B54-3B40-AEC6-36E149231E40}" type="slidenum">
              <a:rPr lang="zh-TW" altLang="en-US"/>
              <a:pPr eaLnBrk="1" hangingPunct="1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>
            <a:extLst>
              <a:ext uri="{FF2B5EF4-FFF2-40B4-BE49-F238E27FC236}">
                <a16:creationId xmlns:a16="http://schemas.microsoft.com/office/drawing/2014/main" id="{F7FFDFC6-BD1B-E84E-AA5C-41B5A53D3A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>
            <a:extLst>
              <a:ext uri="{FF2B5EF4-FFF2-40B4-BE49-F238E27FC236}">
                <a16:creationId xmlns:a16="http://schemas.microsoft.com/office/drawing/2014/main" id="{356C472E-4F6F-B248-ACA6-C70505F3FE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TW" altLang="en-US"/>
              <a:t>寫</a:t>
            </a:r>
            <a:r>
              <a:rPr lang="en-US" altLang="zh-TW"/>
              <a:t>~</a:t>
            </a:r>
            <a:endParaRPr lang="zh-TW" altLang="en-US"/>
          </a:p>
        </p:txBody>
      </p:sp>
      <p:sp>
        <p:nvSpPr>
          <p:cNvPr id="57348" name="投影片編號版面配置區 3">
            <a:extLst>
              <a:ext uri="{FF2B5EF4-FFF2-40B4-BE49-F238E27FC236}">
                <a16:creationId xmlns:a16="http://schemas.microsoft.com/office/drawing/2014/main" id="{A1A6DEAF-D6F0-584C-A5EA-5BD6C33B2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5F8B02-2054-144A-92C8-47FFBF1C109F}" type="slidenum">
              <a:rPr lang="zh-TW" altLang="en-US"/>
              <a:pPr eaLnBrk="1" hangingPunct="1"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>
            <a:extLst>
              <a:ext uri="{FF2B5EF4-FFF2-40B4-BE49-F238E27FC236}">
                <a16:creationId xmlns:a16="http://schemas.microsoft.com/office/drawing/2014/main" id="{8BF4E890-A141-CE45-91E8-DDC93FC17B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備忘稿版面配置區 2">
            <a:extLst>
              <a:ext uri="{FF2B5EF4-FFF2-40B4-BE49-F238E27FC236}">
                <a16:creationId xmlns:a16="http://schemas.microsoft.com/office/drawing/2014/main" id="{6B5D38D1-E958-954F-886A-C041550601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TW" altLang="en-US"/>
              <a:t>寫</a:t>
            </a:r>
          </a:p>
        </p:txBody>
      </p:sp>
      <p:sp>
        <p:nvSpPr>
          <p:cNvPr id="58372" name="投影片編號版面配置區 3">
            <a:extLst>
              <a:ext uri="{FF2B5EF4-FFF2-40B4-BE49-F238E27FC236}">
                <a16:creationId xmlns:a16="http://schemas.microsoft.com/office/drawing/2014/main" id="{325FFD19-E221-2D41-929C-EDBEDD234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0B2CCB-3BBB-DB44-A1EF-38CACCE88098}" type="slidenum">
              <a:rPr lang="zh-TW" altLang="en-US"/>
              <a:pPr eaLnBrk="1" hangingPunct="1"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A9045-6BBA-854C-9394-85BAD40C5599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0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>
            <a:extLst>
              <a:ext uri="{FF2B5EF4-FFF2-40B4-BE49-F238E27FC236}">
                <a16:creationId xmlns:a16="http://schemas.microsoft.com/office/drawing/2014/main" id="{3B21B7E7-83FE-9D4C-8ACB-E1FDEA121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4800"/>
            <a:ext cx="49339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97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5E2117A-98F8-8B4F-A8E7-77BE3CCDBF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B6836-961B-AB45-A4BB-D607A634F16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697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D8C5633-D212-D54D-AE91-D200C6697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ED0A-06F9-0846-9934-FD34436BC1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237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Tx/>
              <a:buBlip>
                <a:blip r:embed="rId2"/>
              </a:buBlip>
              <a:defRPr/>
            </a:lvl1pPr>
            <a:lvl2pPr marL="742950" indent="-285750">
              <a:buClrTx/>
              <a:buFontTx/>
              <a:buBlip>
                <a:blip r:embed="rId2"/>
              </a:buBlip>
              <a:defRPr/>
            </a:lvl2pPr>
            <a:lvl3pPr marL="1143000" indent="-228600">
              <a:buClrTx/>
              <a:buFontTx/>
              <a:buBlip>
                <a:blip r:embed="rId2"/>
              </a:buBlip>
              <a:defRPr/>
            </a:lvl3pPr>
            <a:lvl4pPr marL="1600200" indent="-228600">
              <a:buClrTx/>
              <a:buFontTx/>
              <a:buBlip>
                <a:blip r:embed="rId2"/>
              </a:buBlip>
              <a:defRPr/>
            </a:lvl4pPr>
            <a:lvl5pPr marL="2057400" indent="-228600">
              <a:buClrTx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8EEE866-FFE9-124E-9334-E1C78BC9A3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AC97F-700D-6945-8F31-BC695E386A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124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6211905-EBEF-3A4B-B442-61357C9CFA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F37F4-398B-3C4A-970B-4B7075C22E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094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C4215A2-173B-D744-A88C-62386D0764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87500-C25C-2848-91ED-D32D983274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9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F8E1291-3D5A-D44C-AD65-58BC74C71F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EC6D5-2E04-EE4F-85FD-3F19732580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771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9ADAB8C-2DDE-DB4C-9186-FA35CBEE4A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94F6D-0E27-0744-A66C-9FD2EE498C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479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E861BBE-9651-634E-9CCC-B189E23A03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F3AEA-AE42-154B-92B0-084288AE5C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89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484CC8D-E150-2D46-8B7D-DC0402911B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CEE6D4-4A7C-234F-9F0B-7B1F87A99E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447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66020F-FA3E-E342-BA7C-F104693923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FA2DC-B327-FA4E-A417-1714BBB36B9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19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12CB3E-B7A0-3347-9E34-7C4D0A933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733B8B-BCDC-EB43-B55E-2F1B421B4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9FB90BC-DFE1-164E-8D81-31BB379E7E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E28C5D19-3E7E-C74B-974C-4F67B873A00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2BF5A6B6-9CD2-3845-877A-0CC236210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6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EA5D6D2F-5F2C-864C-BF47-E8F75557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Files and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A1A60CE-1146-DD4A-B66D-29494C14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Opening a File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3B54C0A-CFDC-8345-B4C1-AFEB62E1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open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function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used to open a file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Creates a file object and associates it with a file on the disk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General format: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file_object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open(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filename, mode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Mode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string specifying how the file will be opened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reading only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altLang="zh-TW">
                <a:ea typeface="新細明體" panose="02020500000000000000" pitchFamily="18" charset="-120"/>
              </a:rPr>
              <a:t>), writing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altLang="zh-TW">
                <a:ea typeface="新細明體" panose="02020500000000000000" pitchFamily="18" charset="-120"/>
              </a:rPr>
              <a:t>), and appending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1BF1F4F-6DA4-694D-9B71-3D2E81A0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the Location         of a File</a:t>
            </a:r>
            <a:endParaRPr lang="he-IL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343BC15-C7A8-534A-813A-838D7ACE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open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function receives a filename that does not contain a path, assumes that file is in same directory as program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program is running and file is created, it is created in the same directory as the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Can specify alternative path and file name in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open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function argument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Prefix the path string literal with the letter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D2BBFA1-9C01-0B49-BA89-B6F6D2BE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Data to a File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1E1CD4A-87DD-F443-8283-3A42717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ea typeface="新細明體" panose="02020500000000000000" pitchFamily="18" charset="-120"/>
              </a:rPr>
              <a:t>Method</a:t>
            </a:r>
            <a:r>
              <a:rPr lang="en-US" altLang="zh-TW">
                <a:ea typeface="新細明體" panose="02020500000000000000" pitchFamily="18" charset="-120"/>
              </a:rPr>
              <a:t>: a function that belongs to an object 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Performs operations using that object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File object’s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write</a:t>
            </a:r>
            <a:r>
              <a:rPr lang="en-US" altLang="zh-TW">
                <a:ea typeface="新細明體" panose="02020500000000000000" pitchFamily="18" charset="-120"/>
              </a:rPr>
              <a:t> method used to write data to the file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file_variable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.write(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string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File should be closed using file object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close</a:t>
            </a:r>
            <a:r>
              <a:rPr lang="en-US" altLang="zh-TW">
                <a:ea typeface="新細明體" panose="02020500000000000000" pitchFamily="18" charset="-120"/>
              </a:rPr>
              <a:t> method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file_variable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.close()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>
            <a:extLst>
              <a:ext uri="{FF2B5EF4-FFF2-40B4-BE49-F238E27FC236}">
                <a16:creationId xmlns:a16="http://schemas.microsoft.com/office/drawing/2014/main" id="{1E3A2044-2B86-5F44-9A26-E23014AD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28700"/>
            <a:ext cx="7010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writes three lines of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to a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file named philosophers.txt.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outfile = open('philosophers.txt', 'w')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Write the names of three philosphers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to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outfile.write('John Locke\n')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outfile.write('David Hume\n')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outfile.write('Edmund Burke\n')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outfile.close()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9D85B82-3333-0545-9BA6-75348A9C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Data From a File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12914FD-4F0E-6542-9463-212FF54D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u="sng">
                <a:solidFill>
                  <a:srgbClr val="0070C0"/>
                </a:solidFill>
              </a:rPr>
              <a:t> method</a:t>
            </a:r>
            <a:r>
              <a:rPr lang="en-US" altLang="en-US"/>
              <a:t>: file object method that  reads entire file contents into memory</a:t>
            </a:r>
          </a:p>
          <a:p>
            <a:pPr lvl="1"/>
            <a:r>
              <a:rPr lang="en-US" altLang="en-US">
                <a:solidFill>
                  <a:srgbClr val="0070C0"/>
                </a:solidFill>
              </a:rPr>
              <a:t>Only works if file has been opened for reading</a:t>
            </a:r>
          </a:p>
          <a:p>
            <a:pPr lvl="1"/>
            <a:r>
              <a:rPr lang="en-US" altLang="en-US">
                <a:solidFill>
                  <a:srgbClr val="0070C0"/>
                </a:solidFill>
              </a:rPr>
              <a:t>Contents returned as a string</a:t>
            </a:r>
          </a:p>
          <a:p>
            <a:r>
              <a:rPr lang="en-US" altLang="en-US" u="sng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u="sng">
                <a:solidFill>
                  <a:srgbClr val="0070C0"/>
                </a:solidFill>
              </a:rPr>
              <a:t> method</a:t>
            </a:r>
            <a:r>
              <a:rPr lang="en-US" altLang="en-US"/>
              <a:t>: file object method that reads a line from the file</a:t>
            </a:r>
          </a:p>
          <a:p>
            <a:pPr lvl="1"/>
            <a:r>
              <a:rPr lang="en-US" altLang="en-US"/>
              <a:t>Line returned as a string, including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altLang="en-US" u="sng"/>
              <a:t>Read position</a:t>
            </a:r>
            <a:r>
              <a:rPr lang="en-US" altLang="en-US"/>
              <a:t>: marks the location of the next item to be read from a file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>
            <a:extLst>
              <a:ext uri="{FF2B5EF4-FFF2-40B4-BE49-F238E27FC236}">
                <a16:creationId xmlns:a16="http://schemas.microsoft.com/office/drawing/2014/main" id="{B77D228F-671D-784C-9C4C-FB80F38EF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50888"/>
            <a:ext cx="82296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reads and displays the contents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of the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philosophers.txt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file named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philosophers.txt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philosophers.txt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Read the file's contents.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file_contents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infile.read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   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  <a:cs typeface="Courier New" panose="02070309020205020404" pitchFamily="49" charset="0"/>
              </a:rPr>
              <a:t># read all file content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infile.close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Print the data that was read into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memory.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file_contents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>
            <a:extLst>
              <a:ext uri="{FF2B5EF4-FFF2-40B4-BE49-F238E27FC236}">
                <a16:creationId xmlns:a16="http://schemas.microsoft.com/office/drawing/2014/main" id="{872B05F7-DECF-A849-91C3-FA8ED2B8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314325"/>
            <a:ext cx="7469187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reads the contents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philosophers.txt file one line at a time.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file named philosophers.txt.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infile = open('philosophers.txt', 'r')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Read three lines from the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line1 = infile.readline()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line2 = infile.readline()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line3 = infile.readline()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infile.close()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Print the data that was read into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memory.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print(line1)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print(line2)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print(line3)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27C901-5AA6-2D4A-8EC1-152EE86DA906}"/>
              </a:ext>
            </a:extLst>
          </p:cNvPr>
          <p:cNvSpPr/>
          <p:nvPr/>
        </p:nvSpPr>
        <p:spPr>
          <a:xfrm>
            <a:off x="6019800" y="220980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# read line by line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3B669EB-AEE0-1144-B989-A52574F0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Concatenating a Newline to and Stripping it From a String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EA21C4C-348F-6446-BD30-ED728622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most cases, data items written to a file are values referenced by variables</a:t>
            </a:r>
          </a:p>
          <a:p>
            <a:pPr lvl="1"/>
            <a:r>
              <a:rPr lang="en-US" altLang="en-US"/>
              <a:t>Usually necessary to concatenate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en-US"/>
              <a:t> to data before writing it</a:t>
            </a:r>
          </a:p>
          <a:p>
            <a:pPr lvl="2"/>
            <a:r>
              <a:rPr lang="en-US" altLang="en-US"/>
              <a:t>Carried out 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/>
              <a:t> operator in the argument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/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>
            <a:extLst>
              <a:ext uri="{FF2B5EF4-FFF2-40B4-BE49-F238E27FC236}">
                <a16:creationId xmlns:a16="http://schemas.microsoft.com/office/drawing/2014/main" id="{BE0027F1-1B07-224B-8533-D93C1C74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127000"/>
            <a:ext cx="83058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gets three names from the 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and writes them to a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three names.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print('Enter the names of three friends.')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name1 = input('Friend #1: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name2 = input('Friend #2: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name3 = input('Friend #3: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file named friends.txt.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myfile = open('friends.txt', 'w')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Write the names to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myfile.write(name1 + 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myfile.write(name2 + 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myfile.write(name3 + 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myfile.close()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names were written to friends.txt.')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 </a:t>
            </a:r>
            <a:endParaRPr lang="zh-TW" altLang="en-US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A1EF5BA-C318-0F44-8899-096AF470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Concatenating a Newline to and Stripping it From a String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6AF8025E-CF68-1546-B53F-D6B2FDFB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many cases need to remove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en-US" dirty="0"/>
              <a:t> from string after it is read from a file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altLang="en-US" dirty="0"/>
              <a:t> method: string method that </a:t>
            </a:r>
            <a:r>
              <a:rPr lang="en-US" altLang="en-US" dirty="0">
                <a:solidFill>
                  <a:srgbClr val="FF0000"/>
                </a:solidFill>
              </a:rPr>
              <a:t>strips specific characters from end of the string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718E3BB-CD34-9A4B-B33E-844E91B6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10A8A41D-F9D1-774B-932B-A94D005A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File Input and Output</a:t>
            </a:r>
          </a:p>
          <a:p>
            <a:pPr eaLnBrk="1" hangingPunct="1"/>
            <a:r>
              <a:rPr lang="en-US" altLang="en-US"/>
              <a:t>Using Loops to Process Files</a:t>
            </a:r>
          </a:p>
          <a:p>
            <a:pPr eaLnBrk="1" hangingPunct="1"/>
            <a:r>
              <a:rPr lang="en-US" altLang="en-US"/>
              <a:t>Processing Records</a:t>
            </a:r>
          </a:p>
          <a:p>
            <a:pPr eaLnBrk="1" hangingPunct="1"/>
            <a:r>
              <a:rPr lang="en-US" altLang="en-US"/>
              <a:t>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909C1EC0-BB6C-AF47-9A04-29F98245C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8738"/>
            <a:ext cx="71628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reads the contents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philosophers.txt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file one line at a time.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file named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philosophers.txt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philosophers.txt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Read three lines from the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line1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infile.readline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line2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infile.readline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Strip the \n from each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line1 = line1.rstrip('\n')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line2 = line2.rstrip('\n')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infile.close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Print the data that was read into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memory.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print(line1)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print(line2)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B44A10F-BE5E-2942-9320-D8AACCD9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Appending Data to an Existing File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F6F4382-C389-FB44-A0CC-86EB75C1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7DC4"/>
                </a:solidFill>
              </a:rPr>
              <a:t>When open file with </a:t>
            </a:r>
            <a:r>
              <a:rPr lang="en-US" altLang="en-US">
                <a:solidFill>
                  <a:srgbClr val="007D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altLang="en-US">
                <a:solidFill>
                  <a:srgbClr val="007DC4"/>
                </a:solidFill>
              </a:rPr>
              <a:t> mode, if the file already exists it is overwritten 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To append data to a file use the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altLang="en-US">
                <a:solidFill>
                  <a:srgbClr val="FF0000"/>
                </a:solidFill>
              </a:rPr>
              <a:t>mode </a:t>
            </a:r>
          </a:p>
          <a:p>
            <a:pPr lvl="1" eaLnBrk="1" hangingPunct="1"/>
            <a:r>
              <a:rPr lang="en-US" altLang="en-US"/>
              <a:t>If file exists, it is not erased, and if it does not exist it is created</a:t>
            </a:r>
          </a:p>
          <a:p>
            <a:pPr lvl="1" eaLnBrk="1" hangingPunct="1"/>
            <a:r>
              <a:rPr lang="en-US" altLang="en-US"/>
              <a:t>Data is written to the file at the end of the current contents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4AA0116-C251-424C-A091-6A277AE3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and Reading     Numeric Data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7C7979B-966F-2740-A3A8-074C2DC0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Numbers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must be converted to strings before they are written to a file</a:t>
            </a:r>
          </a:p>
          <a:p>
            <a:pPr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u="sng" dirty="0"/>
              <a:t> function</a:t>
            </a:r>
            <a:r>
              <a:rPr lang="en-US" altLang="en-US" dirty="0"/>
              <a:t>: converts value to string</a:t>
            </a:r>
          </a:p>
          <a:p>
            <a:pPr eaLnBrk="1" hangingPunct="1"/>
            <a:r>
              <a:rPr lang="en-US" altLang="en-US" dirty="0"/>
              <a:t>Number are read from a text file as strings</a:t>
            </a:r>
          </a:p>
          <a:p>
            <a:pPr lvl="1" eaLnBrk="1" hangingPunct="1"/>
            <a:r>
              <a:rPr lang="en-US" altLang="en-US" dirty="0"/>
              <a:t>Must be converted to numeric type in order to perform mathematical operations</a:t>
            </a:r>
          </a:p>
          <a:p>
            <a:pPr lvl="1" eaLnBrk="1" hangingPunct="1"/>
            <a:r>
              <a:rPr lang="en-US" altLang="en-US" dirty="0"/>
              <a:t>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functions to convert string to numeric value</a:t>
            </a:r>
            <a:endParaRPr lang="he-IL" altLang="en-US" dirty="0"/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E3413BF0-A481-C647-AAB2-D749CB90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13"/>
            <a:ext cx="7620000" cy="674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how numbers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must be converted to strings before they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are written to a text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file for writing.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'w')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three numbers from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num1 = int(input('Enter a number: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num2 = int(input('Enter another number: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num3 = int(input('Enter another number: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Write the numbers to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outfile.write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str(num1)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outfile.write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(str(num2) + 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outfile.write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(str(num3) + 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outfile.close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print('Data written to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BCDCDBA-0AD6-BD45-B776-1D58EA7EEC02}"/>
              </a:ext>
            </a:extLst>
          </p:cNvPr>
          <p:cNvSpPr txBox="1"/>
          <p:nvPr/>
        </p:nvSpPr>
        <p:spPr>
          <a:xfrm>
            <a:off x="533400" y="3886200"/>
            <a:ext cx="8458200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zh-TW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kumimoji="1"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(“This is num1: {}\</a:t>
            </a:r>
            <a:r>
              <a:rPr kumimoji="1"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n”.format</a:t>
            </a:r>
            <a:r>
              <a:rPr kumimoji="1"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(num1))</a:t>
            </a:r>
          </a:p>
          <a:p>
            <a:endParaRPr kumimoji="1" lang="zh-TW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>
            <a:extLst>
              <a:ext uri="{FF2B5EF4-FFF2-40B4-BE49-F238E27FC236}">
                <a16:creationId xmlns:a16="http://schemas.microsoft.com/office/drawing/2014/main" id="{067342F1-BC04-7445-A14B-33944BC6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28600"/>
            <a:ext cx="7772400" cy="590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file for reading.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Read three numbers from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num1 =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int(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infile.readline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num2 = int(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infile.readline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num3 = int(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infile.readline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infile.close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Add the three numbers.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num1 + num2 + num3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numbers and their total.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numbers are:', num1, num2, num3)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print('Their total is:', total)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AFA1712-154D-4F4E-A9B1-0FC55D6A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Loops to Process Files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EF1EE59-AE1F-E449-961F-553258BA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Files typically used to hold large amounts of data</a:t>
            </a:r>
          </a:p>
          <a:p>
            <a:pPr lvl="1"/>
            <a:r>
              <a:rPr lang="en-US" altLang="en-US"/>
              <a:t>Loop typically involved in reading from and writing to a file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>
            <a:extLst>
              <a:ext uri="{FF2B5EF4-FFF2-40B4-BE49-F238E27FC236}">
                <a16:creationId xmlns:a16="http://schemas.microsoft.com/office/drawing/2014/main" id="{24A0FD09-833A-9642-913E-BCD508732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275"/>
            <a:ext cx="8610600" cy="674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number of days.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num_days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int(input('For how many days do ' +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         'you have sales?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new file named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'w')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amount of sales for each day and write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it to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count in range(1,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num_days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Get the sales for a day.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sales = float(input('Enter the sales for day #' +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            str(count) + ':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Write the sales amount to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sales_file.write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(str(sales) + 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sales_file.close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print('Data written to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8026634-16B6-1849-824C-9FB7548E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Loops to Process Files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3AE40EE4-001E-CB47-BFC3-75BC04A9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Often the number of items stored in file is unknown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The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>
                <a:solidFill>
                  <a:srgbClr val="FF0000"/>
                </a:solidFill>
              </a:rPr>
              <a:t> method uses an empty string as a sentinel when end of file is reached</a:t>
            </a:r>
          </a:p>
          <a:p>
            <a:pPr lvl="2"/>
            <a:r>
              <a:rPr lang="en-US" altLang="en-US"/>
              <a:t>Can write a while loop with the condition </a:t>
            </a:r>
          </a:p>
          <a:p>
            <a:pPr lvl="2"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altLang="en-US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''</a:t>
            </a:r>
            <a:endParaRPr lang="en-US" altLang="zh-TW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>
            <a:extLst>
              <a:ext uri="{FF2B5EF4-FFF2-40B4-BE49-F238E27FC236}">
                <a16:creationId xmlns:a16="http://schemas.microsoft.com/office/drawing/2014/main" id="{E8C7F68B-E92E-C24D-8430-F8FD158D6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87388"/>
            <a:ext cx="7058025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>
            <a:extLst>
              <a:ext uri="{FF2B5EF4-FFF2-40B4-BE49-F238E27FC236}">
                <a16:creationId xmlns:a16="http://schemas.microsoft.com/office/drawing/2014/main" id="{36F2C2C3-50D0-7C46-AF27-645ECBAD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7924800" cy="6462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the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file for reading.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don't convert to a number yet. We still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need to test for an empty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 =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sales_file.readline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line != '':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Convert line to a float.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amount = float(line)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Format and display the amount.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print(format(amount, '.2f'))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Read the next line.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line =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sales_file.readline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sales_file.close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79E813D-387D-1B4A-83C0-54307AC5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File Input    and Output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61F2AD4-C12D-D049-90D7-9EC611D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program to retain data between the times it is run, you must save the data</a:t>
            </a:r>
          </a:p>
          <a:p>
            <a:pPr lvl="1"/>
            <a:r>
              <a:rPr lang="en-US" altLang="en-US"/>
              <a:t>Data is saved to a file, typically on computer disk</a:t>
            </a:r>
          </a:p>
          <a:p>
            <a:pPr lvl="1"/>
            <a:r>
              <a:rPr lang="en-US" altLang="en-US"/>
              <a:t>Saved data can be retrieved and used at a later time</a:t>
            </a:r>
          </a:p>
          <a:p>
            <a:r>
              <a:rPr lang="en-US" altLang="en-US"/>
              <a:t>“</a:t>
            </a:r>
            <a:r>
              <a:rPr lang="en-US" altLang="en-US" u="sng"/>
              <a:t>Writing data to</a:t>
            </a:r>
            <a:r>
              <a:rPr lang="en-US" altLang="en-US"/>
              <a:t>”: saving data on a file</a:t>
            </a:r>
          </a:p>
          <a:p>
            <a:r>
              <a:rPr lang="en-US" altLang="en-US" u="sng"/>
              <a:t>Output file</a:t>
            </a:r>
            <a:r>
              <a:rPr lang="en-US" altLang="en-US"/>
              <a:t>: a file that data is written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DDE31F8-B57A-E546-A59C-BC79A409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Python’s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to Read Lines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1211C99E-9D83-9E40-B8A0-BF43CD38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Python allows the programmer to write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>
                <a:ea typeface="新細明體" panose="02020500000000000000" pitchFamily="18" charset="-120"/>
              </a:rPr>
              <a:t> loop that automatically reads lines in a file and stops when end of file is reached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Format: </a:t>
            </a:r>
            <a:r>
              <a:rPr lang="en-US" altLang="zh-TW" b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for </a:t>
            </a:r>
            <a:r>
              <a:rPr lang="en-US" altLang="zh-TW" b="1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line</a:t>
            </a:r>
            <a:r>
              <a:rPr lang="en-US" altLang="zh-TW" b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in </a:t>
            </a:r>
            <a:r>
              <a:rPr lang="en-US" altLang="zh-TW" b="1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file_object</a:t>
            </a:r>
            <a:r>
              <a:rPr lang="en-US" altLang="zh-TW" b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b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		statements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The loop iterates once over each line in the file</a:t>
            </a:r>
            <a:endParaRPr lang="he-IL" altLang="zh-TW"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>
            <a:extLst>
              <a:ext uri="{FF2B5EF4-FFF2-40B4-BE49-F238E27FC236}">
                <a16:creationId xmlns:a16="http://schemas.microsoft.com/office/drawing/2014/main" id="{63156660-BAE6-5943-877C-877DFFE4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50888"/>
            <a:ext cx="76200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uses the for loop to read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all of the values in the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the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file for reading.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sales_file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Read all the lines from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line in 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Convert line to a float.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amount = float(line)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Format and display the amount.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print(format(amount, '.2f'))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sales_file.close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CE004DA-D703-5240-8F08-A991F7F6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Records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1163BDF-189C-B94B-8BF0-B6D968BAF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Record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set of data that describes one item</a:t>
            </a:r>
          </a:p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Field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single piece of data within a record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Write record to sequential access file by writing the fields one after the other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Read record from sequential access file by reading each field until record complete</a:t>
            </a:r>
          </a:p>
          <a:p>
            <a:endParaRPr lang="en-US" altLang="zh-TW"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>
            <a:extLst>
              <a:ext uri="{FF2B5EF4-FFF2-40B4-BE49-F238E27FC236}">
                <a16:creationId xmlns:a16="http://schemas.microsoft.com/office/drawing/2014/main" id="{A8022F0E-66C6-F84D-A7BD-98B6E66B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"/>
            <a:ext cx="8534400" cy="674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number of employee records to create.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num_emps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int(input('How many employee records ' +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         'do you want to create?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file for writing.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emp_file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open('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employees.txt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'w')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each employee's data and write it to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count in range(1,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num_emps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Get the data for an employee.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print('Enter data for employee #', count,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sep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name = input('Name: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id_num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input('ID number: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dept = input('Department: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Write the data as a record to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emp_file.write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(name + 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emp_file.write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id_num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emp_file.write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(dept + 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Display a blank line.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emp_file.close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print('Employee records written to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employees.txt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  <a:endParaRPr lang="zh-TW" altLang="en-US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>
            <a:extLst>
              <a:ext uri="{FF2B5EF4-FFF2-40B4-BE49-F238E27FC236}">
                <a16:creationId xmlns:a16="http://schemas.microsoft.com/office/drawing/2014/main" id="{C4B4DCBF-82E9-3A44-9F79-C491DB56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03188"/>
            <a:ext cx="7315200" cy="649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the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employees.txt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emp_file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open('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employees.txt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name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emp_file.readline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If a field was read, continue processing.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name != '':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id_num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emp_file.readline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dept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emp_file.readline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Strip the newlines from the fields.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name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name.rstrip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id_num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id_num.rstrip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dept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dept.rstrip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Display the record.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print('Name:', 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print('ID:',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id_num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print('Dept:', dept)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name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emp_file.readline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emp_file.close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D2EB23D-C441-304C-9527-9CC20DD2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7FC0B60-5F0B-F741-B707-F9152450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Exception</a:t>
            </a:r>
            <a:r>
              <a:rPr lang="en-US" altLang="en-US"/>
              <a:t>: error that occurs while a program is running</a:t>
            </a:r>
          </a:p>
          <a:p>
            <a:pPr lvl="1" eaLnBrk="1" hangingPunct="1"/>
            <a:r>
              <a:rPr lang="en-US" altLang="en-US"/>
              <a:t>Usually causes program to abruptly halt</a:t>
            </a:r>
          </a:p>
          <a:p>
            <a:pPr eaLnBrk="1" hangingPunct="1"/>
            <a:r>
              <a:rPr lang="en-US" altLang="en-US" u="sng"/>
              <a:t>Traceback</a:t>
            </a:r>
            <a:r>
              <a:rPr lang="en-US" altLang="en-US"/>
              <a:t>: error message that gives information regarding line numbers that caused the exception</a:t>
            </a:r>
          </a:p>
          <a:p>
            <a:pPr lvl="1" eaLnBrk="1" hangingPunct="1"/>
            <a:r>
              <a:rPr lang="en-US" altLang="en-US"/>
              <a:t>Indicates the type of exception and brief description of the error that caused exception to be raised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855EA4-E7B9-8C4D-AB52-B16414BE2C02}"/>
              </a:ext>
            </a:extLst>
          </p:cNvPr>
          <p:cNvSpPr/>
          <p:nvPr/>
        </p:nvSpPr>
        <p:spPr>
          <a:xfrm>
            <a:off x="1676400" y="4191000"/>
            <a:ext cx="7010400" cy="230822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10</a:t>
            </a:r>
          </a:p>
          <a:p>
            <a:pPr>
              <a:defRPr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Enter another number: 0</a:t>
            </a:r>
          </a:p>
          <a:p>
            <a:pPr>
              <a:defRPr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>
              <a:defRPr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File "ch6-division.py", line 13, in &lt;module&gt;</a:t>
            </a:r>
          </a:p>
          <a:p>
            <a:pPr>
              <a:defRPr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>
              <a:defRPr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File "ch6-division.py", line 9, in main</a:t>
            </a:r>
          </a:p>
          <a:p>
            <a:pPr>
              <a:defRPr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num1 / num2</a:t>
            </a:r>
          </a:p>
          <a:p>
            <a:pPr>
              <a:defRPr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division by zero</a:t>
            </a:r>
          </a:p>
        </p:txBody>
      </p:sp>
      <p:sp>
        <p:nvSpPr>
          <p:cNvPr id="38915" name="矩形 2">
            <a:extLst>
              <a:ext uri="{FF2B5EF4-FFF2-40B4-BE49-F238E27FC236}">
                <a16:creationId xmlns:a16="http://schemas.microsoft.com/office/drawing/2014/main" id="{07CD385C-1894-524C-9721-AB1C0F8F8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82296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divides a number by another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two numbers.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num1 = int(input('Enter a number: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num2 = int(input('Enter another number: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Divide num1 by num2 and display the result.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result = num1 / num2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print(num1, 'divided by', num2, 'is', result)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B73EB9E-ADF2-614F-819E-4592B2AF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E9BBEC4-8BE2-654B-B1DD-878FDD76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 exceptions can be prevented by careful coding</a:t>
            </a:r>
          </a:p>
          <a:p>
            <a:pPr lvl="1" eaLnBrk="1" hangingPunct="1"/>
            <a:r>
              <a:rPr lang="en-US" altLang="en-US"/>
              <a:t>Example: input validation</a:t>
            </a:r>
          </a:p>
          <a:p>
            <a:pPr lvl="1" eaLnBrk="1" hangingPunct="1"/>
            <a:r>
              <a:rPr lang="en-US" altLang="en-US"/>
              <a:t>Usually involve a simple decision construct</a:t>
            </a:r>
          </a:p>
          <a:p>
            <a:pPr eaLnBrk="1" hangingPunct="1"/>
            <a:r>
              <a:rPr lang="en-US" altLang="en-US"/>
              <a:t>Some exceptions cannot be avoided by careful coding</a:t>
            </a:r>
          </a:p>
          <a:p>
            <a:pPr lvl="1" eaLnBrk="1" hangingPunct="1"/>
            <a:r>
              <a:rPr lang="en-US" altLang="en-US"/>
              <a:t>Examples </a:t>
            </a:r>
          </a:p>
          <a:p>
            <a:pPr lvl="2" eaLnBrk="1" hangingPunct="1"/>
            <a:r>
              <a:rPr lang="en-US" altLang="en-US"/>
              <a:t>Trying to convert non-numeric string to an integer</a:t>
            </a:r>
          </a:p>
          <a:p>
            <a:pPr lvl="2" eaLnBrk="1" hangingPunct="1"/>
            <a:r>
              <a:rPr lang="en-US" altLang="en-US"/>
              <a:t>Trying to open for reading a file that doesn’t exist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5CD3F95-215C-8347-9EC6-BC722E4E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DA814EC-07AE-6A43-B1E3-DFA9AC73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</a:rPr>
              <a:t>Exception handler</a:t>
            </a:r>
            <a:r>
              <a:rPr lang="en-US" altLang="zh-TW">
                <a:ea typeface="新細明體" panose="02020500000000000000" pitchFamily="18" charset="-120"/>
              </a:rPr>
              <a:t>: code that responds when exceptions are raised and prevents program from crashing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zh-TW">
                <a:ea typeface="新細明體" panose="02020500000000000000" pitchFamily="18" charset="-120"/>
              </a:rPr>
              <a:t>In Python, written as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try/except</a:t>
            </a:r>
            <a:r>
              <a:rPr lang="en-US" altLang="zh-TW">
                <a:ea typeface="新細明體" panose="02020500000000000000" pitchFamily="18" charset="-120"/>
              </a:rPr>
              <a:t> statement 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General format: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try: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				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statements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			    except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exceptionName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: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				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statements</a:t>
            </a:r>
          </a:p>
          <a:p>
            <a:pPr lvl="2" eaLnBrk="1" hangingPunct="1"/>
            <a:r>
              <a:rPr lang="en-US" altLang="zh-TW" u="sng">
                <a:ea typeface="新細明體" panose="02020500000000000000" pitchFamily="18" charset="-120"/>
              </a:rPr>
              <a:t>Try suite</a:t>
            </a:r>
            <a:r>
              <a:rPr lang="en-US" altLang="zh-TW">
                <a:ea typeface="新細明體" panose="02020500000000000000" pitchFamily="18" charset="-120"/>
              </a:rPr>
              <a:t>: statements that can potentially raise an exception</a:t>
            </a:r>
          </a:p>
          <a:p>
            <a:pPr lvl="2" eaLnBrk="1" hangingPunct="1"/>
            <a:r>
              <a:rPr lang="en-US" altLang="zh-TW" u="sng">
                <a:ea typeface="新細明體" panose="02020500000000000000" pitchFamily="18" charset="-120"/>
              </a:rPr>
              <a:t>Handler</a:t>
            </a:r>
            <a:r>
              <a:rPr lang="en-US" altLang="zh-TW">
                <a:ea typeface="新細明體" panose="02020500000000000000" pitchFamily="18" charset="-120"/>
              </a:rPr>
              <a:t>: statements contained in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except</a:t>
            </a:r>
            <a:r>
              <a:rPr lang="en-US" altLang="zh-TW">
                <a:ea typeface="新細明體" panose="02020500000000000000" pitchFamily="18" charset="-120"/>
              </a:rPr>
              <a:t> block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1AA259E-4A90-114B-8F63-075A32D9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31639566-5572-514A-8328-D9FBD0EE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If statement in try suite raises exception: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Exception specified in except clause: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Handler immediately following except clause executes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Continue program after try/except statement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Other exceptions: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Program halts with traceback error message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no exception is raised, handlers are skipped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08C7A47C-2005-654F-B6B7-E701C1816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762000"/>
            <a:ext cx="8213725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>
            <a:extLst>
              <a:ext uri="{FF2B5EF4-FFF2-40B4-BE49-F238E27FC236}">
                <a16:creationId xmlns:a16="http://schemas.microsoft.com/office/drawing/2014/main" id="{BC775B4D-F35F-1942-A374-FF1A23CC6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1000"/>
            <a:ext cx="85344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number of hours worked.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hours = int(input('How many hours did you work?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hourly pay 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pay_rate = float(input('Enter your hourly pay rate: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gross_pay = hours * pay_rate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print('Gross pay: $', format(gross_pay, ',.2f'), sep='')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43011" name="矩形 2">
            <a:extLst>
              <a:ext uri="{FF2B5EF4-FFF2-40B4-BE49-F238E27FC236}">
                <a16:creationId xmlns:a16="http://schemas.microsoft.com/office/drawing/2014/main" id="{98086680-A793-9A47-BD64-B98741691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648200"/>
            <a:ext cx="5715000" cy="1846263"/>
          </a:xfrm>
          <a:prstGeom prst="rect">
            <a:avLst/>
          </a:prstGeom>
          <a:solidFill>
            <a:srgbClr val="E7E2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ea typeface="新細明體" panose="02020500000000000000" pitchFamily="18" charset="-120"/>
              </a:rPr>
              <a:t>How many hours did you work? kk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ea typeface="新細明體" panose="02020500000000000000" pitchFamily="18" charset="-120"/>
              </a:rPr>
              <a:t>Traceback (most recent call last):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ea typeface="新細明體" panose="02020500000000000000" pitchFamily="18" charset="-120"/>
              </a:rPr>
              <a:t>  File "ch6-gross_pay1.py", line 17, in &lt;module&gt;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ea typeface="新細明體" panose="02020500000000000000" pitchFamily="18" charset="-120"/>
              </a:rPr>
              <a:t>   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ea typeface="新細明體" panose="02020500000000000000" pitchFamily="18" charset="-120"/>
              </a:rPr>
              <a:t>  File "ch6-gross_pay1.py", line 5, in 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ea typeface="新細明體" panose="02020500000000000000" pitchFamily="18" charset="-120"/>
              </a:rPr>
              <a:t>    hours = int(input('How many hours did you work?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solidFill>
                  <a:srgbClr val="FF0000"/>
                </a:solidFill>
                <a:ea typeface="新細明體" panose="02020500000000000000" pitchFamily="18" charset="-120"/>
              </a:rPr>
              <a:t>ValueError</a:t>
            </a:r>
            <a:r>
              <a:rPr lang="en-US" altLang="zh-TW" sz="1600" b="0">
                <a:ea typeface="新細明體" panose="02020500000000000000" pitchFamily="18" charset="-120"/>
              </a:rPr>
              <a:t>: invalid literal for int() with base 10: 'kk'</a:t>
            </a:r>
          </a:p>
        </p:txBody>
      </p:sp>
      <p:sp>
        <p:nvSpPr>
          <p:cNvPr id="43012" name="文字方塊 3">
            <a:extLst>
              <a:ext uri="{FF2B5EF4-FFF2-40B4-BE49-F238E27FC236}">
                <a16:creationId xmlns:a16="http://schemas.microsoft.com/office/drawing/2014/main" id="{4FFFD968-0200-FC41-BCCC-92367A2A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144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</a:rPr>
              <a:t>Exception name</a:t>
            </a:r>
            <a:endParaRPr lang="zh-TW" altLang="en-US" sz="1800" b="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3013" name="直線單箭頭接點 5">
            <a:extLst>
              <a:ext uri="{FF2B5EF4-FFF2-40B4-BE49-F238E27FC236}">
                <a16:creationId xmlns:a16="http://schemas.microsoft.com/office/drawing/2014/main" id="{1DA91328-1166-724C-976E-74F834003F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9800" y="5810250"/>
            <a:ext cx="762000" cy="438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>
            <a:extLst>
              <a:ext uri="{FF2B5EF4-FFF2-40B4-BE49-F238E27FC236}">
                <a16:creationId xmlns:a16="http://schemas.microsoft.com/office/drawing/2014/main" id="{0B78BF99-2D04-0F45-9FB3-3CADB8D6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304800"/>
            <a:ext cx="8696325" cy="550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Get the number of hours worked.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hours = int(input('How many hours did you work?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Get the hourly pay 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pay_rate = float(input('Enter your hourly pay rate: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Calculate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gross_pay = hours * pay_rate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Display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print('Gross pay: $', format(gross_pay, ',.2f'), sep='')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except ValueError: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print('ERROR: Hours worked and hourly pay rate must')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print('be valid integers.')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75E4003-BC58-2345-830F-BC714685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Multiple Exceptions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DA2DFA57-5C3B-C147-AEDA-887C2610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Often code in try suite can throw more than one type of exception</a:t>
            </a:r>
          </a:p>
          <a:p>
            <a:pPr lvl="1"/>
            <a:r>
              <a:rPr lang="en-US" altLang="en-US"/>
              <a:t>Need to write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/>
              <a:t> clause for each type of exception that needs to be handled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>
            <a:extLst>
              <a:ext uri="{FF2B5EF4-FFF2-40B4-BE49-F238E27FC236}">
                <a16:creationId xmlns:a16="http://schemas.microsoft.com/office/drawing/2014/main" id="{33456714-4645-A14E-B7B5-50CFC803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0"/>
            <a:ext cx="7772400" cy="6770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Initialize an accumulator.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0.0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Open the sales_data.txt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infile = open('sales_data.txt', 'r')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Read the values from the file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accumulate them.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for line in infile: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amount = float(line)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total += amount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infile.close()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Print the total.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print(format(total, ',.2f'))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4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except IOError: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print('An error occured trying to read the file.')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b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except ValueError: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print('Non-numeric data found in the file.')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b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except: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print('An error occured.')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4DD71748-B2BF-5A48-8C37-5973226E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Multiple Exceptions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382EA295-C665-744D-9EC7-7D911727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/>
              <a:t> clause that does not list a specific exception will handle any exception that is raised in the try suite</a:t>
            </a:r>
          </a:p>
          <a:p>
            <a:pPr lvl="1"/>
            <a:r>
              <a:rPr lang="en-US" altLang="en-US"/>
              <a:t>Should always be last in a series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/>
              <a:t> clauses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>
            <a:extLst>
              <a:ext uri="{FF2B5EF4-FFF2-40B4-BE49-F238E27FC236}">
                <a16:creationId xmlns:a16="http://schemas.microsoft.com/office/drawing/2014/main" id="{5932BDF7-95F6-9249-A415-B1BDE0F4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467600" cy="6956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displays the total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amounts in the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sales_data.txt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Initialize an accumulator.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0.0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Open the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sales_data.txt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open('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sales_data.txt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Read the values from the file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accumulate them.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for line in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amount = float(line)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total += amount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infile.close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Print the total.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print(format(total, ',.2f'))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except: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print('An error occurred.')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A9E039E-0E45-ED4F-B2B4-73850CF2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an Exception’s Default Error Message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5B930413-91F2-8F45-A514-888253B3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Exception object: object created in memory when an exception is thrown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Usually contains default error message pertaining to the exception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Can assign the exception object to a variable in an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except</a:t>
            </a:r>
            <a:r>
              <a:rPr lang="en-US" altLang="zh-TW" dirty="0">
                <a:ea typeface="新細明體" panose="02020500000000000000" pitchFamily="18" charset="-120"/>
              </a:rPr>
              <a:t> clause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Example: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except Exception as e: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Can pass exception object variable 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print</a:t>
            </a:r>
            <a:r>
              <a:rPr lang="en-US" altLang="zh-TW" dirty="0">
                <a:ea typeface="新細明體" panose="02020500000000000000" pitchFamily="18" charset="-120"/>
              </a:rPr>
              <a:t> function to display the default error message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1">
            <a:extLst>
              <a:ext uri="{FF2B5EF4-FFF2-40B4-BE49-F238E27FC236}">
                <a16:creationId xmlns:a16="http://schemas.microsoft.com/office/drawing/2014/main" id="{6EBF2E52-6E16-3F48-8E3C-A9D42E094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991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Get the number of hours worked.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hours = int(input('How many hours did you work?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Get the hourly pay 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your hourly pay rate: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Calculate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gross_pay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hours *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Display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print('Gross pay: $', format(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gross_pay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',.2f'),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except Exception as 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print(“The exception {} 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occurs.”.format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(e))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3E27DBA-56FE-3E4F-8CE6-B47B5136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76B529C4-A315-B247-B1CA-020E1F9F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try/except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statement may include an optional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clause, which appears after all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except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clauses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Aligned with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try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except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clauses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Syntax similar to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clause in decision structure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Else suite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block of statements executed after statements in try suite, only if no exceptions were raised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exception was raised, the else suite is skipped</a:t>
            </a:r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63DC7A3-3604-1241-8960-14794D90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/>
              <a:t> Clause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B4BA5073-28B1-FF4D-8064-297CA22F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try/except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statement may include an optional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finally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clause, which appears after all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except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clauses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Aligned with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try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except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clauses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General format: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finally: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		statements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Finally suite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block of statements after the 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finally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clause</a:t>
            </a:r>
          </a:p>
          <a:p>
            <a:pPr lvl="2"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Execute whether an exception occurs or not</a:t>
            </a:r>
          </a:p>
          <a:p>
            <a:pPr lvl="2"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Purpose is to perform cleanup before exiting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BBE0BCA-0242-074E-B51E-A0E98345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File Input     and Output (cont’d.)</a:t>
            </a:r>
            <a:endParaRPr lang="he-IL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25010138-2833-0740-8CF6-1B8CF0AD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“</a:t>
            </a:r>
            <a:r>
              <a:rPr lang="en-US" altLang="en-US" u="sng"/>
              <a:t>Reading data from</a:t>
            </a:r>
            <a:r>
              <a:rPr lang="en-US" altLang="en-US"/>
              <a:t>”: process of retrieving data from a file</a:t>
            </a:r>
          </a:p>
          <a:p>
            <a:r>
              <a:rPr lang="en-US" altLang="en-US" u="sng"/>
              <a:t>Input file</a:t>
            </a:r>
            <a:r>
              <a:rPr lang="en-US" altLang="en-US"/>
              <a:t>: a file from which data is read</a:t>
            </a:r>
          </a:p>
          <a:p>
            <a:r>
              <a:rPr lang="en-US" altLang="en-US"/>
              <a:t>Three steps when a program uses a file</a:t>
            </a:r>
          </a:p>
          <a:p>
            <a:pPr lvl="1"/>
            <a:r>
              <a:rPr lang="en-US" altLang="en-US"/>
              <a:t>Open the file</a:t>
            </a:r>
          </a:p>
          <a:p>
            <a:pPr lvl="1"/>
            <a:r>
              <a:rPr lang="en-US" altLang="en-US"/>
              <a:t>Process the file</a:t>
            </a:r>
          </a:p>
          <a:p>
            <a:pPr lvl="1"/>
            <a:r>
              <a:rPr lang="en-US" altLang="en-US"/>
              <a:t>Close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1">
            <a:extLst>
              <a:ext uri="{FF2B5EF4-FFF2-40B4-BE49-F238E27FC236}">
                <a16:creationId xmlns:a16="http://schemas.microsoft.com/office/drawing/2014/main" id="{6EBF2E52-6E16-3F48-8E3C-A9D42E094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9916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success = True</a:t>
            </a:r>
            <a:b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hours = int(input('How many hours did you work? ‘))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your hourly pay rate: ‘))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except Exception as 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print(“The exception {} 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occurs.”.format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(e))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success =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gross_pay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hours *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print('Gross pay: $', format(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gross_pay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',.2f'),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='')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finally: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print(“Execution result is {}”.format(success))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467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B4CCFCB-150B-2D43-B1A9-4C1055CA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If an Exception Is Not Handled?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B58ABD0-2D8C-0D44-88C6-A1D1766B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ways for exception to go unhandled:</a:t>
            </a:r>
          </a:p>
          <a:p>
            <a:pPr lvl="1"/>
            <a:r>
              <a:rPr lang="en-US" altLang="en-US" dirty="0">
                <a:solidFill>
                  <a:srgbClr val="007DC4"/>
                </a:solidFill>
              </a:rPr>
              <a:t>No except clause specifying exception of the right type</a:t>
            </a:r>
          </a:p>
          <a:p>
            <a:pPr lvl="1"/>
            <a:r>
              <a:rPr lang="en-US" altLang="en-US" dirty="0">
                <a:solidFill>
                  <a:srgbClr val="007DC4"/>
                </a:solidFill>
              </a:rPr>
              <a:t>Exception raised outside a try suite</a:t>
            </a:r>
          </a:p>
          <a:p>
            <a:r>
              <a:rPr lang="en-US" altLang="en-US" dirty="0"/>
              <a:t>In both cases, </a:t>
            </a:r>
            <a:r>
              <a:rPr lang="en-US" altLang="en-US" dirty="0">
                <a:solidFill>
                  <a:srgbClr val="0070C0"/>
                </a:solidFill>
              </a:rPr>
              <a:t>exception will cause the program to halt</a:t>
            </a:r>
          </a:p>
          <a:p>
            <a:pPr lvl="1"/>
            <a:r>
              <a:rPr lang="en-US" altLang="en-US" dirty="0"/>
              <a:t>Python documentation provides information about exceptions that can be raised by different functions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F97B5-8612-AB46-A646-B8D2A0F5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If you think you can ignore an exception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A2518-D8DA-6B47-B62B-D0708F80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pass it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EB090E-C6C0-9E4F-BD46-477A3B9467AD}"/>
              </a:ext>
            </a:extLst>
          </p:cNvPr>
          <p:cNvSpPr/>
          <p:nvPr/>
        </p:nvSpPr>
        <p:spPr>
          <a:xfrm>
            <a:off x="228600" y="243202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gross pay.</a:t>
            </a:r>
          </a:p>
          <a:p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success = True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try:</a:t>
            </a:r>
          </a:p>
          <a:p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hours = int(input('How many hours did you work? ‘))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your hourly pay rate: ‘))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except Exception as e: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23858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2CAF3-F765-D149-A308-5FE19E25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 file by </a:t>
            </a:r>
            <a:r>
              <a:rPr kumimoji="1" lang="en-US" altLang="zh-TW" dirty="0">
                <a:solidFill>
                  <a:srgbClr val="FF0000"/>
                </a:solidFill>
              </a:rPr>
              <a:t>with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01EFB-285C-244F-9067-C79C624A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DBD7E2-957A-0147-A71E-2B75CDDF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7" y="2554184"/>
            <a:ext cx="3252416" cy="2057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5B1BFC-0101-2542-BAD6-48B1AF4C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5257800"/>
            <a:ext cx="4559300" cy="6096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1B495C8-0312-A24E-A081-95D15C02125A}"/>
              </a:ext>
            </a:extLst>
          </p:cNvPr>
          <p:cNvSpPr txBox="1"/>
          <p:nvPr/>
        </p:nvSpPr>
        <p:spPr>
          <a:xfrm>
            <a:off x="5309428" y="521775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By the “with”, the python will call the close() automatically  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E4D5B9-87B5-3345-ABF7-8E7754D75043}"/>
              </a:ext>
            </a:extLst>
          </p:cNvPr>
          <p:cNvSpPr txBox="1"/>
          <p:nvPr/>
        </p:nvSpPr>
        <p:spPr>
          <a:xfrm>
            <a:off x="3955278" y="2550698"/>
            <a:ext cx="4532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You need a complex logic to check if the file was opened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If opened, you need to call the </a:t>
            </a:r>
            <a:r>
              <a:rPr kumimoji="1" lang="en-US" altLang="zh-TW" dirty="0" err="1"/>
              <a:t>f.close</a:t>
            </a:r>
            <a:r>
              <a:rPr kumimoji="1" lang="en-US" altLang="zh-TW" dirty="0"/>
              <a:t>()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96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EB647A1A-0A9A-8B4B-B2A8-70550999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EE61F0E-9BEC-F24B-B149-ED36D805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Types of files and file access methods</a:t>
            </a:r>
          </a:p>
          <a:p>
            <a:pPr lvl="1" eaLnBrk="1" hangingPunct="1"/>
            <a:r>
              <a:rPr lang="en-US" altLang="en-US"/>
              <a:t>Filenames and file objects</a:t>
            </a:r>
          </a:p>
          <a:p>
            <a:pPr lvl="1" eaLnBrk="1" hangingPunct="1"/>
            <a:r>
              <a:rPr lang="en-US" altLang="en-US"/>
              <a:t>Writing data to a file</a:t>
            </a:r>
          </a:p>
          <a:p>
            <a:pPr lvl="1" eaLnBrk="1" hangingPunct="1"/>
            <a:r>
              <a:rPr lang="en-US" altLang="en-US"/>
              <a:t>Reading data from a file and determining when the end of the file is reached</a:t>
            </a:r>
          </a:p>
          <a:p>
            <a:pPr lvl="1" eaLnBrk="1" hangingPunct="1"/>
            <a:r>
              <a:rPr lang="en-US" altLang="en-US"/>
              <a:t>Processing records</a:t>
            </a:r>
          </a:p>
          <a:p>
            <a:pPr lvl="1" eaLnBrk="1" hangingPunct="1"/>
            <a:r>
              <a:rPr lang="en-US" altLang="en-US"/>
              <a:t>Exceptions, including:</a:t>
            </a:r>
          </a:p>
          <a:p>
            <a:pPr lvl="2" eaLnBrk="1" hangingPunct="1"/>
            <a:r>
              <a:rPr lang="en-US" altLang="en-US"/>
              <a:t>Traceback messages</a:t>
            </a:r>
          </a:p>
          <a:p>
            <a:pPr lvl="2" eaLnBrk="1" hangingPunct="1"/>
            <a:r>
              <a:rPr lang="en-US" altLang="en-US"/>
              <a:t>Handling exceptions</a:t>
            </a:r>
            <a:endParaRPr lang="he-IL" altLang="en-US"/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9BD2C644-7862-7D4A-95CF-884CBB7F2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7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D023352-C78D-354D-A548-5B0388AED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List and Tuple</a:t>
            </a:r>
          </a:p>
        </p:txBody>
      </p:sp>
    </p:spTree>
    <p:extLst>
      <p:ext uri="{BB962C8B-B14F-4D97-AF65-F5344CB8AC3E}">
        <p14:creationId xmlns:p14="http://schemas.microsoft.com/office/powerpoint/2010/main" val="25902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7FE00FF-A468-ED42-8B15-BE3DB1AC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7BBC608-C03E-D14C-8A4F-EA377C52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Sequences</a:t>
            </a:r>
          </a:p>
          <a:p>
            <a:r>
              <a:rPr lang="en-US" altLang="en-US"/>
              <a:t>Introduction to Lists</a:t>
            </a:r>
          </a:p>
          <a:p>
            <a:r>
              <a:rPr lang="en-US" altLang="en-US"/>
              <a:t>List Slicing</a:t>
            </a:r>
          </a:p>
          <a:p>
            <a:r>
              <a:rPr lang="en-US" altLang="en-US"/>
              <a:t>Finding Items in Lists with the in Operator</a:t>
            </a:r>
          </a:p>
          <a:p>
            <a:r>
              <a:rPr lang="en-US" altLang="en-US"/>
              <a:t>List Methods and Useful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420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66892B6-0EA0-014E-8328-401F03F1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3B0DC217-7507-504D-8B05-8F1896C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Copying Lists</a:t>
            </a:r>
          </a:p>
          <a:p>
            <a:r>
              <a:rPr lang="en-US" altLang="en-US"/>
              <a:t>Processing Lists</a:t>
            </a:r>
          </a:p>
          <a:p>
            <a:r>
              <a:rPr lang="en-US" altLang="en-US"/>
              <a:t>Two-Dimensional Lists</a:t>
            </a:r>
          </a:p>
          <a:p>
            <a:r>
              <a:rPr lang="en-US" altLang="en-US"/>
              <a:t>Tuples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AA830C6-A356-0B4C-81CC-CA2865C1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5886D37-E7C4-2644-88C5-5663207C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Sequence</a:t>
            </a:r>
            <a:r>
              <a:rPr lang="en-US" altLang="en-US"/>
              <a:t>: an object that contains multiple items of data</a:t>
            </a:r>
          </a:p>
          <a:p>
            <a:pPr lvl="1"/>
            <a:r>
              <a:rPr lang="en-US" altLang="en-US"/>
              <a:t>The items are stored in sequence one after another</a:t>
            </a:r>
          </a:p>
          <a:p>
            <a:r>
              <a:rPr lang="en-US" altLang="en-US"/>
              <a:t>Python provides different types of sequences, including lists and tuples</a:t>
            </a:r>
          </a:p>
          <a:p>
            <a:pPr lvl="1"/>
            <a:r>
              <a:rPr lang="en-US" altLang="en-US"/>
              <a:t>The difference between these is that a list is mutable and a tuple is immutable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17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8CE8051-7DEB-504D-91EC-B83124DD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Lists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C511295-98B3-0145-9F73-48365872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ea typeface="新細明體" panose="02020500000000000000" pitchFamily="18" charset="-120"/>
              </a:rPr>
              <a:t>List</a:t>
            </a:r>
            <a:r>
              <a:rPr lang="en-US" altLang="zh-TW">
                <a:ea typeface="新細明體" panose="02020500000000000000" pitchFamily="18" charset="-120"/>
              </a:rPr>
              <a:t>: an object that contains multiple data items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u="sng">
                <a:ea typeface="新細明體" panose="02020500000000000000" pitchFamily="18" charset="-120"/>
              </a:rPr>
              <a:t>Element</a:t>
            </a:r>
            <a:r>
              <a:rPr lang="en-US" altLang="zh-TW">
                <a:ea typeface="新細明體" panose="02020500000000000000" pitchFamily="18" charset="-120"/>
              </a:rPr>
              <a:t>: An item in a list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[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item1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item2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etc.]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Can hold items of different types</a:t>
            </a:r>
          </a:p>
          <a:p>
            <a:endParaRPr lang="en-US" altLang="zh-TW" sz="2000" b="0" i="1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sz="2000" b="0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Numbers = [5, 10, 15, 20]</a:t>
            </a:r>
          </a:p>
          <a:p>
            <a:r>
              <a:rPr lang="en-US" altLang="zh-TW" sz="2000" b="0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print(Numbers)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4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>
            <a:extLst>
              <a:ext uri="{FF2B5EF4-FFF2-40B4-BE49-F238E27FC236}">
                <a16:creationId xmlns:a16="http://schemas.microsoft.com/office/drawing/2014/main" id="{96699F3F-0FF0-334A-BBEA-27D4D42D8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09600"/>
            <a:ext cx="8607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5494BDD-8426-E84D-B6D9-1D2C4E83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Lists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6B4DFD1-AB86-4A4B-860E-8B8636E8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list()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function can convert certain types of objects to lists</a:t>
            </a:r>
          </a:p>
          <a:p>
            <a:pPr lvl="1"/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Numbers = list(range(5))</a:t>
            </a:r>
          </a:p>
          <a:p>
            <a:pPr lvl="1"/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Numbers = list(range(1,10,2))</a:t>
            </a:r>
          </a:p>
        </p:txBody>
      </p:sp>
    </p:spTree>
    <p:extLst>
      <p:ext uri="{BB962C8B-B14F-4D97-AF65-F5344CB8AC3E}">
        <p14:creationId xmlns:p14="http://schemas.microsoft.com/office/powerpoint/2010/main" val="4752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93846A9-8E12-9D46-BE6D-36DF019B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Lists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8195" name="Content Placeholder 3">
            <a:extLst>
              <a:ext uri="{FF2B5EF4-FFF2-40B4-BE49-F238E27FC236}">
                <a16:creationId xmlns:a16="http://schemas.microsoft.com/office/drawing/2014/main" id="{BDE94CB3-7886-F948-9E80-5613A3B71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088" y="1676400"/>
            <a:ext cx="8229600" cy="966788"/>
          </a:xfr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795447D-9F92-FC4C-92F7-2BE21FFCF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200400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1CA75019-6D2F-E54E-916D-F7DAD2844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656138"/>
            <a:ext cx="82296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9CB2DF7-936E-4646-AD51-066ADF3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 and Iterating over a List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24034C0-EBB5-D541-8F2D-FD2D1D28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u="sng">
                <a:ea typeface="新細明體" panose="02020500000000000000" pitchFamily="18" charset="-120"/>
              </a:rPr>
              <a:t>Repetition operator</a:t>
            </a:r>
            <a:r>
              <a:rPr lang="en-US" altLang="zh-TW" sz="2800">
                <a:ea typeface="新細明體" panose="02020500000000000000" pitchFamily="18" charset="-120"/>
              </a:rPr>
              <a:t>: makes multiple copies of a list and joins them together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sz="2400">
                <a:ea typeface="新細明體" panose="02020500000000000000" pitchFamily="18" charset="-120"/>
              </a:rPr>
              <a:t>The 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>
                <a:ea typeface="新細明體" panose="02020500000000000000" pitchFamily="18" charset="-120"/>
              </a:rPr>
              <a:t> symbol is a repetition operator when applied to a sequence and an integer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Sequence is left operand, number is right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sz="2400">
                <a:ea typeface="新細明體" panose="02020500000000000000" pitchFamily="18" charset="-120"/>
              </a:rPr>
              <a:t>General format: </a:t>
            </a:r>
            <a:r>
              <a:rPr lang="en-US" altLang="zh-TW" sz="2400" i="1">
                <a:latin typeface="Courier New" panose="02070309020205020404" pitchFamily="49" charset="0"/>
                <a:ea typeface="新細明體" panose="02020500000000000000" pitchFamily="18" charset="-120"/>
              </a:rPr>
              <a:t>list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 * </a:t>
            </a:r>
            <a:r>
              <a:rPr lang="en-US" altLang="zh-TW" sz="2400" i="1">
                <a:latin typeface="Courier New" panose="02070309020205020404" pitchFamily="49" charset="0"/>
                <a:ea typeface="新細明體" panose="02020500000000000000" pitchFamily="18" charset="-120"/>
              </a:rPr>
              <a:t>n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altLang="zh-TW" sz="2000" i="1">
                <a:latin typeface="Courier New" panose="02070309020205020404" pitchFamily="49" charset="0"/>
                <a:ea typeface="新細明體" panose="02020500000000000000" pitchFamily="18" charset="-120"/>
              </a:rPr>
              <a:t>Numbers=[1,2,3]*3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You can iterate over a list using a </a:t>
            </a:r>
            <a:r>
              <a:rPr lang="en-US" altLang="zh-TW" sz="2800">
                <a:latin typeface="Courier New" panose="02070309020205020404" pitchFamily="49" charset="0"/>
                <a:ea typeface="新細明體" panose="02020500000000000000" pitchFamily="18" charset="-120"/>
              </a:rPr>
              <a:t>for </a:t>
            </a:r>
            <a:r>
              <a:rPr lang="en-US" altLang="zh-TW" sz="2800">
                <a:ea typeface="新細明體" panose="02020500000000000000" pitchFamily="18" charset="-120"/>
              </a:rPr>
              <a:t>loop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sz="2400">
                <a:ea typeface="新細明體" panose="02020500000000000000" pitchFamily="18" charset="-120"/>
              </a:rPr>
              <a:t>Format: </a:t>
            </a:r>
            <a:r>
              <a:rPr lang="en-US" altLang="zh-TW" sz="2400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for </a:t>
            </a:r>
            <a:r>
              <a:rPr lang="en-US" altLang="zh-TW" sz="2400" i="1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x</a:t>
            </a:r>
            <a:r>
              <a:rPr lang="en-US" altLang="zh-TW" sz="2400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in </a:t>
            </a:r>
            <a:r>
              <a:rPr lang="en-US" altLang="zh-TW" sz="2400" i="1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list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:</a:t>
            </a:r>
          </a:p>
          <a:p>
            <a:pPr lvl="1"/>
            <a:endParaRPr lang="en-US" altLang="zh-TW" sz="2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1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A282998-E1E5-B84C-B8AD-979B531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727CB92-489E-BE44-9548-9AE6E5BA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u="sng"/>
              <a:t>Index</a:t>
            </a:r>
            <a:r>
              <a:rPr lang="en-US" altLang="en-US" sz="2800"/>
              <a:t>: a number specifying the position of an element in a list</a:t>
            </a:r>
          </a:p>
          <a:p>
            <a:pPr lvl="1"/>
            <a:r>
              <a:rPr lang="en-US" altLang="en-US" sz="2400"/>
              <a:t>Enables access to individual element in list</a:t>
            </a:r>
          </a:p>
          <a:p>
            <a:pPr lvl="1"/>
            <a:r>
              <a:rPr lang="en-US" altLang="en-US" sz="2400"/>
              <a:t>Index of first element in the list is 0, second element is 1, and n’th element is n-1</a:t>
            </a:r>
          </a:p>
          <a:p>
            <a:pPr lvl="1"/>
            <a:r>
              <a:rPr lang="en-US" altLang="en-US" sz="2400"/>
              <a:t>Negative indexes identify positions relative to the end of the list</a:t>
            </a:r>
          </a:p>
          <a:p>
            <a:pPr lvl="2"/>
            <a:r>
              <a:rPr lang="en-US" altLang="en-US" sz="2000"/>
              <a:t>The index -1 identifies the last element, -2 identifies the next to last element, etc.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An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IndexError</a:t>
            </a:r>
            <a:r>
              <a:rPr lang="en-US" altLang="zh-TW" sz="2400">
                <a:ea typeface="新細明體" panose="02020500000000000000" pitchFamily="18" charset="-120"/>
              </a:rPr>
              <a:t> exception is raised if an invalid index is used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88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5812760-8366-6B42-9E02-D297019E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/>
              <a:t> function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27DF6DA-EBC4-4F4F-9DE6-E3CB5285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function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returns the length of a sequence such as a list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size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len(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my_list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Returns the number of elements in the list, so the index of last element is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len(list)-1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Can be used to prevent an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IndexError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exception when iterating over a list with a loop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70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7B61CCF-AE27-6449-9D38-D0407206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Are Mutable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5D59A52-D9ED-744B-BA4C-9C91D248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Mutable sequence: the items in the sequence can be changed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Lists are mutable, and so their elements can be changed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An expression such as </a:t>
            </a:r>
          </a:p>
          <a:p>
            <a:pPr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list[1] = new_value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can be used to assign a new value to a list element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Must use a valid index to prevent raising of an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IndexError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exception</a:t>
            </a:r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91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>
            <a:extLst>
              <a:ext uri="{FF2B5EF4-FFF2-40B4-BE49-F238E27FC236}">
                <a16:creationId xmlns:a16="http://schemas.microsoft.com/office/drawing/2014/main" id="{930F0293-1F96-C34D-AFB0-CBD7FDAAB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6688"/>
            <a:ext cx="8153400" cy="6462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NUM_DAYS =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list to hold the sales for each day.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sales = [0] * NUM_DAYS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variable to hold an index.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index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print('Enter the sales for each day.')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sales for each day.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index &lt; NUM_DAYS: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print('Day #', index + 1, ': ', sep='', end='')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sales[index] = float(input())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index +=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values entered.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print('Here are the values you entered:')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value in sales: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  <a:endParaRPr lang="zh-TW" altLang="en-US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86F7AE2-C510-8F47-A32A-3539B0FF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Concatenating Lists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C0C54A0-FCAE-DA42-AC21-47AAF16B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 u="sng" dirty="0">
                <a:ea typeface="新細明體" charset="-120"/>
              </a:rPr>
              <a:t>Concatenate</a:t>
            </a:r>
            <a:r>
              <a:rPr lang="en-US" altLang="zh-TW" sz="2800" dirty="0">
                <a:ea typeface="新細明體" charset="-120"/>
              </a:rPr>
              <a:t>: join two things together </a:t>
            </a:r>
          </a:p>
          <a:p>
            <a:pPr>
              <a:defRPr/>
            </a:pPr>
            <a:r>
              <a:rPr lang="en-US" altLang="zh-TW" sz="2800" dirty="0">
                <a:ea typeface="新細明體" charset="-120"/>
              </a:rPr>
              <a:t>The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2800" dirty="0">
                <a:ea typeface="新細明體" charset="-120"/>
              </a:rPr>
              <a:t> operator can be used to concatenate two lists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zh-TW" sz="2400" dirty="0">
                <a:ea typeface="新細明體" charset="-120"/>
              </a:rPr>
              <a:t>Cannot concatenate a list with another data type, such as a number</a:t>
            </a:r>
          </a:p>
          <a:p>
            <a:pPr>
              <a:defRPr/>
            </a:pPr>
            <a:r>
              <a:rPr lang="en-US" altLang="zh-TW" sz="2800" dirty="0">
                <a:ea typeface="新細明體" charset="-120"/>
                <a:cs typeface="Courier New" pitchFamily="49" charset="0"/>
              </a:rPr>
              <a:t>The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800" dirty="0">
                <a:ea typeface="新細明體" charset="-120"/>
                <a:cs typeface="Courier New" pitchFamily="49" charset="0"/>
              </a:rPr>
              <a:t> augmented assignment operator can also be used to concatenate lists</a:t>
            </a:r>
            <a:endParaRPr lang="he-IL" altLang="zh-TW" sz="2800" dirty="0"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TW" sz="2000" dirty="0">
                <a:solidFill>
                  <a:srgbClr val="007DC4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List1=[1,2,3]      </a:t>
            </a:r>
            <a:br>
              <a:rPr lang="en-US" altLang="zh-TW" sz="2000" dirty="0">
                <a:solidFill>
                  <a:srgbClr val="007DC4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7DC4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List2=[4,5,6]</a:t>
            </a:r>
            <a:br>
              <a:rPr lang="en-US" altLang="zh-TW" sz="2000" dirty="0">
                <a:solidFill>
                  <a:srgbClr val="007DC4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</a:br>
            <a:r>
              <a:rPr lang="en-US" altLang="zh-TW" sz="2000" dirty="0">
                <a:solidFill>
                  <a:srgbClr val="007DC4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List3 = List1 + List2    (or  List1 += List2) </a:t>
            </a:r>
          </a:p>
        </p:txBody>
      </p:sp>
    </p:spTree>
    <p:extLst>
      <p:ext uri="{BB962C8B-B14F-4D97-AF65-F5344CB8AC3E}">
        <p14:creationId xmlns:p14="http://schemas.microsoft.com/office/powerpoint/2010/main" val="27061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D92AEE9-C3C0-BE42-8C8F-7C85EBAB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Slicing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0A951FA-B8E5-B84A-A2E9-05DAC900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ea typeface="新細明體" panose="02020500000000000000" pitchFamily="18" charset="-120"/>
              </a:rPr>
              <a:t>Slice</a:t>
            </a:r>
            <a:r>
              <a:rPr lang="en-US" altLang="zh-TW">
                <a:ea typeface="新細明體" panose="02020500000000000000" pitchFamily="18" charset="-120"/>
              </a:rPr>
              <a:t>: a span of items that are taken from a sequence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List slicing 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Span is a list containing copies of elements from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up to, but not including,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</a:t>
            </a:r>
            <a:endParaRPr lang="en-US" altLang="zh-TW" i="1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not specified,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is used for start index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not specified,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len(list)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is used for end index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Slicing expressions can include a step value and negative indexes relative to end of list</a:t>
            </a:r>
            <a:endParaRPr lang="he-IL" altLang="zh-TW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6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370E59B3-25B0-904D-A380-55EF4272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Slicing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C15F3E4F-401C-7649-80BA-2E163B6B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Numbers = list(range(1,11))</a:t>
            </a:r>
          </a:p>
          <a:p>
            <a:pPr marL="0" indent="0"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print(Numbers[1:3])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[2, 3]</a:t>
            </a:r>
          </a:p>
          <a:p>
            <a:pPr marL="0" indent="0">
              <a:buFontTx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print(Numbers[:3]) 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[1, 2</a:t>
            </a:r>
            <a:r>
              <a:rPr lang="en-US" altLang="zh-TW" sz="200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, 3]</a:t>
            </a:r>
            <a:endParaRPr lang="en-US" altLang="zh-TW" sz="200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print(Numbers[2:])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[3, 4,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5, 6, 7, 8, 9, 10]</a:t>
            </a:r>
          </a:p>
          <a:p>
            <a:pPr marL="0" indent="0"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print(Numbers[1:8:2])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[2, 4,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6, 8]</a:t>
            </a:r>
          </a:p>
          <a:p>
            <a:pPr marL="0" indent="0">
              <a:buFontTx/>
              <a:buNone/>
            </a:pPr>
            <a:endParaRPr lang="zh-TW" altLang="en-US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E81CA8E-A969-BA40-8EF6-68857071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Files and File Access Methods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BF088DC-5EC3-7544-972E-302DAB51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general, two types of files</a:t>
            </a:r>
          </a:p>
          <a:p>
            <a:pPr lvl="1"/>
            <a:r>
              <a:rPr lang="en-US" altLang="en-US" u="sng"/>
              <a:t>Text file</a:t>
            </a:r>
            <a:r>
              <a:rPr lang="en-US" altLang="en-US"/>
              <a:t>: contains data that has been encoded as text</a:t>
            </a:r>
          </a:p>
          <a:p>
            <a:pPr lvl="1"/>
            <a:r>
              <a:rPr lang="en-US" altLang="en-US" u="sng"/>
              <a:t>Binary file</a:t>
            </a:r>
            <a:r>
              <a:rPr lang="en-US" altLang="en-US"/>
              <a:t>: contains data that has not been converted to text</a:t>
            </a:r>
          </a:p>
          <a:p>
            <a:r>
              <a:rPr lang="en-US" altLang="en-US"/>
              <a:t>Two ways to access data stored in file</a:t>
            </a:r>
          </a:p>
          <a:p>
            <a:pPr lvl="1"/>
            <a:r>
              <a:rPr lang="en-US" altLang="en-US" u="sng"/>
              <a:t>Sequential access</a:t>
            </a:r>
            <a:r>
              <a:rPr lang="en-US" altLang="en-US"/>
              <a:t>: file read sequentially from beginning to end, can’t skip ahead</a:t>
            </a:r>
          </a:p>
          <a:p>
            <a:pPr lvl="1"/>
            <a:r>
              <a:rPr lang="en-US" altLang="en-US" u="sng"/>
              <a:t>Direct access</a:t>
            </a:r>
            <a:r>
              <a:rPr lang="en-US" altLang="en-US"/>
              <a:t>: can jump directly to any piece of data in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2B57285-27EC-174E-BEAE-E4C6DE48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Items in Lists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/>
              <a:t> Operator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0DF3153-8BBF-9347-BF8B-7721C90A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You can use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>
                <a:ea typeface="新細明體" panose="02020500000000000000" pitchFamily="18" charset="-120"/>
              </a:rPr>
              <a:t> operator to determine whether an item is contained in a list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General 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item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 in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list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Returns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True</a:t>
            </a:r>
            <a:r>
              <a:rPr lang="en-US" altLang="zh-TW">
                <a:ea typeface="新細明體" panose="02020500000000000000" pitchFamily="18" charset="-120"/>
              </a:rPr>
              <a:t> if the item is in the list, 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False</a:t>
            </a:r>
            <a:r>
              <a:rPr lang="en-US" altLang="zh-TW">
                <a:ea typeface="新細明體" panose="02020500000000000000" pitchFamily="18" charset="-120"/>
              </a:rPr>
              <a:t> if it is not in the list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Similarly you can use the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not in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operator to determine whether an item is not in a list</a:t>
            </a:r>
            <a:endParaRPr lang="he-IL" altLang="zh-TW"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09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>
            <a:extLst>
              <a:ext uri="{FF2B5EF4-FFF2-40B4-BE49-F238E27FC236}">
                <a16:creationId xmlns:a16="http://schemas.microsoft.com/office/drawing/2014/main" id="{B68ED305-931E-C64C-92E2-AC446371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5263"/>
            <a:ext cx="81534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the in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used with a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list of product numbers.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prod_nums = ['V475', 'F987', 'Q143', 'R688']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a product number to search for.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search = input('Enter a product number: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Determine whether the product number is in the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if search in prod_nums: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print(search, 'was found in the list.')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print(search, 'was not found in the list.')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endParaRPr lang="zh-TW" altLang="en-US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326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8C51DEB-24EF-5F41-9F2B-24D940C1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Methods and Useful Built-in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406366A-1DAD-D542-824B-993ED974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append(</a:t>
            </a:r>
            <a:r>
              <a:rPr lang="en-US" altLang="zh-TW" i="1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</a:t>
            </a:r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used to add items to a list –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is appended to the end of the existing list</a:t>
            </a:r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index(</a:t>
            </a:r>
            <a:r>
              <a:rPr lang="en-US" altLang="zh-TW" i="1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</a:t>
            </a:r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used to determine where an item is located in a list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Returns the index of the first element in the list containing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Raises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ValueError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exception if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not in the list</a:t>
            </a:r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2834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>
            <a:extLst>
              <a:ext uri="{FF2B5EF4-FFF2-40B4-BE49-F238E27FC236}">
                <a16:creationId xmlns:a16="http://schemas.microsoft.com/office/drawing/2014/main" id="{CE0C20C8-B9C2-9E43-B17B-80FED9D1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51289"/>
            <a:ext cx="8077200" cy="57554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name_list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[]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again = 'Y'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again.upper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 == 'Y':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Get a name from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name = input('Enter a name: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Append the name to the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name_list.append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Add another one?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print('Do you want to add another name?')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again = input('y = yes, anything else = no: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names that were entered.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print('Here are the names you entered.')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name in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name_list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607060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94DABE51-3EBE-EB4B-921B-B6AD5B6A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list with some items.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food = ['Pizza', 'Burgers', 'Chips']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item to change.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item = input('Which item should I change?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Get the item's index in the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item_index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food.index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(item)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Get the value to replace it with.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new_item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input('Enter the new value: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Replace the old item with the new item.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food[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item_index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new_item</a:t>
            </a: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Display the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print('Here is the revised list:')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print(food)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except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ValueError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print('That item was not found in the list.')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  <a:endParaRPr lang="zh-TW" altLang="en-US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99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916551B-14C1-934D-B481-6E0B6EA6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Methods and Useful Built-in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FF94B44-BAA5-8E47-A981-E6481170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en-US" sz="28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index, item</a:t>
            </a:r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/>
              <a:t>: used to insert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 dirty="0"/>
              <a:t> at position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800" dirty="0"/>
              <a:t> in the list</a:t>
            </a:r>
          </a:p>
          <a:p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altLang="en-US" sz="2800" dirty="0"/>
              <a:t>: used to sort the elements of the list in ascending order</a:t>
            </a:r>
          </a:p>
          <a:p>
            <a:pPr lvl="1"/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mylist.sort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sz="28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/>
              <a:t>: removes the first occurrence of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sz="2800" dirty="0"/>
              <a:t> in the list</a:t>
            </a:r>
          </a:p>
          <a:p>
            <a:r>
              <a:rPr lang="en-US" alt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altLang="en-US" sz="2800" dirty="0"/>
              <a:t>: reverses the order of the elements in the list</a:t>
            </a:r>
          </a:p>
          <a:p>
            <a:pPr lvl="1"/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mylist.reverse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TW" sz="2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2850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>
            <a:extLst>
              <a:ext uri="{FF2B5EF4-FFF2-40B4-BE49-F238E27FC236}">
                <a16:creationId xmlns:a16="http://schemas.microsoft.com/office/drawing/2014/main" id="{57F89CA1-AB1D-D346-B087-093008A0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12775"/>
            <a:ext cx="8001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the insert method.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list with some names.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names = ['James', 'Kathryn', 'Bill']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list before the insert:')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print(names)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Insert a new name at element 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names.insert(0, 'Joe')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list again.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list after the insert:')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print(names)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9867734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6CDBE276-C83B-694C-9456-5620D929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97346"/>
            <a:ext cx="8610600" cy="61863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list with some items.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food = ['Pizza', 'Burgers', 'Chips']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print('Here are the items in the food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list:’.format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(food))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item to change.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item = input('Which item should I remove?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Remove the item.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food.remove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(item)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Display the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print('Here is the revised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list:’.format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(food))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except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ValueError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print('That item was not found in the list.')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  <a:endParaRPr lang="zh-TW" altLang="en-US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97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9881B54-E11B-8F4C-9E44-2C66343B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Methods and Useful Built-in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DBC7402-FDD2-FA4B-B6A1-FF658806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del </a:t>
            </a:r>
            <a:r>
              <a:rPr lang="en-US" altLang="zh-TW" sz="2400" u="sng" dirty="0">
                <a:ea typeface="新細明體" panose="02020500000000000000" pitchFamily="18" charset="-120"/>
                <a:cs typeface="Courier New" panose="02070309020205020404" pitchFamily="49" charset="0"/>
              </a:rPr>
              <a:t>statement</a:t>
            </a:r>
            <a:r>
              <a:rPr lang="en-US" altLang="zh-TW" sz="2400" dirty="0">
                <a:ea typeface="新細明體" panose="02020500000000000000" pitchFamily="18" charset="-120"/>
                <a:cs typeface="Courier New" panose="02070309020205020404" pitchFamily="49" charset="0"/>
              </a:rPr>
              <a:t>: removes an element from a specific index in a list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000" dirty="0">
                <a:ea typeface="新細明體" panose="02020500000000000000" pitchFamily="18" charset="-120"/>
                <a:cs typeface="Courier New" panose="02070309020205020404" pitchFamily="49" charset="0"/>
              </a:rPr>
              <a:t>General format: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del </a:t>
            </a:r>
            <a:r>
              <a:rPr lang="en-US" altLang="zh-TW" sz="2000" i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list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sz="2000" i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zh-TW" sz="24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min </a:t>
            </a:r>
            <a:r>
              <a:rPr lang="en-US" altLang="zh-TW" sz="2400" u="sng" dirty="0">
                <a:ea typeface="新細明體" panose="02020500000000000000" pitchFamily="18" charset="-120"/>
                <a:cs typeface="Courier New" panose="02070309020205020404" pitchFamily="49" charset="0"/>
              </a:rPr>
              <a:t>and</a:t>
            </a:r>
            <a:r>
              <a:rPr lang="en-US" altLang="zh-TW" sz="2400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max </a:t>
            </a:r>
            <a:r>
              <a:rPr lang="en-US" altLang="zh-TW" sz="2400" u="sng" dirty="0">
                <a:ea typeface="新細明體" panose="02020500000000000000" pitchFamily="18" charset="-120"/>
                <a:cs typeface="Courier New" panose="02070309020205020404" pitchFamily="49" charset="0"/>
              </a:rPr>
              <a:t>functions</a:t>
            </a:r>
            <a:r>
              <a:rPr lang="en-US" altLang="zh-TW" sz="2400" dirty="0">
                <a:ea typeface="新細明體" panose="02020500000000000000" pitchFamily="18" charset="-120"/>
                <a:cs typeface="Courier New" panose="02070309020205020404" pitchFamily="49" charset="0"/>
              </a:rPr>
              <a:t>: built-in functions that returns the item that has the lowest or highest value in a sequence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000" dirty="0">
                <a:ea typeface="新細明體" panose="02020500000000000000" pitchFamily="18" charset="-120"/>
                <a:cs typeface="Courier New" panose="02070309020205020404" pitchFamily="49" charset="0"/>
              </a:rPr>
              <a:t>The sequence is passed as an argument </a:t>
            </a:r>
            <a:endParaRPr lang="en-US" altLang="zh-TW" sz="20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Mylist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=[5, 4, 3, 2, 50, 40, 30]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Mylist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min(</a:t>
            </a:r>
            <a:r>
              <a:rPr lang="en-US" altLang="zh-TW" sz="20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Mylist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18260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5348C48-363C-9A4B-8A62-87855784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Copying Lists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26627" name="Content Placeholder 3">
            <a:extLst>
              <a:ext uri="{FF2B5EF4-FFF2-40B4-BE49-F238E27FC236}">
                <a16:creationId xmlns:a16="http://schemas.microsoft.com/office/drawing/2014/main" id="{12F97051-980C-1A4E-81F7-3EE3418A8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1300163"/>
          </a:xfrm>
        </p:spPr>
      </p:pic>
      <p:sp>
        <p:nvSpPr>
          <p:cNvPr id="26628" name="矩形 1">
            <a:extLst>
              <a:ext uri="{FF2B5EF4-FFF2-40B4-BE49-F238E27FC236}">
                <a16:creationId xmlns:a16="http://schemas.microsoft.com/office/drawing/2014/main" id="{9FC0E0E8-A338-5E46-B3B3-566D6779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00400"/>
            <a:ext cx="457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list1=[1,2,3,4]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list2=list1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print(list1)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[1, 2, 3, 4]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print(list2)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[1, 2, 3, 4]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list1[0]=99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print(list1)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[99, 2, 3, 4]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print(list2)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[99, 2, 3, 4]</a:t>
            </a:r>
          </a:p>
        </p:txBody>
      </p:sp>
      <p:sp>
        <p:nvSpPr>
          <p:cNvPr id="26629" name="文字方塊 2">
            <a:extLst>
              <a:ext uri="{FF2B5EF4-FFF2-40B4-BE49-F238E27FC236}">
                <a16:creationId xmlns:a16="http://schemas.microsoft.com/office/drawing/2014/main" id="{C5532A0D-E754-7545-8A35-93BEEE32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3143071"/>
            <a:ext cx="35099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</a:rPr>
              <a:t>List1 and list2 share the same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</a:rPr>
              <a:t>Like the pointer concept</a:t>
            </a:r>
            <a:endParaRPr lang="zh-TW" altLang="en-US" sz="1800" b="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660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8ECFADF-7A5A-6742-BCB6-464E23F0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Filenames and File Objects</a:t>
            </a:r>
            <a:endParaRPr lang="he-IL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BC84E65-6243-E546-ABE5-51A7CF4B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Filename extensions</a:t>
            </a:r>
            <a:r>
              <a:rPr lang="en-US" altLang="en-US"/>
              <a:t>: short sequences of characters that appear at the end of a filename preceded by a period</a:t>
            </a:r>
          </a:p>
          <a:p>
            <a:pPr lvl="1"/>
            <a:r>
              <a:rPr lang="en-US" altLang="en-US"/>
              <a:t>Extension indicates type of data stored in the file</a:t>
            </a:r>
          </a:p>
          <a:p>
            <a:r>
              <a:rPr lang="en-US" altLang="en-US" u="sng">
                <a:solidFill>
                  <a:srgbClr val="FF0000"/>
                </a:solidFill>
              </a:rPr>
              <a:t>File object</a:t>
            </a:r>
            <a:r>
              <a:rPr lang="en-US" altLang="en-US">
                <a:solidFill>
                  <a:srgbClr val="FF0000"/>
                </a:solidFill>
              </a:rPr>
              <a:t>: object associated with a specific file</a:t>
            </a:r>
          </a:p>
          <a:p>
            <a:pPr lvl="1"/>
            <a:r>
              <a:rPr lang="en-US" altLang="en-US"/>
              <a:t>Provides a way for a program to work with the file: file object referenced by a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C49AAB9-197D-9F43-91B2-11A5C029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Copying Lists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317A660-4ED8-0244-B3DB-20F0B028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To make a copy of a list you must copy each element of the list</a:t>
            </a:r>
          </a:p>
          <a:p>
            <a:pPr lvl="1" eaLnBrk="1" hangingPunct="1"/>
            <a:r>
              <a:rPr lang="en-US" altLang="en-US"/>
              <a:t>Two methods to do this:</a:t>
            </a:r>
          </a:p>
          <a:p>
            <a:pPr lvl="2" eaLnBrk="1" hangingPunct="1"/>
            <a:r>
              <a:rPr lang="en-US" altLang="en-US"/>
              <a:t>Creating a new empty list and using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to add a copy of each element from the original list to the new list</a:t>
            </a:r>
          </a:p>
          <a:p>
            <a:pPr lvl="2" eaLnBrk="1" hangingPunct="1"/>
            <a:r>
              <a:rPr lang="en-US" altLang="en-US"/>
              <a:t>Creating a new empty list and concatenating the old list to the new empty list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7652" name="矩形 1">
            <a:extLst>
              <a:ext uri="{FF2B5EF4-FFF2-40B4-BE49-F238E27FC236}">
                <a16:creationId xmlns:a16="http://schemas.microsoft.com/office/drawing/2014/main" id="{FACCBB41-750A-DB46-89A7-4A1895C1C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0"/>
            <a:ext cx="3962400" cy="1200150"/>
          </a:xfrm>
          <a:prstGeom prst="rect">
            <a:avLst/>
          </a:prstGeom>
          <a:solidFill>
            <a:srgbClr val="FFF7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list1=[1,2,3,4]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list2=[]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for item in list1: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     list2.append(item)</a:t>
            </a:r>
          </a:p>
        </p:txBody>
      </p:sp>
      <p:sp>
        <p:nvSpPr>
          <p:cNvPr id="27653" name="矩形 2">
            <a:extLst>
              <a:ext uri="{FF2B5EF4-FFF2-40B4-BE49-F238E27FC236}">
                <a16:creationId xmlns:a16="http://schemas.microsoft.com/office/drawing/2014/main" id="{E16E0450-A552-3D42-9BE4-506C5423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08600"/>
            <a:ext cx="2971800" cy="1200150"/>
          </a:xfrm>
          <a:prstGeom prst="rect">
            <a:avLst/>
          </a:prstGeom>
          <a:solidFill>
            <a:srgbClr val="FFF7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list1=[1,2,3,4]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list3=[]+list1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print(list3)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2696585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7C36C53-F2B4-9342-91F0-A8106205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Lists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DA6F938-B38C-C74E-BC98-7E0D201F0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List elements can be used in calculations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calculate total of numeric values in a list use loop with accumulator variable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average numeric values in a list: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Calculate total of the values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Divide total of the values by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len(list)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List can be passed as an argument to a function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45908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>
            <a:extLst>
              <a:ext uri="{FF2B5EF4-FFF2-40B4-BE49-F238E27FC236}">
                <a16:creationId xmlns:a16="http://schemas.microsoft.com/office/drawing/2014/main" id="{7965261D-AE62-E445-A8C6-B39FD5CE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4663"/>
            <a:ext cx="78486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the total of the values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in a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numbers = [2, 4, 6, 8, 10]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variable to use as an accumulator.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total of the list elements.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value in numbers: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total +=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total of the list elements.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total of the elements is', total)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2898252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>
            <a:extLst>
              <a:ext uri="{FF2B5EF4-FFF2-40B4-BE49-F238E27FC236}">
                <a16:creationId xmlns:a16="http://schemas.microsoft.com/office/drawing/2014/main" id="{DB0443C4-2161-9A49-B6B1-E79FCC433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8001000" cy="6186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the average of the values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in a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scores = [2.5, 7.3, 6.5, 4.0, 5.2]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variable to use as an accumulator.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0.0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total of the list elements.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value in scores: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total +=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average of the elements.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average = total / len(scores)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total of the list elements.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average of the elements is', average)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0591759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>
            <a:extLst>
              <a:ext uri="{FF2B5EF4-FFF2-40B4-BE49-F238E27FC236}">
                <a16:creationId xmlns:a16="http://schemas.microsoft.com/office/drawing/2014/main" id="{9A59CDF0-C753-4B41-BBF7-D4081208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"/>
            <a:ext cx="8001000" cy="6462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uses a function to calculate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total of the values in a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numbers = [2, 4, 6, 8, 10]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total of the list elements.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total is', get_total(numbers))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get_total(value_list):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variable to use as an accumulator.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total of the list elements.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num in value_list: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total += num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Return the total.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return total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0976767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1E44066-A749-EE42-801E-8CE11C56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Lists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0EFA481-114E-0642-9A78-17ED6281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 dirty="0">
                <a:ea typeface="新細明體" pitchFamily="18" charset="-120"/>
                <a:cs typeface="Courier New" pitchFamily="49" charset="0"/>
              </a:rPr>
              <a:t>A function can return a reference to a list</a:t>
            </a:r>
          </a:p>
          <a:p>
            <a:pPr>
              <a:defRPr/>
            </a:pPr>
            <a:endParaRPr lang="en-US" altLang="zh-TW" sz="2800" dirty="0">
              <a:ea typeface="新細明體" pitchFamily="18" charset="-12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en-US" altLang="zh-TW" sz="2800" dirty="0">
              <a:ea typeface="新細明體" pitchFamily="18" charset="-120"/>
              <a:cs typeface="Courier New" pitchFamily="49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484B076-ABA9-6F4A-B900-C0F544DF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28931"/>
            <a:ext cx="3733800" cy="25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889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>
            <a:extLst>
              <a:ext uri="{FF2B5EF4-FFF2-40B4-BE49-F238E27FC236}">
                <a16:creationId xmlns:a16="http://schemas.microsoft.com/office/drawing/2014/main" id="{0D8C7709-AAC3-AC4E-AE31-34F79BD0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8738"/>
            <a:ext cx="8153400" cy="6462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reads a file's contents into a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file for reading.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cities.txt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Read the contents of the file into a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cities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infile.readlines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infile.close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Strip the \n from each element.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index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index &lt;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(cities):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cities[index] = cities[index].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rstrip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index +=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Print the contents of the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print(cities)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7280412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>
            <a:extLst>
              <a:ext uri="{FF2B5EF4-FFF2-40B4-BE49-F238E27FC236}">
                <a16:creationId xmlns:a16="http://schemas.microsoft.com/office/drawing/2014/main" id="{75784E85-A180-5D49-B837-624FE76EC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50888"/>
            <a:ext cx="75438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saves a list of numbers to a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list of numbers.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numbers = [1, 2, 3, 4, 5, 6, 7]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file for writing.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numberlist.txt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'w')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Write the list to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item in numbers: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outfile.write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(str(item) + '\n')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outfile.close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6546036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>
            <a:extLst>
              <a:ext uri="{FF2B5EF4-FFF2-40B4-BE49-F238E27FC236}">
                <a16:creationId xmlns:a16="http://schemas.microsoft.com/office/drawing/2014/main" id="{F490E324-EA6E-9847-A706-8B797912E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8001000" cy="6462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reads numbers from a file into a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Open a file for reading.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infile = open('numberlist.txt', 'r')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Read the contents of the file into a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numbers = infile.readlines()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Close the file.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infile.close()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Convert each element to an int.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index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index &lt; len(numbers):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numbers[index] = int(numbers[index])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index +=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Print the contents of the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print(numbers)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2790134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1879AC6-049B-8743-AFC7-04081219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Lists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8829EFF-5C6E-7D4C-B637-346D079C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Two-dimensional list: a list that contains other lists as its elements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Also known as nested list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Common to think of two-dimensional lists as having rows and columns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Useful for working with multiple sets of data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process data in a two-dimensional list need to use two indexes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Typically use nested loops to process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669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9B980CD-89D7-4C41-B890-2B9B93AB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Filenames and File Objects (cont’d.)</a:t>
            </a:r>
            <a:endParaRPr lang="he-IL" altLang="en-US"/>
          </a:p>
        </p:txBody>
      </p:sp>
      <p:pic>
        <p:nvPicPr>
          <p:cNvPr id="10243" name="Content Placeholder 2">
            <a:extLst>
              <a:ext uri="{FF2B5EF4-FFF2-40B4-BE49-F238E27FC236}">
                <a16:creationId xmlns:a16="http://schemas.microsoft.com/office/drawing/2014/main" id="{9BB29DA2-3C45-9A42-9D5F-02F4D82D9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51050"/>
            <a:ext cx="8229600" cy="36242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20468022-9B44-1343-BCE4-3087E0C7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Lists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39939" name="Content Placeholder 3">
            <a:extLst>
              <a:ext uri="{FF2B5EF4-FFF2-40B4-BE49-F238E27FC236}">
                <a16:creationId xmlns:a16="http://schemas.microsoft.com/office/drawing/2014/main" id="{56BE9F64-41CA-9A4C-BAF8-40A23E9CF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03525"/>
            <a:ext cx="8229600" cy="2119313"/>
          </a:xfrm>
        </p:spPr>
      </p:pic>
    </p:spTree>
    <p:extLst>
      <p:ext uri="{BB962C8B-B14F-4D97-AF65-F5344CB8AC3E}">
        <p14:creationId xmlns:p14="http://schemas.microsoft.com/office/powerpoint/2010/main" val="14800850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7BBC46F-1DC3-D149-A236-60F98C69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Lists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40963" name="Content Placeholder 3">
            <a:extLst>
              <a:ext uri="{FF2B5EF4-FFF2-40B4-BE49-F238E27FC236}">
                <a16:creationId xmlns:a16="http://schemas.microsoft.com/office/drawing/2014/main" id="{BD40F6E5-C3A9-8A49-82B6-3F70E7911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46375"/>
            <a:ext cx="8229600" cy="2233613"/>
          </a:xfrm>
        </p:spPr>
      </p:pic>
    </p:spTree>
    <p:extLst>
      <p:ext uri="{BB962C8B-B14F-4D97-AF65-F5344CB8AC3E}">
        <p14:creationId xmlns:p14="http://schemas.microsoft.com/office/powerpoint/2010/main" val="4741186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>
            <a:extLst>
              <a:ext uri="{FF2B5EF4-FFF2-40B4-BE49-F238E27FC236}">
                <a16:creationId xmlns:a16="http://schemas.microsoft.com/office/drawing/2014/main" id="{F7104983-5C79-2941-97C3-40B79E64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674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assigns random numbers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 two-dimensional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Constants for rows and columns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ROWS =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COLS =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two-dimensional list.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values = [[0, 0, 0, 0],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[0, 0, 0, 0],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[0, 0, 0, 0]]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Fill the list with random numbers.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r in range(ROWS):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for c in range(COLS):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values[r][c] = random.randint(1, 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random numbers.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print(values)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  <a:endParaRPr lang="zh-TW" altLang="en-US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87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1879AC6-049B-8743-AFC7-04081219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Real list in python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8829EFF-5C6E-7D4C-B637-346D079C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  <a:cs typeface="Courier New" panose="02070309020205020404" pitchFamily="49" charset="0"/>
              </a:rPr>
              <a:t>In actually, no dimension concept in python</a:t>
            </a: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  <a:cs typeface="Courier New" panose="02070309020205020404" pitchFamily="49" charset="0"/>
              </a:rPr>
              <a:t>You can put everything and anything to the list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2AC918E-0A8C-2B45-B290-D5BF7D84C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52801"/>
            <a:ext cx="3488436" cy="16002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CA82785-97A4-2349-AD8E-471D5B45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45881"/>
            <a:ext cx="4504044" cy="8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098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D7C27A2-AD21-A147-B66F-992449C3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7A894DCA-B4F8-9E4B-BCE6-6A02A307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Tuple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an immutable sequence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Very similar to a list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Once it is created it cannot be changed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tuple_name = (item1, item2)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Tuples support operations as lists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Subscript indexing for retrieving elements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Methods such as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index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Built in functions such as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len, min, max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Slicing expressions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operators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57507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F3FA018-610E-AF45-A8C0-08A19BB8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704BEF1C-FBAD-2544-82DE-C90040DD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Tuples do not support the methods: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60378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8E20CEFB-1BAE-744B-8044-DD17E7AE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26215BD5-03F1-A644-86A9-9E3CA294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for using tuples over lists: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Processing tuples is faster than processing lists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Tuples are safe 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Some operations in Python require use of tuples</a:t>
            </a:r>
          </a:p>
          <a:p>
            <a:pPr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altLang="en-US" u="sng">
                <a:cs typeface="Courier New" panose="02070309020205020404" pitchFamily="49" charset="0"/>
              </a:rPr>
              <a:t> function</a:t>
            </a:r>
            <a:r>
              <a:rPr lang="en-US" altLang="en-US">
                <a:cs typeface="Courier New" panose="02070309020205020404" pitchFamily="49" charset="0"/>
              </a:rPr>
              <a:t>: converts tuple to list</a:t>
            </a:r>
          </a:p>
          <a:p>
            <a:pPr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tuple()</a:t>
            </a:r>
            <a:r>
              <a:rPr lang="en-US" altLang="en-US" u="sng">
                <a:cs typeface="Courier New" panose="02070309020205020404" pitchFamily="49" charset="0"/>
              </a:rPr>
              <a:t> function</a:t>
            </a:r>
            <a:r>
              <a:rPr lang="en-US" altLang="en-US">
                <a:cs typeface="Courier New" panose="02070309020205020404" pitchFamily="49" charset="0"/>
              </a:rPr>
              <a:t>: converts list to tuple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41776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274C790-CBBC-EA4D-AC0D-CF96A294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F166FDB-0A17-824F-8446-77983008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Lists, including:</a:t>
            </a:r>
          </a:p>
          <a:p>
            <a:pPr lvl="2" eaLnBrk="1" hangingPunct="1"/>
            <a:r>
              <a:rPr lang="en-US" altLang="en-US" sz="2000"/>
              <a:t>Repetition and concatenation operators</a:t>
            </a:r>
          </a:p>
          <a:p>
            <a:pPr lvl="2" eaLnBrk="1" hangingPunct="1"/>
            <a:r>
              <a:rPr lang="en-US" altLang="en-US" sz="2000"/>
              <a:t>Indexing </a:t>
            </a:r>
          </a:p>
          <a:p>
            <a:pPr lvl="2" eaLnBrk="1" hangingPunct="1"/>
            <a:r>
              <a:rPr lang="en-US" altLang="en-US" sz="2000"/>
              <a:t>Techniques for processing lists</a:t>
            </a:r>
          </a:p>
          <a:p>
            <a:pPr lvl="2" eaLnBrk="1" hangingPunct="1"/>
            <a:r>
              <a:rPr lang="en-US" altLang="en-US" sz="2000"/>
              <a:t>Slicing and copying lists</a:t>
            </a:r>
          </a:p>
          <a:p>
            <a:pPr lvl="2" eaLnBrk="1" hangingPunct="1"/>
            <a:r>
              <a:rPr lang="en-US" altLang="en-US" sz="2000"/>
              <a:t>List methods and built-in functions for lists</a:t>
            </a:r>
          </a:p>
          <a:p>
            <a:pPr lvl="2" eaLnBrk="1" hangingPunct="1"/>
            <a:r>
              <a:rPr lang="en-US" altLang="en-US" sz="2000"/>
              <a:t>Two-dimensional lists</a:t>
            </a:r>
          </a:p>
          <a:p>
            <a:pPr lvl="1" eaLnBrk="1" hangingPunct="1"/>
            <a:r>
              <a:rPr lang="en-US" altLang="en-US" sz="2400"/>
              <a:t>Tuples, including:</a:t>
            </a:r>
          </a:p>
          <a:p>
            <a:pPr lvl="2" eaLnBrk="1" hangingPunct="1"/>
            <a:r>
              <a:rPr lang="en-US" altLang="en-US" sz="2000"/>
              <a:t>Immutability</a:t>
            </a:r>
          </a:p>
          <a:p>
            <a:pPr lvl="2" eaLnBrk="1" hangingPunct="1"/>
            <a:r>
              <a:rPr lang="en-US" altLang="en-US" sz="2000"/>
              <a:t>Difference from and advantages over lists</a:t>
            </a:r>
            <a:endParaRPr lang="he-IL" altLang="en-US" sz="2000"/>
          </a:p>
          <a:p>
            <a:pPr lvl="1"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2304295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>
            <a:extLst>
              <a:ext uri="{FF2B5EF4-FFF2-40B4-BE49-F238E27FC236}">
                <a16:creationId xmlns:a16="http://schemas.microsoft.com/office/drawing/2014/main" id="{BBB22BDE-4873-0E4B-B2DD-192F7216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Week 03 on-site assignment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7107" name="內容版面配置區 2">
            <a:extLst>
              <a:ext uri="{FF2B5EF4-FFF2-40B4-BE49-F238E27FC236}">
                <a16:creationId xmlns:a16="http://schemas.microsoft.com/office/drawing/2014/main" id="{00B80032-8CE0-2C4B-A61F-279812BD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Write a program to store student’s name and score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Support add, delete, modify functionalities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Restore the execution results to a file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58111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8086</TotalTime>
  <Words>6488</Words>
  <Application>Microsoft Office PowerPoint</Application>
  <PresentationFormat>如螢幕大小 (4:3)</PresentationFormat>
  <Paragraphs>1098</Paragraphs>
  <Slides>98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98</vt:i4>
      </vt:variant>
    </vt:vector>
  </HeadingPairs>
  <TitlesOfParts>
    <vt:vector size="105" baseType="lpstr">
      <vt:lpstr>新細明體</vt:lpstr>
      <vt:lpstr>Arial</vt:lpstr>
      <vt:lpstr>Calibri</vt:lpstr>
      <vt:lpstr>Courier New</vt:lpstr>
      <vt:lpstr>Tw Cen MT</vt:lpstr>
      <vt:lpstr>Wingdings</vt:lpstr>
      <vt:lpstr>Default Design</vt:lpstr>
      <vt:lpstr>PowerPoint 簡報</vt:lpstr>
      <vt:lpstr>Topics</vt:lpstr>
      <vt:lpstr>Introduction to File Input    and Output</vt:lpstr>
      <vt:lpstr>PowerPoint 簡報</vt:lpstr>
      <vt:lpstr>Introduction to File Input     and Output (cont’d.)</vt:lpstr>
      <vt:lpstr>PowerPoint 簡報</vt:lpstr>
      <vt:lpstr>Types of Files and File Access Methods</vt:lpstr>
      <vt:lpstr>Filenames and File Objects</vt:lpstr>
      <vt:lpstr>Filenames and File Objects (cont’d.)</vt:lpstr>
      <vt:lpstr>Opening a File</vt:lpstr>
      <vt:lpstr>Specifying the Location         of a File</vt:lpstr>
      <vt:lpstr>Writing Data to a File</vt:lpstr>
      <vt:lpstr>PowerPoint 簡報</vt:lpstr>
      <vt:lpstr>Reading Data From a File</vt:lpstr>
      <vt:lpstr>PowerPoint 簡報</vt:lpstr>
      <vt:lpstr>PowerPoint 簡報</vt:lpstr>
      <vt:lpstr>Concatenating a Newline to and Stripping it From a String</vt:lpstr>
      <vt:lpstr>PowerPoint 簡報</vt:lpstr>
      <vt:lpstr>Concatenating a Newline to and Stripping it From a String</vt:lpstr>
      <vt:lpstr>PowerPoint 簡報</vt:lpstr>
      <vt:lpstr>Appending Data to an Existing File</vt:lpstr>
      <vt:lpstr>Writing and Reading     Numeric Data</vt:lpstr>
      <vt:lpstr>PowerPoint 簡報</vt:lpstr>
      <vt:lpstr>PowerPoint 簡報</vt:lpstr>
      <vt:lpstr>Using Loops to Process Files</vt:lpstr>
      <vt:lpstr>PowerPoint 簡報</vt:lpstr>
      <vt:lpstr>Using Loops to Process Files</vt:lpstr>
      <vt:lpstr>PowerPoint 簡報</vt:lpstr>
      <vt:lpstr>PowerPoint 簡報</vt:lpstr>
      <vt:lpstr>Using Python’s for Loop to Read Lines</vt:lpstr>
      <vt:lpstr>PowerPoint 簡報</vt:lpstr>
      <vt:lpstr>Processing Records</vt:lpstr>
      <vt:lpstr>PowerPoint 簡報</vt:lpstr>
      <vt:lpstr>PowerPoint 簡報</vt:lpstr>
      <vt:lpstr>Exceptions</vt:lpstr>
      <vt:lpstr>PowerPoint 簡報</vt:lpstr>
      <vt:lpstr>Exceptions (cont’d.)</vt:lpstr>
      <vt:lpstr>Exceptions (cont’d.)</vt:lpstr>
      <vt:lpstr>Exceptions (cont’d.)</vt:lpstr>
      <vt:lpstr>PowerPoint 簡報</vt:lpstr>
      <vt:lpstr>PowerPoint 簡報</vt:lpstr>
      <vt:lpstr>Handling Multiple Exceptions</vt:lpstr>
      <vt:lpstr>PowerPoint 簡報</vt:lpstr>
      <vt:lpstr>Handling Multiple Exceptions</vt:lpstr>
      <vt:lpstr>PowerPoint 簡報</vt:lpstr>
      <vt:lpstr>Displaying an Exception’s Default Error Message</vt:lpstr>
      <vt:lpstr>PowerPoint 簡報</vt:lpstr>
      <vt:lpstr>The else Clause</vt:lpstr>
      <vt:lpstr>The finally Clause</vt:lpstr>
      <vt:lpstr>PowerPoint 簡報</vt:lpstr>
      <vt:lpstr>What If an Exception Is Not Handled?</vt:lpstr>
      <vt:lpstr>If you think you can ignore an exception</vt:lpstr>
      <vt:lpstr>Open file by with</vt:lpstr>
      <vt:lpstr>Summary</vt:lpstr>
      <vt:lpstr>PowerPoint 簡報</vt:lpstr>
      <vt:lpstr>Topics</vt:lpstr>
      <vt:lpstr>Topics (cont’d.)</vt:lpstr>
      <vt:lpstr>Sequences</vt:lpstr>
      <vt:lpstr>Introduction to Lists</vt:lpstr>
      <vt:lpstr>Introduction to Lists</vt:lpstr>
      <vt:lpstr>Introduction to Lists (cont’d.)</vt:lpstr>
      <vt:lpstr>The Repetition Operator and Iterating over a List</vt:lpstr>
      <vt:lpstr>Indexing</vt:lpstr>
      <vt:lpstr>The len function</vt:lpstr>
      <vt:lpstr>Lists Are Mutable</vt:lpstr>
      <vt:lpstr>PowerPoint 簡報</vt:lpstr>
      <vt:lpstr>Concatenating Lists</vt:lpstr>
      <vt:lpstr>List Slicing</vt:lpstr>
      <vt:lpstr>List Slicing</vt:lpstr>
      <vt:lpstr>Finding Items in Lists with the in Operator</vt:lpstr>
      <vt:lpstr>PowerPoint 簡報</vt:lpstr>
      <vt:lpstr>List Methods and Useful Built-in Functions</vt:lpstr>
      <vt:lpstr>PowerPoint 簡報</vt:lpstr>
      <vt:lpstr>PowerPoint 簡報</vt:lpstr>
      <vt:lpstr>List Methods and Useful Built-in Functions (cont’d.)</vt:lpstr>
      <vt:lpstr>PowerPoint 簡報</vt:lpstr>
      <vt:lpstr>PowerPoint 簡報</vt:lpstr>
      <vt:lpstr>List Methods and Useful Built-in Functions (cont’d.)</vt:lpstr>
      <vt:lpstr>Copying Lists</vt:lpstr>
      <vt:lpstr>Copying Lists</vt:lpstr>
      <vt:lpstr>Processing Lists</vt:lpstr>
      <vt:lpstr>PowerPoint 簡報</vt:lpstr>
      <vt:lpstr>PowerPoint 簡報</vt:lpstr>
      <vt:lpstr>PowerPoint 簡報</vt:lpstr>
      <vt:lpstr>Processing Lists (cont’d.)</vt:lpstr>
      <vt:lpstr>PowerPoint 簡報</vt:lpstr>
      <vt:lpstr>PowerPoint 簡報</vt:lpstr>
      <vt:lpstr>PowerPoint 簡報</vt:lpstr>
      <vt:lpstr>Two-Dimensional Lists</vt:lpstr>
      <vt:lpstr>Two-Dimensional Lists (cont’d.)</vt:lpstr>
      <vt:lpstr>Two-Dimensional Lists (cont’d.)</vt:lpstr>
      <vt:lpstr>PowerPoint 簡報</vt:lpstr>
      <vt:lpstr>Real list in python</vt:lpstr>
      <vt:lpstr>Tuples</vt:lpstr>
      <vt:lpstr>Tuples (cont’d.)</vt:lpstr>
      <vt:lpstr>Tuples (cont’d.)</vt:lpstr>
      <vt:lpstr>Summary</vt:lpstr>
      <vt:lpstr>Week 03 on-site assignment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user</cp:lastModifiedBy>
  <cp:revision>213</cp:revision>
  <dcterms:created xsi:type="dcterms:W3CDTF">2011-02-21T19:15:53Z</dcterms:created>
  <dcterms:modified xsi:type="dcterms:W3CDTF">2021-03-15T02:08:38Z</dcterms:modified>
</cp:coreProperties>
</file>