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86" r:id="rId4"/>
    <p:sldId id="287" r:id="rId5"/>
    <p:sldId id="288" r:id="rId6"/>
    <p:sldId id="305" r:id="rId7"/>
    <p:sldId id="289" r:id="rId8"/>
    <p:sldId id="290" r:id="rId9"/>
    <p:sldId id="291" r:id="rId10"/>
    <p:sldId id="292" r:id="rId11"/>
    <p:sldId id="293" r:id="rId12"/>
    <p:sldId id="294" r:id="rId13"/>
    <p:sldId id="306" r:id="rId14"/>
    <p:sldId id="295" r:id="rId15"/>
    <p:sldId id="308" r:id="rId16"/>
    <p:sldId id="296" r:id="rId17"/>
    <p:sldId id="297" r:id="rId18"/>
    <p:sldId id="309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10" r:id="rId27"/>
    <p:sldId id="311" r:id="rId28"/>
    <p:sldId id="285" r:id="rId29"/>
    <p:sldId id="317" r:id="rId30"/>
    <p:sldId id="318" r:id="rId31"/>
    <p:sldId id="319" r:id="rId32"/>
    <p:sldId id="320" r:id="rId33"/>
    <p:sldId id="321" r:id="rId34"/>
    <p:sldId id="322" r:id="rId35"/>
    <p:sldId id="31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15" r:id="rId46"/>
    <p:sldId id="333" r:id="rId47"/>
    <p:sldId id="334" r:id="rId48"/>
    <p:sldId id="335" r:id="rId49"/>
    <p:sldId id="336" r:id="rId50"/>
    <p:sldId id="338" r:id="rId51"/>
    <p:sldId id="360" r:id="rId52"/>
    <p:sldId id="340" r:id="rId53"/>
    <p:sldId id="361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18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9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25416A-A421-A54A-9D47-717D4A57E9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53ACF-D7A7-E648-84E2-8CFE061DFB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7D3A4309-E97E-FB42-B335-A0CC0E5FA307}" type="datetimeFigureOut">
              <a:rPr lang="en-US" altLang="zh-TW"/>
              <a:pPr>
                <a:defRPr/>
              </a:pPr>
              <a:t>3/20/21</a:t>
            </a:fld>
            <a:endParaRPr lang="en-US" altLang="zh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33569-BFCF-7541-9960-D966DC2897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BEFB8-4E93-4140-9CEF-BC7A9BDE25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7C6CE4F7-87BB-DC49-8A67-6B37EF5E8C8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6073A-3F5E-4E41-9E95-9D74FA244358}" type="datetimeFigureOut">
              <a:rPr kumimoji="1" lang="zh-TW" altLang="en-US" smtClean="0"/>
              <a:t>2021/3/20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9A486-C23A-0447-8DC3-B349363F23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488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圖像版面配置區 1">
            <a:extLst>
              <a:ext uri="{FF2B5EF4-FFF2-40B4-BE49-F238E27FC236}">
                <a16:creationId xmlns:a16="http://schemas.microsoft.com/office/drawing/2014/main" id="{DDE70E99-DD21-E347-8E35-5159F3A89F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備忘稿版面配置區 2">
            <a:extLst>
              <a:ext uri="{FF2B5EF4-FFF2-40B4-BE49-F238E27FC236}">
                <a16:creationId xmlns:a16="http://schemas.microsoft.com/office/drawing/2014/main" id="{951A41A6-515E-324C-BC93-7FB33EE427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  <p:sp>
        <p:nvSpPr>
          <p:cNvPr id="48132" name="投影片編號版面配置區 3">
            <a:extLst>
              <a:ext uri="{FF2B5EF4-FFF2-40B4-BE49-F238E27FC236}">
                <a16:creationId xmlns:a16="http://schemas.microsoft.com/office/drawing/2014/main" id="{76DC7150-2D7A-CA40-A5A7-0897C2EE6C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7B87A3-ADE3-7E49-BB53-7B6C13DC5FA4}" type="slidenum">
              <a:rPr lang="zh-TW" altLang="en-US"/>
              <a:pPr eaLnBrk="1" hangingPunct="1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86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AW logo">
            <a:extLst>
              <a:ext uri="{FF2B5EF4-FFF2-40B4-BE49-F238E27FC236}">
                <a16:creationId xmlns:a16="http://schemas.microsoft.com/office/drawing/2014/main" id="{B311F959-9180-C84F-A6CC-CC8C70E5E0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73788"/>
            <a:ext cx="9144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0">
            <a:extLst>
              <a:ext uri="{FF2B5EF4-FFF2-40B4-BE49-F238E27FC236}">
                <a16:creationId xmlns:a16="http://schemas.microsoft.com/office/drawing/2014/main" id="{203E71EA-0FEB-2146-BE57-890CB941ED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05250" y="304800"/>
            <a:ext cx="493395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3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9012AA6-7C5B-7848-B4C9-64C20027B8F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6A24C1-FAE9-3C41-80F3-B4D2D01326C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016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0253E80-2ED2-DA47-83FF-E394C65F031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7E3668-72C3-234F-9F61-B49B9941040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116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Tx/>
              <a:buBlip>
                <a:blip r:embed="rId2"/>
              </a:buBlip>
              <a:defRPr/>
            </a:lvl1pPr>
            <a:lvl2pPr marL="742950" indent="-285750">
              <a:buClrTx/>
              <a:buFontTx/>
              <a:buBlip>
                <a:blip r:embed="rId2"/>
              </a:buBlip>
              <a:defRPr/>
            </a:lvl2pPr>
            <a:lvl3pPr marL="1143000" indent="-228600">
              <a:buClrTx/>
              <a:buFontTx/>
              <a:buBlip>
                <a:blip r:embed="rId2"/>
              </a:buBlip>
              <a:defRPr/>
            </a:lvl3pPr>
            <a:lvl4pPr marL="1600200" indent="-228600">
              <a:buClrTx/>
              <a:buFontTx/>
              <a:buBlip>
                <a:blip r:embed="rId2"/>
              </a:buBlip>
              <a:defRPr/>
            </a:lvl4pPr>
            <a:lvl5pPr marL="2057400" indent="-228600">
              <a:buClrTx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2C802A8-9056-254C-AC8D-C8B9A013459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B7AC74-3F77-5841-9F86-B260182C8F5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760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ACEAD51-E642-1948-B979-E2EF3AE9D3B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12FE3C-1CF2-C342-AE34-AA5F706BD92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913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605F64A-CC75-894A-BC91-9C750193D37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53419A-3BE1-494C-854E-31C6D59C457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658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95620AF-0A1B-F54F-BCA0-D771626273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65DDC2-80C8-454A-8D41-F9298233EB6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219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26DF2CC9-283D-FF44-9A3E-44E010EAC7B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4BE8F7-ACE5-9E41-AA77-F41917DDE44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502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7AF0855E-1CFB-314E-BC24-124A5CA433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2CFA34-B740-2E48-A56C-135EF2D8931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599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6AB768A-1371-1747-A029-51771E232EA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400FD-9ECA-CA40-B9F9-B3A68B45A4D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496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4634CC3-592B-4944-85F2-47A3B74A46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93358C-6547-5A47-8D49-C669B5470AA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625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8D3A95B-50A2-614E-B1B7-C39C62EF35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0DD1297-208F-A14F-9DB0-D6C0FCA384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47523BE0-BCF9-C044-AC1D-2168A3C2B00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78F615A8-DC49-8649-8BB3-2539C1E89E4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>
            <a:extLst>
              <a:ext uri="{FF2B5EF4-FFF2-40B4-BE49-F238E27FC236}">
                <a16:creationId xmlns:a16="http://schemas.microsoft.com/office/drawing/2014/main" id="{19E7E786-9AF3-DA40-9C2F-5CA0ACDC3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14600"/>
            <a:ext cx="3048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en-US" sz="3600" b="1" dirty="0">
                <a:latin typeface="Tw Cen MT" pitchFamily="34" charset="0"/>
                <a:ea typeface="+mn-ea"/>
              </a:rPr>
              <a:t>More About Strings</a:t>
            </a:r>
          </a:p>
        </p:txBody>
      </p:sp>
      <p:sp>
        <p:nvSpPr>
          <p:cNvPr id="3" name="Text Box 11">
            <a:extLst>
              <a:ext uri="{FF2B5EF4-FFF2-40B4-BE49-F238E27FC236}">
                <a16:creationId xmlns:a16="http://schemas.microsoft.com/office/drawing/2014/main" id="{C0648EC7-0ADD-0347-B8C3-C4D16456D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en-US" sz="2800" b="1" dirty="0">
                <a:solidFill>
                  <a:srgbClr val="007DC4"/>
                </a:solidFill>
                <a:latin typeface="Tw Cen MT" pitchFamily="34" charset="0"/>
                <a:ea typeface="+mn-ea"/>
              </a:rPr>
              <a:t>C H A P T E R  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3E67083-BEDC-C44E-861F-81D395A0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Strings Are Immutable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BE488272-F360-8F4A-AC3A-D57E0420A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Strings are immutable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Once they are created, they cannot be changed</a:t>
            </a:r>
          </a:p>
          <a:p>
            <a:pPr lvl="2"/>
            <a:r>
              <a:rPr lang="en-US" altLang="zh-TW" u="sng" dirty="0">
                <a:solidFill>
                  <a:srgbClr val="007DC4"/>
                </a:solidFill>
                <a:ea typeface="新細明體" panose="02020500000000000000" pitchFamily="18" charset="-120"/>
              </a:rPr>
              <a:t>Concatenation doesn’t actually change the existing string, but rather creates a new string and assigns the new string to the previously used variable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Cannot</a:t>
            </a:r>
            <a:r>
              <a:rPr lang="en-US" altLang="zh-TW" dirty="0">
                <a:ea typeface="新細明體" panose="02020500000000000000" pitchFamily="18" charset="-120"/>
              </a:rPr>
              <a:t> use an expression of the form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en-US" altLang="zh-TW" i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string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index</a:t>
            </a: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 = </a:t>
            </a:r>
            <a:r>
              <a:rPr lang="en-US" altLang="zh-TW" i="1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new_character</a:t>
            </a:r>
            <a:endParaRPr lang="en-US" altLang="zh-TW" i="1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2"/>
            <a:r>
              <a:rPr lang="en-US" altLang="zh-TW" dirty="0">
                <a:ea typeface="新細明體" panose="02020500000000000000" pitchFamily="18" charset="-120"/>
                <a:cs typeface="Courier New" panose="02070309020205020404" pitchFamily="49" charset="0"/>
              </a:rPr>
              <a:t>Statement of this type will raise an exception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DD7F8577-F61B-FF49-9C43-8CBE5CA6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Strings Are Immutable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12291" name="Content Placeholder 3">
            <a:extLst>
              <a:ext uri="{FF2B5EF4-FFF2-40B4-BE49-F238E27FC236}">
                <a16:creationId xmlns:a16="http://schemas.microsoft.com/office/drawing/2014/main" id="{C2B6348E-D683-2B4B-95A3-FB5869DB5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" y="3581400"/>
            <a:ext cx="8229600" cy="3160713"/>
          </a:xfrm>
        </p:spPr>
      </p:pic>
      <p:sp>
        <p:nvSpPr>
          <p:cNvPr id="12292" name="矩形 1">
            <a:extLst>
              <a:ext uri="{FF2B5EF4-FFF2-40B4-BE49-F238E27FC236}">
                <a16:creationId xmlns:a16="http://schemas.microsoft.com/office/drawing/2014/main" id="{A8A40F16-9213-C844-A05E-0094D5BBE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76363"/>
            <a:ext cx="4572000" cy="23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'Carmen'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print('The name is', name)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name + ' Brown'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print('Now the name is', name)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zh-TW" sz="160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zh-TW" sz="160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0F6F96EB-C270-384F-BD60-A3FDDED0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Slicing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E1FECDD1-F250-034D-94E3-040E3C90C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u="sng">
                <a:ea typeface="新細明體" panose="02020500000000000000" pitchFamily="18" charset="-120"/>
                <a:cs typeface="Courier New" panose="02070309020205020404" pitchFamily="49" charset="0"/>
              </a:rPr>
              <a:t>Slice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: span of items taken from a sequence, known as </a:t>
            </a:r>
            <a:r>
              <a:rPr lang="en-US" altLang="zh-TW" i="1">
                <a:ea typeface="新細明體" panose="02020500000000000000" pitchFamily="18" charset="-120"/>
                <a:cs typeface="Courier New" panose="02070309020205020404" pitchFamily="49" charset="0"/>
              </a:rPr>
              <a:t>substring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Slicing format: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string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start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: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end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</a:p>
          <a:p>
            <a:pPr lvl="2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Expression will return a string containing a copy of the characters from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start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up to, but not including,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end</a:t>
            </a:r>
            <a:endParaRPr lang="en-US" altLang="zh-TW" i="1"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2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start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not specified,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0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is used for start index</a:t>
            </a:r>
          </a:p>
          <a:p>
            <a:pPr lvl="2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end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not specified,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len(string)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is used for end index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Slicing expressions can include a step value and negative indexes relative to end of string</a:t>
            </a:r>
            <a:endParaRPr lang="he-IL" altLang="zh-TW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1">
            <a:extLst>
              <a:ext uri="{FF2B5EF4-FFF2-40B4-BE49-F238E27FC236}">
                <a16:creationId xmlns:a16="http://schemas.microsoft.com/office/drawing/2014/main" id="{A1B1F16D-DE2E-6D48-A41D-3D53CACAF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74663"/>
            <a:ext cx="7239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b="0"/>
              <a:t>&gt;&gt;&gt; full_name = 'Patty Lynn Smith'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b="0"/>
              <a:t>&gt;&gt;&gt; middle_name = full_name[6:10]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b="0"/>
              <a:t>&gt;&gt;&gt; print (middle_name)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b="0"/>
              <a:t>Lynn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b="0"/>
              <a:t>&gt;&gt;&gt; first_name = full_name[:5]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b="0"/>
              <a:t>&gt;&gt;&gt; print (first_name)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b="0"/>
              <a:t>Patty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b="0"/>
              <a:t>&gt;&gt;&gt; last_name = full_name[11:]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b="0"/>
              <a:t>&gt;&gt;&gt; print (last_name)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b="0"/>
              <a:t>Smith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b="0"/>
              <a:t>&gt;&gt;&gt; mystring = full_name[0:len(full_name)]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b="0"/>
              <a:t>&gt;&gt;&gt; print (my_string)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b="0"/>
              <a:t>&gt;&gt;&gt; print (mystring)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b="0"/>
              <a:t>Patty Lynn Smith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b="0"/>
              <a:t>&gt;&gt;&gt; print (full_name[0:len(full_name):2])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b="0"/>
              <a:t>PtyLn mt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800" b="0"/>
              <a:t>&gt;&gt;&gt;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EADFF559-8E54-4B4D-AC91-BB08AB27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Testing, Searching, and Manipulating Strings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288E0F83-7A28-2140-98F4-F3258290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You can use the </a:t>
            </a:r>
            <a:r>
              <a:rPr lang="en-US" altLang="zh-TW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 operator to determine whether one string is contained in another string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</a:rPr>
              <a:t>General format: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</a:rPr>
              <a:t>string1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 in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</a:rPr>
              <a:t>string2</a:t>
            </a:r>
          </a:p>
          <a:p>
            <a:pPr lvl="2"/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</a:rPr>
              <a:t>string1 </a:t>
            </a:r>
            <a:r>
              <a:rPr lang="en-US" altLang="zh-TW">
                <a:ea typeface="新細明體" panose="02020500000000000000" pitchFamily="18" charset="-120"/>
              </a:rPr>
              <a:t>and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</a:rPr>
              <a:t> string2 </a:t>
            </a:r>
            <a:r>
              <a:rPr lang="en-US" altLang="zh-TW">
                <a:ea typeface="新細明體" panose="02020500000000000000" pitchFamily="18" charset="-120"/>
              </a:rPr>
              <a:t>can be string literals or variables referencing strings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Similarly you can use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not in</a:t>
            </a:r>
            <a:r>
              <a:rPr lang="en-US" altLang="zh-TW">
                <a:ea typeface="新細明體" panose="02020500000000000000" pitchFamily="18" charset="-120"/>
              </a:rPr>
              <a:t> operator to determine whether one string is not contained in another string</a:t>
            </a:r>
            <a:endParaRPr lang="he-IL" altLang="zh-TW">
              <a:cs typeface="Courier New" panose="02070309020205020404" pitchFamily="49" charset="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1">
            <a:extLst>
              <a:ext uri="{FF2B5EF4-FFF2-40B4-BE49-F238E27FC236}">
                <a16:creationId xmlns:a16="http://schemas.microsoft.com/office/drawing/2014/main" id="{E29D4690-0ABE-6D4E-9E76-0F84190E8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524000"/>
            <a:ext cx="63246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/>
              <a:t>&gt;&gt;&gt; text = 'Four score and seven years ago'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/>
              <a:t>&gt;&gt;&gt; 'seven' in text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/>
              <a:t>True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/>
              <a:t>&gt;&gt;&gt; 'ok' in text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/>
              <a:t>False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/>
              <a:t>&gt;&gt;&gt; 'seve' in text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/>
              <a:t>True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/>
              <a:t>&gt;&gt;&gt; 'e ' in text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/>
              <a:t>True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/>
              <a:t>&gt;&gt;&gt; 'Seven' in text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/>
              <a:t>False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39E25B6A-4AAB-B64D-AEDE-7BBE3E69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9BCB9102-7485-F541-84A0-0C2954382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Strings in Python have many types of methods, divided into different types of operations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General format: 							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mystring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method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arguments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en-US" altLang="zh-TW"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Some methods test a string for specific characteristics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Generally Boolean methods, that return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True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if a condition exists, and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False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otherwise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57ECCC6-3A52-854F-A212-7B732149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18435" name="Content Placeholder 3">
            <a:extLst>
              <a:ext uri="{FF2B5EF4-FFF2-40B4-BE49-F238E27FC236}">
                <a16:creationId xmlns:a16="http://schemas.microsoft.com/office/drawing/2014/main" id="{C39C5212-DCD2-7943-A304-C5E5F2DDB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" y="1790700"/>
            <a:ext cx="8229600" cy="4144963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1">
            <a:extLst>
              <a:ext uri="{FF2B5EF4-FFF2-40B4-BE49-F238E27FC236}">
                <a16:creationId xmlns:a16="http://schemas.microsoft.com/office/drawing/2014/main" id="{99FCD047-9CCC-B04E-9C5E-81EEA6FBC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04800"/>
            <a:ext cx="8229600" cy="560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# Get a string from the user.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user_string = input('Enter a string: 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print('This is what I found about that string:')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# Test the string.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if user_string.isalnum():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    print('The string is alphanumeric.')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if user_string.isdigit():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    print('The string contains only digits.')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if user_string.isalpha():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    print('The string contains only alphabetic characters.')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if user_string.isspace():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    print('The string contains only whitespace characters.')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if user_string.islower():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    print('The letters in the string are all lowercase.')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if user_string.isupper():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    print('The letters in the string are all uppercase.')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6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main();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E9368242-10C5-C042-9431-AB0928F8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1F0D07B1-AEA7-F04D-8345-C75D8EB64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Courier New" panose="02070309020205020404" pitchFamily="49" charset="0"/>
              </a:rPr>
              <a:t>Some methods return a copy of the string, to which modifications have been made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Simulate strings as mutable objects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  <a:cs typeface="Courier New" panose="02070309020205020404" pitchFamily="49" charset="0"/>
              </a:rPr>
              <a:t>String comparisons are case-sensitive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Uppercase characters are distinguished from lowercase characters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en-US" altLang="en-US">
                <a:cs typeface="Courier New" panose="02070309020205020404" pitchFamily="49" charset="0"/>
              </a:rPr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en-US" altLang="en-US">
                <a:cs typeface="Courier New" panose="02070309020205020404" pitchFamily="49" charset="0"/>
              </a:rPr>
              <a:t> methods can be used for making case-insensitive string comparisons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0244738E-95C5-6A48-AA9E-B8806107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DACE0308-DBB2-6B42-ADE8-01B56F08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String Operations</a:t>
            </a:r>
          </a:p>
          <a:p>
            <a:pPr eaLnBrk="1" hangingPunct="1"/>
            <a:r>
              <a:rPr lang="en-US" altLang="en-US"/>
              <a:t>String Slicing</a:t>
            </a:r>
          </a:p>
          <a:p>
            <a:pPr eaLnBrk="1" hangingPunct="1"/>
            <a:r>
              <a:rPr lang="en-US" altLang="en-US"/>
              <a:t>Testing, Searching, and Manipulating Strings</a:t>
            </a:r>
            <a:endParaRPr lang="he-IL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Content Placeholder 3">
            <a:extLst>
              <a:ext uri="{FF2B5EF4-FFF2-40B4-BE49-F238E27FC236}">
                <a16:creationId xmlns:a16="http://schemas.microsoft.com/office/drawing/2014/main" id="{F057533F-480A-B84C-A1A0-EF4550488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6200" y="744538"/>
            <a:ext cx="8610600" cy="5961062"/>
          </a:xfrm>
        </p:spPr>
      </p:pic>
      <p:sp>
        <p:nvSpPr>
          <p:cNvPr id="21507" name="矩形 1">
            <a:extLst>
              <a:ext uri="{FF2B5EF4-FFF2-40B4-BE49-F238E27FC236}">
                <a16:creationId xmlns:a16="http://schemas.microsoft.com/office/drawing/2014/main" id="{83DE2F44-A49C-C04C-826C-943DA2A49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76200"/>
            <a:ext cx="3733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/>
              <a:t>&gt;&gt;&gt; letters = 'WXYZ'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/>
              <a:t>&gt;&gt;&gt; print(letters, letters.lower())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/>
              <a:t>WXYZ wxyz</a:t>
            </a:r>
          </a:p>
        </p:txBody>
      </p:sp>
      <p:cxnSp>
        <p:nvCxnSpPr>
          <p:cNvPr id="21508" name="直線接點 4">
            <a:extLst>
              <a:ext uri="{FF2B5EF4-FFF2-40B4-BE49-F238E27FC236}">
                <a16:creationId xmlns:a16="http://schemas.microsoft.com/office/drawing/2014/main" id="{0C29988C-2EEE-DB43-8E99-1922F0649CA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67200" y="2209800"/>
            <a:ext cx="40386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09" name="直線接點 7">
            <a:extLst>
              <a:ext uri="{FF2B5EF4-FFF2-40B4-BE49-F238E27FC236}">
                <a16:creationId xmlns:a16="http://schemas.microsoft.com/office/drawing/2014/main" id="{8B83FBEC-2921-7A48-86ED-D0E5998FB97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67200" y="3581400"/>
            <a:ext cx="40386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0" name="直線接點 8">
            <a:extLst>
              <a:ext uri="{FF2B5EF4-FFF2-40B4-BE49-F238E27FC236}">
                <a16:creationId xmlns:a16="http://schemas.microsoft.com/office/drawing/2014/main" id="{6C95DFB8-F66E-8C42-971C-69AF1168D76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67200" y="5181600"/>
            <a:ext cx="40386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CBF9C904-4ACB-C046-8EA4-39DA76B3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CCC1227E-E918-794E-B670-A4B73414C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Courier New" panose="02070309020205020404" pitchFamily="49" charset="0"/>
              </a:rPr>
              <a:t>Programs commonly need to search for substrings</a:t>
            </a:r>
          </a:p>
          <a:p>
            <a:pPr eaLnBrk="1" hangingPunct="1"/>
            <a:r>
              <a:rPr lang="en-US" altLang="en-US">
                <a:cs typeface="Courier New" panose="02070309020205020404" pitchFamily="49" charset="0"/>
              </a:rPr>
              <a:t>Several methods to accomplish this:</a:t>
            </a:r>
          </a:p>
          <a:p>
            <a:pPr lvl="1" eaLnBrk="1" hangingPunct="1"/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endswith(</a:t>
            </a:r>
            <a:r>
              <a:rPr lang="en-US" altLang="en-US" i="1" u="sng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>
                <a:cs typeface="Courier New" panose="02070309020205020404" pitchFamily="49" charset="0"/>
              </a:rPr>
              <a:t>: checks if the string ends with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endParaRPr lang="en-US" altLang="en-US">
              <a:cs typeface="Courier New" panose="02070309020205020404" pitchFamily="49" charset="0"/>
            </a:endParaRPr>
          </a:p>
          <a:p>
            <a:pPr lvl="2" eaLnBrk="1" hangingPunct="1"/>
            <a:r>
              <a:rPr lang="en-US" altLang="en-US">
                <a:cs typeface="Courier New" panose="02070309020205020404" pitchFamily="49" charset="0"/>
              </a:rPr>
              <a:t>Returns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>
                <a:cs typeface="Courier New" panose="02070309020205020404" pitchFamily="49" charset="0"/>
              </a:rPr>
              <a:t> 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1" eaLnBrk="1" hangingPunct="1"/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startswith(</a:t>
            </a:r>
            <a:r>
              <a:rPr lang="en-US" altLang="en-US" i="1" u="sng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>
                <a:cs typeface="Courier New" panose="02070309020205020404" pitchFamily="49" charset="0"/>
              </a:rPr>
              <a:t>: checks if the string starts with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</a:p>
          <a:p>
            <a:pPr lvl="2" eaLnBrk="1" hangingPunct="1"/>
            <a:r>
              <a:rPr lang="en-US" altLang="en-US">
                <a:cs typeface="Courier New" panose="02070309020205020404" pitchFamily="49" charset="0"/>
              </a:rPr>
              <a:t>Returns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>
                <a:cs typeface="Courier New" panose="02070309020205020404" pitchFamily="49" charset="0"/>
              </a:rPr>
              <a:t> 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altLang="en-US">
              <a:cs typeface="Courier New" panose="02070309020205020404" pitchFamily="49" charset="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DDB4B3D8-22FB-8042-9F18-2B42DC27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4314EEA9-CD07-E74E-A84A-53263BF82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Courier New" panose="02070309020205020404" pitchFamily="49" charset="0"/>
              </a:rPr>
              <a:t>Several methods to accomplish this (cont’d):</a:t>
            </a:r>
          </a:p>
          <a:p>
            <a:pPr lvl="1" eaLnBrk="1" hangingPunct="1"/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find(</a:t>
            </a:r>
            <a:r>
              <a:rPr lang="en-US" altLang="en-US" i="1" u="sng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>
                <a:cs typeface="Courier New" panose="02070309020205020404" pitchFamily="49" charset="0"/>
              </a:rPr>
              <a:t>: searches for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>
                <a:cs typeface="Courier New" panose="02070309020205020404" pitchFamily="49" charset="0"/>
              </a:rPr>
              <a:t>  within the string</a:t>
            </a:r>
          </a:p>
          <a:p>
            <a:pPr lvl="2" eaLnBrk="1" hangingPunct="1"/>
            <a:r>
              <a:rPr lang="en-US" altLang="en-US">
                <a:cs typeface="Courier New" panose="02070309020205020404" pitchFamily="49" charset="0"/>
              </a:rPr>
              <a:t>Returns lowest index of the substring, or if the substring is not contained in the string, returns -1</a:t>
            </a:r>
          </a:p>
          <a:p>
            <a:pPr lvl="1" eaLnBrk="1" hangingPunct="1"/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replace(</a:t>
            </a:r>
            <a:r>
              <a:rPr lang="en-US" altLang="en-US" i="1" u="sng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i="1" u="sng">
                <a:latin typeface="Courier New" panose="02070309020205020404" pitchFamily="49" charset="0"/>
                <a:cs typeface="Courier New" panose="02070309020205020404" pitchFamily="49" charset="0"/>
              </a:rPr>
              <a:t>new_string</a:t>
            </a: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>
                <a:cs typeface="Courier New" panose="02070309020205020404" pitchFamily="49" charset="0"/>
              </a:rPr>
              <a:t>: </a:t>
            </a:r>
          </a:p>
          <a:p>
            <a:pPr lvl="2" eaLnBrk="1" hangingPunct="1"/>
            <a:r>
              <a:rPr lang="en-US" altLang="en-US">
                <a:cs typeface="Courier New" panose="02070309020205020404" pitchFamily="49" charset="0"/>
              </a:rPr>
              <a:t>Returns a copy of the string where every occurrence of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>
                <a:cs typeface="Courier New" panose="02070309020205020404" pitchFamily="49" charset="0"/>
              </a:rPr>
              <a:t> is replaced with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new_string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Content Placeholder 3">
            <a:extLst>
              <a:ext uri="{FF2B5EF4-FFF2-40B4-BE49-F238E27FC236}">
                <a16:creationId xmlns:a16="http://schemas.microsoft.com/office/drawing/2014/main" id="{0CEE43BB-C9E0-374E-BCA4-D563FCA80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2565400"/>
            <a:ext cx="9090025" cy="3378200"/>
          </a:xfr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CCA1308-4F37-0047-9F55-102BCDB503D6}"/>
              </a:ext>
            </a:extLst>
          </p:cNvPr>
          <p:cNvSpPr/>
          <p:nvPr/>
        </p:nvSpPr>
        <p:spPr>
          <a:xfrm>
            <a:off x="2362200" y="533400"/>
            <a:ext cx="4572000" cy="2032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/>
              <a:t>&gt;&gt;&gt; filename = input('enter file name')</a:t>
            </a:r>
          </a:p>
          <a:p>
            <a:pPr>
              <a:defRPr/>
            </a:pPr>
            <a:r>
              <a:rPr lang="en-US" altLang="zh-TW" dirty="0"/>
              <a:t>enter file name </a:t>
            </a:r>
            <a:r>
              <a:rPr lang="en-US" altLang="zh-TW" dirty="0">
                <a:solidFill>
                  <a:srgbClr val="007D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AA.py</a:t>
            </a:r>
          </a:p>
          <a:p>
            <a:pPr>
              <a:defRPr/>
            </a:pPr>
            <a:r>
              <a:rPr lang="en-US" altLang="zh-TW" dirty="0"/>
              <a:t>&gt;&gt;&gt; if </a:t>
            </a:r>
            <a:r>
              <a:rPr lang="en-US" altLang="zh-TW" dirty="0" err="1"/>
              <a:t>filename.endswith</a:t>
            </a:r>
            <a:r>
              <a:rPr lang="en-US" altLang="zh-TW" dirty="0"/>
              <a:t>('.</a:t>
            </a:r>
            <a:r>
              <a:rPr lang="en-US" altLang="zh-TW" dirty="0" err="1"/>
              <a:t>py</a:t>
            </a:r>
            <a:r>
              <a:rPr lang="en-US" altLang="zh-TW" dirty="0"/>
              <a:t>'):</a:t>
            </a:r>
          </a:p>
          <a:p>
            <a:pPr>
              <a:defRPr/>
            </a:pPr>
            <a:r>
              <a:rPr lang="en-US" altLang="zh-TW" dirty="0"/>
              <a:t>...     print('This is a python file')</a:t>
            </a:r>
          </a:p>
          <a:p>
            <a:pPr>
              <a:defRPr/>
            </a:pPr>
            <a:r>
              <a:rPr lang="en-US" altLang="zh-TW" dirty="0"/>
              <a:t>...</a:t>
            </a:r>
          </a:p>
          <a:p>
            <a:pPr>
              <a:defRPr/>
            </a:pPr>
            <a:r>
              <a:rPr lang="en-US" altLang="zh-TW" dirty="0"/>
              <a:t>This is a python file</a:t>
            </a:r>
          </a:p>
          <a:p>
            <a:pPr>
              <a:defRPr/>
            </a:pPr>
            <a:r>
              <a:rPr lang="en-US" altLang="zh-TW" dirty="0"/>
              <a:t>&gt;&gt;&gt;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93623A24-3155-EB4E-BBEA-9C698DCB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Repetition Operator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12EDD8E0-5CA3-D84A-9997-C4CA988F5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>
                <a:ea typeface="新細明體" panose="02020500000000000000" pitchFamily="18" charset="-120"/>
              </a:rPr>
              <a:t>Repetition operator</a:t>
            </a:r>
            <a:r>
              <a:rPr lang="en-US" altLang="zh-TW">
                <a:ea typeface="新細明體" panose="02020500000000000000" pitchFamily="18" charset="-120"/>
              </a:rPr>
              <a:t>: makes multiple copies of a string and joins them together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</a:rPr>
              <a:t>The * symbol is a repetition operator when applied to a string and an integer</a:t>
            </a:r>
          </a:p>
          <a:p>
            <a:pPr lvl="2"/>
            <a:r>
              <a:rPr lang="en-US" altLang="zh-TW">
                <a:ea typeface="新細明體" panose="02020500000000000000" pitchFamily="18" charset="-120"/>
              </a:rPr>
              <a:t>String is left operand; number is right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solidFill>
                  <a:srgbClr val="007DC4"/>
                </a:solidFill>
                <a:ea typeface="新細明體" panose="02020500000000000000" pitchFamily="18" charset="-120"/>
              </a:rPr>
              <a:t>General format: </a:t>
            </a:r>
            <a:r>
              <a:rPr lang="en-US" altLang="zh-TW" i="1">
                <a:solidFill>
                  <a:srgbClr val="007DC4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string_to_copy</a:t>
            </a:r>
            <a:r>
              <a:rPr lang="en-US" altLang="zh-TW">
                <a:solidFill>
                  <a:srgbClr val="007DC4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* </a:t>
            </a:r>
            <a:r>
              <a:rPr lang="en-US" altLang="zh-TW" i="1">
                <a:solidFill>
                  <a:srgbClr val="007DC4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Variable references a new string which contains multiple copies of the original string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1B910D65-ACFA-3042-A303-8F79A79FE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Splitting a String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428D6AE5-9D25-9746-8141-936E4C5A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u="sng"/>
              <a:t> method</a:t>
            </a:r>
            <a:r>
              <a:rPr lang="en-US" altLang="en-US"/>
              <a:t>: returns a list containing the words in the string</a:t>
            </a:r>
          </a:p>
          <a:p>
            <a:pPr lvl="1" eaLnBrk="1" hangingPunct="1"/>
            <a:r>
              <a:rPr lang="en-US" altLang="en-US">
                <a:solidFill>
                  <a:srgbClr val="007DC4"/>
                </a:solidFill>
              </a:rPr>
              <a:t>By default, uses space as separator</a:t>
            </a:r>
          </a:p>
          <a:p>
            <a:pPr lvl="1" eaLnBrk="1" hangingPunct="1"/>
            <a:r>
              <a:rPr lang="en-US" altLang="en-US">
                <a:solidFill>
                  <a:srgbClr val="007DC4"/>
                </a:solidFill>
              </a:rPr>
              <a:t>Can specify a different separator by passing it as an argument to the </a:t>
            </a:r>
            <a:r>
              <a:rPr lang="en-US" altLang="en-US">
                <a:solidFill>
                  <a:srgbClr val="007D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>
                <a:solidFill>
                  <a:srgbClr val="007DC4"/>
                </a:solidFill>
              </a:rPr>
              <a:t> method</a:t>
            </a:r>
            <a:endParaRPr lang="he-IL" altLang="en-US">
              <a:solidFill>
                <a:srgbClr val="007DC4"/>
              </a:solidFill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矩形 1">
            <a:extLst>
              <a:ext uri="{FF2B5EF4-FFF2-40B4-BE49-F238E27FC236}">
                <a16:creationId xmlns:a16="http://schemas.microsoft.com/office/drawing/2014/main" id="{1A82F687-8BC6-F54B-88E8-69B4143CC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066800"/>
            <a:ext cx="71628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# This program demonstrates the split method.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   # Create a string with multiple words.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   my_string = 'One two three four'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   # Split the string.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   word_list = my_string.split()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   # Print the list of words.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   print(word_list)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1">
            <a:extLst>
              <a:ext uri="{FF2B5EF4-FFF2-40B4-BE49-F238E27FC236}">
                <a16:creationId xmlns:a16="http://schemas.microsoft.com/office/drawing/2014/main" id="{7FF2D72A-9AB8-EA42-92C8-FCDB22BA1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890588"/>
            <a:ext cx="6781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# This program calls the split method, using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# '/' character as a separator.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# Create a string with a date.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date_string = '11/26/2012'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# Split the date.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date_list = date_string.split('/')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# Display each piece of the date.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print('Month:', date_list[0])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print('Day:', date_list[1])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print('Year:', date_list[2])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7B926AB5-F047-BF4B-BBD7-5B2ED8F0B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91E2C55E-219C-A143-9342-432F3D137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This chapter covered:</a:t>
            </a:r>
          </a:p>
          <a:p>
            <a:pPr lvl="1" eaLnBrk="1" hangingPunct="1"/>
            <a:r>
              <a:rPr lang="en-US" altLang="en-US"/>
              <a:t>String operations, including:</a:t>
            </a:r>
          </a:p>
          <a:p>
            <a:pPr lvl="2" eaLnBrk="1" hangingPunct="1"/>
            <a:r>
              <a:rPr lang="en-US" altLang="en-US"/>
              <a:t>Methods for iterating over strings</a:t>
            </a:r>
          </a:p>
          <a:p>
            <a:pPr lvl="2" eaLnBrk="1" hangingPunct="1"/>
            <a:r>
              <a:rPr lang="en-US" altLang="en-US"/>
              <a:t>Repetition and concatenation operators</a:t>
            </a:r>
          </a:p>
          <a:p>
            <a:pPr lvl="2" eaLnBrk="1" hangingPunct="1"/>
            <a:r>
              <a:rPr lang="en-US" altLang="en-US"/>
              <a:t>Strings as immutable objects</a:t>
            </a:r>
          </a:p>
          <a:p>
            <a:pPr lvl="2" eaLnBrk="1" hangingPunct="1"/>
            <a:r>
              <a:rPr lang="en-US" altLang="en-US"/>
              <a:t>Slicing strings and testing strings</a:t>
            </a:r>
          </a:p>
          <a:p>
            <a:pPr lvl="2" eaLnBrk="1" hangingPunct="1"/>
            <a:r>
              <a:rPr lang="en-US" altLang="en-US"/>
              <a:t>String methods</a:t>
            </a:r>
          </a:p>
          <a:p>
            <a:pPr lvl="2" eaLnBrk="1" hangingPunct="1"/>
            <a:r>
              <a:rPr lang="en-US" altLang="en-US"/>
              <a:t>Splitting a string</a:t>
            </a:r>
            <a:endParaRPr lang="he-IL" altLang="en-US"/>
          </a:p>
          <a:p>
            <a:pPr lvl="1" eaLnBrk="1" hangingPunct="1"/>
            <a:endParaRPr lang="he-IL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C184F3B1-6C53-4F46-97B7-93862EE1C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</a:rPr>
              <a:t>C H A P T E R  9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F29E89B4-E9C8-B840-B4C8-256698A5A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14600"/>
            <a:ext cx="3048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Dictionaries and Sets</a:t>
            </a:r>
          </a:p>
        </p:txBody>
      </p:sp>
    </p:spTree>
    <p:extLst>
      <p:ext uri="{BB962C8B-B14F-4D97-AF65-F5344CB8AC3E}">
        <p14:creationId xmlns:p14="http://schemas.microsoft.com/office/powerpoint/2010/main" val="241773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9310A71-5630-E34A-A8A9-EB816B75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String Operations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93AB5322-DB3D-F845-BF03-CDB794631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Many types of programs perform operations on strings</a:t>
            </a:r>
          </a:p>
          <a:p>
            <a:r>
              <a:rPr lang="en-US" altLang="en-US"/>
              <a:t>In Python, many tools for examining and manipulating strings</a:t>
            </a:r>
          </a:p>
          <a:p>
            <a:pPr lvl="1"/>
            <a:r>
              <a:rPr lang="en-US" altLang="en-US"/>
              <a:t>Strings are sequences, so many of the tools that work with sequences work with strings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9EA18382-CCEA-0C45-90E4-2195C3BD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F47F5104-23D8-AB4F-BA9B-2E4CA0FFC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Dictionaries</a:t>
            </a:r>
          </a:p>
          <a:p>
            <a:r>
              <a:rPr lang="en-US" altLang="en-US" dirty="0"/>
              <a:t>Serializing Objects</a:t>
            </a:r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1541051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F4AE09C4-7F64-D143-B7B9-E4A2741E5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Dictionaries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B260B550-A824-3045-826C-34A31B78E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/>
              <a:t>Dictionary</a:t>
            </a:r>
            <a:r>
              <a:rPr lang="en-US" altLang="en-US"/>
              <a:t>: object that stores a collection of data</a:t>
            </a:r>
          </a:p>
          <a:p>
            <a:pPr lvl="1"/>
            <a:r>
              <a:rPr lang="en-US" altLang="en-US"/>
              <a:t>Each element consists of a </a:t>
            </a:r>
            <a:r>
              <a:rPr lang="en-US" altLang="en-US" i="1"/>
              <a:t>key</a:t>
            </a:r>
            <a:r>
              <a:rPr lang="en-US" altLang="en-US"/>
              <a:t> and a </a:t>
            </a:r>
            <a:r>
              <a:rPr lang="en-US" altLang="en-US" i="1"/>
              <a:t>value</a:t>
            </a:r>
          </a:p>
          <a:p>
            <a:pPr lvl="2"/>
            <a:r>
              <a:rPr lang="en-US" altLang="en-US"/>
              <a:t>Often referred to as </a:t>
            </a:r>
            <a:r>
              <a:rPr lang="en-US" altLang="en-US" i="1"/>
              <a:t>mapping</a:t>
            </a:r>
            <a:r>
              <a:rPr lang="en-US" altLang="en-US"/>
              <a:t> of key to value</a:t>
            </a:r>
          </a:p>
          <a:p>
            <a:pPr lvl="2"/>
            <a:r>
              <a:rPr lang="en-US" altLang="en-US"/>
              <a:t>Key must be an immutable object</a:t>
            </a:r>
          </a:p>
          <a:p>
            <a:pPr lvl="1"/>
            <a:r>
              <a:rPr lang="en-US" altLang="en-US"/>
              <a:t>To retrieve a specific value, use the key associated with it</a:t>
            </a:r>
          </a:p>
          <a:p>
            <a:pPr lvl="1"/>
            <a:r>
              <a:rPr lang="en-US" altLang="en-US"/>
              <a:t>Format for creating a dictionary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/>
              <a:t>	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		{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key1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val1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key2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val2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4643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6CBC479-6B2D-1C41-8C51-2CCA7EC5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Retrieving a Value from a Dictionary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22073D25-D577-F343-A244-88586401D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Elements in dictionary are unsorted</a:t>
            </a:r>
          </a:p>
          <a:p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General format for retrieving value from dictionary: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dictionary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key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key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in the dictionary, associated value is returned, otherwise,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KeyError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exception is raised</a:t>
            </a:r>
          </a:p>
          <a:p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Test whether a key is in a dictionary using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and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not in 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operators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Helps prevent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KeyError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exceptions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2115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5DEAFCA-BAB0-A143-AAD7-BA058734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Adding Elements to an Existing Dictionary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B186D0C4-B356-4543-89B6-88327B348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Dictionaries are mutable objects</a:t>
            </a:r>
          </a:p>
          <a:p>
            <a:r>
              <a:rPr lang="en-US" altLang="en-US" dirty="0"/>
              <a:t>To add a new key-value pair:</a:t>
            </a:r>
          </a:p>
          <a:p>
            <a:pPr>
              <a:buFontTx/>
              <a:buNone/>
            </a:pPr>
            <a:r>
              <a:rPr lang="en-US" altLang="en-US" dirty="0"/>
              <a:t>		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  <a:p>
            <a:pPr lvl="1"/>
            <a:r>
              <a:rPr lang="en-US" altLang="en-US" dirty="0"/>
              <a:t>If key exists in the dictionary, the value associated with it will be changed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8543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9503A07-6E25-D14F-A9F9-BFB59643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Deleting Elements From an Existing Dictionary and len function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BD59DA6E-A2DF-8F40-B73B-4E6A4D8BB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r>
              <a:rPr lang="en-US" altLang="en-US"/>
              <a:t>To delete a key-value pair:</a:t>
            </a:r>
          </a:p>
          <a:p>
            <a:pPr>
              <a:buFontTx/>
              <a:buNone/>
            </a:pPr>
            <a:r>
              <a:rPr lang="en-US" altLang="en-US"/>
              <a:t>	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del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altLang="en-US"/>
              <a:t>If key is not in the dictionary,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KeyError </a:t>
            </a:r>
            <a:r>
              <a:rPr lang="en-US" altLang="en-US"/>
              <a:t>exception is raised</a:t>
            </a:r>
          </a:p>
          <a:p>
            <a:endParaRPr lang="en-US" altLang="zh-TW" u="sng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r>
              <a:rPr lang="en-US" altLang="zh-TW" u="sng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len</a:t>
            </a:r>
            <a:r>
              <a:rPr lang="en-US" altLang="zh-TW" u="sng">
                <a:ea typeface="新細明體" panose="02020500000000000000" pitchFamily="18" charset="-120"/>
                <a:cs typeface="Courier New" panose="02070309020205020404" pitchFamily="49" charset="0"/>
              </a:rPr>
              <a:t> function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: used to obtain number of elements in a dictionary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5691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1">
            <a:extLst>
              <a:ext uri="{FF2B5EF4-FFF2-40B4-BE49-F238E27FC236}">
                <a16:creationId xmlns:a16="http://schemas.microsoft.com/office/drawing/2014/main" id="{5D2B717B-3C95-FA4C-B80C-607A2D820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2400"/>
            <a:ext cx="79248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phonebook={'chris':'111', 'katie':'222'}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{'chris': '111', 'katie': '222'}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phonebook['chirs']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Traceback (most recent call last):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File "&lt;stdin&gt;", line 1, in &lt;module&gt;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KeyError: 'chirs'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phonebook['chris']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'111'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if 'chris' in phonebook: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...     print(phonebook['chris'])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111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phonebook['joe']= '333'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{'chris': '111', 'joe': '333', 'katie': '222'}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del phonebook['chris']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{'joe': '333', 'katie': '222'}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len(phonebook)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30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D784C986-A9C2-D246-B3F0-310D88EE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Getting the Number of Elements and Mixing Data Types</a:t>
            </a:r>
            <a:endParaRPr lang="en-US" altLang="zh-TW" sz="4000">
              <a:ea typeface="新細明體" panose="02020500000000000000" pitchFamily="18" charset="-120"/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A1B02C01-4A72-F346-95B8-6BAB71C70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Keys must be immutable objects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, but associated values can be any type of object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One dictionary can include keys of several different immutable types</a:t>
            </a:r>
          </a:p>
          <a:p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Values stored in a single dictionary can be of different types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9220" name="矩形 1">
            <a:extLst>
              <a:ext uri="{FF2B5EF4-FFF2-40B4-BE49-F238E27FC236}">
                <a16:creationId xmlns:a16="http://schemas.microsoft.com/office/drawing/2014/main" id="{D5F473A8-B6FB-7D44-BF4C-697169B55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334000"/>
            <a:ext cx="6172200" cy="12001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test = {[1,2]:[1,2,3]}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Traceback (most recent call last):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File "&lt;stdin&gt;", line 1, in &lt;module&gt;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TypeError: unhashable type: 'list'</a:t>
            </a:r>
          </a:p>
        </p:txBody>
      </p:sp>
    </p:spTree>
    <p:extLst>
      <p:ext uri="{BB962C8B-B14F-4D97-AF65-F5344CB8AC3E}">
        <p14:creationId xmlns:p14="http://schemas.microsoft.com/office/powerpoint/2010/main" val="1910014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91EC1A8-E9CA-B642-8614-36CED3C0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Creating an Empty Dictionary and Using </a:t>
            </a:r>
            <a:r>
              <a:rPr lang="en-US" alt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3600"/>
              <a:t> Loop to Iterate Over a Dictionary</a:t>
            </a:r>
            <a:endParaRPr lang="en-US" altLang="zh-TW" sz="3600">
              <a:ea typeface="新細明體" panose="02020500000000000000" pitchFamily="18" charset="-120"/>
            </a:endParaRP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53369532-F183-0345-BB47-E5FC1EE8F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To create an empty dictionary: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Use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{}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Use built-in function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dict()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Elements can be added to the dictionary as program executes</a:t>
            </a:r>
          </a:p>
          <a:p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Use a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loop to iterate over a dictionary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General format: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key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in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dictionary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: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3459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1">
            <a:extLst>
              <a:ext uri="{FF2B5EF4-FFF2-40B4-BE49-F238E27FC236}">
                <a16:creationId xmlns:a16="http://schemas.microsoft.com/office/drawing/2014/main" id="{2C1E8347-FBC7-EF4E-A231-73004429D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166813"/>
            <a:ext cx="8229600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mixed_up = {'abc':1, 999:'yaya', (1,2):[23,33]}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mixed_up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{(1, 2): [23, 33], 'abc': 1, 999: 'yaya'}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 = {}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phonebook['chris'] = '999'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phonebook['bill'] = '888'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{'chris': '999', 'bill': '888'}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for key in phonebook: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...     print(key, phonebook[key])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chris 999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bill 888</a:t>
            </a:r>
          </a:p>
        </p:txBody>
      </p:sp>
    </p:spTree>
    <p:extLst>
      <p:ext uri="{BB962C8B-B14F-4D97-AF65-F5344CB8AC3E}">
        <p14:creationId xmlns:p14="http://schemas.microsoft.com/office/powerpoint/2010/main" val="40591515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15B677C9-A7A2-B641-AE50-2CA0034C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Dictionary Methods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665CBBE8-9A1B-D84B-80C5-CAB453B99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altLang="en-US" u="sng"/>
              <a:t> method</a:t>
            </a:r>
            <a:r>
              <a:rPr lang="en-US" altLang="en-US"/>
              <a:t>: deletes all the elements in a dictionary, leaving it empty</a:t>
            </a:r>
          </a:p>
          <a:p>
            <a:pPr lvl="1"/>
            <a:r>
              <a:rPr lang="en-US" altLang="en-US"/>
              <a:t>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.clear()</a:t>
            </a:r>
          </a:p>
          <a:p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 u="sng"/>
              <a:t> method</a:t>
            </a:r>
            <a:r>
              <a:rPr lang="en-US" altLang="en-US"/>
              <a:t>: gets a value associated with specified key from the dictionary</a:t>
            </a:r>
          </a:p>
          <a:p>
            <a:pPr lvl="1"/>
            <a:r>
              <a:rPr lang="en-US" altLang="en-US"/>
              <a:t>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.get(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altLang="en-US"/>
              <a:t> is returned if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/>
              <a:t> is not found</a:t>
            </a:r>
          </a:p>
          <a:p>
            <a:pPr lvl="1"/>
            <a:r>
              <a:rPr lang="en-US" altLang="en-US"/>
              <a:t>Alternative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en-US"/>
              <a:t> operator</a:t>
            </a:r>
          </a:p>
          <a:p>
            <a:pPr lvl="2"/>
            <a:r>
              <a:rPr lang="en-US" altLang="en-US"/>
              <a:t>Cannot raise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altLang="en-US"/>
              <a:t> exception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826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8BD2AD61-EAAE-7144-8BD3-9832A7F3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Accessing the Individual Characters in a String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05AE3352-3996-4146-9B1F-BF98AFE8F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To access an individual character in a string: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Use a </a:t>
            </a:r>
            <a:r>
              <a:rPr lang="en-US" altLang="zh-TW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 loop</a:t>
            </a:r>
          </a:p>
          <a:p>
            <a:pPr lvl="2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Format: </a:t>
            </a:r>
            <a:r>
              <a:rPr lang="en-US" altLang="zh-TW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 </a:t>
            </a:r>
            <a:r>
              <a:rPr lang="en-US" altLang="zh-TW" i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character</a:t>
            </a:r>
            <a:r>
              <a:rPr lang="en-US" altLang="zh-TW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in </a:t>
            </a:r>
            <a:r>
              <a:rPr lang="en-US" altLang="zh-TW" i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string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:</a:t>
            </a:r>
          </a:p>
          <a:p>
            <a:pPr lvl="2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Useful when need to iterate over the whole string, such as to count the occurrences of a specific character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Use indexing</a:t>
            </a:r>
          </a:p>
          <a:p>
            <a:pPr lvl="2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Each character has an index specifying its position in the string, starting at 0</a:t>
            </a:r>
          </a:p>
          <a:p>
            <a:pPr lvl="2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Format: </a:t>
            </a:r>
            <a:r>
              <a:rPr lang="en-US" altLang="zh-TW" i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character</a:t>
            </a:r>
            <a:r>
              <a:rPr lang="en-US" altLang="zh-TW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= </a:t>
            </a:r>
            <a:r>
              <a:rPr lang="en-US" altLang="zh-TW" i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my_string</a:t>
            </a:r>
            <a:r>
              <a:rPr lang="en-US" altLang="zh-TW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9DAC28A-1E8D-3D46-B46A-FEFA941D5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Dictionary Methods (cont’d.) 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AEEC7410-2471-2147-9D3F-674FFBF75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US" altLang="en-US" u="sng"/>
              <a:t> method</a:t>
            </a:r>
            <a:r>
              <a:rPr lang="en-US" altLang="en-US"/>
              <a:t>: returns all the dictionaries keys and associated values</a:t>
            </a:r>
          </a:p>
          <a:p>
            <a:pPr lvl="1"/>
            <a:r>
              <a:rPr lang="en-US" altLang="en-US"/>
              <a:t>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.items()</a:t>
            </a:r>
          </a:p>
          <a:p>
            <a:pPr lvl="1"/>
            <a:r>
              <a:rPr lang="en-US" altLang="en-US"/>
              <a:t>Returned as a </a:t>
            </a:r>
            <a:r>
              <a:rPr lang="en-US" altLang="en-US" i="1"/>
              <a:t>dictionary view</a:t>
            </a:r>
          </a:p>
          <a:p>
            <a:pPr lvl="2"/>
            <a:r>
              <a:rPr lang="en-US" altLang="en-US"/>
              <a:t>Each element in dictionary view is a tuple which contains a key and its associated value</a:t>
            </a:r>
          </a:p>
          <a:p>
            <a:pPr lvl="2"/>
            <a:r>
              <a:rPr lang="en-US" altLang="en-US"/>
              <a:t>Use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 to iterate over the tuples in the sequence</a:t>
            </a:r>
          </a:p>
          <a:p>
            <a:pPr lvl="3"/>
            <a:r>
              <a:rPr lang="en-US" altLang="en-US"/>
              <a:t>Can use a variable which receives a tuple, or can use two variables which receive key and value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5054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9F298A2C-09AB-B440-BE79-B20C1940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Dictionary Methods (cont’d.) 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8FA5756F-D919-8743-AF30-D4765C076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keys</a:t>
            </a:r>
            <a:r>
              <a:rPr lang="en-US" altLang="zh-TW" u="sng">
                <a:ea typeface="新細明體" panose="02020500000000000000" pitchFamily="18" charset="-120"/>
                <a:cs typeface="Courier New" panose="02070309020205020404" pitchFamily="49" charset="0"/>
              </a:rPr>
              <a:t> method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: returns all the dictionaries keys as a sequence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Format: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dictionary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.keys()</a:t>
            </a:r>
          </a:p>
          <a:p>
            <a:r>
              <a:rPr lang="en-US" altLang="zh-TW" u="sng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pop</a:t>
            </a:r>
            <a:r>
              <a:rPr lang="en-US" altLang="zh-TW" u="sng">
                <a:ea typeface="新細明體" panose="02020500000000000000" pitchFamily="18" charset="-120"/>
              </a:rPr>
              <a:t> method</a:t>
            </a:r>
            <a:r>
              <a:rPr lang="en-US" altLang="zh-TW">
                <a:ea typeface="新細明體" panose="02020500000000000000" pitchFamily="18" charset="-120"/>
              </a:rPr>
              <a:t>: returns value associated with specified key and removes that key-value pair from the dictionary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</a:rPr>
              <a:t>Format: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</a:rPr>
              <a:t>dictionary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.pop(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</a:rPr>
              <a:t>key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,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</a:rPr>
              <a:t>default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)</a:t>
            </a:r>
          </a:p>
          <a:p>
            <a:pPr lvl="2"/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</a:rPr>
              <a:t>default</a:t>
            </a:r>
            <a:r>
              <a:rPr lang="en-US" altLang="zh-TW">
                <a:ea typeface="新細明體" panose="02020500000000000000" pitchFamily="18" charset="-120"/>
              </a:rPr>
              <a:t> is returned if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</a:rPr>
              <a:t>key</a:t>
            </a:r>
            <a:r>
              <a:rPr lang="en-US" altLang="zh-TW">
                <a:ea typeface="新細明體" panose="02020500000000000000" pitchFamily="18" charset="-120"/>
              </a:rPr>
              <a:t> is not found</a:t>
            </a:r>
            <a:endParaRPr lang="en-US" altLang="zh-TW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8921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AA5880FD-68D9-5D4F-BF7B-8CA25564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Dictionary Methods (cont’d.) 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AFA064C4-6266-8D4F-8D10-046F4E3B3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popitem</a:t>
            </a:r>
            <a:r>
              <a:rPr lang="en-US" altLang="zh-TW" u="sng">
                <a:ea typeface="新細明體" panose="02020500000000000000" pitchFamily="18" charset="-120"/>
                <a:cs typeface="Courier New" panose="02070309020205020404" pitchFamily="49" charset="0"/>
              </a:rPr>
              <a:t> method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: returns a randomly selected key-value pair and removes that key-value pair from the dictionary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Format: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dictionary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.popitem()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Key-value pair returned as a tuple</a:t>
            </a:r>
          </a:p>
          <a:p>
            <a:r>
              <a:rPr lang="en-US" altLang="zh-TW" u="sng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values</a:t>
            </a:r>
            <a:r>
              <a:rPr lang="en-US" altLang="zh-TW" u="sng"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u="sng">
                <a:ea typeface="新細明體" panose="02020500000000000000" pitchFamily="18" charset="-120"/>
              </a:rPr>
              <a:t>method</a:t>
            </a:r>
            <a:r>
              <a:rPr lang="en-US" altLang="zh-TW">
                <a:ea typeface="新細明體" panose="02020500000000000000" pitchFamily="18" charset="-120"/>
              </a:rPr>
              <a:t>: returns all the dictionaries values as a sequence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</a:rPr>
              <a:t>Format: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</a:rPr>
              <a:t>dictionary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.values()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</a:rPr>
              <a:t>Use a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</a:rPr>
              <a:t>for</a:t>
            </a:r>
            <a:r>
              <a:rPr lang="en-US" altLang="zh-TW">
                <a:ea typeface="新細明體" panose="02020500000000000000" pitchFamily="18" charset="-120"/>
              </a:rPr>
              <a:t> loop to iterate over the values</a:t>
            </a:r>
            <a:endParaRPr lang="en-US" altLang="zh-TW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29155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0BCC3CC0-EDD1-8645-ADAE-8664F5FD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Dictionary Methods (cont’d.) </a:t>
            </a:r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16387" name="Content Placeholder 3">
            <a:extLst>
              <a:ext uri="{FF2B5EF4-FFF2-40B4-BE49-F238E27FC236}">
                <a16:creationId xmlns:a16="http://schemas.microsoft.com/office/drawing/2014/main" id="{8958018D-E014-FD4B-9671-7B01D6EE7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" y="1957388"/>
            <a:ext cx="8229600" cy="3811587"/>
          </a:xfrm>
        </p:spPr>
      </p:pic>
    </p:spTree>
    <p:extLst>
      <p:ext uri="{BB962C8B-B14F-4D97-AF65-F5344CB8AC3E}">
        <p14:creationId xmlns:p14="http://schemas.microsoft.com/office/powerpoint/2010/main" val="30736806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1">
            <a:extLst>
              <a:ext uri="{FF2B5EF4-FFF2-40B4-BE49-F238E27FC236}">
                <a16:creationId xmlns:a16="http://schemas.microsoft.com/office/drawing/2014/main" id="{5FBA6C26-31FE-FB46-B318-ACBA918E1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197346"/>
            <a:ext cx="8039100" cy="646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value =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phonebook.get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('bill', 'not found')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print(value)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888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value =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phonebook.get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('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andy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', 'not found')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print(value)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not found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phonebook.items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</a:t>
            </a:r>
            <a:endParaRPr lang="en-US" altLang="zh-TW" sz="1800" u="sng" dirty="0">
              <a:solidFill>
                <a:srgbClr val="FF000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dict_items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([('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chris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', '999'), ('bill', '888')])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name, phone in </a:t>
            </a:r>
            <a:r>
              <a:rPr lang="en-US" altLang="zh-TW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phonebook.items</a:t>
            </a:r>
            <a:r>
              <a:rPr lang="en-US" altLang="zh-TW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...     print(name, phone)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...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chris</a:t>
            </a:r>
            <a:r>
              <a:rPr lang="en-US" altLang="zh-TW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999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bill 888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phonebook.keys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dict_keys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(['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chris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', 'bill'])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phonebook.pop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('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chris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', 'not found')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'999'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{'bill': '888'}</a:t>
            </a:r>
          </a:p>
        </p:txBody>
      </p:sp>
    </p:spTree>
    <p:extLst>
      <p:ext uri="{BB962C8B-B14F-4D97-AF65-F5344CB8AC3E}">
        <p14:creationId xmlns:p14="http://schemas.microsoft.com/office/powerpoint/2010/main" val="30443143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">
            <a:extLst>
              <a:ext uri="{FF2B5EF4-FFF2-40B4-BE49-F238E27FC236}">
                <a16:creationId xmlns:a16="http://schemas.microsoft.com/office/drawing/2014/main" id="{757DFD9D-7C5C-C241-85F0-8916F8A1E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3975"/>
            <a:ext cx="76962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phonebook['andy'] = '777'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{'andy': '777', 'bill': '888'}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key, value = phonebook.popitem()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print (key, value)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andy 777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{'bill': '888'}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phonebook['andy'] = '777'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phonebook['david'] = '444'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phonebook.values()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dict_values(['777', '444', '888'])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{'andy': '777', 'david': '444', 'bill': '888'}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phonebook.clear()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12119982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A454DA9D-D857-3140-BE32-C5EC46A9B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Serializing Objects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04A32177-5620-3B4E-82BB-EC5E3FCEE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>
                <a:cs typeface="Courier New" panose="02070309020205020404" pitchFamily="49" charset="0"/>
              </a:rPr>
              <a:t>Serialize an object</a:t>
            </a:r>
            <a:r>
              <a:rPr lang="en-US" altLang="en-US">
                <a:cs typeface="Courier New" panose="02070309020205020404" pitchFamily="49" charset="0"/>
              </a:rPr>
              <a:t>: convert the object to a stream of bytes that can easily be stored in a file </a:t>
            </a:r>
          </a:p>
          <a:p>
            <a:pPr eaLnBrk="1" hangingPunct="1"/>
            <a:r>
              <a:rPr lang="en-US" altLang="en-US" u="sng">
                <a:cs typeface="Courier New" panose="02070309020205020404" pitchFamily="49" charset="0"/>
              </a:rPr>
              <a:t>Pickling</a:t>
            </a:r>
            <a:r>
              <a:rPr lang="en-US" altLang="en-US">
                <a:cs typeface="Courier New" panose="02070309020205020404" pitchFamily="49" charset="0"/>
              </a:rPr>
              <a:t>: serializing an object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08974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06664930-B2E0-774D-A6E3-6E1C51B4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Serializing Objects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90EE2654-B77B-7144-9FEE-32C2A8D37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To pickle an object: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Import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pickle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module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Open a file for binary writing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Call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pickle.dump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function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Format: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pickle.dump(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object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Close the file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You can pickle multiple objects to one file prior to closing the file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52400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830B08CA-00A8-9848-BB6E-0A7DDB00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Serializing Objects (cont’d.)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66CD00C3-FB2D-BD40-AB45-D1A62593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u="sng">
                <a:ea typeface="新細明體" panose="02020500000000000000" pitchFamily="18" charset="-120"/>
                <a:cs typeface="Courier New" panose="02070309020205020404" pitchFamily="49" charset="0"/>
              </a:rPr>
              <a:t>Unpickling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: retrieving pickled object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To unpickle an object: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Import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pickle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module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Open a file for binary writing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Call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pickle.load 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function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Format: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pickle.load(</a:t>
            </a:r>
            <a:r>
              <a:rPr lang="en-US" altLang="zh-TW" i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file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Close the file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You can unpickle multiple objects from the file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9144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1">
            <a:extLst>
              <a:ext uri="{FF2B5EF4-FFF2-40B4-BE49-F238E27FC236}">
                <a16:creationId xmlns:a16="http://schemas.microsoft.com/office/drawing/2014/main" id="{F262F241-340C-2F42-8B4A-A0CBC9D6A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810000"/>
            <a:ext cx="83058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import pickle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with open('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phonebook.dat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', </a:t>
            </a:r>
            <a:r>
              <a:rPr lang="en-US" altLang="zh-TW" sz="18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</a:t>
            </a:r>
            <a:r>
              <a:rPr lang="en-US" altLang="zh-TW" sz="1800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rb</a:t>
            </a:r>
            <a:r>
              <a:rPr lang="en-US" altLang="zh-TW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zh-TW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altLang="zh-TW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</a:t>
            </a:r>
            <a:r>
              <a:rPr lang="en-US" altLang="zh-TW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....pb =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pickle.load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input_file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[{'chris':999}, {'david':888}, {'andy':111}] </a:t>
            </a:r>
          </a:p>
        </p:txBody>
      </p:sp>
      <p:sp>
        <p:nvSpPr>
          <p:cNvPr id="23555" name="矩形 2">
            <a:extLst>
              <a:ext uri="{FF2B5EF4-FFF2-40B4-BE49-F238E27FC236}">
                <a16:creationId xmlns:a16="http://schemas.microsoft.com/office/drawing/2014/main" id="{31D8F6E5-F0ED-0343-BE07-35129A7A2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81000"/>
            <a:ext cx="83058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import pickle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phonebook = [{'chris':999}, {'david':888}, {'andy':111}]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with open('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phonebook.dat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', </a:t>
            </a:r>
            <a:r>
              <a:rPr lang="en-US" altLang="zh-TW" sz="1800" dirty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'</a:t>
            </a:r>
            <a:r>
              <a:rPr lang="en-US" altLang="zh-TW" sz="1800" dirty="0" err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wb</a:t>
            </a:r>
            <a:r>
              <a:rPr lang="en-US" altLang="zh-TW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zh-TW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altLang="zh-TW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</a:t>
            </a:r>
            <a:r>
              <a:rPr lang="en-US" altLang="zh-TW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&gt;&gt;&gt; ....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pickle.dump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(phonebook, </a:t>
            </a:r>
            <a:r>
              <a:rPr lang="en-US" altLang="zh-TW" sz="1800" b="0" dirty="0" err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output_file</a:t>
            </a:r>
            <a:r>
              <a:rPr lang="en-US" altLang="zh-TW" sz="1800" b="0" dirty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b="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mspan@stu-000000005:~$ ls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java  </a:t>
            </a:r>
            <a:r>
              <a:rPr lang="en-US" altLang="zh-TW" sz="1800" b="0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phonebook.dat</a:t>
            </a:r>
            <a:r>
              <a:rPr lang="en-US" altLang="zh-TW" sz="1800" b="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TW" sz="1800" b="0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public_html</a:t>
            </a:r>
            <a:r>
              <a:rPr lang="en-US" altLang="zh-TW" sz="1800" b="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python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mspan@stu-000000005:~$ more </a:t>
            </a:r>
            <a:r>
              <a:rPr lang="en-US" altLang="zh-TW" sz="1800" b="0" dirty="0" err="1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phonebook.dat</a:t>
            </a:r>
            <a:endParaRPr lang="en-US" altLang="zh-TW" sz="1800" b="0" dirty="0">
              <a:solidFill>
                <a:srgbClr val="0070C0"/>
              </a:solidFill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0" dirty="0">
                <a:solidFill>
                  <a:srgbClr val="0070C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▒}q</a:t>
            </a:r>
          </a:p>
        </p:txBody>
      </p:sp>
    </p:spTree>
    <p:extLst>
      <p:ext uri="{BB962C8B-B14F-4D97-AF65-F5344CB8AC3E}">
        <p14:creationId xmlns:p14="http://schemas.microsoft.com/office/powerpoint/2010/main" val="329621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>
            <a:extLst>
              <a:ext uri="{FF2B5EF4-FFF2-40B4-BE49-F238E27FC236}">
                <a16:creationId xmlns:a16="http://schemas.microsoft.com/office/drawing/2014/main" id="{3CD70B47-073B-E149-AC21-C52FE0C5B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5013" y="630238"/>
            <a:ext cx="7673975" cy="559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4B0CD306-F80C-1D4E-B504-5486A5DC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F4027096-E6DB-9A4E-A929-05F9FFD49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This chapter covered:</a:t>
            </a:r>
          </a:p>
          <a:p>
            <a:pPr lvl="1" eaLnBrk="1" hangingPunct="1"/>
            <a:r>
              <a:rPr lang="en-US" altLang="en-US" dirty="0"/>
              <a:t>Dictionaries, including:</a:t>
            </a:r>
          </a:p>
          <a:p>
            <a:pPr lvl="2" eaLnBrk="1" hangingPunct="1"/>
            <a:r>
              <a:rPr lang="en-US" altLang="en-US" dirty="0"/>
              <a:t>Creating dictionaries</a:t>
            </a:r>
          </a:p>
          <a:p>
            <a:pPr lvl="2" eaLnBrk="1" hangingPunct="1"/>
            <a:r>
              <a:rPr lang="en-US" altLang="en-US" dirty="0"/>
              <a:t>Inserting, retrieving, adding, and deleting key-value pairs</a:t>
            </a:r>
          </a:p>
          <a:p>
            <a:pPr lvl="2"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/>
              <a:t> loops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  <a:r>
              <a:rPr lang="en-US" altLang="en-US" dirty="0"/>
              <a:t> operators</a:t>
            </a:r>
          </a:p>
          <a:p>
            <a:pPr lvl="2" eaLnBrk="1" hangingPunct="1"/>
            <a:r>
              <a:rPr lang="en-US" altLang="en-US" dirty="0"/>
              <a:t>Dictionary methods</a:t>
            </a:r>
          </a:p>
          <a:p>
            <a:pPr lvl="1" eaLnBrk="1" hangingPunct="1"/>
            <a:r>
              <a:rPr lang="en-US" altLang="en-US" dirty="0"/>
              <a:t>Serializing objects</a:t>
            </a:r>
          </a:p>
          <a:p>
            <a:pPr lvl="2" eaLnBrk="1" hangingPunct="1"/>
            <a:r>
              <a:rPr lang="en-US" altLang="en-US" dirty="0"/>
              <a:t>Pickling and unpickling objects</a:t>
            </a:r>
            <a:endParaRPr lang="he-IL" altLang="en-US" dirty="0"/>
          </a:p>
          <a:p>
            <a:pPr lvl="1" eaLnBrk="1" hangingPunct="1"/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18681002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830B08CA-00A8-9848-BB6E-0A7DDB00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Notice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66CD00C3-FB2D-BD40-AB45-D1A62593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u="sng" dirty="0">
                <a:ea typeface="新細明體" panose="02020500000000000000" pitchFamily="18" charset="-120"/>
                <a:cs typeface="Courier New" panose="02070309020205020404" pitchFamily="49" charset="0"/>
              </a:rPr>
              <a:t>You should take the dictionary as a </a:t>
            </a:r>
            <a:r>
              <a:rPr lang="en-US" altLang="zh-TW" u="sng" dirty="0">
                <a:solidFill>
                  <a:srgbClr val="FF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data structure 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The data structure in python is dynamic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Use .get to access the dictionary in a more safe way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Use .items() to traverse all items in a dictionary  </a:t>
            </a:r>
          </a:p>
        </p:txBody>
      </p:sp>
    </p:spTree>
    <p:extLst>
      <p:ext uri="{BB962C8B-B14F-4D97-AF65-F5344CB8AC3E}">
        <p14:creationId xmlns:p14="http://schemas.microsoft.com/office/powerpoint/2010/main" val="10520346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>
            <a:extLst>
              <a:ext uri="{FF2B5EF4-FFF2-40B4-BE49-F238E27FC236}">
                <a16:creationId xmlns:a16="http://schemas.microsoft.com/office/drawing/2014/main" id="{D34331C9-997F-C541-9C95-531DD7C5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 our pretest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27651" name="內容版面配置區 2">
            <a:extLst>
              <a:ext uri="{FF2B5EF4-FFF2-40B4-BE49-F238E27FC236}">
                <a16:creationId xmlns:a16="http://schemas.microsoft.com/office/drawing/2014/main" id="{55572B33-8859-4C4C-81E9-C60DA7BBC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sz="2400" b="0" dirty="0">
                <a:ea typeface="新細明體" panose="02020500000000000000" pitchFamily="18" charset="-120"/>
              </a:rPr>
              <a:t>Given any string </a:t>
            </a:r>
            <a:r>
              <a:rPr lang="en" altLang="zh-TW" sz="2400" b="0" dirty="0" err="1">
                <a:ea typeface="新細明體" panose="02020500000000000000" pitchFamily="18" charset="-120"/>
              </a:rPr>
              <a:t>str_input</a:t>
            </a:r>
            <a:r>
              <a:rPr lang="en" altLang="zh-TW" sz="2400" b="0" dirty="0">
                <a:ea typeface="新細明體" panose="02020500000000000000" pitchFamily="18" charset="-120"/>
              </a:rPr>
              <a:t>, please count the number of individual character. For example, if the </a:t>
            </a:r>
            <a:r>
              <a:rPr lang="en" altLang="zh-TW" sz="2400" b="0" dirty="0" err="1">
                <a:ea typeface="新細明體" panose="02020500000000000000" pitchFamily="18" charset="-120"/>
              </a:rPr>
              <a:t>str_input</a:t>
            </a:r>
            <a:r>
              <a:rPr lang="en" altLang="zh-TW" sz="2400" b="0" dirty="0">
                <a:ea typeface="新細明體" panose="02020500000000000000" pitchFamily="18" charset="-120"/>
              </a:rPr>
              <a:t> is “</a:t>
            </a:r>
            <a:r>
              <a:rPr lang="en" altLang="zh-TW" sz="2400" b="0" dirty="0" err="1">
                <a:ea typeface="新細明體" panose="02020500000000000000" pitchFamily="18" charset="-120"/>
              </a:rPr>
              <a:t>aabbccaaccddeeeffwwgcceeda</a:t>
            </a:r>
            <a:r>
              <a:rPr lang="en" altLang="zh-TW" sz="2400" b="0" dirty="0">
                <a:ea typeface="新細明體" panose="02020500000000000000" pitchFamily="18" charset="-120"/>
              </a:rPr>
              <a:t>”, the result will be a: 5, b: 2, ….. 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FEEA8B4-0263-E24A-B46A-460266EE9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217863"/>
            <a:ext cx="51562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303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487A1-9864-164E-900B-969CC81D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5E666D-6A3F-EA4F-BF95-DB173F0E1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413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1">
            <a:extLst>
              <a:ext uri="{FF2B5EF4-FFF2-40B4-BE49-F238E27FC236}">
                <a16:creationId xmlns:a16="http://schemas.microsoft.com/office/drawing/2014/main" id="{40453920-3568-D341-989E-E87972BB8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" y="228600"/>
            <a:ext cx="8382000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# This program counts the number of times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# the letter T (uppercase or lowercase)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# appears in a string.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zh-TW" sz="16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# Create a variable to use to hold the count.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# The variable must start with 0.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count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# Get a string from the user.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my_string = input('Enter a sentence: 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zh-TW" sz="16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# Count the 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for ch in my_string: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    if ch == 'T' or ch  == 't':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        count +=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zh-TW" sz="16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# Print the result.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    print('The letter T appears', count, 'times.')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zh-TW" sz="16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# Call the main function.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600" b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zh-TW" sz="1600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1421A30-0E35-1F43-B1F6-57FFEE64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Accessing the Individual Characters in a String (cont’d.)</a:t>
            </a:r>
            <a:endParaRPr lang="en-US" altLang="zh-TW" sz="4000">
              <a:ea typeface="新細明體" panose="02020500000000000000" pitchFamily="18" charset="-120"/>
            </a:endParaRPr>
          </a:p>
        </p:txBody>
      </p:sp>
      <p:pic>
        <p:nvPicPr>
          <p:cNvPr id="8195" name="Content Placeholder 5">
            <a:extLst>
              <a:ext uri="{FF2B5EF4-FFF2-40B4-BE49-F238E27FC236}">
                <a16:creationId xmlns:a16="http://schemas.microsoft.com/office/drawing/2014/main" id="{B32B1083-D770-314B-8E4D-9792DD5AD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2425" y="2209800"/>
            <a:ext cx="8229600" cy="1306513"/>
          </a:xfrm>
        </p:spPr>
      </p:pic>
      <p:pic>
        <p:nvPicPr>
          <p:cNvPr id="8196" name="Picture 6">
            <a:extLst>
              <a:ext uri="{FF2B5EF4-FFF2-40B4-BE49-F238E27FC236}">
                <a16:creationId xmlns:a16="http://schemas.microsoft.com/office/drawing/2014/main" id="{3982FFF4-752D-B845-82CD-C1BD0166C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425" y="4038600"/>
            <a:ext cx="822960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文字方塊 1">
            <a:extLst>
              <a:ext uri="{FF2B5EF4-FFF2-40B4-BE49-F238E27FC236}">
                <a16:creationId xmlns:a16="http://schemas.microsoft.com/office/drawing/2014/main" id="{2D6A9713-4E0D-784B-BAB4-51030532F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76800"/>
            <a:ext cx="3429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1400" b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setting ch=my_string[6]</a:t>
            </a:r>
            <a:endParaRPr kumimoji="0" lang="zh-TW" altLang="en-US" sz="1400" b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FFD03928-9D49-CC45-B4BB-3907C2B9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Accessing the Individual Characters in a String (cont’d.)</a:t>
            </a:r>
            <a:endParaRPr lang="en-US" altLang="zh-TW" sz="4000">
              <a:ea typeface="新細明體" panose="02020500000000000000" pitchFamily="18" charset="-120"/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B6BAEF86-8B2D-0941-8B6F-B79BDFF66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IndexError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exception will occur if: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You try to use an index that is out of range for the string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Likely to happen when loop iterates beyond the end of the string</a:t>
            </a:r>
          </a:p>
          <a:p>
            <a:r>
              <a:rPr lang="en-US" altLang="zh-TW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len(</a:t>
            </a:r>
            <a:r>
              <a:rPr lang="en-US" altLang="zh-TW" i="1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string</a:t>
            </a:r>
            <a:r>
              <a:rPr lang="en-US" altLang="zh-TW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function can be used to obtain the length of a string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Useful to prevent loops from iterating beyond the end of a string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DDAE9C7E-379B-F941-89B9-F368193C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Concatenation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019A1020-D804-0C40-8619-E80717884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>
                <a:ea typeface="新細明體" panose="02020500000000000000" pitchFamily="18" charset="-120"/>
                <a:cs typeface="Courier New" panose="02070309020205020404" pitchFamily="49" charset="0"/>
              </a:rPr>
              <a:t>Concatenation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: appending one string to the end of another string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Use the </a:t>
            </a:r>
            <a:r>
              <a:rPr lang="en-US" altLang="zh-TW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 operator to produce a string that is a combination of its operands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The augmented assignment operator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+=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can also be used to concatenate strings</a:t>
            </a:r>
          </a:p>
          <a:p>
            <a:pPr lvl="2"/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The operand on the left side of the </a:t>
            </a:r>
            <a:r>
              <a:rPr lang="en-US" altLang="zh-TW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+=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operator must be an existing variable; otherwise, an exception is raised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3103</TotalTime>
  <Words>2984</Words>
  <Application>Microsoft Macintosh PowerPoint</Application>
  <PresentationFormat>如螢幕大小 (4:3)</PresentationFormat>
  <Paragraphs>424</Paragraphs>
  <Slides>53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8" baseType="lpstr">
      <vt:lpstr>Arial</vt:lpstr>
      <vt:lpstr>Calibri</vt:lpstr>
      <vt:lpstr>Courier New</vt:lpstr>
      <vt:lpstr>Tw Cen MT</vt:lpstr>
      <vt:lpstr>Default Design</vt:lpstr>
      <vt:lpstr>PowerPoint 簡報</vt:lpstr>
      <vt:lpstr>Topics</vt:lpstr>
      <vt:lpstr>Basic String Operations</vt:lpstr>
      <vt:lpstr>Accessing the Individual Characters in a String</vt:lpstr>
      <vt:lpstr>PowerPoint 簡報</vt:lpstr>
      <vt:lpstr>PowerPoint 簡報</vt:lpstr>
      <vt:lpstr>Accessing the Individual Characters in a String (cont’d.)</vt:lpstr>
      <vt:lpstr>Accessing the Individual Characters in a String (cont’d.)</vt:lpstr>
      <vt:lpstr>String Concatenation</vt:lpstr>
      <vt:lpstr>Strings Are Immutable</vt:lpstr>
      <vt:lpstr>Strings Are Immutable (cont’d.)</vt:lpstr>
      <vt:lpstr>String Slicing</vt:lpstr>
      <vt:lpstr>PowerPoint 簡報</vt:lpstr>
      <vt:lpstr>Testing, Searching, and Manipulating Strings</vt:lpstr>
      <vt:lpstr>PowerPoint 簡報</vt:lpstr>
      <vt:lpstr>String Methods</vt:lpstr>
      <vt:lpstr>String Methods (cont’d.)</vt:lpstr>
      <vt:lpstr>PowerPoint 簡報</vt:lpstr>
      <vt:lpstr>String Methods (cont’d.)</vt:lpstr>
      <vt:lpstr>PowerPoint 簡報</vt:lpstr>
      <vt:lpstr>String Methods (cont’d.)</vt:lpstr>
      <vt:lpstr>String Methods (cont’d.)</vt:lpstr>
      <vt:lpstr>PowerPoint 簡報</vt:lpstr>
      <vt:lpstr>The Repetition Operator</vt:lpstr>
      <vt:lpstr>Splitting a String</vt:lpstr>
      <vt:lpstr>PowerPoint 簡報</vt:lpstr>
      <vt:lpstr>PowerPoint 簡報</vt:lpstr>
      <vt:lpstr>Summary</vt:lpstr>
      <vt:lpstr>PowerPoint 簡報</vt:lpstr>
      <vt:lpstr>Topics</vt:lpstr>
      <vt:lpstr>Dictionaries</vt:lpstr>
      <vt:lpstr>Retrieving a Value from a Dictionary</vt:lpstr>
      <vt:lpstr>Adding Elements to an Existing Dictionary</vt:lpstr>
      <vt:lpstr>Deleting Elements From an Existing Dictionary and len function</vt:lpstr>
      <vt:lpstr>PowerPoint 簡報</vt:lpstr>
      <vt:lpstr>Getting the Number of Elements and Mixing Data Types</vt:lpstr>
      <vt:lpstr>Creating an Empty Dictionary and Using for Loop to Iterate Over a Dictionary</vt:lpstr>
      <vt:lpstr>PowerPoint 簡報</vt:lpstr>
      <vt:lpstr>Some Dictionary Methods</vt:lpstr>
      <vt:lpstr>Some Dictionary Methods (cont’d.) </vt:lpstr>
      <vt:lpstr>Some Dictionary Methods (cont’d.) </vt:lpstr>
      <vt:lpstr>Some Dictionary Methods (cont’d.) </vt:lpstr>
      <vt:lpstr>Some Dictionary Methods (cont’d.) </vt:lpstr>
      <vt:lpstr>PowerPoint 簡報</vt:lpstr>
      <vt:lpstr>PowerPoint 簡報</vt:lpstr>
      <vt:lpstr>Serializing Objects</vt:lpstr>
      <vt:lpstr>Serializing Objects (cont’d.)</vt:lpstr>
      <vt:lpstr>Serializing Objects (cont’d.)</vt:lpstr>
      <vt:lpstr>PowerPoint 簡報</vt:lpstr>
      <vt:lpstr>Summary</vt:lpstr>
      <vt:lpstr>Notice</vt:lpstr>
      <vt:lpstr>In our pretest</vt:lpstr>
      <vt:lpstr>1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Microsoft Office User</cp:lastModifiedBy>
  <cp:revision>175</cp:revision>
  <dcterms:created xsi:type="dcterms:W3CDTF">2011-02-21T19:15:53Z</dcterms:created>
  <dcterms:modified xsi:type="dcterms:W3CDTF">2021-03-21T02:48:05Z</dcterms:modified>
</cp:coreProperties>
</file>