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3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28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5" autoAdjust="0"/>
    <p:restoredTop sz="94656" autoAdjust="0"/>
  </p:normalViewPr>
  <p:slideViewPr>
    <p:cSldViewPr>
      <p:cViewPr varScale="1">
        <p:scale>
          <a:sx n="199" d="100"/>
          <a:sy n="199" d="100"/>
        </p:scale>
        <p:origin x="3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1737B2-3BC3-B443-BBFD-3E5E2AC44B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A141A-7D31-EE4B-9A94-B510F198A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7250942-27A1-8940-8199-297DBCA1B5B9}" type="datetimeFigureOut">
              <a:rPr lang="en-US" altLang="zh-TW"/>
              <a:pPr>
                <a:defRPr/>
              </a:pPr>
              <a:t>3/27/21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6530B-BC5C-2343-81AB-3B297B9AF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2AFB7-15D7-174B-A683-8FCD1AA47E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77C9712-9504-C842-BE24-C99D2CDDAC8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>
            <a:extLst>
              <a:ext uri="{FF2B5EF4-FFF2-40B4-BE49-F238E27FC236}">
                <a16:creationId xmlns:a16="http://schemas.microsoft.com/office/drawing/2014/main" id="{A78686BC-A504-F24D-9575-5EF18A9277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EA51424-13A7-4E4E-A0C3-546D2B169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E218A-7A36-CD43-B831-51526261BC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2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8ED879-38DE-8F45-A1A8-221B228EE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F6FC4-872F-0947-8B71-13875EAF42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6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A55D72A-1A9A-3446-8A25-A78318C992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F8BB7-1654-6747-BFFB-62069E447E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3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0D786EA-CD9B-DC46-80A2-A6C132286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8BA13-BF11-5A4C-AA8F-7D4E08F2DB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99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EA0EB78-DEC3-8B47-B23A-0E46F0691D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837C9-DA1B-6B41-A2F9-542D19FC3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3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7CD1ED-CC12-3543-ADA3-F01EC780A5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23915-7C69-9044-B86C-33765868DB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35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8763126-2F7F-3444-9F9A-0DF67FA12A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BD4CD-03E7-274F-966C-0893E8E0D5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24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A76BD8B-4B31-3B41-BDA2-2EA416B72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9E1D-9881-1845-B835-8B74184DCC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3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1C9B56-94B3-ED42-9E2E-4BEB68EB9B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EE158-935C-5A4A-8751-5390981C66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64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FA20A93-DA2F-354C-90C1-2E63C358A7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E07AE-D6A9-2143-85E0-1B3F1763F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0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136E73-2819-B84F-88D9-380A5ADF0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25896C-241D-B348-ADC8-4A4B2404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09ABD6B-4A09-F84A-A231-F0F87B08F0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8C55F11-B656-324B-8934-D29908D1096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FE88C275-F615-7F4A-8D9A-B19A1EF77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2800" b="1" dirty="0">
                <a:solidFill>
                  <a:srgbClr val="007DC4"/>
                </a:solidFill>
                <a:latin typeface="Tw Cen MT" pitchFamily="34" charset="0"/>
                <a:ea typeface="+mn-ea"/>
              </a:rPr>
              <a:t>C H A P T E R  10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0BA29255-8DDE-E444-A026-EC530F07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3600" b="1" dirty="0">
                <a:latin typeface="Tw Cen MT" pitchFamily="34" charset="0"/>
                <a:ea typeface="+mn-ea"/>
              </a:rPr>
              <a:t>Classes and Object-Oriented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4321988-26DD-E04D-B54B-24E2F90B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1CF485FF-25EA-F644-B27E-7248A7AA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40306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C4A8E3B-046D-7E4C-8987-C203F57D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D72198C-46DC-744C-AE25-4B04BD48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</a:rPr>
              <a:t>Class definition</a:t>
            </a:r>
            <a:r>
              <a:rPr lang="en-US" altLang="zh-TW" dirty="0">
                <a:ea typeface="新細明體" panose="02020500000000000000" pitchFamily="18" charset="-120"/>
              </a:rPr>
              <a:t>: set of statements that define a class’s methods and data attributes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Format: begin with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Class names often start with uppercase letter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Method definition like any other python function definition</a:t>
            </a:r>
          </a:p>
          <a:p>
            <a:pPr lvl="2"/>
            <a:r>
              <a:rPr lang="en-US" altLang="zh-TW" u="sng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self</a:t>
            </a:r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 parameter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required in every method in the class – references the specific object that the method is working 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789ACA6-2EE1-C842-9269-3D0EB32F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287573D-A98D-6846-8E01-EC8CDF5C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Initializer method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automatically executed when an instance of the class is created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Initializes object’s data attributes and assigns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self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parameter to the object that was just created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__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init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 (self):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Usually the first method in a class definition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5B670E0-186C-6044-83EE-2CA37AFA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3E2EE9E3-8B40-404F-8CD1-C32B4C186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0688"/>
            <a:ext cx="8229600" cy="434498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EDE1064-8418-D240-9413-F82CD3E9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8F484C3-DF3A-F748-95E9-0A4AE60B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create a new instance of a class call the initializer method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My_instance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i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Class_Name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call any of the class methods using the created instance, use dot notation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My_instance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i="1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method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Because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self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parameter references the specific instance of the object, the method will affect this instance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Reference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self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is passed automatically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0289CC9-27B9-8C49-9B41-F97546FF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Attributes and Storing Classes in Modules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5CC7528-6A2F-A94E-B987-B6E82C2E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An object’s data attributes could be private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make sure of this, place two underscores (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) in front of attribute name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__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current_minute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Classes can be stored in modules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Filename for module must end in .</a:t>
            </a:r>
            <a:r>
              <a:rPr lang="en-US" altLang="zh-TW" dirty="0" err="1">
                <a:ea typeface="新細明體" panose="02020500000000000000" pitchFamily="18" charset="-120"/>
                <a:cs typeface="Courier New" panose="02070309020205020404" pitchFamily="49" charset="0"/>
              </a:rPr>
              <a:t>py</a:t>
            </a:r>
            <a:endParaRPr lang="en-US" altLang="zh-TW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Module can be imported to programs that use the class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7E054E-379E-4D43-892F-4D2E0A97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Instances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F0D554F-69FE-B844-B2EF-86D30C59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Instance attribute</a:t>
            </a:r>
            <a:r>
              <a:rPr lang="en-US" altLang="en-US"/>
              <a:t>: belongs to a specific instance of a class</a:t>
            </a:r>
          </a:p>
          <a:p>
            <a:pPr lvl="1"/>
            <a:r>
              <a:rPr lang="en-US" altLang="en-US"/>
              <a:t>Created when a method uses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/>
              <a:t> parameter to create an attribute</a:t>
            </a:r>
          </a:p>
          <a:p>
            <a:r>
              <a:rPr lang="en-US" altLang="en-US"/>
              <a:t>If many instances of a class are created, each would have its own set of attributes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1F88BD80-37A6-6049-BBAC-73C70A3E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7400"/>
            <a:ext cx="7543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>
            <a:extLst>
              <a:ext uri="{FF2B5EF4-FFF2-40B4-BE49-F238E27FC236}">
                <a16:creationId xmlns:a16="http://schemas.microsoft.com/office/drawing/2014/main" id="{63D779AC-FDB6-F641-8104-34EC7E44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5438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C245778-5B65-174B-99FB-1E842F2D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 and Mutator Methods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C65DC1B-28DB-5A49-88D0-0745F0C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Typically, all of a class’s data attributes are private and provide methods to access and change them</a:t>
            </a:r>
          </a:p>
          <a:p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Accessor methods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return a value from a class’s attribute without changing it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Safe way for code outside the class to retrieve the value of attributes</a:t>
            </a:r>
          </a:p>
          <a:p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Mutator methods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store or change the value of a data attribute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1200D72-AF50-4847-AC0D-A129F14F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Objects as Arguments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C55DFB6-502F-2C43-860C-32BBCDA0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Methods and functions often need to accept objects as arguments</a:t>
            </a:r>
          </a:p>
          <a:p>
            <a:r>
              <a:rPr lang="en-US" altLang="en-US"/>
              <a:t>When you pass an object as an argument, you are actually passing a reference to the object</a:t>
            </a:r>
          </a:p>
          <a:p>
            <a:pPr lvl="1"/>
            <a:r>
              <a:rPr lang="en-US" altLang="en-US"/>
              <a:t>The receiving method or function has access to the actual object</a:t>
            </a:r>
          </a:p>
          <a:p>
            <a:pPr lvl="2"/>
            <a:r>
              <a:rPr lang="en-US" altLang="en-US"/>
              <a:t>Methods of the object can be called within the receiving function or method, and data attributes may be changed using mutator methods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20A6716-2C03-D542-AD2A-91D7ED05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4B2CE99-A2B7-A042-8083-C6470424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Procedural and Object-Oriented Programming</a:t>
            </a:r>
          </a:p>
          <a:p>
            <a:r>
              <a:rPr lang="en-US" altLang="en-US"/>
              <a:t>Classes</a:t>
            </a:r>
          </a:p>
          <a:p>
            <a:r>
              <a:rPr lang="en-US" altLang="en-US"/>
              <a:t>Working with Instances</a:t>
            </a:r>
          </a:p>
          <a:p>
            <a:r>
              <a:rPr lang="en-US" altLang="en-US"/>
              <a:t>Techniques for Designing Classes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F799A3E-30FA-D44A-967A-93684216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469312B-C3AB-7A42-B96B-EF2CC478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  <a:cs typeface="Courier New" panose="02070309020205020404" pitchFamily="49" charset="0"/>
              </a:rPr>
              <a:t>When developing object oriented program, first goal is to identify classes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Typically involves identifying the real-world objects that are in the problem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Technique for identifying classes: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dirty="0">
                <a:cs typeface="Courier New" panose="02070309020205020404" pitchFamily="49" charset="0"/>
              </a:rPr>
              <a:t>Get written description of the problem domain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dirty="0">
                <a:cs typeface="Courier New" panose="02070309020205020404" pitchFamily="49" charset="0"/>
              </a:rPr>
              <a:t>Identify all nouns in the description, each of which is a potential class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 dirty="0">
                <a:cs typeface="Courier New" panose="02070309020205020404" pitchFamily="49" charset="0"/>
              </a:rPr>
              <a:t>Refine the list to include only classes that are relevant to the problem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2BA8320-42F6-1349-8281-17D1BC37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64A9D33-EA0E-0642-93A8-1BD4C90E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/>
            </a:pPr>
            <a:r>
              <a:rPr lang="en-US" altLang="en-US"/>
              <a:t>Get written description of the problem domain</a:t>
            </a:r>
          </a:p>
          <a:p>
            <a:pPr lvl="1"/>
            <a:r>
              <a:rPr lang="en-US" altLang="en-US"/>
              <a:t>May be written by you or by an expert</a:t>
            </a:r>
          </a:p>
          <a:p>
            <a:pPr lvl="1"/>
            <a:r>
              <a:rPr lang="en-US" altLang="en-US"/>
              <a:t>Should include any or all of the following:</a:t>
            </a:r>
          </a:p>
          <a:p>
            <a:pPr lvl="2"/>
            <a:r>
              <a:rPr lang="en-US" altLang="en-US"/>
              <a:t>Physical objects simulated by the program</a:t>
            </a:r>
          </a:p>
          <a:p>
            <a:pPr lvl="2"/>
            <a:r>
              <a:rPr lang="en-US" altLang="en-US"/>
              <a:t>The role played by a person </a:t>
            </a:r>
          </a:p>
          <a:p>
            <a:pPr lvl="2"/>
            <a:r>
              <a:rPr lang="en-US" altLang="en-US"/>
              <a:t>The result of a business event</a:t>
            </a:r>
          </a:p>
          <a:p>
            <a:pPr lvl="2"/>
            <a:r>
              <a:rPr lang="en-US" altLang="en-US"/>
              <a:t>Recordkeeping items</a:t>
            </a:r>
          </a:p>
          <a:p>
            <a:pPr marL="463550" indent="-463550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6CF615E-0DE8-804C-8024-629D7E1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7D41C1F-5B4A-D24F-8D37-A538C490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2"/>
            </a:pPr>
            <a:r>
              <a:rPr lang="en-US" altLang="en-US"/>
              <a:t>Identify all nouns in the description, each of which is a potential class</a:t>
            </a:r>
          </a:p>
          <a:p>
            <a:pPr lvl="1"/>
            <a:r>
              <a:rPr lang="en-US" altLang="en-US"/>
              <a:t>Should include noun phrases and pronouns</a:t>
            </a:r>
          </a:p>
          <a:p>
            <a:pPr lvl="1"/>
            <a:r>
              <a:rPr lang="en-US" altLang="en-US"/>
              <a:t>Some nouns may appear twice</a:t>
            </a:r>
          </a:p>
          <a:p>
            <a:pPr marL="463550" indent="-463550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49AE64C-F7CC-7444-A967-F086F729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8C8B876-F3C7-5041-871D-8AA5D0C4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3"/>
            </a:pPr>
            <a:r>
              <a:rPr lang="en-US" altLang="en-US"/>
              <a:t>Refine the list to include only classes that are relevant to the problem</a:t>
            </a:r>
          </a:p>
          <a:p>
            <a:pPr lvl="1"/>
            <a:r>
              <a:rPr lang="en-US" altLang="en-US"/>
              <a:t>Remove nouns that mean the same thing</a:t>
            </a:r>
          </a:p>
          <a:p>
            <a:pPr lvl="1"/>
            <a:r>
              <a:rPr lang="en-US" altLang="en-US"/>
              <a:t>Remove nouns that represent items that the program does not need to be concerned with</a:t>
            </a:r>
          </a:p>
          <a:p>
            <a:pPr lvl="1"/>
            <a:r>
              <a:rPr lang="en-US" altLang="en-US"/>
              <a:t>Remove nouns that represent objects, not classes</a:t>
            </a:r>
          </a:p>
          <a:p>
            <a:pPr lvl="1"/>
            <a:r>
              <a:rPr lang="en-US" altLang="en-US"/>
              <a:t>Remove nouns that represent simple values that can be assigned to a variable</a:t>
            </a:r>
          </a:p>
          <a:p>
            <a:pPr marL="463550" indent="-463550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0CDE20A-1F77-BC4E-AC8C-0F18AC76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a Class’s Responsibilities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46143C5-B4C7-A945-9385-0EA9625B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classes responsibilities are:</a:t>
            </a:r>
          </a:p>
          <a:p>
            <a:pPr lvl="1"/>
            <a:r>
              <a:rPr lang="en-US" altLang="en-US"/>
              <a:t>The things the class is responsible for knowing</a:t>
            </a:r>
          </a:p>
          <a:p>
            <a:pPr lvl="2"/>
            <a:r>
              <a:rPr lang="en-US" altLang="en-US"/>
              <a:t>Identifying these helps identify the class’s data attributes</a:t>
            </a:r>
          </a:p>
          <a:p>
            <a:pPr lvl="1"/>
            <a:r>
              <a:rPr lang="en-US" altLang="en-US"/>
              <a:t>The actions the class is responsible for doing</a:t>
            </a:r>
          </a:p>
          <a:p>
            <a:pPr lvl="2"/>
            <a:r>
              <a:rPr lang="en-US" altLang="en-US"/>
              <a:t>Identifying these helps identify the class’s methods</a:t>
            </a:r>
          </a:p>
          <a:p>
            <a:r>
              <a:rPr lang="en-US" altLang="en-US"/>
              <a:t>To find out a class’s responsibilities look at the problem domain</a:t>
            </a:r>
          </a:p>
          <a:p>
            <a:pPr lvl="1"/>
            <a:r>
              <a:rPr lang="en-US" altLang="en-US"/>
              <a:t>Deduce required information and actions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F804E4-E95D-AF4E-8A36-625E27B2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23D9767-F18B-0649-B59B-811DE69A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Procedural vs. object-oriented programming</a:t>
            </a:r>
          </a:p>
          <a:p>
            <a:pPr lvl="1" eaLnBrk="1" hangingPunct="1"/>
            <a:r>
              <a:rPr lang="en-US" altLang="en-US" sz="2400"/>
              <a:t>Classes and instances </a:t>
            </a:r>
          </a:p>
          <a:p>
            <a:pPr lvl="1" eaLnBrk="1" hangingPunct="1"/>
            <a:r>
              <a:rPr lang="en-US" altLang="en-US" sz="2400"/>
              <a:t>Class definitions, including:</a:t>
            </a:r>
          </a:p>
          <a:p>
            <a:pPr lvl="2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/>
              <a:t> parameter</a:t>
            </a:r>
          </a:p>
          <a:p>
            <a:pPr lvl="2" eaLnBrk="1" hangingPunct="1"/>
            <a:r>
              <a:rPr lang="en-US" altLang="en-US"/>
              <a:t>Data attributes and methods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altLang="en-US"/>
              <a:t> functions</a:t>
            </a:r>
          </a:p>
          <a:p>
            <a:pPr lvl="2" eaLnBrk="1" hangingPunct="1"/>
            <a:r>
              <a:rPr lang="en-US" altLang="en-US"/>
              <a:t>Hiding attributes from code outside a class</a:t>
            </a:r>
          </a:p>
          <a:p>
            <a:pPr lvl="1" eaLnBrk="1" hangingPunct="1"/>
            <a:r>
              <a:rPr lang="en-US" altLang="en-US" sz="2400"/>
              <a:t>Storing classes in modules</a:t>
            </a:r>
          </a:p>
          <a:p>
            <a:pPr lvl="1" eaLnBrk="1" hangingPunct="1"/>
            <a:r>
              <a:rPr lang="en-US" altLang="en-US" sz="2400"/>
              <a:t>Designing classes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F0891EA-655D-6D46-BFC4-B505E111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Procedural Programming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52AAACD-82D7-B24A-B0D2-838A6B31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Procedural programming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writing programs made of functions that perform specific tasks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Procedures typically operate on data items that are separate from the procedures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Data items commonly passed from one procedure to another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Focus: to create procedures that operate on the program’s data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1503F5E-94AC-6F45-983A-BE16E8F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3C9E6C3-0F2A-B640-991B-A16420B3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Object-oriented programming</a:t>
            </a:r>
            <a:r>
              <a:rPr lang="en-US" altLang="en-US"/>
              <a:t>: focused on creating objects</a:t>
            </a:r>
          </a:p>
          <a:p>
            <a:r>
              <a:rPr lang="en-US" altLang="en-US" u="sng"/>
              <a:t>Object</a:t>
            </a:r>
            <a:r>
              <a:rPr lang="en-US" altLang="en-US"/>
              <a:t>: entity that contains data and procedures</a:t>
            </a:r>
          </a:p>
          <a:p>
            <a:pPr lvl="1"/>
            <a:r>
              <a:rPr lang="en-US" altLang="en-US"/>
              <a:t>Data is known as data attributes and procedures are known as methods</a:t>
            </a:r>
          </a:p>
          <a:p>
            <a:pPr lvl="2"/>
            <a:r>
              <a:rPr lang="en-US" altLang="en-US"/>
              <a:t>Methods perform operations on the data attributes</a:t>
            </a:r>
          </a:p>
          <a:p>
            <a:r>
              <a:rPr lang="en-US" altLang="en-US" u="sng"/>
              <a:t>Encapsulation</a:t>
            </a:r>
            <a:r>
              <a:rPr lang="en-US" altLang="en-US"/>
              <a:t>: combining data and code into a single object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235B281-EE08-624A-AAC7-AF0FBE6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D097D650-C5FE-E84F-A2C8-231573B3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28838"/>
            <a:ext cx="8229600" cy="34686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0A26914-6043-8144-A2D7-227A5D92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F96292E-A303-0E44-8CC6-21D95195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Data hiding</a:t>
            </a:r>
            <a:r>
              <a:rPr lang="en-US" altLang="en-US"/>
              <a:t>: object’s data attributes are hidden from code outside the object</a:t>
            </a:r>
          </a:p>
          <a:p>
            <a:pPr lvl="1"/>
            <a:r>
              <a:rPr lang="en-US" altLang="en-US"/>
              <a:t>Access restricted to the object’s methods</a:t>
            </a:r>
          </a:p>
          <a:p>
            <a:pPr lvl="2"/>
            <a:r>
              <a:rPr lang="en-US" altLang="en-US"/>
              <a:t>Protects from accidental corruption</a:t>
            </a:r>
          </a:p>
          <a:p>
            <a:pPr lvl="2"/>
            <a:r>
              <a:rPr lang="en-US" altLang="en-US"/>
              <a:t>Outside code does not need to know internal structure of the object</a:t>
            </a:r>
          </a:p>
          <a:p>
            <a:r>
              <a:rPr lang="en-US" altLang="en-US" u="sng"/>
              <a:t>Object reusability</a:t>
            </a:r>
            <a:r>
              <a:rPr lang="en-US" altLang="en-US"/>
              <a:t>: the same object can be used in different programs </a:t>
            </a:r>
          </a:p>
          <a:p>
            <a:pPr lvl="1"/>
            <a:r>
              <a:rPr lang="en-US" altLang="en-US"/>
              <a:t>Example: 3D image object can be used for architecture and game programming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D135A72-B267-7A46-9364-733408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8195" name="Content Placeholder 3">
            <a:extLst>
              <a:ext uri="{FF2B5EF4-FFF2-40B4-BE49-F238E27FC236}">
                <a16:creationId xmlns:a16="http://schemas.microsoft.com/office/drawing/2014/main" id="{77811E3A-950D-1A46-904B-FFAA4C9C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84400"/>
            <a:ext cx="8229600" cy="33575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1764435-94A3-BC45-A85F-21E33890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7EB59FE-A885-F14A-B07B-2F717867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Class</a:t>
            </a:r>
            <a:r>
              <a:rPr lang="en-US" altLang="en-US"/>
              <a:t>: code that specifies the data attributes and methods of a particular type of object</a:t>
            </a:r>
          </a:p>
          <a:p>
            <a:pPr lvl="1"/>
            <a:r>
              <a:rPr lang="en-US" altLang="en-US"/>
              <a:t>Similar to a blueprint of a house or a cookie cutter</a:t>
            </a:r>
          </a:p>
          <a:p>
            <a:r>
              <a:rPr lang="en-US" altLang="en-US" u="sng"/>
              <a:t>Instance</a:t>
            </a:r>
            <a:r>
              <a:rPr lang="en-US" altLang="en-US"/>
              <a:t>: an object created from a class</a:t>
            </a:r>
          </a:p>
          <a:p>
            <a:pPr lvl="1"/>
            <a:r>
              <a:rPr lang="en-US" altLang="en-US"/>
              <a:t>Similar to a specific house built according to the blueprint or a specific cookie</a:t>
            </a:r>
          </a:p>
          <a:p>
            <a:pPr lvl="1"/>
            <a:r>
              <a:rPr lang="en-US" altLang="en-US"/>
              <a:t>There can be many instances of one class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4144880-46ED-9A47-BEAD-087D42D5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2D65E42F-E531-144A-9177-DEA6F193C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2275"/>
            <a:ext cx="8229600" cy="43418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3144</TotalTime>
  <Words>999</Words>
  <Application>Microsoft Macintosh PowerPoint</Application>
  <PresentationFormat>如螢幕大小 (4:3)</PresentationFormat>
  <Paragraphs>119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ヒラギノ角ゴ Pro W3</vt:lpstr>
      <vt:lpstr>新細明體</vt:lpstr>
      <vt:lpstr>Tw Cen MT</vt:lpstr>
      <vt:lpstr>Courier New</vt:lpstr>
      <vt:lpstr>Default Design</vt:lpstr>
      <vt:lpstr>PowerPoint 簡報</vt:lpstr>
      <vt:lpstr>Topics</vt:lpstr>
      <vt:lpstr>Procedural Programming</vt:lpstr>
      <vt:lpstr>Object-Oriented Programming</vt:lpstr>
      <vt:lpstr>Object-Oriented Programming (cont’d.)</vt:lpstr>
      <vt:lpstr>Object-Oriented Programming (cont’d.)</vt:lpstr>
      <vt:lpstr>Object-Oriented Programming (cont’d.)</vt:lpstr>
      <vt:lpstr>Classes</vt:lpstr>
      <vt:lpstr>Classes (cont’d.)</vt:lpstr>
      <vt:lpstr>Classes (cont’d.)</vt:lpstr>
      <vt:lpstr>Class Definitions</vt:lpstr>
      <vt:lpstr>Class Definitions (cont’d.)</vt:lpstr>
      <vt:lpstr>Class Definitions (cont’d.)</vt:lpstr>
      <vt:lpstr>Class Definitions (cont’d.)</vt:lpstr>
      <vt:lpstr>Hiding Attributes and Storing Classes in Modules</vt:lpstr>
      <vt:lpstr>Working With Instances</vt:lpstr>
      <vt:lpstr>PowerPoint 簡報</vt:lpstr>
      <vt:lpstr>Accessor and Mutator Methods </vt:lpstr>
      <vt:lpstr>Passing Objects as Arguments</vt:lpstr>
      <vt:lpstr>Finding the Classes in a Problem</vt:lpstr>
      <vt:lpstr>Finding the Classes in a Problem (cont’d.)</vt:lpstr>
      <vt:lpstr>Finding the Classes in a Problem (cont’d.)</vt:lpstr>
      <vt:lpstr>Finding the Classes in a Problem (cont’d.)</vt:lpstr>
      <vt:lpstr>Identifying a Class’s Responsibilities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Microsoft Office User</cp:lastModifiedBy>
  <cp:revision>138</cp:revision>
  <dcterms:created xsi:type="dcterms:W3CDTF">2011-02-21T19:15:53Z</dcterms:created>
  <dcterms:modified xsi:type="dcterms:W3CDTF">2021-03-28T15:36:09Z</dcterms:modified>
</cp:coreProperties>
</file>