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6" r:id="rId10"/>
    <p:sldId id="327" r:id="rId11"/>
    <p:sldId id="329" r:id="rId12"/>
    <p:sldId id="33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21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1737B2-3BC3-B443-BBFD-3E5E2AC44B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A141A-7D31-EE4B-9A94-B510F198A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7250942-27A1-8940-8199-297DBCA1B5B9}" type="datetimeFigureOut">
              <a:rPr lang="en-US" altLang="zh-TW"/>
              <a:pPr>
                <a:defRPr/>
              </a:pPr>
              <a:t>3/27/21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6530B-BC5C-2343-81AB-3B297B9AF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2AFB7-15D7-174B-A683-8FCD1AA47E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77C9712-9504-C842-BE24-C99D2CDDAC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>
            <a:extLst>
              <a:ext uri="{FF2B5EF4-FFF2-40B4-BE49-F238E27FC236}">
                <a16:creationId xmlns:a16="http://schemas.microsoft.com/office/drawing/2014/main" id="{A78686BC-A504-F24D-9575-5EF18A9277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EA51424-13A7-4E4E-A0C3-546D2B169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E218A-7A36-CD43-B831-51526261BC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2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8ED879-38DE-8F45-A1A8-221B228EE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F6FC4-872F-0947-8B71-13875EAF42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6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A55D72A-1A9A-3446-8A25-A78318C992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F8BB7-1654-6747-BFFB-62069E447E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3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0D786EA-CD9B-DC46-80A2-A6C132286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8BA13-BF11-5A4C-AA8F-7D4E08F2DB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99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EA0EB78-DEC3-8B47-B23A-0E46F0691D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837C9-DA1B-6B41-A2F9-542D19FC3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3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7CD1ED-CC12-3543-ADA3-F01EC780A5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23915-7C69-9044-B86C-33765868DB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35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8763126-2F7F-3444-9F9A-0DF67FA12A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BD4CD-03E7-274F-966C-0893E8E0D5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2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A76BD8B-4B31-3B41-BDA2-2EA416B72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9E1D-9881-1845-B835-8B74184DCC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3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1C9B56-94B3-ED42-9E2E-4BEB68EB9B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EE158-935C-5A4A-8751-5390981C66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64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FA20A93-DA2F-354C-90C1-2E63C358A7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E07AE-D6A9-2143-85E0-1B3F1763F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0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136E73-2819-B84F-88D9-380A5ADF0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25896C-241D-B348-ADC8-4A4B2404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09ABD6B-4A09-F84A-A231-F0F87B08F0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8C55F11-B656-324B-8934-D29908D109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E6AEF1B-5C1C-144F-BFCC-A3BA4F2A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42CDF187-8102-6842-9DF1-71AAEF350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3397157-7FE4-A341-AEFA-C7AE945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BA3F17D-2825-7A41-BB0F-13F5E4E5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 previous inheritance examples showed how to override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__init__</a:t>
            </a:r>
            <a:r>
              <a:rPr lang="en-US" altLang="zh-TW">
                <a:ea typeface="新細明體" panose="02020500000000000000" pitchFamily="18" charset="-120"/>
              </a:rPr>
              <a:t> method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Called superclass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__init__</a:t>
            </a:r>
            <a:r>
              <a:rPr lang="en-US" altLang="zh-TW">
                <a:ea typeface="新細明體" panose="02020500000000000000" pitchFamily="18" charset="-120"/>
              </a:rPr>
              <a:t> method and then added onto that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same can be done for any other method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method can call the superclass equivalent and add to it, or do something completely different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72DE6C9-79C9-0D42-BF9C-9F495B76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EBAFDE0-593B-4C48-A4A1-E5A20C86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Polymorphism provides great flexibility when designing programs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AttributeError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exception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raised when a method is receives an object which is not an instance of the right class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isinstance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determines whether object is an instance of a class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isinstance(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object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3D8F4FD-8C71-F744-8F9E-AA254C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6F9AE66-5D6C-604C-8D7F-51F4CAD6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Inheritance, including:</a:t>
            </a:r>
          </a:p>
          <a:p>
            <a:pPr lvl="2" eaLnBrk="1" hangingPunct="1"/>
            <a:r>
              <a:rPr lang="en-US" altLang="en-US"/>
              <a:t>“Is a” relationships</a:t>
            </a:r>
          </a:p>
          <a:p>
            <a:pPr lvl="2" eaLnBrk="1" hangingPunct="1"/>
            <a:r>
              <a:rPr lang="en-US" altLang="en-US"/>
              <a:t>Subclasses and superclasses</a:t>
            </a:r>
          </a:p>
          <a:p>
            <a:pPr lvl="2" eaLnBrk="1" hangingPunct="1"/>
            <a:r>
              <a:rPr lang="en-US" altLang="en-US"/>
              <a:t>Defining subclasses and initializer methods</a:t>
            </a:r>
          </a:p>
          <a:p>
            <a:pPr lvl="2" eaLnBrk="1" hangingPunct="1"/>
            <a:r>
              <a:rPr lang="en-US" altLang="en-US"/>
              <a:t>Depicting inheritance in UML diagrams</a:t>
            </a:r>
          </a:p>
          <a:p>
            <a:pPr lvl="1" eaLnBrk="1" hangingPunct="1"/>
            <a:r>
              <a:rPr lang="en-US" altLang="en-US"/>
              <a:t>Polymorphism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en-US"/>
              <a:t> function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7C442D7-3B27-C54F-8C7A-D50ADFC6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64613842-9591-E945-BE6E-D5915364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Introduction to Inheritance</a:t>
            </a:r>
          </a:p>
          <a:p>
            <a:r>
              <a:rPr lang="en-US" altLang="en-US"/>
              <a:t>Polymorphism</a:t>
            </a:r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1BD3564-2208-A94E-ABC6-E94A327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80FF621-3BAD-AA48-8DFC-A88E2F6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In the real world, many objects are a specialized version of more general objects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grasshoppers and bees are specialized types of insect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In addition to the general insect characteristics, they have unique characteristics: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Grasshoppers can jump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Bees can sting, make honey, and build hives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9F50DC0-7407-5F4B-8BC3-3841795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Inheritance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5123" name="Content Placeholder 3">
            <a:extLst>
              <a:ext uri="{FF2B5EF4-FFF2-40B4-BE49-F238E27FC236}">
                <a16:creationId xmlns:a16="http://schemas.microsoft.com/office/drawing/2014/main" id="{B5B71B64-38AE-CA40-A178-BE2619C6A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62175"/>
            <a:ext cx="8229600" cy="34020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A123685-73AF-B643-BFF5-8271BEB9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DE23092-85CB-4846-AC49-B4AB0003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en-US" u="sng"/>
              <a:t>Is a” relationship</a:t>
            </a:r>
            <a:r>
              <a:rPr lang="en-US" altLang="en-US"/>
              <a:t>: exists when one object is a specialized version of another object</a:t>
            </a:r>
          </a:p>
          <a:p>
            <a:pPr lvl="1"/>
            <a:r>
              <a:rPr lang="en-US" altLang="en-US"/>
              <a:t>Specialized object has all the characteristics of the general object plus unique characteristics</a:t>
            </a:r>
          </a:p>
          <a:p>
            <a:pPr lvl="1"/>
            <a:r>
              <a:rPr lang="en-US" altLang="en-US"/>
              <a:t>Example: Rectangle is a shape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	              Flower is a plant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7898B7B-7386-704F-8714-F9F9B027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19F0A91-3528-0B47-B9B4-29625A2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Inheritance</a:t>
            </a:r>
            <a:r>
              <a:rPr lang="en-US" altLang="en-US"/>
              <a:t>: used to create an “is a” relationship between classes </a:t>
            </a:r>
          </a:p>
          <a:p>
            <a:r>
              <a:rPr lang="en-US" altLang="en-US" u="sng"/>
              <a:t>Superclass (base class)</a:t>
            </a:r>
            <a:r>
              <a:rPr lang="en-US" altLang="en-US"/>
              <a:t>: a general class </a:t>
            </a:r>
          </a:p>
          <a:p>
            <a:r>
              <a:rPr lang="en-US" altLang="en-US" u="sng"/>
              <a:t>Subclass (derived class)</a:t>
            </a:r>
            <a:r>
              <a:rPr lang="en-US" altLang="en-US"/>
              <a:t>: a specialized class</a:t>
            </a:r>
          </a:p>
          <a:p>
            <a:pPr lvl="1"/>
            <a:r>
              <a:rPr lang="en-US" altLang="en-US"/>
              <a:t>An extended version of the superclass</a:t>
            </a: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Inherits attributes and methods of the superclass</a:t>
            </a: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New attributes and methods can be added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1B051D1-6120-434C-B55A-089AA73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and the “Is a” Relationship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BCA50EE-5B82-2247-A9E6-173CB82B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example, need to create classes for cars, pickup trucks, and SUVs</a:t>
            </a:r>
          </a:p>
          <a:p>
            <a:r>
              <a:rPr lang="en-US" altLang="en-US"/>
              <a:t>All are automobiles</a:t>
            </a:r>
          </a:p>
          <a:p>
            <a:pPr lvl="1"/>
            <a:r>
              <a:rPr lang="en-US" altLang="en-US"/>
              <a:t>Have a make, year model, mileage, and price </a:t>
            </a:r>
          </a:p>
          <a:p>
            <a:pPr lvl="1"/>
            <a:r>
              <a:rPr lang="en-US" altLang="en-US"/>
              <a:t>This can be the attributes for the base class</a:t>
            </a:r>
          </a:p>
          <a:p>
            <a:r>
              <a:rPr lang="en-US" altLang="en-US"/>
              <a:t>In addition:</a:t>
            </a:r>
          </a:p>
          <a:p>
            <a:pPr lvl="1"/>
            <a:r>
              <a:rPr lang="en-US" altLang="en-US"/>
              <a:t>Car has a number of doors </a:t>
            </a:r>
          </a:p>
          <a:p>
            <a:pPr lvl="1"/>
            <a:r>
              <a:rPr lang="en-US" altLang="en-US"/>
              <a:t>Pickup truck has a drive type</a:t>
            </a:r>
          </a:p>
          <a:p>
            <a:pPr lvl="1"/>
            <a:r>
              <a:rPr lang="en-US" altLang="en-US"/>
              <a:t>SUV has a passenger capacity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42E6A4C-B060-E148-B81B-84D5D04C8A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/>
              <a:t>Inheritance and the “Is a” Relationship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EE739FB-454D-0448-8D7E-E6610F2FB7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 a class definition for a subclass: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To indicate inheritance, the superclass name is placed in parentheses after subclass name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Car(Automobile):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The initializer method of a subclass calls the initializer method of the superclass and then initializes the unique data attributes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Add method definitions for unique methods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1A4EF00-603D-514A-90FD-B3EAA01C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30C2326-BED1-EB4C-B576-63CB8ED6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Polymorphism</a:t>
            </a:r>
            <a:r>
              <a:rPr lang="en-US" altLang="zh-TW">
                <a:ea typeface="新細明體" panose="02020500000000000000" pitchFamily="18" charset="-120"/>
              </a:rPr>
              <a:t>: an object’s ability to take different forms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Essential ingredients of polymorphic behavior: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Ability to define a method in a superclass and override it in a subclass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Subclass defines method with the same name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Ability to call the correct version of overridden method depending on the type of object that called for it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511</Words>
  <Application>Microsoft Macintosh PowerPoint</Application>
  <PresentationFormat>如螢幕大小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Tw Cen MT</vt:lpstr>
      <vt:lpstr>Default Design</vt:lpstr>
      <vt:lpstr>PowerPoint 簡報</vt:lpstr>
      <vt:lpstr>Topics</vt:lpstr>
      <vt:lpstr>Introduction to Inheritance</vt:lpstr>
      <vt:lpstr>Introduction to Inheritance (cont’d.)</vt:lpstr>
      <vt:lpstr>Inheritance and the “Is a” Relationship</vt:lpstr>
      <vt:lpstr>Inheritance and the “Is a” Relationship (cont’d.)</vt:lpstr>
      <vt:lpstr>Inheritance and the “Is a” Relationship (cont’d.)</vt:lpstr>
      <vt:lpstr>Inheritance and the “Is a” Relationship (cont’d.)</vt:lpstr>
      <vt:lpstr>Polymorphism</vt:lpstr>
      <vt:lpstr>Polymorphism (cont’d.)</vt:lpstr>
      <vt:lpstr>The isinstance Function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Microsoft Office User</cp:lastModifiedBy>
  <cp:revision>127</cp:revision>
  <dcterms:created xsi:type="dcterms:W3CDTF">2011-02-21T19:15:53Z</dcterms:created>
  <dcterms:modified xsi:type="dcterms:W3CDTF">2021-03-27T15:31:01Z</dcterms:modified>
</cp:coreProperties>
</file>