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5" r:id="rId1"/>
  </p:sldMasterIdLst>
  <p:sldIdLst>
    <p:sldId id="256" r:id="rId2"/>
    <p:sldId id="257" r:id="rId3"/>
    <p:sldId id="261" r:id="rId4"/>
    <p:sldId id="269" r:id="rId5"/>
    <p:sldId id="272" r:id="rId6"/>
    <p:sldId id="270" r:id="rId7"/>
    <p:sldId id="271" r:id="rId8"/>
    <p:sldId id="273" r:id="rId9"/>
    <p:sldId id="268" r:id="rId10"/>
    <p:sldId id="259" r:id="rId11"/>
    <p:sldId id="260" r:id="rId12"/>
    <p:sldId id="262" r:id="rId13"/>
    <p:sldId id="263" r:id="rId14"/>
    <p:sldId id="264" r:id="rId15"/>
    <p:sldId id="266" r:id="rId16"/>
    <p:sldId id="26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謝尚泓" initials="謝尚泓" lastIdx="1" clrIdx="0">
    <p:extLst>
      <p:ext uri="{19B8F6BF-5375-455C-9EA6-DF929625EA0E}">
        <p15:presenceInfo xmlns:p15="http://schemas.microsoft.com/office/powerpoint/2012/main" userId="S::106360101@cc.ntut.edu.tw::10a1449e-84f2-4b15-a3e3-ff9bf5a03ee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B6F4"/>
    <a:srgbClr val="9765E9"/>
    <a:srgbClr val="8C54E6"/>
    <a:srgbClr val="0F0F0F"/>
    <a:srgbClr val="1F1F1F"/>
    <a:srgbClr val="2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148309-F924-4E41-9662-EC98BC74992C}" v="4" dt="2021-06-18T14:01:34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謝尚泓" userId="10a1449e-84f2-4b15-a3e3-ff9bf5a03ee1" providerId="ADAL" clId="{E1148309-F924-4E41-9662-EC98BC74992C}"/>
    <pc:docChg chg="custSel modSld">
      <pc:chgData name="謝尚泓" userId="10a1449e-84f2-4b15-a3e3-ff9bf5a03ee1" providerId="ADAL" clId="{E1148309-F924-4E41-9662-EC98BC74992C}" dt="2021-06-18T14:03:41.884" v="55" actId="14100"/>
      <pc:docMkLst>
        <pc:docMk/>
      </pc:docMkLst>
      <pc:sldChg chg="addSp delSp modSp mod">
        <pc:chgData name="謝尚泓" userId="10a1449e-84f2-4b15-a3e3-ff9bf5a03ee1" providerId="ADAL" clId="{E1148309-F924-4E41-9662-EC98BC74992C}" dt="2021-06-18T14:00:23.626" v="11" actId="1076"/>
        <pc:sldMkLst>
          <pc:docMk/>
          <pc:sldMk cId="3326525695" sldId="262"/>
        </pc:sldMkLst>
        <pc:picChg chg="add mod">
          <ac:chgData name="謝尚泓" userId="10a1449e-84f2-4b15-a3e3-ff9bf5a03ee1" providerId="ADAL" clId="{E1148309-F924-4E41-9662-EC98BC74992C}" dt="2021-06-18T14:00:23.626" v="11" actId="1076"/>
          <ac:picMkLst>
            <pc:docMk/>
            <pc:sldMk cId="3326525695" sldId="262"/>
            <ac:picMk id="4" creationId="{2A09B06C-AA8E-489A-9F95-5764CDF4C06D}"/>
          </ac:picMkLst>
        </pc:picChg>
        <pc:picChg chg="del">
          <ac:chgData name="謝尚泓" userId="10a1449e-84f2-4b15-a3e3-ff9bf5a03ee1" providerId="ADAL" clId="{E1148309-F924-4E41-9662-EC98BC74992C}" dt="2021-06-18T13:59:38.271" v="0" actId="478"/>
          <ac:picMkLst>
            <pc:docMk/>
            <pc:sldMk cId="3326525695" sldId="262"/>
            <ac:picMk id="7" creationId="{F4DF5176-5971-4774-86DE-7B6E0C3820F8}"/>
          </ac:picMkLst>
        </pc:picChg>
      </pc:sldChg>
      <pc:sldChg chg="addSp delSp modSp mod">
        <pc:chgData name="謝尚泓" userId="10a1449e-84f2-4b15-a3e3-ff9bf5a03ee1" providerId="ADAL" clId="{E1148309-F924-4E41-9662-EC98BC74992C}" dt="2021-06-18T14:00:55.691" v="21" actId="1076"/>
        <pc:sldMkLst>
          <pc:docMk/>
          <pc:sldMk cId="3489292648" sldId="263"/>
        </pc:sldMkLst>
        <pc:picChg chg="add mod">
          <ac:chgData name="謝尚泓" userId="10a1449e-84f2-4b15-a3e3-ff9bf5a03ee1" providerId="ADAL" clId="{E1148309-F924-4E41-9662-EC98BC74992C}" dt="2021-06-18T14:00:55.691" v="21" actId="1076"/>
          <ac:picMkLst>
            <pc:docMk/>
            <pc:sldMk cId="3489292648" sldId="263"/>
            <ac:picMk id="4" creationId="{4E4AE825-8596-4F58-8884-E2EF78E4C7B8}"/>
          </ac:picMkLst>
        </pc:picChg>
        <pc:picChg chg="del">
          <ac:chgData name="謝尚泓" userId="10a1449e-84f2-4b15-a3e3-ff9bf5a03ee1" providerId="ADAL" clId="{E1148309-F924-4E41-9662-EC98BC74992C}" dt="2021-06-18T14:00:32.225" v="12" actId="478"/>
          <ac:picMkLst>
            <pc:docMk/>
            <pc:sldMk cId="3489292648" sldId="263"/>
            <ac:picMk id="5" creationId="{61447875-22E5-4AB4-B94D-C736BB99F207}"/>
          </ac:picMkLst>
        </pc:picChg>
      </pc:sldChg>
      <pc:sldChg chg="addSp delSp modSp mod">
        <pc:chgData name="謝尚泓" userId="10a1449e-84f2-4b15-a3e3-ff9bf5a03ee1" providerId="ADAL" clId="{E1148309-F924-4E41-9662-EC98BC74992C}" dt="2021-06-18T14:03:41.884" v="55" actId="14100"/>
        <pc:sldMkLst>
          <pc:docMk/>
          <pc:sldMk cId="2554308271" sldId="264"/>
        </pc:sldMkLst>
        <pc:spChg chg="add mod">
          <ac:chgData name="謝尚泓" userId="10a1449e-84f2-4b15-a3e3-ff9bf5a03ee1" providerId="ADAL" clId="{E1148309-F924-4E41-9662-EC98BC74992C}" dt="2021-06-18T14:03:35.570" v="54" actId="208"/>
          <ac:spMkLst>
            <pc:docMk/>
            <pc:sldMk cId="2554308271" sldId="264"/>
            <ac:spMk id="12" creationId="{F41B1304-BBD4-4A90-93AD-C01FA5E78C9C}"/>
          </ac:spMkLst>
        </pc:spChg>
        <pc:picChg chg="add mod">
          <ac:chgData name="謝尚泓" userId="10a1449e-84f2-4b15-a3e3-ff9bf5a03ee1" providerId="ADAL" clId="{E1148309-F924-4E41-9662-EC98BC74992C}" dt="2021-06-18T14:01:26.955" v="29" actId="1076"/>
          <ac:picMkLst>
            <pc:docMk/>
            <pc:sldMk cId="2554308271" sldId="264"/>
            <ac:picMk id="4" creationId="{D1290639-2DAA-4412-BA66-338E42AE6E88}"/>
          </ac:picMkLst>
        </pc:picChg>
        <pc:picChg chg="del">
          <ac:chgData name="謝尚泓" userId="10a1449e-84f2-4b15-a3e3-ff9bf5a03ee1" providerId="ADAL" clId="{E1148309-F924-4E41-9662-EC98BC74992C}" dt="2021-06-18T14:01:03.180" v="22" actId="478"/>
          <ac:picMkLst>
            <pc:docMk/>
            <pc:sldMk cId="2554308271" sldId="264"/>
            <ac:picMk id="5" creationId="{61447875-22E5-4AB4-B94D-C736BB99F207}"/>
          </ac:picMkLst>
        </pc:picChg>
        <pc:picChg chg="add mod modCrop">
          <ac:chgData name="謝尚泓" userId="10a1449e-84f2-4b15-a3e3-ff9bf5a03ee1" providerId="ADAL" clId="{E1148309-F924-4E41-9662-EC98BC74992C}" dt="2021-06-18T14:03:41.884" v="55" actId="14100"/>
          <ac:picMkLst>
            <pc:docMk/>
            <pc:sldMk cId="2554308271" sldId="264"/>
            <ac:picMk id="8" creationId="{D681BEFF-E3E3-4C5F-A801-67F15D2D7C4B}"/>
          </ac:picMkLst>
        </pc:picChg>
        <pc:cxnChg chg="add mod">
          <ac:chgData name="謝尚泓" userId="10a1449e-84f2-4b15-a3e3-ff9bf5a03ee1" providerId="ADAL" clId="{E1148309-F924-4E41-9662-EC98BC74992C}" dt="2021-06-18T14:02:53.639" v="46" actId="14100"/>
          <ac:cxnSpMkLst>
            <pc:docMk/>
            <pc:sldMk cId="2554308271" sldId="264"/>
            <ac:cxnSpMk id="10" creationId="{FE3D3141-1353-4A98-B65D-B4BABBA6F3E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2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8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0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1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1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8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2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16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5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56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29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h99474/Python_Final_Project_RecommenderSyste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圖片 56">
            <a:extLst>
              <a:ext uri="{FF2B5EF4-FFF2-40B4-BE49-F238E27FC236}">
                <a16:creationId xmlns:a16="http://schemas.microsoft.com/office/drawing/2014/main" id="{8239ED0D-B77C-4B93-858D-C6B130EB3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1627"/>
            <a:ext cx="12192000" cy="437809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849" y="446806"/>
            <a:ext cx="11390302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66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Movie Recommender System</a:t>
            </a:r>
            <a:endParaRPr lang="zh-TW" altLang="en-US" sz="66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DF90F0-485C-464E-9281-90A882438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6249" y="4945560"/>
            <a:ext cx="3519502" cy="1313234"/>
          </a:xfrm>
        </p:spPr>
        <p:txBody>
          <a:bodyPr anchor="t">
            <a:norm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Team Members</a:t>
            </a:r>
          </a:p>
          <a:p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106360101 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謝尚泓 電子四甲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106360130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陳良葳 電子四甲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endParaRPr lang="zh-TW" altLang="en-US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3B69B73D-4E4D-40F7-AD0B-5FC4D0B8D453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474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System Architecture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BCB50928-1F29-4D80-975B-0591E3710A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04"/>
          <a:stretch/>
        </p:blipFill>
        <p:spPr>
          <a:xfrm>
            <a:off x="1489298" y="2159108"/>
            <a:ext cx="9355871" cy="3124091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F8E12EEF-03F9-4171-B114-A71C33F53CBB}"/>
              </a:ext>
            </a:extLst>
          </p:cNvPr>
          <p:cNvSpPr/>
          <p:nvPr/>
        </p:nvSpPr>
        <p:spPr>
          <a:xfrm>
            <a:off x="6228193" y="4850130"/>
            <a:ext cx="1428361" cy="4330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C7B8506-6618-4100-8378-842B7B6DA002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483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RS</a:t>
            </a:r>
            <a:r>
              <a:rPr lang="zh-TW" altLang="en-US" sz="54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78F777A-89EA-402F-A3DE-6DF52CD4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285" y="321013"/>
            <a:ext cx="9441822" cy="576958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BE13FC0-6036-4D5D-9131-7AA78607497A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11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1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187" y="31085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PyQt6 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 </a:t>
            </a:r>
            <a:r>
              <a:rPr lang="en-US" altLang="zh-TW" sz="540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ome Page</a:t>
            </a:r>
            <a:endParaRPr lang="zh-TW" altLang="en-US" sz="11500" dirty="0">
              <a:solidFill>
                <a:schemeClr val="tx2">
                  <a:lumMod val="9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1384617" y="31085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8DEF679-9A65-4B1E-A4C8-A335D183D885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12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4" name="圖片 3" descr="一張含有 文字, 螢幕擷取畫面, 電子用品 的圖片&#10;&#10;自動產生的描述">
            <a:extLst>
              <a:ext uri="{FF2B5EF4-FFF2-40B4-BE49-F238E27FC236}">
                <a16:creationId xmlns:a16="http://schemas.microsoft.com/office/drawing/2014/main" id="{2A09B06C-AA8E-489A-9F95-5764CDF4C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17" y="1742716"/>
            <a:ext cx="9163977" cy="511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2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187" y="31085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PyQt6 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 </a:t>
            </a:r>
            <a:r>
              <a:rPr lang="en-US" altLang="zh-TW" sz="540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Video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Page</a:t>
            </a:r>
            <a:endParaRPr lang="zh-TW" altLang="en-US" sz="11500" dirty="0">
              <a:solidFill>
                <a:schemeClr val="tx2">
                  <a:lumMod val="9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1384617" y="31085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66494F7-B29F-47C7-B243-4198DC937323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13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0DABF0D-D1F4-4D92-BB4C-DD46827F4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76" y="1450791"/>
            <a:ext cx="8181888" cy="536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9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187" y="31085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PyQt6 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 </a:t>
            </a:r>
            <a:r>
              <a:rPr lang="en-US" altLang="zh-TW" sz="540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Account</a:t>
            </a:r>
            <a:endParaRPr lang="zh-TW" altLang="en-US" sz="11500" dirty="0">
              <a:solidFill>
                <a:schemeClr val="tx2">
                  <a:lumMod val="9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1384617" y="31085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0B5279A-E817-4EA2-9DE1-D11583D8DF6B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14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D1290639-2DAA-4412-BA66-338E42AE6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934" y="1905429"/>
            <a:ext cx="8920295" cy="4952571"/>
          </a:xfrm>
          <a:prstGeom prst="rect">
            <a:avLst/>
          </a:prstGeom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D681BEFF-E3E3-4C5F-A801-67F15D2D7C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60" b="52852"/>
          <a:stretch/>
        </p:blipFill>
        <p:spPr>
          <a:xfrm>
            <a:off x="4298623" y="1672843"/>
            <a:ext cx="2875175" cy="3952972"/>
          </a:xfrm>
          <a:prstGeom prst="rect">
            <a:avLst/>
          </a:prstGeom>
          <a:ln w="57150">
            <a:solidFill>
              <a:srgbClr val="FFC000"/>
            </a:solidFill>
          </a:ln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E3D3141-1353-4A98-B65D-B4BABBA6F3EC}"/>
              </a:ext>
            </a:extLst>
          </p:cNvPr>
          <p:cNvCxnSpPr>
            <a:cxnSpLocks/>
          </p:cNvCxnSpPr>
          <p:nvPr/>
        </p:nvCxnSpPr>
        <p:spPr>
          <a:xfrm flipH="1" flipV="1">
            <a:off x="7296347" y="3165048"/>
            <a:ext cx="1253764" cy="263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F41B1304-BBD4-4A90-93AD-C01FA5E78C9C}"/>
              </a:ext>
            </a:extLst>
          </p:cNvPr>
          <p:cNvSpPr/>
          <p:nvPr/>
        </p:nvSpPr>
        <p:spPr>
          <a:xfrm>
            <a:off x="8550111" y="2422689"/>
            <a:ext cx="1659118" cy="183822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>
                    <a:lumMod val="75000"/>
                  </a:schemeClr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5430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0516CDEC-D38E-448A-BEEB-8A505228E7E2}"/>
              </a:ext>
            </a:extLst>
          </p:cNvPr>
          <p:cNvSpPr txBox="1">
            <a:spLocks/>
          </p:cNvSpPr>
          <p:nvPr/>
        </p:nvSpPr>
        <p:spPr>
          <a:xfrm>
            <a:off x="3535880" y="1470582"/>
            <a:ext cx="5438437" cy="29597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13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DEMO</a:t>
            </a:r>
            <a:endParaRPr lang="zh-TW" altLang="en-US" sz="496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C1B5C13A-B8E4-4E85-A8D8-E253FE18FE75}"/>
              </a:ext>
            </a:extLst>
          </p:cNvPr>
          <p:cNvSpPr txBox="1">
            <a:spLocks/>
          </p:cNvSpPr>
          <p:nvPr/>
        </p:nvSpPr>
        <p:spPr>
          <a:xfrm>
            <a:off x="3622292" y="1470582"/>
            <a:ext cx="5438437" cy="29597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13800" dirty="0">
                <a:solidFill>
                  <a:srgbClr val="CEB6F4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DEMO</a:t>
            </a:r>
            <a:endParaRPr lang="zh-TW" altLang="en-US" sz="49600" dirty="0">
              <a:solidFill>
                <a:srgbClr val="CEB6F4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062A125-C576-4F97-86E9-7F7D414D2819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15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350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Contributions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3A14210A-4321-402C-9F5B-A68B6B926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893" y="1646177"/>
            <a:ext cx="11061759" cy="4537807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◆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106360101 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謝尚泓 電子四甲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後端、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Socket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Database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、推薦系統、前後端整合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r>
              <a:rPr lang="en-US" altLang="zh-TW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◆ 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106360130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陳良葳 電子四甲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 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前端、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PyQt6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GUI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、前後端整合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endParaRPr lang="zh-TW" altLang="en-US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432626C-AF75-497E-8734-6C77B17F5692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16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582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1863730-406E-4E31-9244-6F46132CCFB4}"/>
              </a:ext>
            </a:extLst>
          </p:cNvPr>
          <p:cNvSpPr txBox="1">
            <a:spLocks/>
          </p:cNvSpPr>
          <p:nvPr/>
        </p:nvSpPr>
        <p:spPr>
          <a:xfrm>
            <a:off x="739463" y="321013"/>
            <a:ext cx="7690549" cy="10123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Link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982CD31A-5EB2-48CB-8B03-41C0CD0EAB9E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567BA728-CEDB-4297-830B-3C715D2FEFAE}"/>
              </a:ext>
            </a:extLst>
          </p:cNvPr>
          <p:cNvSpPr txBox="1">
            <a:spLocks/>
          </p:cNvSpPr>
          <p:nvPr/>
        </p:nvSpPr>
        <p:spPr>
          <a:xfrm>
            <a:off x="628893" y="1646177"/>
            <a:ext cx="11061759" cy="45378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◆ 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[1] </a:t>
            </a:r>
            <a:r>
              <a:rPr lang="en-US" altLang="zh-TW" sz="2000" dirty="0" err="1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Github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  <a:hlinkClick r:id="rId2"/>
              </a:rPr>
              <a:t>https://github.com/samh99474/Python_Final_Project_RecommenderSystem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◆ 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[2] </a:t>
            </a:r>
            <a:r>
              <a:rPr lang="en-US" altLang="zh-TW" sz="2000" dirty="0" err="1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Youtube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Video Demo: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………………</a:t>
            </a:r>
          </a:p>
          <a:p>
            <a:pPr marL="0" indent="0">
              <a:buNone/>
            </a:pP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AAD913-3D93-4364-B12F-6EE7F4E7E1DA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17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294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044" y="2416657"/>
            <a:ext cx="10596433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Problem</a:t>
            </a:r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 Information Overload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794264" y="2455902"/>
            <a:ext cx="45719" cy="933855"/>
          </a:xfrm>
          <a:prstGeom prst="roundRect">
            <a:avLst/>
          </a:prstGeom>
          <a:solidFill>
            <a:srgbClr val="8C54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0516CDEC-D38E-448A-BEEB-8A505228E7E2}"/>
              </a:ext>
            </a:extLst>
          </p:cNvPr>
          <p:cNvSpPr txBox="1">
            <a:spLocks/>
          </p:cNvSpPr>
          <p:nvPr/>
        </p:nvSpPr>
        <p:spPr>
          <a:xfrm>
            <a:off x="1132045" y="3389757"/>
            <a:ext cx="9821300" cy="10123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Sol: Personalization in the Big Data Era</a:t>
            </a:r>
            <a:endParaRPr lang="zh-TW" altLang="en-US" sz="8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C92893-45DA-4EEC-91A9-5EE72995FC20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43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12" y="240498"/>
            <a:ext cx="8760137" cy="1012343"/>
          </a:xfrm>
        </p:spPr>
        <p:txBody>
          <a:bodyPr anchor="b">
            <a:noAutofit/>
          </a:bodyPr>
          <a:lstStyle/>
          <a:p>
            <a:pPr algn="ctr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Recommender System (RS)</a:t>
            </a:r>
            <a:endParaRPr lang="zh-TW" altLang="en-US" sz="160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E9A9468D-88CF-4BB3-9FCE-61646F4BD978}"/>
              </a:ext>
            </a:extLst>
          </p:cNvPr>
          <p:cNvGrpSpPr/>
          <p:nvPr/>
        </p:nvGrpSpPr>
        <p:grpSpPr>
          <a:xfrm>
            <a:off x="1604010" y="1531429"/>
            <a:ext cx="10325099" cy="1897571"/>
            <a:chOff x="628893" y="1356248"/>
            <a:chExt cx="10325099" cy="1897571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4F83ADCD-3DD1-41C8-BD86-4DB10350614D}"/>
                </a:ext>
              </a:extLst>
            </p:cNvPr>
            <p:cNvSpPr/>
            <p:nvPr/>
          </p:nvSpPr>
          <p:spPr>
            <a:xfrm>
              <a:off x="4228072" y="1356248"/>
              <a:ext cx="3149600" cy="7416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b="0" i="0" u="none" strike="noStrike" baseline="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Recommender System</a:t>
              </a:r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ABC6E608-8773-4B73-91B7-50B90356B467}"/>
                </a:ext>
              </a:extLst>
            </p:cNvPr>
            <p:cNvSpPr/>
            <p:nvPr/>
          </p:nvSpPr>
          <p:spPr>
            <a:xfrm>
              <a:off x="628893" y="2512139"/>
              <a:ext cx="3149600" cy="7416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0" i="0" dirty="0"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Content Based Filtering</a:t>
              </a:r>
              <a:endParaRPr lang="zh-TW" altLang="en-US" dirty="0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794678D-883C-4325-9F96-47401AEF90C7}"/>
                </a:ext>
              </a:extLst>
            </p:cNvPr>
            <p:cNvSpPr/>
            <p:nvPr/>
          </p:nvSpPr>
          <p:spPr>
            <a:xfrm>
              <a:off x="4228072" y="2468769"/>
              <a:ext cx="3149600" cy="7416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0" i="0" dirty="0"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Collaborative Filtering</a:t>
              </a:r>
              <a:endParaRPr lang="zh-TW" altLang="en-US" dirty="0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DFE4C714-12C6-4433-8FCE-771E0658EB95}"/>
                </a:ext>
              </a:extLst>
            </p:cNvPr>
            <p:cNvSpPr/>
            <p:nvPr/>
          </p:nvSpPr>
          <p:spPr>
            <a:xfrm>
              <a:off x="7804392" y="2468769"/>
              <a:ext cx="3149600" cy="7416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0" i="0" dirty="0"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Hybrid</a:t>
              </a:r>
              <a:endParaRPr lang="zh-TW" altLang="en-US" dirty="0"/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97D01C88-16A7-4EF8-B531-3303EED9DDE0}"/>
                </a:ext>
              </a:extLst>
            </p:cNvPr>
            <p:cNvCxnSpPr>
              <a:stCxn id="4" idx="2"/>
              <a:endCxn id="10" idx="0"/>
            </p:cNvCxnSpPr>
            <p:nvPr/>
          </p:nvCxnSpPr>
          <p:spPr>
            <a:xfrm>
              <a:off x="5802872" y="2097928"/>
              <a:ext cx="0" cy="370841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F2B15526-E858-4445-87CD-A17D40816494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5802872" y="2097928"/>
              <a:ext cx="3576320" cy="370840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FFBADC9F-C561-47C3-8990-B69494E21A63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2114792" y="2097928"/>
              <a:ext cx="3688080" cy="414211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圖片 28">
            <a:extLst>
              <a:ext uri="{FF2B5EF4-FFF2-40B4-BE49-F238E27FC236}">
                <a16:creationId xmlns:a16="http://schemas.microsoft.com/office/drawing/2014/main" id="{5F68067D-0936-4B0A-A566-9F600215F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2" y="4095522"/>
            <a:ext cx="4756389" cy="2147279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5ADC18EE-EBC3-4275-88F0-AF2058205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464" y="4095522"/>
            <a:ext cx="5182875" cy="2147279"/>
          </a:xfrm>
          <a:prstGeom prst="rect">
            <a:avLst/>
          </a:prstGeom>
        </p:spPr>
      </p:pic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2ACF07F-C509-4764-997D-368DA03404BB}"/>
              </a:ext>
            </a:extLst>
          </p:cNvPr>
          <p:cNvCxnSpPr>
            <a:cxnSpLocks/>
          </p:cNvCxnSpPr>
          <p:nvPr/>
        </p:nvCxnSpPr>
        <p:spPr>
          <a:xfrm>
            <a:off x="6777989" y="3385630"/>
            <a:ext cx="0" cy="709892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36DF4FA5-B0C7-4FF3-BEFB-E86CC9ABA9A2}"/>
              </a:ext>
            </a:extLst>
          </p:cNvPr>
          <p:cNvCxnSpPr>
            <a:cxnSpLocks/>
          </p:cNvCxnSpPr>
          <p:nvPr/>
        </p:nvCxnSpPr>
        <p:spPr>
          <a:xfrm>
            <a:off x="2957829" y="3429000"/>
            <a:ext cx="0" cy="666522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A61038F-0EBD-48DD-8A6C-604080E971F2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3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49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Content Based Filtering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68A7006-D92D-4D3D-BB55-6836D504F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02" y="3099488"/>
            <a:ext cx="1889163" cy="143789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34EFDC3-D29E-4DBE-B8B3-8634DD850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483" y="3213191"/>
            <a:ext cx="3646151" cy="1357326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08BF8892-B709-46BA-872C-E3CE3DAAAD46}"/>
              </a:ext>
            </a:extLst>
          </p:cNvPr>
          <p:cNvSpPr/>
          <p:nvPr/>
        </p:nvSpPr>
        <p:spPr>
          <a:xfrm>
            <a:off x="6096000" y="1645969"/>
            <a:ext cx="5812872" cy="1012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文本數據預處理 </a:t>
            </a:r>
            <a:r>
              <a:rPr lang="en-US" altLang="zh-TW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 </a:t>
            </a:r>
            <a:r>
              <a:rPr lang="zh-TW" altLang="en-US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詞頻、資訊檢索與文本挖掘</a:t>
            </a:r>
            <a:endParaRPr lang="en-US" altLang="zh-TW" sz="2000" b="0" dirty="0"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en-US" altLang="zh-TW" sz="1600" b="0" dirty="0" err="1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Sklearn</a:t>
            </a:r>
            <a:r>
              <a:rPr lang="en-US" altLang="zh-TW" sz="1600" b="0" dirty="0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– </a:t>
            </a:r>
            <a:r>
              <a:rPr lang="en-US" altLang="zh-TW" sz="1600" b="0" i="0" dirty="0" err="1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CountVectorizer</a:t>
            </a:r>
            <a:r>
              <a:rPr lang="zh-TW" altLang="en-US" sz="160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</a:t>
            </a:r>
            <a:r>
              <a:rPr lang="en-US" altLang="zh-TW" sz="1600" b="0" i="0" dirty="0" err="1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TfidfTransformer</a:t>
            </a:r>
            <a:r>
              <a:rPr lang="en-US" altLang="zh-TW" sz="1600" b="0" i="0" dirty="0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 </a:t>
            </a:r>
            <a:endParaRPr lang="en-US" altLang="zh-TW" sz="1600" b="1" i="0" dirty="0">
              <a:solidFill>
                <a:schemeClr val="tx2">
                  <a:lumMod val="90000"/>
                </a:schemeClr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9BF95477-CB35-4DEF-B5C7-C7E75991C905}"/>
              </a:ext>
            </a:extLst>
          </p:cNvPr>
          <p:cNvSpPr/>
          <p:nvPr/>
        </p:nvSpPr>
        <p:spPr>
          <a:xfrm>
            <a:off x="6096000" y="3444469"/>
            <a:ext cx="5812872" cy="1012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Sorted</a:t>
            </a:r>
            <a:r>
              <a:rPr lang="en-US" altLang="zh-TW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Adobe 黑体 Std R" panose="020B0400000000000000" pitchFamily="34" charset="-128"/>
              </a:rPr>
              <a:t> </a:t>
            </a:r>
            <a:r>
              <a:rPr lang="en-US" altLang="zh-TW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Cosine Similarity</a:t>
            </a:r>
            <a:endParaRPr lang="en-US" altLang="zh-TW" sz="1600" b="1" i="0" dirty="0">
              <a:solidFill>
                <a:schemeClr val="tx2">
                  <a:lumMod val="90000"/>
                </a:schemeClr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D0EA1D8E-0C87-4F4A-8CB0-E16B99541FD2}"/>
              </a:ext>
            </a:extLst>
          </p:cNvPr>
          <p:cNvSpPr/>
          <p:nvPr/>
        </p:nvSpPr>
        <p:spPr>
          <a:xfrm>
            <a:off x="6096000" y="5242969"/>
            <a:ext cx="5812872" cy="1012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Sorted Weighted Rating</a:t>
            </a:r>
            <a:endParaRPr lang="en-US" altLang="zh-TW" sz="20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zh-TW" sz="16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IMDB formula of weighted rating (WR)(</a:t>
            </a:r>
            <a:r>
              <a:rPr lang="en-US" altLang="zh-TW" sz="16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from 1 to 10)</a:t>
            </a:r>
            <a:endParaRPr lang="en-US" altLang="zh-TW" sz="1600" b="0" dirty="0">
              <a:solidFill>
                <a:schemeClr val="tx2"/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9DCC7F3-B5A7-4179-9A13-7B1231376FB4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9002436" y="2658313"/>
            <a:ext cx="0" cy="786156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92334C6-7D23-4F63-9A42-D7A382BFE4CE}"/>
              </a:ext>
            </a:extLst>
          </p:cNvPr>
          <p:cNvCxnSpPr/>
          <p:nvPr/>
        </p:nvCxnSpPr>
        <p:spPr>
          <a:xfrm>
            <a:off x="9002436" y="4456813"/>
            <a:ext cx="0" cy="786156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FB61E9D-B5B6-420F-903A-B898E750A211}"/>
              </a:ext>
            </a:extLst>
          </p:cNvPr>
          <p:cNvSpPr txBox="1"/>
          <p:nvPr/>
        </p:nvSpPr>
        <p:spPr>
          <a:xfrm>
            <a:off x="1641541" y="2984992"/>
            <a:ext cx="44544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Cosine Similarity</a:t>
            </a:r>
            <a:endParaRPr lang="en-US" altLang="zh-TW" sz="1050" b="1" i="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726D401-D4FF-4F7D-A402-B377B848E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558" y="5028123"/>
            <a:ext cx="3658076" cy="1508864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C163FD2B-4F47-4EC0-84E2-3C47AF6B0EC6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4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300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D361A6A2-F3B6-44F0-BE4A-FF1EB674C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344" y="4985464"/>
            <a:ext cx="9000876" cy="1822072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1A9ABAF0-F28F-49D4-A6CC-7CD8D1130D4C}"/>
              </a:ext>
            </a:extLst>
          </p:cNvPr>
          <p:cNvSpPr txBox="1"/>
          <p:nvPr/>
        </p:nvSpPr>
        <p:spPr>
          <a:xfrm>
            <a:off x="3023648" y="93188"/>
            <a:ext cx="614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Sorted</a:t>
            </a:r>
            <a:r>
              <a:rPr lang="en-US" altLang="zh-TW" sz="1800" b="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Adobe 黑体 Std R" panose="020B0400000000000000" pitchFamily="34" charset="-128"/>
              </a:rPr>
              <a:t> </a:t>
            </a:r>
            <a:r>
              <a:rPr lang="en-US" altLang="zh-TW" sz="18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Cosine Similarity</a:t>
            </a:r>
            <a:endParaRPr lang="en-US" altLang="zh-TW" sz="1400" b="1" i="0" dirty="0">
              <a:solidFill>
                <a:schemeClr val="tx2">
                  <a:lumMod val="90000"/>
                </a:schemeClr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8DAE493-A0ED-40C7-86A5-A5DD5529660F}"/>
              </a:ext>
            </a:extLst>
          </p:cNvPr>
          <p:cNvSpPr txBox="1"/>
          <p:nvPr/>
        </p:nvSpPr>
        <p:spPr>
          <a:xfrm>
            <a:off x="2117496" y="4357045"/>
            <a:ext cx="79538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Sorted Weighted Rating</a:t>
            </a:r>
            <a:endParaRPr lang="en-US" altLang="zh-TW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zh-TW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IMDB formula of weighted rating (WR)(</a:t>
            </a:r>
            <a:r>
              <a:rPr lang="en-US" altLang="zh-TW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from 1 to 10)</a:t>
            </a:r>
            <a:endParaRPr lang="en-US" altLang="zh-TW" b="0" dirty="0">
              <a:solidFill>
                <a:schemeClr val="tx2"/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3C85E5FD-393C-4B9A-A928-B13F1118A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143" y="462520"/>
            <a:ext cx="6357714" cy="3641723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85D5B803-213D-4B8C-9240-6867DC4FFF3D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5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369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Collaborative Filtering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3041F23-BB2A-4884-AD1E-31300FE37EC3}"/>
              </a:ext>
            </a:extLst>
          </p:cNvPr>
          <p:cNvSpPr txBox="1"/>
          <p:nvPr/>
        </p:nvSpPr>
        <p:spPr>
          <a:xfrm>
            <a:off x="6998862" y="1812053"/>
            <a:ext cx="3021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SVD</a:t>
            </a:r>
            <a:r>
              <a:rPr lang="zh-TW" altLang="en-US" sz="2400" b="0" i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對矩陣進行拆分</a:t>
            </a:r>
            <a:endParaRPr lang="zh-TW" altLang="en-US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0D0FF43-5AA1-4B7D-8A87-E14D47745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78" y="2676175"/>
            <a:ext cx="5291723" cy="361150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337ACDA-D8A3-4A42-9F98-A7312301C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526" y="2327383"/>
            <a:ext cx="5413054" cy="277967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FF5E94D-423A-41D6-AB5F-AE9F054FF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526" y="5160724"/>
            <a:ext cx="5414495" cy="150402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B738F56-BAC0-48B4-9FC4-67215892016E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6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290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8498805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Hybrid Approach</a:t>
            </a:r>
            <a:r>
              <a:rPr lang="zh-TW" altLang="en-US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(Cascade)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76F88673-22EE-4057-8454-2CB4D9F1FEE7}"/>
              </a:ext>
            </a:extLst>
          </p:cNvPr>
          <p:cNvSpPr/>
          <p:nvPr/>
        </p:nvSpPr>
        <p:spPr>
          <a:xfrm>
            <a:off x="1598507" y="2550690"/>
            <a:ext cx="1828800" cy="81070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Content Based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0394D59A-C473-46BF-AFCB-AACA74860067}"/>
              </a:ext>
            </a:extLst>
          </p:cNvPr>
          <p:cNvSpPr/>
          <p:nvPr/>
        </p:nvSpPr>
        <p:spPr>
          <a:xfrm>
            <a:off x="4861442" y="4343480"/>
            <a:ext cx="2652074" cy="81070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 Based</a:t>
            </a:r>
          </a:p>
          <a:p>
            <a:pPr algn="ctr"/>
            <a:r>
              <a:rPr lang="en-US" altLang="zh-TW" dirty="0"/>
              <a:t>Collaborative Filtering</a:t>
            </a:r>
            <a:endParaRPr lang="zh-TW" altLang="en-US" dirty="0"/>
          </a:p>
        </p:txBody>
      </p:sp>
      <p:pic>
        <p:nvPicPr>
          <p:cNvPr id="18" name="圖形 17" descr="連線 以實心填滿">
            <a:extLst>
              <a:ext uri="{FF2B5EF4-FFF2-40B4-BE49-F238E27FC236}">
                <a16:creationId xmlns:a16="http://schemas.microsoft.com/office/drawing/2014/main" id="{D88A9E86-F93F-441F-8DD3-2C0AC6A54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1380" y="4333110"/>
            <a:ext cx="914400" cy="914400"/>
          </a:xfrm>
          <a:prstGeom prst="rect">
            <a:avLst/>
          </a:prstGeom>
        </p:spPr>
      </p:pic>
      <p:pic>
        <p:nvPicPr>
          <p:cNvPr id="20" name="圖形 19" descr="場記板 以實心填滿">
            <a:extLst>
              <a:ext uri="{FF2B5EF4-FFF2-40B4-BE49-F238E27FC236}">
                <a16:creationId xmlns:a16="http://schemas.microsoft.com/office/drawing/2014/main" id="{8D5B5185-9303-4FBB-9E40-57F2D6E2E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825" y="2557861"/>
            <a:ext cx="687140" cy="687140"/>
          </a:xfrm>
          <a:prstGeom prst="rect">
            <a:avLst/>
          </a:prstGeom>
        </p:spPr>
      </p:pic>
      <p:pic>
        <p:nvPicPr>
          <p:cNvPr id="22" name="圖形 21" descr="影片膠片 以實心填滿">
            <a:extLst>
              <a:ext uri="{FF2B5EF4-FFF2-40B4-BE49-F238E27FC236}">
                <a16:creationId xmlns:a16="http://schemas.microsoft.com/office/drawing/2014/main" id="{AEE247DE-0632-4DEB-AE65-29B0D81056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292930">
            <a:off x="890247" y="2647755"/>
            <a:ext cx="616575" cy="616575"/>
          </a:xfrm>
          <a:prstGeom prst="rect">
            <a:avLst/>
          </a:prstGeom>
        </p:spPr>
      </p:pic>
      <p:pic>
        <p:nvPicPr>
          <p:cNvPr id="24" name="圖形 23" descr="優先順序 以實心填滿">
            <a:extLst>
              <a:ext uri="{FF2B5EF4-FFF2-40B4-BE49-F238E27FC236}">
                <a16:creationId xmlns:a16="http://schemas.microsoft.com/office/drawing/2014/main" id="{4C4A6D08-6D96-4B3E-A1F7-56F8D9934A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22131" y="4754765"/>
            <a:ext cx="914400" cy="914400"/>
          </a:xfrm>
          <a:prstGeom prst="rect">
            <a:avLst/>
          </a:prstGeom>
        </p:spPr>
      </p:pic>
      <p:pic>
        <p:nvPicPr>
          <p:cNvPr id="26" name="圖形 25" descr="夾紙板 (打勾) 以實心填滿">
            <a:extLst>
              <a:ext uri="{FF2B5EF4-FFF2-40B4-BE49-F238E27FC236}">
                <a16:creationId xmlns:a16="http://schemas.microsoft.com/office/drawing/2014/main" id="{A7711BBF-C1E7-4E21-AF07-92CE22D389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72716" y="4291632"/>
            <a:ext cx="914400" cy="914400"/>
          </a:xfrm>
          <a:prstGeom prst="rect">
            <a:avLst/>
          </a:prstGeom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F911CF3D-BDFD-4E6E-BCE5-5B8E2CD22E4F}"/>
              </a:ext>
            </a:extLst>
          </p:cNvPr>
          <p:cNvCxnSpPr>
            <a:cxnSpLocks/>
            <a:stCxn id="15" idx="3"/>
            <a:endCxn id="35" idx="1"/>
          </p:cNvCxnSpPr>
          <p:nvPr/>
        </p:nvCxnSpPr>
        <p:spPr>
          <a:xfrm>
            <a:off x="3427307" y="2956043"/>
            <a:ext cx="2302972" cy="15837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C0E1534-8F26-4B97-A90B-D3B2C02D4D7B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 flipV="1">
            <a:off x="7513516" y="4748832"/>
            <a:ext cx="2859200" cy="1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4D1DBAD-9219-4645-9F6B-9B6B21ABE1DC}"/>
              </a:ext>
            </a:extLst>
          </p:cNvPr>
          <p:cNvSpPr txBox="1"/>
          <p:nvPr/>
        </p:nvSpPr>
        <p:spPr>
          <a:xfrm>
            <a:off x="3143840" y="1834054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A preliminary </a:t>
            </a:r>
          </a:p>
          <a:p>
            <a:pPr algn="ctr"/>
            <a:r>
              <a:rPr lang="en-US" altLang="zh-TW" dirty="0"/>
              <a:t>output list of recommendations</a:t>
            </a:r>
            <a:endParaRPr lang="zh-TW" altLang="en-US" dirty="0"/>
          </a:p>
        </p:txBody>
      </p:sp>
      <p:pic>
        <p:nvPicPr>
          <p:cNvPr id="35" name="圖形 34" descr="夾紙板 (打勾) 以實心填滿">
            <a:extLst>
              <a:ext uri="{FF2B5EF4-FFF2-40B4-BE49-F238E27FC236}">
                <a16:creationId xmlns:a16="http://schemas.microsoft.com/office/drawing/2014/main" id="{2E799A76-7E30-44B6-A512-C5C8C0AC50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30279" y="2514680"/>
            <a:ext cx="914400" cy="914400"/>
          </a:xfrm>
          <a:prstGeom prst="rect">
            <a:avLst/>
          </a:prstGeom>
        </p:spPr>
      </p:pic>
      <p:sp>
        <p:nvSpPr>
          <p:cNvPr id="38" name="文字方塊 37">
            <a:extLst>
              <a:ext uri="{FF2B5EF4-FFF2-40B4-BE49-F238E27FC236}">
                <a16:creationId xmlns:a16="http://schemas.microsoft.com/office/drawing/2014/main" id="{9697067F-D85B-4E7D-9FCF-0AE0E19FEE0E}"/>
              </a:ext>
            </a:extLst>
          </p:cNvPr>
          <p:cNvSpPr txBox="1"/>
          <p:nvPr/>
        </p:nvSpPr>
        <p:spPr>
          <a:xfrm>
            <a:off x="9726675" y="5195662"/>
            <a:ext cx="22064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Refined</a:t>
            </a:r>
          </a:p>
          <a:p>
            <a:pPr algn="ctr"/>
            <a:r>
              <a:rPr lang="en-US" altLang="zh-TW" dirty="0"/>
              <a:t>Recommendations</a:t>
            </a:r>
            <a:endParaRPr lang="zh-TW" altLang="en-US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C1F3ADA8-9192-4663-898B-1D7EF318322D}"/>
              </a:ext>
            </a:extLst>
          </p:cNvPr>
          <p:cNvCxnSpPr>
            <a:cxnSpLocks/>
            <a:stCxn id="35" idx="2"/>
            <a:endCxn id="16" idx="0"/>
          </p:cNvCxnSpPr>
          <p:nvPr/>
        </p:nvCxnSpPr>
        <p:spPr>
          <a:xfrm>
            <a:off x="6187479" y="3429080"/>
            <a:ext cx="0" cy="91440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D9A5143B-4E60-4E10-87BD-0E69C08D5BD2}"/>
              </a:ext>
            </a:extLst>
          </p:cNvPr>
          <p:cNvSpPr txBox="1"/>
          <p:nvPr/>
        </p:nvSpPr>
        <p:spPr>
          <a:xfrm>
            <a:off x="7609178" y="3928536"/>
            <a:ext cx="240365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Further Sorting</a:t>
            </a:r>
          </a:p>
          <a:p>
            <a:pPr algn="ctr"/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Based on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Predictions</a:t>
            </a:r>
          </a:p>
          <a:p>
            <a:pPr algn="ctr"/>
            <a:r>
              <a:rPr lang="en-US" altLang="zh-TW" sz="1400" dirty="0">
                <a:solidFill>
                  <a:srgbClr val="CEB6F4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(SVD - </a:t>
            </a:r>
            <a:r>
              <a:rPr lang="en-US" altLang="zh-TW" sz="1400" b="0" dirty="0">
                <a:solidFill>
                  <a:srgbClr val="CEB6F4"/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Estimate Scores)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76D328A-1492-4F80-8BC3-1C75AAD5C3D3}"/>
              </a:ext>
            </a:extLst>
          </p:cNvPr>
          <p:cNvSpPr txBox="1"/>
          <p:nvPr/>
        </p:nvSpPr>
        <p:spPr>
          <a:xfrm>
            <a:off x="2965350" y="2694586"/>
            <a:ext cx="32221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Sorted Cosine Similarity</a:t>
            </a:r>
            <a:endParaRPr lang="en-US" altLang="zh-TW" sz="1100" b="0" dirty="0">
              <a:solidFill>
                <a:srgbClr val="CEB6F4"/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BF3B2AA-F096-4703-973B-E599B624FB0A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7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300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>
            <a:extLst>
              <a:ext uri="{FF2B5EF4-FFF2-40B4-BE49-F238E27FC236}">
                <a16:creationId xmlns:a16="http://schemas.microsoft.com/office/drawing/2014/main" id="{1A9ABAF0-F28F-49D4-A6CC-7CD8D1130D4C}"/>
              </a:ext>
            </a:extLst>
          </p:cNvPr>
          <p:cNvSpPr txBox="1"/>
          <p:nvPr/>
        </p:nvSpPr>
        <p:spPr>
          <a:xfrm>
            <a:off x="3023648" y="93188"/>
            <a:ext cx="614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Hybrid Approach</a:t>
            </a:r>
            <a:r>
              <a:rPr lang="zh-TW" altLang="en-US" sz="18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18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(Cascade)</a:t>
            </a:r>
            <a:endParaRPr lang="en-US" altLang="zh-TW" sz="1400" b="1" i="0" dirty="0">
              <a:solidFill>
                <a:schemeClr val="tx2">
                  <a:lumMod val="90000"/>
                </a:schemeClr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12D3A85-9A06-45D5-AB3A-7630CF434964}"/>
              </a:ext>
            </a:extLst>
          </p:cNvPr>
          <p:cNvGrpSpPr/>
          <p:nvPr/>
        </p:nvGrpSpPr>
        <p:grpSpPr>
          <a:xfrm>
            <a:off x="312692" y="669303"/>
            <a:ext cx="11959701" cy="5995448"/>
            <a:chOff x="190144" y="136000"/>
            <a:chExt cx="12664503" cy="6383250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EA1E0E5-0564-45D0-B90A-928F0E9C8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144" y="659875"/>
              <a:ext cx="10075645" cy="5859375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5B7A6FD9-A541-4A32-B081-1BFC31D75711}"/>
                </a:ext>
              </a:extLst>
            </p:cNvPr>
            <p:cNvSpPr/>
            <p:nvPr/>
          </p:nvSpPr>
          <p:spPr>
            <a:xfrm>
              <a:off x="9266548" y="1395167"/>
              <a:ext cx="886120" cy="51847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A084F1DA-A3B5-477F-BF69-4D21ABCD9421}"/>
                </a:ext>
              </a:extLst>
            </p:cNvPr>
            <p:cNvSpPr/>
            <p:nvPr/>
          </p:nvSpPr>
          <p:spPr>
            <a:xfrm>
              <a:off x="9266548" y="1913641"/>
              <a:ext cx="886120" cy="4605609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5FC0A0C-8E0B-4808-82AA-50403A784C4C}"/>
                </a:ext>
              </a:extLst>
            </p:cNvPr>
            <p:cNvSpPr txBox="1"/>
            <p:nvPr/>
          </p:nvSpPr>
          <p:spPr>
            <a:xfrm>
              <a:off x="10219280" y="1257760"/>
              <a:ext cx="2635366" cy="6881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Keep top-2 preliminary </a:t>
              </a:r>
            </a:p>
            <a:p>
              <a:pPr algn="ctr"/>
              <a:r>
                <a:rPr lang="en-US" altLang="zh-TW" sz="1200" dirty="0">
                  <a:solidFill>
                    <a:srgbClr val="FF0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Output list of recommendations</a:t>
              </a:r>
            </a:p>
            <a:p>
              <a:pPr algn="ctr"/>
              <a:r>
                <a:rPr lang="en-US" altLang="zh-TW" sz="1200" dirty="0">
                  <a:solidFill>
                    <a:srgbClr val="FF0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Based on content based filtering</a:t>
              </a:r>
              <a:endParaRPr lang="zh-TW" altLang="en-US" sz="12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9C58E559-5D26-40D3-B246-80DFDE85D954}"/>
                </a:ext>
              </a:extLst>
            </p:cNvPr>
            <p:cNvSpPr txBox="1"/>
            <p:nvPr/>
          </p:nvSpPr>
          <p:spPr>
            <a:xfrm>
              <a:off x="10219281" y="3688485"/>
              <a:ext cx="2635366" cy="12779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Further sort the </a:t>
              </a:r>
            </a:p>
            <a:p>
              <a:pPr algn="ctr"/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preliminary output </a:t>
              </a:r>
            </a:p>
            <a:p>
              <a:pPr algn="ctr"/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Based on</a:t>
              </a:r>
              <a:r>
                <a:rPr lang="zh-TW" altLang="en-US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Predictions</a:t>
              </a:r>
            </a:p>
            <a:p>
              <a:pPr algn="ctr"/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(collaborative filtering)</a:t>
              </a:r>
            </a:p>
            <a:p>
              <a:pPr algn="ctr"/>
              <a:endParaRPr lang="en-US" altLang="zh-TW" sz="1200" dirty="0">
                <a:solidFill>
                  <a:srgbClr val="FFC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  <a:p>
              <a:pPr algn="ctr"/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The outcome varies by user ID</a:t>
              </a:r>
            </a:p>
          </p:txBody>
        </p:sp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DCE7286F-4255-4632-B68E-165A7BE03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144" y="136000"/>
              <a:ext cx="2476500" cy="523875"/>
            </a:xfrm>
            <a:prstGeom prst="rect">
              <a:avLst/>
            </a:prstGeom>
          </p:spPr>
        </p:pic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C334416-E594-46E1-A88C-40ABB687F341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8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450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The Movie Dataset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51A3E71-75D6-468B-A9A8-CC83722B419F}"/>
              </a:ext>
            </a:extLst>
          </p:cNvPr>
          <p:cNvSpPr txBox="1"/>
          <p:nvPr/>
        </p:nvSpPr>
        <p:spPr>
          <a:xfrm>
            <a:off x="662626" y="2351782"/>
            <a:ext cx="1086674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Data from:</a:t>
            </a:r>
          </a:p>
          <a:p>
            <a:r>
              <a:rPr lang="zh-TW" altLang="en-US" sz="3200" dirty="0"/>
              <a:t>https://www.kaggle.com/rounakbanik/the-movies-dataset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7EE0707-BC89-45A5-BBBB-0667C38335EF}"/>
              </a:ext>
            </a:extLst>
          </p:cNvPr>
          <p:cNvSpPr txBox="1"/>
          <p:nvPr/>
        </p:nvSpPr>
        <p:spPr>
          <a:xfrm>
            <a:off x="662626" y="340459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CEB6F4"/>
                </a:solidFill>
                <a:effectLst/>
                <a:latin typeface="Inter"/>
              </a:rPr>
              <a:t>The dataset consists of movies released on or before July 2017</a:t>
            </a:r>
            <a:endParaRPr lang="zh-TW" altLang="en-US" dirty="0">
              <a:solidFill>
                <a:srgbClr val="CEB6F4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50F262D-0C7A-4764-BCBA-CB939509B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2590"/>
            <a:ext cx="12192000" cy="209297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0DFFB96-660F-4D97-8237-A0DE79BBA48E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9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383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</TotalTime>
  <Words>348</Words>
  <Application>Microsoft Office PowerPoint</Application>
  <PresentationFormat>寬螢幕</PresentationFormat>
  <Paragraphs>86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Adobe 黑体 Std R</vt:lpstr>
      <vt:lpstr>Inter</vt:lpstr>
      <vt:lpstr>arial</vt:lpstr>
      <vt:lpstr>arial</vt:lpstr>
      <vt:lpstr>Calibri</vt:lpstr>
      <vt:lpstr>Calibri Light</vt:lpstr>
      <vt:lpstr>Consolas</vt:lpstr>
      <vt:lpstr>Office Theme</vt:lpstr>
      <vt:lpstr>Movie Recommender System</vt:lpstr>
      <vt:lpstr>Problem: Information Overload</vt:lpstr>
      <vt:lpstr>Recommender System (RS)</vt:lpstr>
      <vt:lpstr>Content Based Filtering</vt:lpstr>
      <vt:lpstr>PowerPoint 簡報</vt:lpstr>
      <vt:lpstr>Collaborative Filtering</vt:lpstr>
      <vt:lpstr>Hybrid Approach (Cascade)</vt:lpstr>
      <vt:lpstr>PowerPoint 簡報</vt:lpstr>
      <vt:lpstr>The Movie Dataset</vt:lpstr>
      <vt:lpstr>System Architecture</vt:lpstr>
      <vt:lpstr>RS </vt:lpstr>
      <vt:lpstr>PyQt6 – Home Page</vt:lpstr>
      <vt:lpstr>PyQt6 – Video Page</vt:lpstr>
      <vt:lpstr>PyQt6 – Account</vt:lpstr>
      <vt:lpstr>PowerPoint 簡報</vt:lpstr>
      <vt:lpstr>Contributions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謝尚泓</dc:creator>
  <cp:lastModifiedBy>謝尚泓</cp:lastModifiedBy>
  <cp:revision>112</cp:revision>
  <dcterms:created xsi:type="dcterms:W3CDTF">2021-06-16T14:26:15Z</dcterms:created>
  <dcterms:modified xsi:type="dcterms:W3CDTF">2021-06-18T17:21:53Z</dcterms:modified>
</cp:coreProperties>
</file>