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5" r:id="rId1"/>
  </p:sldMasterIdLst>
  <p:sldIdLst>
    <p:sldId id="256" r:id="rId2"/>
    <p:sldId id="257" r:id="rId3"/>
    <p:sldId id="261" r:id="rId4"/>
    <p:sldId id="269" r:id="rId5"/>
    <p:sldId id="270" r:id="rId6"/>
    <p:sldId id="271" r:id="rId7"/>
    <p:sldId id="268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謝尚泓" initials="謝尚泓" lastIdx="1" clrIdx="0">
    <p:extLst>
      <p:ext uri="{19B8F6BF-5375-455C-9EA6-DF929625EA0E}">
        <p15:presenceInfo xmlns:p15="http://schemas.microsoft.com/office/powerpoint/2012/main" userId="S::106360101@cc.ntut.edu.tw::10a1449e-84f2-4b15-a3e3-ff9bf5a03ee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B6F4"/>
    <a:srgbClr val="9765E9"/>
    <a:srgbClr val="8C54E6"/>
    <a:srgbClr val="0F0F0F"/>
    <a:srgbClr val="1F1F1F"/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2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8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0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1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1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8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2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6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5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56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29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h99474/Python_Final_Project_RecommenderSyste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圖片 56">
            <a:extLst>
              <a:ext uri="{FF2B5EF4-FFF2-40B4-BE49-F238E27FC236}">
                <a16:creationId xmlns:a16="http://schemas.microsoft.com/office/drawing/2014/main" id="{8239ED0D-B77C-4B93-858D-C6B130EB3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1627"/>
            <a:ext cx="12192000" cy="437809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849" y="446806"/>
            <a:ext cx="11390302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66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Movie Recommender System</a:t>
            </a:r>
            <a:endParaRPr lang="zh-TW" altLang="en-US" sz="66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DF90F0-485C-464E-9281-90A882438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6249" y="4945560"/>
            <a:ext cx="3519502" cy="1313234"/>
          </a:xfrm>
        </p:spPr>
        <p:txBody>
          <a:bodyPr anchor="t">
            <a:norm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Team Members</a:t>
            </a:r>
          </a:p>
          <a:p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106360101 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謝尚泓 電子四甲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106360130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陳良葳 電子四甲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endParaRPr lang="zh-TW" altLang="en-US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B69B73D-4E4D-40F7-AD0B-5FC4D0B8D453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474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187" y="31085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PyQt6 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 </a:t>
            </a:r>
            <a:r>
              <a:rPr lang="en-US" altLang="zh-TW" sz="540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ome Page</a:t>
            </a:r>
            <a:endParaRPr lang="zh-TW" altLang="en-US" sz="11500" dirty="0">
              <a:solidFill>
                <a:schemeClr val="tx2">
                  <a:lumMod val="9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1384617" y="31085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F4DF5176-5971-4774-86DE-7B6E0C382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17" y="1557695"/>
            <a:ext cx="9422765" cy="530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2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187" y="31085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PyQt6 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 </a:t>
            </a:r>
            <a:r>
              <a:rPr lang="en-US" altLang="zh-TW" sz="540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Video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Page</a:t>
            </a:r>
            <a:endParaRPr lang="zh-TW" altLang="en-US" sz="11500" dirty="0">
              <a:solidFill>
                <a:schemeClr val="tx2">
                  <a:lumMod val="9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1384617" y="31085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 descr="一張含有 文字, 螢幕擷取畫面, 黑色 的圖片&#10;&#10;自動產生的描述">
            <a:extLst>
              <a:ext uri="{FF2B5EF4-FFF2-40B4-BE49-F238E27FC236}">
                <a16:creationId xmlns:a16="http://schemas.microsoft.com/office/drawing/2014/main" id="{61447875-22E5-4AB4-B94D-C736BB99F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18" y="1498936"/>
            <a:ext cx="9527225" cy="535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9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187" y="31085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PyQt6 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 </a:t>
            </a:r>
            <a:r>
              <a:rPr lang="en-US" altLang="zh-TW" sz="540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Account</a:t>
            </a:r>
            <a:endParaRPr lang="zh-TW" altLang="en-US" sz="11500" dirty="0">
              <a:solidFill>
                <a:schemeClr val="tx2">
                  <a:lumMod val="9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1384617" y="31085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 descr="一張含有 文字, 螢幕擷取畫面, 黑色 的圖片&#10;&#10;自動產生的描述">
            <a:extLst>
              <a:ext uri="{FF2B5EF4-FFF2-40B4-BE49-F238E27FC236}">
                <a16:creationId xmlns:a16="http://schemas.microsoft.com/office/drawing/2014/main" id="{61447875-22E5-4AB4-B94D-C736BB99F2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6" b="69767"/>
          <a:stretch/>
        </p:blipFill>
        <p:spPr>
          <a:xfrm>
            <a:off x="4378960" y="1987224"/>
            <a:ext cx="3434080" cy="431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0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Contributions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3A14210A-4321-402C-9F5B-A68B6B926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893" y="1646177"/>
            <a:ext cx="11061759" cy="4537807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◆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106360101 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謝尚泓 電子四甲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後端、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Socket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Database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、前後端整合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r>
              <a:rPr lang="en-US" altLang="zh-TW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◆ 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106360130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陳良葳 電子四甲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 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前端、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PyQt6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UI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、前後端整合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endParaRPr lang="zh-TW" altLang="en-US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582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0516CDEC-D38E-448A-BEEB-8A505228E7E2}"/>
              </a:ext>
            </a:extLst>
          </p:cNvPr>
          <p:cNvSpPr txBox="1">
            <a:spLocks/>
          </p:cNvSpPr>
          <p:nvPr/>
        </p:nvSpPr>
        <p:spPr>
          <a:xfrm>
            <a:off x="3535880" y="1470582"/>
            <a:ext cx="5438437" cy="2959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13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DEMO</a:t>
            </a:r>
            <a:endParaRPr lang="zh-TW" altLang="en-US" sz="496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C1B5C13A-B8E4-4E85-A8D8-E253FE18FE75}"/>
              </a:ext>
            </a:extLst>
          </p:cNvPr>
          <p:cNvSpPr txBox="1">
            <a:spLocks/>
          </p:cNvSpPr>
          <p:nvPr/>
        </p:nvSpPr>
        <p:spPr>
          <a:xfrm>
            <a:off x="3622292" y="1470582"/>
            <a:ext cx="5438437" cy="2959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13800" dirty="0">
                <a:solidFill>
                  <a:srgbClr val="CEB6F4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DEMO</a:t>
            </a:r>
            <a:endParaRPr lang="zh-TW" altLang="en-US" sz="49600" dirty="0">
              <a:solidFill>
                <a:srgbClr val="CEB6F4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350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1863730-406E-4E31-9244-6F46132CCFB4}"/>
              </a:ext>
            </a:extLst>
          </p:cNvPr>
          <p:cNvSpPr txBox="1">
            <a:spLocks/>
          </p:cNvSpPr>
          <p:nvPr/>
        </p:nvSpPr>
        <p:spPr>
          <a:xfrm>
            <a:off x="739463" y="321013"/>
            <a:ext cx="7690549" cy="10123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Link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982CD31A-5EB2-48CB-8B03-41C0CD0EAB9E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567BA728-CEDB-4297-830B-3C715D2FEFAE}"/>
              </a:ext>
            </a:extLst>
          </p:cNvPr>
          <p:cNvSpPr txBox="1">
            <a:spLocks/>
          </p:cNvSpPr>
          <p:nvPr/>
        </p:nvSpPr>
        <p:spPr>
          <a:xfrm>
            <a:off x="628893" y="1646177"/>
            <a:ext cx="11061759" cy="45378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◆ 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[1] </a:t>
            </a:r>
            <a:r>
              <a:rPr lang="en-US" altLang="zh-TW" sz="2000" dirty="0" err="1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Github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  <a:hlinkClick r:id="rId2"/>
              </a:rPr>
              <a:t>https://github.com/samh99474/Python_Final_Project_RecommenderSystem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◆ 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[2] </a:t>
            </a:r>
            <a:r>
              <a:rPr lang="en-US" altLang="zh-TW" sz="2000" dirty="0" err="1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Youtube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Video Demo: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………………</a:t>
            </a:r>
          </a:p>
          <a:p>
            <a:pPr marL="0" indent="0">
              <a:buNone/>
            </a:pP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294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044" y="2416657"/>
            <a:ext cx="10596433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Problem</a:t>
            </a:r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 Information Overload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794264" y="2455902"/>
            <a:ext cx="45719" cy="933855"/>
          </a:xfrm>
          <a:prstGeom prst="roundRect">
            <a:avLst/>
          </a:prstGeom>
          <a:solidFill>
            <a:srgbClr val="8C54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0516CDEC-D38E-448A-BEEB-8A505228E7E2}"/>
              </a:ext>
            </a:extLst>
          </p:cNvPr>
          <p:cNvSpPr txBox="1">
            <a:spLocks/>
          </p:cNvSpPr>
          <p:nvPr/>
        </p:nvSpPr>
        <p:spPr>
          <a:xfrm>
            <a:off x="1132045" y="3389757"/>
            <a:ext cx="9821300" cy="10123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Sol: Personalization in the Big Data Era</a:t>
            </a:r>
            <a:endParaRPr lang="zh-TW" altLang="en-US" sz="8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43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12" y="240498"/>
            <a:ext cx="8760137" cy="1012343"/>
          </a:xfrm>
        </p:spPr>
        <p:txBody>
          <a:bodyPr anchor="b">
            <a:noAutofit/>
          </a:bodyPr>
          <a:lstStyle/>
          <a:p>
            <a:pPr algn="ctr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Recommender System (RS)</a:t>
            </a:r>
            <a:endParaRPr lang="zh-TW" altLang="en-US" sz="16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E9A9468D-88CF-4BB3-9FCE-61646F4BD978}"/>
              </a:ext>
            </a:extLst>
          </p:cNvPr>
          <p:cNvGrpSpPr/>
          <p:nvPr/>
        </p:nvGrpSpPr>
        <p:grpSpPr>
          <a:xfrm>
            <a:off x="1604010" y="1531429"/>
            <a:ext cx="10325099" cy="1897571"/>
            <a:chOff x="628893" y="1356248"/>
            <a:chExt cx="10325099" cy="1897571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4F83ADCD-3DD1-41C8-BD86-4DB10350614D}"/>
                </a:ext>
              </a:extLst>
            </p:cNvPr>
            <p:cNvSpPr/>
            <p:nvPr/>
          </p:nvSpPr>
          <p:spPr>
            <a:xfrm>
              <a:off x="4228072" y="1356248"/>
              <a:ext cx="3149600" cy="7416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b="0" i="0" u="none" strike="noStrike" baseline="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Recommender System</a:t>
              </a:r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ABC6E608-8773-4B73-91B7-50B90356B467}"/>
                </a:ext>
              </a:extLst>
            </p:cNvPr>
            <p:cNvSpPr/>
            <p:nvPr/>
          </p:nvSpPr>
          <p:spPr>
            <a:xfrm>
              <a:off x="628893" y="2512139"/>
              <a:ext cx="3149600" cy="7416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0" i="0" dirty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Content Based Filtering</a:t>
              </a:r>
              <a:endParaRPr lang="zh-TW" altLang="en-US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794678D-883C-4325-9F96-47401AEF90C7}"/>
                </a:ext>
              </a:extLst>
            </p:cNvPr>
            <p:cNvSpPr/>
            <p:nvPr/>
          </p:nvSpPr>
          <p:spPr>
            <a:xfrm>
              <a:off x="4228072" y="2468769"/>
              <a:ext cx="3149600" cy="7416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0" i="0" dirty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Collaborative Filtering</a:t>
              </a:r>
              <a:endParaRPr lang="zh-TW" altLang="en-US" dirty="0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DFE4C714-12C6-4433-8FCE-771E0658EB95}"/>
                </a:ext>
              </a:extLst>
            </p:cNvPr>
            <p:cNvSpPr/>
            <p:nvPr/>
          </p:nvSpPr>
          <p:spPr>
            <a:xfrm>
              <a:off x="7804392" y="2468769"/>
              <a:ext cx="3149600" cy="7416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0" i="0" dirty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Hybrid</a:t>
              </a:r>
              <a:endParaRPr lang="zh-TW" altLang="en-US" dirty="0"/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97D01C88-16A7-4EF8-B531-3303EED9DDE0}"/>
                </a:ext>
              </a:extLst>
            </p:cNvPr>
            <p:cNvCxnSpPr>
              <a:stCxn id="4" idx="2"/>
              <a:endCxn id="10" idx="0"/>
            </p:cNvCxnSpPr>
            <p:nvPr/>
          </p:nvCxnSpPr>
          <p:spPr>
            <a:xfrm>
              <a:off x="5802872" y="2097928"/>
              <a:ext cx="0" cy="370841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2B15526-E858-4445-87CD-A17D40816494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5802872" y="2097928"/>
              <a:ext cx="3576320" cy="370840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FFBADC9F-C561-47C3-8990-B69494E21A63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2114792" y="2097928"/>
              <a:ext cx="3688080" cy="414211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圖片 28">
            <a:extLst>
              <a:ext uri="{FF2B5EF4-FFF2-40B4-BE49-F238E27FC236}">
                <a16:creationId xmlns:a16="http://schemas.microsoft.com/office/drawing/2014/main" id="{5F68067D-0936-4B0A-A566-9F600215F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2" y="4095522"/>
            <a:ext cx="4756389" cy="2147279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5ADC18EE-EBC3-4275-88F0-AF2058205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464" y="4095522"/>
            <a:ext cx="5182875" cy="2147279"/>
          </a:xfrm>
          <a:prstGeom prst="rect">
            <a:avLst/>
          </a:prstGeom>
        </p:spPr>
      </p:pic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2ACF07F-C509-4764-997D-368DA03404BB}"/>
              </a:ext>
            </a:extLst>
          </p:cNvPr>
          <p:cNvCxnSpPr>
            <a:cxnSpLocks/>
          </p:cNvCxnSpPr>
          <p:nvPr/>
        </p:nvCxnSpPr>
        <p:spPr>
          <a:xfrm>
            <a:off x="6777989" y="3385630"/>
            <a:ext cx="0" cy="709892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36DF4FA5-B0C7-4FF3-BEFB-E86CC9ABA9A2}"/>
              </a:ext>
            </a:extLst>
          </p:cNvPr>
          <p:cNvCxnSpPr>
            <a:cxnSpLocks/>
          </p:cNvCxnSpPr>
          <p:nvPr/>
        </p:nvCxnSpPr>
        <p:spPr>
          <a:xfrm>
            <a:off x="2957829" y="3429000"/>
            <a:ext cx="0" cy="666522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9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Content Based Filtering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8A7006-D92D-4D3D-BB55-6836D504F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02" y="3099488"/>
            <a:ext cx="1889163" cy="143789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34EFDC3-D29E-4DBE-B8B3-8634DD850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483" y="3213191"/>
            <a:ext cx="3646151" cy="1357326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08BF8892-B709-46BA-872C-E3CE3DAAAD46}"/>
              </a:ext>
            </a:extLst>
          </p:cNvPr>
          <p:cNvSpPr/>
          <p:nvPr/>
        </p:nvSpPr>
        <p:spPr>
          <a:xfrm>
            <a:off x="6096000" y="1645969"/>
            <a:ext cx="5812872" cy="1012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文本數據預處理 </a:t>
            </a:r>
            <a:r>
              <a:rPr lang="en-US" altLang="zh-TW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 </a:t>
            </a:r>
            <a:r>
              <a:rPr lang="zh-TW" altLang="en-US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詞頻、資訊檢索與文本挖掘</a:t>
            </a:r>
            <a:endParaRPr lang="en-US" altLang="zh-TW" sz="2000" b="0" dirty="0"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en-US" altLang="zh-TW" sz="1600" b="0" dirty="0" err="1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Sklearn</a:t>
            </a:r>
            <a:r>
              <a:rPr lang="en-US" altLang="zh-TW" sz="1600" b="0" dirty="0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– </a:t>
            </a:r>
            <a:r>
              <a:rPr lang="en-US" altLang="zh-TW" sz="1600" b="0" i="0" dirty="0" err="1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CountVectorizer</a:t>
            </a:r>
            <a:r>
              <a:rPr lang="zh-TW" altLang="en-US" sz="160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</a:t>
            </a:r>
            <a:r>
              <a:rPr lang="en-US" altLang="zh-TW" sz="1600" b="0" i="0" dirty="0" err="1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TfidfTransformer</a:t>
            </a:r>
            <a:r>
              <a:rPr lang="en-US" altLang="zh-TW" sz="1600" b="0" i="0" dirty="0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 </a:t>
            </a:r>
            <a:endParaRPr lang="en-US" altLang="zh-TW" sz="1600" b="1" i="0" dirty="0">
              <a:solidFill>
                <a:schemeClr val="tx2">
                  <a:lumMod val="9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BF95477-CB35-4DEF-B5C7-C7E75991C905}"/>
              </a:ext>
            </a:extLst>
          </p:cNvPr>
          <p:cNvSpPr/>
          <p:nvPr/>
        </p:nvSpPr>
        <p:spPr>
          <a:xfrm>
            <a:off x="6096000" y="3444469"/>
            <a:ext cx="5812872" cy="1012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</a:t>
            </a:r>
            <a:r>
              <a:rPr lang="en-US" altLang="zh-TW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Adobe 黑体 Std R" panose="020B0400000000000000" pitchFamily="34" charset="-128"/>
              </a:rPr>
              <a:t> </a:t>
            </a:r>
            <a:r>
              <a:rPr lang="en-US" altLang="zh-TW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Cosine Similarity</a:t>
            </a:r>
            <a:endParaRPr lang="en-US" altLang="zh-TW" sz="1600" b="1" i="0" dirty="0">
              <a:solidFill>
                <a:schemeClr val="tx2">
                  <a:lumMod val="9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D0EA1D8E-0C87-4F4A-8CB0-E16B99541FD2}"/>
              </a:ext>
            </a:extLst>
          </p:cNvPr>
          <p:cNvSpPr/>
          <p:nvPr/>
        </p:nvSpPr>
        <p:spPr>
          <a:xfrm>
            <a:off x="6096000" y="5242969"/>
            <a:ext cx="5812872" cy="1012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 Weighted Rating</a:t>
            </a:r>
            <a:endParaRPr lang="en-US" altLang="zh-TW" sz="20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zh-TW" sz="16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IMDB formula of weighted rating (WR)(</a:t>
            </a:r>
            <a:r>
              <a:rPr lang="en-US" altLang="zh-TW" sz="1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from 1 to 10)</a:t>
            </a:r>
            <a:endParaRPr lang="en-US" altLang="zh-TW" sz="1600" b="0" dirty="0">
              <a:solidFill>
                <a:schemeClr val="tx2"/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9DCC7F3-B5A7-4179-9A13-7B1231376FB4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9002436" y="2658313"/>
            <a:ext cx="0" cy="786156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92334C6-7D23-4F63-9A42-D7A382BFE4CE}"/>
              </a:ext>
            </a:extLst>
          </p:cNvPr>
          <p:cNvCxnSpPr/>
          <p:nvPr/>
        </p:nvCxnSpPr>
        <p:spPr>
          <a:xfrm>
            <a:off x="9002436" y="4456813"/>
            <a:ext cx="0" cy="786156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FB61E9D-B5B6-420F-903A-B898E750A211}"/>
              </a:ext>
            </a:extLst>
          </p:cNvPr>
          <p:cNvSpPr txBox="1"/>
          <p:nvPr/>
        </p:nvSpPr>
        <p:spPr>
          <a:xfrm>
            <a:off x="1641541" y="2984992"/>
            <a:ext cx="44544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Cosine Similarity</a:t>
            </a:r>
            <a:endParaRPr lang="en-US" altLang="zh-TW" sz="1050" b="1" i="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726D401-D4FF-4F7D-A402-B377B848E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558" y="5028123"/>
            <a:ext cx="3658076" cy="150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0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Collaborative Filtering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3041F23-BB2A-4884-AD1E-31300FE37EC3}"/>
              </a:ext>
            </a:extLst>
          </p:cNvPr>
          <p:cNvSpPr txBox="1"/>
          <p:nvPr/>
        </p:nvSpPr>
        <p:spPr>
          <a:xfrm>
            <a:off x="6998862" y="1812053"/>
            <a:ext cx="3021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SVD</a:t>
            </a:r>
            <a:r>
              <a:rPr lang="zh-TW" altLang="en-US" sz="2400" b="0" i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對矩陣進行拆分</a:t>
            </a:r>
            <a:endParaRPr lang="zh-TW" altLang="en-US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0D0FF43-5AA1-4B7D-8A87-E14D47745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78" y="2676175"/>
            <a:ext cx="5291723" cy="36115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337ACDA-D8A3-4A42-9F98-A7312301C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526" y="2327383"/>
            <a:ext cx="5413054" cy="277967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FF5E94D-423A-41D6-AB5F-AE9F054FF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526" y="5160724"/>
            <a:ext cx="5414495" cy="150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0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8498805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Hybrid Approach</a:t>
            </a:r>
            <a:r>
              <a:rPr lang="zh-TW" altLang="en-US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(Cascade)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76F88673-22EE-4057-8454-2CB4D9F1FEE7}"/>
              </a:ext>
            </a:extLst>
          </p:cNvPr>
          <p:cNvSpPr/>
          <p:nvPr/>
        </p:nvSpPr>
        <p:spPr>
          <a:xfrm>
            <a:off x="1598507" y="2550690"/>
            <a:ext cx="1828800" cy="81070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Content Based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0394D59A-C473-46BF-AFCB-AACA74860067}"/>
              </a:ext>
            </a:extLst>
          </p:cNvPr>
          <p:cNvSpPr/>
          <p:nvPr/>
        </p:nvSpPr>
        <p:spPr>
          <a:xfrm>
            <a:off x="4861442" y="4343480"/>
            <a:ext cx="2652074" cy="81070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 Based</a:t>
            </a:r>
          </a:p>
          <a:p>
            <a:pPr algn="ctr"/>
            <a:r>
              <a:rPr lang="en-US" altLang="zh-TW" dirty="0"/>
              <a:t>Collaborative Filtering</a:t>
            </a:r>
            <a:endParaRPr lang="zh-TW" altLang="en-US" dirty="0"/>
          </a:p>
        </p:txBody>
      </p:sp>
      <p:pic>
        <p:nvPicPr>
          <p:cNvPr id="18" name="圖形 17" descr="連線 以實心填滿">
            <a:extLst>
              <a:ext uri="{FF2B5EF4-FFF2-40B4-BE49-F238E27FC236}">
                <a16:creationId xmlns:a16="http://schemas.microsoft.com/office/drawing/2014/main" id="{D88A9E86-F93F-441F-8DD3-2C0AC6A54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1380" y="4333110"/>
            <a:ext cx="914400" cy="914400"/>
          </a:xfrm>
          <a:prstGeom prst="rect">
            <a:avLst/>
          </a:prstGeom>
        </p:spPr>
      </p:pic>
      <p:pic>
        <p:nvPicPr>
          <p:cNvPr id="20" name="圖形 19" descr="場記板 以實心填滿">
            <a:extLst>
              <a:ext uri="{FF2B5EF4-FFF2-40B4-BE49-F238E27FC236}">
                <a16:creationId xmlns:a16="http://schemas.microsoft.com/office/drawing/2014/main" id="{8D5B5185-9303-4FBB-9E40-57F2D6E2E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825" y="2557861"/>
            <a:ext cx="687140" cy="687140"/>
          </a:xfrm>
          <a:prstGeom prst="rect">
            <a:avLst/>
          </a:prstGeom>
        </p:spPr>
      </p:pic>
      <p:pic>
        <p:nvPicPr>
          <p:cNvPr id="22" name="圖形 21" descr="影片膠片 以實心填滿">
            <a:extLst>
              <a:ext uri="{FF2B5EF4-FFF2-40B4-BE49-F238E27FC236}">
                <a16:creationId xmlns:a16="http://schemas.microsoft.com/office/drawing/2014/main" id="{AEE247DE-0632-4DEB-AE65-29B0D81056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292930">
            <a:off x="890247" y="2647755"/>
            <a:ext cx="616575" cy="616575"/>
          </a:xfrm>
          <a:prstGeom prst="rect">
            <a:avLst/>
          </a:prstGeom>
        </p:spPr>
      </p:pic>
      <p:pic>
        <p:nvPicPr>
          <p:cNvPr id="24" name="圖形 23" descr="優先順序 以實心填滿">
            <a:extLst>
              <a:ext uri="{FF2B5EF4-FFF2-40B4-BE49-F238E27FC236}">
                <a16:creationId xmlns:a16="http://schemas.microsoft.com/office/drawing/2014/main" id="{4C4A6D08-6D96-4B3E-A1F7-56F8D9934A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22131" y="4754765"/>
            <a:ext cx="914400" cy="914400"/>
          </a:xfrm>
          <a:prstGeom prst="rect">
            <a:avLst/>
          </a:prstGeom>
        </p:spPr>
      </p:pic>
      <p:pic>
        <p:nvPicPr>
          <p:cNvPr id="26" name="圖形 25" descr="夾紙板 (打勾) 以實心填滿">
            <a:extLst>
              <a:ext uri="{FF2B5EF4-FFF2-40B4-BE49-F238E27FC236}">
                <a16:creationId xmlns:a16="http://schemas.microsoft.com/office/drawing/2014/main" id="{A7711BBF-C1E7-4E21-AF07-92CE22D389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72716" y="4291632"/>
            <a:ext cx="914400" cy="914400"/>
          </a:xfrm>
          <a:prstGeom prst="rect">
            <a:avLst/>
          </a:prstGeom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911CF3D-BDFD-4E6E-BCE5-5B8E2CD22E4F}"/>
              </a:ext>
            </a:extLst>
          </p:cNvPr>
          <p:cNvCxnSpPr>
            <a:cxnSpLocks/>
            <a:stCxn id="15" idx="3"/>
            <a:endCxn id="35" idx="1"/>
          </p:cNvCxnSpPr>
          <p:nvPr/>
        </p:nvCxnSpPr>
        <p:spPr>
          <a:xfrm>
            <a:off x="3427307" y="2956043"/>
            <a:ext cx="2302972" cy="15837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C0E1534-8F26-4B97-A90B-D3B2C02D4D7B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 flipV="1">
            <a:off x="7513516" y="4748832"/>
            <a:ext cx="2859200" cy="1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4D1DBAD-9219-4645-9F6B-9B6B21ABE1DC}"/>
              </a:ext>
            </a:extLst>
          </p:cNvPr>
          <p:cNvSpPr txBox="1"/>
          <p:nvPr/>
        </p:nvSpPr>
        <p:spPr>
          <a:xfrm>
            <a:off x="3143840" y="1834054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A preliminary </a:t>
            </a:r>
          </a:p>
          <a:p>
            <a:pPr algn="ctr"/>
            <a:r>
              <a:rPr lang="en-US" altLang="zh-TW" dirty="0"/>
              <a:t>output list of recommendations</a:t>
            </a:r>
            <a:endParaRPr lang="zh-TW" altLang="en-US" dirty="0"/>
          </a:p>
        </p:txBody>
      </p:sp>
      <p:pic>
        <p:nvPicPr>
          <p:cNvPr id="35" name="圖形 34" descr="夾紙板 (打勾) 以實心填滿">
            <a:extLst>
              <a:ext uri="{FF2B5EF4-FFF2-40B4-BE49-F238E27FC236}">
                <a16:creationId xmlns:a16="http://schemas.microsoft.com/office/drawing/2014/main" id="{2E799A76-7E30-44B6-A512-C5C8C0AC50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30279" y="2514680"/>
            <a:ext cx="914400" cy="914400"/>
          </a:xfrm>
          <a:prstGeom prst="rect">
            <a:avLst/>
          </a:prstGeom>
        </p:spPr>
      </p:pic>
      <p:sp>
        <p:nvSpPr>
          <p:cNvPr id="38" name="文字方塊 37">
            <a:extLst>
              <a:ext uri="{FF2B5EF4-FFF2-40B4-BE49-F238E27FC236}">
                <a16:creationId xmlns:a16="http://schemas.microsoft.com/office/drawing/2014/main" id="{9697067F-D85B-4E7D-9FCF-0AE0E19FEE0E}"/>
              </a:ext>
            </a:extLst>
          </p:cNvPr>
          <p:cNvSpPr txBox="1"/>
          <p:nvPr/>
        </p:nvSpPr>
        <p:spPr>
          <a:xfrm>
            <a:off x="9726675" y="5195662"/>
            <a:ext cx="22064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Refined</a:t>
            </a:r>
          </a:p>
          <a:p>
            <a:pPr algn="ctr"/>
            <a:r>
              <a:rPr lang="en-US" altLang="zh-TW" dirty="0"/>
              <a:t>Recommendations</a:t>
            </a:r>
            <a:endParaRPr lang="zh-TW" altLang="en-US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C1F3ADA8-9192-4663-898B-1D7EF318322D}"/>
              </a:ext>
            </a:extLst>
          </p:cNvPr>
          <p:cNvCxnSpPr>
            <a:cxnSpLocks/>
            <a:stCxn id="35" idx="2"/>
            <a:endCxn id="16" idx="0"/>
          </p:cNvCxnSpPr>
          <p:nvPr/>
        </p:nvCxnSpPr>
        <p:spPr>
          <a:xfrm>
            <a:off x="6187479" y="3429080"/>
            <a:ext cx="0" cy="91440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9A5143B-4E60-4E10-87BD-0E69C08D5BD2}"/>
              </a:ext>
            </a:extLst>
          </p:cNvPr>
          <p:cNvSpPr txBox="1"/>
          <p:nvPr/>
        </p:nvSpPr>
        <p:spPr>
          <a:xfrm>
            <a:off x="7609178" y="3928536"/>
            <a:ext cx="240365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Further Sorting</a:t>
            </a:r>
          </a:p>
          <a:p>
            <a:pPr algn="ctr"/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Based on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Predictions</a:t>
            </a:r>
          </a:p>
          <a:p>
            <a:pPr algn="ctr"/>
            <a:r>
              <a:rPr lang="en-US" altLang="zh-TW" sz="1400" dirty="0">
                <a:solidFill>
                  <a:srgbClr val="CEB6F4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(SVD - </a:t>
            </a:r>
            <a:r>
              <a:rPr lang="en-US" altLang="zh-TW" sz="1400" b="0" dirty="0">
                <a:solidFill>
                  <a:srgbClr val="CEB6F4"/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Estimate Scores)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76D328A-1492-4F80-8BC3-1C75AAD5C3D3}"/>
              </a:ext>
            </a:extLst>
          </p:cNvPr>
          <p:cNvSpPr txBox="1"/>
          <p:nvPr/>
        </p:nvSpPr>
        <p:spPr>
          <a:xfrm>
            <a:off x="2965350" y="2694586"/>
            <a:ext cx="32221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 Cosine Similarity</a:t>
            </a:r>
            <a:endParaRPr lang="en-US" altLang="zh-TW" sz="1100" b="0" dirty="0">
              <a:solidFill>
                <a:srgbClr val="CEB6F4"/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300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The Movie Dataset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51A3E71-75D6-468B-A9A8-CC83722B419F}"/>
              </a:ext>
            </a:extLst>
          </p:cNvPr>
          <p:cNvSpPr txBox="1"/>
          <p:nvPr/>
        </p:nvSpPr>
        <p:spPr>
          <a:xfrm>
            <a:off x="662626" y="2351782"/>
            <a:ext cx="1086674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Data from:</a:t>
            </a:r>
          </a:p>
          <a:p>
            <a:r>
              <a:rPr lang="zh-TW" altLang="en-US" sz="3200" dirty="0"/>
              <a:t>https://www.kaggle.com/rounakbanik/the-movies-dataset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7EE0707-BC89-45A5-BBBB-0667C38335EF}"/>
              </a:ext>
            </a:extLst>
          </p:cNvPr>
          <p:cNvSpPr txBox="1"/>
          <p:nvPr/>
        </p:nvSpPr>
        <p:spPr>
          <a:xfrm>
            <a:off x="662626" y="34045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CEB6F4"/>
                </a:solidFill>
                <a:effectLst/>
                <a:latin typeface="Inter"/>
              </a:rPr>
              <a:t>The dataset consists of movies released on or before July 2017</a:t>
            </a:r>
            <a:endParaRPr lang="zh-TW" altLang="en-US" dirty="0">
              <a:solidFill>
                <a:srgbClr val="CEB6F4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50F262D-0C7A-4764-BCBA-CB939509B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2590"/>
            <a:ext cx="12192000" cy="209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3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System Architecture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BCB50928-1F29-4D80-975B-0591E3710A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04"/>
          <a:stretch/>
        </p:blipFill>
        <p:spPr>
          <a:xfrm>
            <a:off x="1489298" y="2159108"/>
            <a:ext cx="9355871" cy="3124091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F8E12EEF-03F9-4171-B114-A71C33F53CBB}"/>
              </a:ext>
            </a:extLst>
          </p:cNvPr>
          <p:cNvSpPr/>
          <p:nvPr/>
        </p:nvSpPr>
        <p:spPr>
          <a:xfrm>
            <a:off x="6228193" y="4850130"/>
            <a:ext cx="1428361" cy="4330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83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RS</a:t>
            </a:r>
            <a:r>
              <a:rPr lang="zh-TW" altLang="en-US" sz="54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78F777A-89EA-402F-A3DE-6DF52CD4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285" y="321013"/>
            <a:ext cx="9441822" cy="576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</TotalTime>
  <Words>275</Words>
  <Application>Microsoft Office PowerPoint</Application>
  <PresentationFormat>寬螢幕</PresentationFormat>
  <Paragraphs>57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Adobe 黑体 Std R</vt:lpstr>
      <vt:lpstr>Inter</vt:lpstr>
      <vt:lpstr>Arial</vt:lpstr>
      <vt:lpstr>Arial</vt:lpstr>
      <vt:lpstr>Calibri</vt:lpstr>
      <vt:lpstr>Calibri Light</vt:lpstr>
      <vt:lpstr>Consolas</vt:lpstr>
      <vt:lpstr>Office Theme</vt:lpstr>
      <vt:lpstr>Movie Recommender System</vt:lpstr>
      <vt:lpstr>Problem: Information Overload</vt:lpstr>
      <vt:lpstr>Recommender System (RS)</vt:lpstr>
      <vt:lpstr>Content Based Filtering</vt:lpstr>
      <vt:lpstr>Collaborative Filtering</vt:lpstr>
      <vt:lpstr>Hybrid Approach (Cascade)</vt:lpstr>
      <vt:lpstr>The Movie Dataset</vt:lpstr>
      <vt:lpstr>System Architecture</vt:lpstr>
      <vt:lpstr>RS </vt:lpstr>
      <vt:lpstr>PyQt6 – Home Page</vt:lpstr>
      <vt:lpstr>PyQt6 – Video Page</vt:lpstr>
      <vt:lpstr>PyQt6 – Account</vt:lpstr>
      <vt:lpstr>Contributions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謝尚泓</dc:creator>
  <cp:lastModifiedBy>謝尚泓</cp:lastModifiedBy>
  <cp:revision>90</cp:revision>
  <dcterms:created xsi:type="dcterms:W3CDTF">2021-06-16T14:26:15Z</dcterms:created>
  <dcterms:modified xsi:type="dcterms:W3CDTF">2021-06-16T19:13:36Z</dcterms:modified>
</cp:coreProperties>
</file>