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sG9xCqlf3/I6e8uTbomQYo60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100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bstrait de la connexion réseau sur un arrière-plan blanc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20783" t="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34473" y="2950387"/>
            <a:ext cx="3052293" cy="353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imes New Roman"/>
              <a:buNone/>
            </a:pPr>
            <a:br>
              <a:rPr b="0" i="0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avec K-nn</a:t>
            </a:r>
            <a:r>
              <a:rPr b="1" i="1" lang="en-US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de </a:t>
            </a:r>
            <a:br>
              <a:rPr b="0" i="0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Décision et </a:t>
            </a:r>
            <a:r>
              <a:rPr b="1" i="1" lang="en-US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</a:t>
            </a:r>
            <a:r>
              <a:rPr b="1" i="1" lang="en-US" sz="34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seau de neurones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000">
                <a:schemeClr val="accent1"/>
              </a:gs>
              <a:gs pos="78000">
                <a:srgbClr val="1F3864"/>
              </a:gs>
              <a:gs pos="100000">
                <a:srgbClr val="000000">
                  <a:alpha val="84705"/>
                </a:srgbClr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/>
          <p:nvPr/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rgbClr val="8DA9DB">
                  <a:alpha val="29803"/>
                </a:srgbClr>
              </a:gs>
              <a:gs pos="100000">
                <a:srgbClr val="000000">
                  <a:alpha val="43921"/>
                </a:srgbClr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5400000">
            <a:off x="4063179" y="-33131"/>
            <a:ext cx="6857999" cy="6923403"/>
          </a:xfrm>
          <a:prstGeom prst="rect">
            <a:avLst/>
          </a:prstGeom>
          <a:gradFill>
            <a:gsLst>
              <a:gs pos="0">
                <a:srgbClr val="8DA9DB">
                  <a:alpha val="0"/>
                </a:srgbClr>
              </a:gs>
              <a:gs pos="56000">
                <a:srgbClr val="8DA9DB">
                  <a:alpha val="0"/>
                </a:srgb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714" y="457200"/>
            <a:ext cx="7232572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Holdout(70%-30%)</a:t>
            </a:r>
            <a:endParaRPr/>
          </a:p>
        </p:txBody>
      </p:sp>
      <p:pic>
        <p:nvPicPr>
          <p:cNvPr id="309" name="Google Shape;3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468" y="1966293"/>
            <a:ext cx="8949063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Cross Validation</a:t>
            </a:r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247" y="2580048"/>
            <a:ext cx="7575711" cy="320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5-folds Cross Validation</a:t>
            </a:r>
            <a:endParaRPr/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938" y="2120175"/>
            <a:ext cx="7390723" cy="370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4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4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 LeaveOneOut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00" y="1931825"/>
            <a:ext cx="8502052" cy="4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/>
          <p:nvPr/>
        </p:nvSpPr>
        <p:spPr>
          <a:xfrm flipH="1">
            <a:off x="842688" y="1766812"/>
            <a:ext cx="822493" cy="4232692"/>
          </a:xfrm>
          <a:custGeom>
            <a:rect b="b" l="l" r="r" t="t"/>
            <a:pathLst>
              <a:path extrusionOk="0" h="2732" w="491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5"/>
          <p:cNvSpPr/>
          <p:nvPr/>
        </p:nvSpPr>
        <p:spPr>
          <a:xfrm flipH="1">
            <a:off x="842689" y="1423780"/>
            <a:ext cx="687754" cy="3820236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/>
          <p:nvPr/>
        </p:nvSpPr>
        <p:spPr>
          <a:xfrm flipH="1">
            <a:off x="1183243" y="1239381"/>
            <a:ext cx="347200" cy="3699705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5"/>
          <p:cNvSpPr/>
          <p:nvPr/>
        </p:nvSpPr>
        <p:spPr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>
            <p:ph type="title"/>
          </p:nvPr>
        </p:nvSpPr>
        <p:spPr>
          <a:xfrm>
            <a:off x="1870997" y="1607809"/>
            <a:ext cx="9236026" cy="2876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paramètres optimaux : Grid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6"/>
          <p:cNvSpPr txBox="1"/>
          <p:nvPr>
            <p:ph type="title"/>
          </p:nvPr>
        </p:nvSpPr>
        <p:spPr>
          <a:xfrm>
            <a:off x="1036685" y="1152144"/>
            <a:ext cx="3794760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en utilisant 5-folds Cross </a:t>
            </a:r>
            <a:r>
              <a:rPr lang="en-US" sz="4300"/>
              <a:t>Validation</a:t>
            </a:r>
            <a:endParaRPr/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60" name="Google Shape;360;p16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0" name="Google Shape;3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404" y="1575833"/>
            <a:ext cx="6192981" cy="373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7"/>
          <p:cNvSpPr txBox="1"/>
          <p:nvPr>
            <p:ph type="title"/>
          </p:nvPr>
        </p:nvSpPr>
        <p:spPr>
          <a:xfrm>
            <a:off x="1036685" y="1152144"/>
            <a:ext cx="3794760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en utilisant Leave One Out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91" name="Google Shape;391;p17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1" name="Google Shape;4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630" y="1697787"/>
            <a:ext cx="6203069" cy="307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8"/>
          <p:cNvSpPr/>
          <p:nvPr/>
        </p:nvSpPr>
        <p:spPr>
          <a:xfrm rot="10800000">
            <a:off x="-11724" y="-1"/>
            <a:ext cx="1222595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8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8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8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8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8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8"/>
          <p:cNvSpPr txBox="1"/>
          <p:nvPr>
            <p:ph type="title"/>
          </p:nvPr>
        </p:nvSpPr>
        <p:spPr>
          <a:xfrm>
            <a:off x="2612571" y="2850767"/>
            <a:ext cx="11899075" cy="1285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Classification avec Decision Tree</a:t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000">
                <a:schemeClr val="accent1"/>
              </a:gs>
              <a:gs pos="78000">
                <a:srgbClr val="1F3864"/>
              </a:gs>
              <a:gs pos="100000">
                <a:srgbClr val="000000">
                  <a:alpha val="84705"/>
                </a:srgbClr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9"/>
          <p:cNvSpPr/>
          <p:nvPr/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rgbClr val="8DA9DB">
                  <a:alpha val="29803"/>
                </a:srgbClr>
              </a:gs>
              <a:gs pos="100000">
                <a:srgbClr val="000000">
                  <a:alpha val="43921"/>
                </a:srgbClr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/>
          <p:nvPr/>
        </p:nvSpPr>
        <p:spPr>
          <a:xfrm flipH="1" rot="5400000">
            <a:off x="4063179" y="-33131"/>
            <a:ext cx="6857999" cy="6923403"/>
          </a:xfrm>
          <a:prstGeom prst="rect">
            <a:avLst/>
          </a:prstGeom>
          <a:gradFill>
            <a:gsLst>
              <a:gs pos="0">
                <a:srgbClr val="8DA9DB">
                  <a:alpha val="0"/>
                </a:srgbClr>
              </a:gs>
              <a:gs pos="56000">
                <a:srgbClr val="8DA9DB">
                  <a:alpha val="0"/>
                </a:srgb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63" y="1333865"/>
            <a:ext cx="8899742" cy="453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5364471"/>
            <a:ext cx="5291468" cy="14935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56167" y="2050132"/>
            <a:ext cx="232963" cy="1340860"/>
            <a:chOff x="56167" y="2050132"/>
            <a:chExt cx="232963" cy="1340860"/>
          </a:xfrm>
        </p:grpSpPr>
        <p:sp>
          <p:nvSpPr>
            <p:cNvPr id="97" name="Google Shape;97;p2"/>
            <p:cNvSpPr/>
            <p:nvPr/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Une image contenant texte, lumière, blanc&#10;&#10;Description générée automatiquement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85" y="3504996"/>
            <a:ext cx="11100303" cy="277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703" y="834045"/>
            <a:ext cx="5715715" cy="178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0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0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0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Holdout(70%-30%)</a:t>
            </a:r>
            <a:endParaRPr/>
          </a:p>
        </p:txBody>
      </p:sp>
      <p:pic>
        <p:nvPicPr>
          <p:cNvPr id="443" name="Google Shape;4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107" y="2268484"/>
            <a:ext cx="7929446" cy="337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1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5-folds Cross Validation</a:t>
            </a:r>
            <a:endParaRPr/>
          </a:p>
        </p:txBody>
      </p:sp>
      <p:pic>
        <p:nvPicPr>
          <p:cNvPr id="453" name="Google Shape;4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098" y="2438919"/>
            <a:ext cx="7163800" cy="35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2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2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2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L’approche LeaveOneOut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848775"/>
            <a:ext cx="9504125" cy="43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3"/>
          <p:cNvSpPr/>
          <p:nvPr/>
        </p:nvSpPr>
        <p:spPr>
          <a:xfrm flipH="1">
            <a:off x="842688" y="1766812"/>
            <a:ext cx="822493" cy="4232692"/>
          </a:xfrm>
          <a:custGeom>
            <a:rect b="b" l="l" r="r" t="t"/>
            <a:pathLst>
              <a:path extrusionOk="0" h="2732" w="491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3"/>
          <p:cNvSpPr/>
          <p:nvPr/>
        </p:nvSpPr>
        <p:spPr>
          <a:xfrm flipH="1">
            <a:off x="842689" y="1423780"/>
            <a:ext cx="687754" cy="3820236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3"/>
          <p:cNvSpPr/>
          <p:nvPr/>
        </p:nvSpPr>
        <p:spPr>
          <a:xfrm flipH="1">
            <a:off x="1183243" y="1239381"/>
            <a:ext cx="347200" cy="3699705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3"/>
          <p:cNvSpPr/>
          <p:nvPr/>
        </p:nvSpPr>
        <p:spPr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3"/>
          <p:cNvSpPr txBox="1"/>
          <p:nvPr>
            <p:ph type="title"/>
          </p:nvPr>
        </p:nvSpPr>
        <p:spPr>
          <a:xfrm>
            <a:off x="1870997" y="1607809"/>
            <a:ext cx="9236026" cy="2876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paramètres optimaux : Grid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4"/>
          <p:cNvSpPr txBox="1"/>
          <p:nvPr>
            <p:ph type="title"/>
          </p:nvPr>
        </p:nvSpPr>
        <p:spPr>
          <a:xfrm>
            <a:off x="1036685" y="1152144"/>
            <a:ext cx="3794760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en utilisant 5-folds Validation Cross</a:t>
            </a:r>
            <a:endParaRPr/>
          </a:p>
        </p:txBody>
      </p:sp>
      <p:grpSp>
        <p:nvGrpSpPr>
          <p:cNvPr id="483" name="Google Shape;483;p24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84" name="Google Shape;484;p24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4" name="Google Shape;5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045" y="1413164"/>
            <a:ext cx="6269551" cy="3940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5"/>
          <p:cNvSpPr txBox="1"/>
          <p:nvPr>
            <p:ph type="title"/>
          </p:nvPr>
        </p:nvSpPr>
        <p:spPr>
          <a:xfrm>
            <a:off x="1036685" y="1152144"/>
            <a:ext cx="3794760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en utilisant Leave One Out</a:t>
            </a:r>
            <a:endParaRPr/>
          </a:p>
        </p:txBody>
      </p:sp>
      <p:grpSp>
        <p:nvGrpSpPr>
          <p:cNvPr id="514" name="Google Shape;514;p25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15" name="Google Shape;515;p25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5" name="Google Shape;5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789" y="1550842"/>
            <a:ext cx="6146698" cy="375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6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6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6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6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6"/>
          <p:cNvSpPr txBox="1"/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 de l’arbre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191" y="467208"/>
            <a:ext cx="6456222" cy="592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7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7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7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7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7"/>
          <p:cNvSpPr txBox="1"/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 de l’arbre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424" y="219637"/>
            <a:ext cx="7133754" cy="641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PU with binary numbers and blueprint" id="562" name="Google Shape;562;p28"/>
          <p:cNvPicPr preferRelativeResize="0"/>
          <p:nvPr/>
        </p:nvPicPr>
        <p:blipFill rotWithShape="1">
          <a:blip r:embed="rId3">
            <a:alphaModFix/>
          </a:blip>
          <a:srcRect b="0" l="33933" r="28032" t="0"/>
          <a:stretch/>
        </p:blipFill>
        <p:spPr>
          <a:xfrm>
            <a:off x="20" y="10"/>
            <a:ext cx="463722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8"/>
          <p:cNvSpPr/>
          <p:nvPr/>
        </p:nvSpPr>
        <p:spPr>
          <a:xfrm>
            <a:off x="4637247" y="0"/>
            <a:ext cx="755475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8"/>
          <p:cNvSpPr txBox="1"/>
          <p:nvPr>
            <p:ph type="title"/>
          </p:nvPr>
        </p:nvSpPr>
        <p:spPr>
          <a:xfrm>
            <a:off x="5277328" y="640082"/>
            <a:ext cx="6274591" cy="335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Neutral Networks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/>
          <p:nvPr/>
        </p:nvSpPr>
        <p:spPr>
          <a:xfrm>
            <a:off x="11118533" y="918266"/>
            <a:ext cx="706127" cy="5863534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11117879" y="643467"/>
            <a:ext cx="420307" cy="5668919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9"/>
          <p:cNvSpPr/>
          <p:nvPr/>
        </p:nvSpPr>
        <p:spPr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Google Shape;5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3571" y="1206717"/>
            <a:ext cx="2326738" cy="441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29"/>
          <p:cNvCxnSpPr/>
          <p:nvPr/>
        </p:nvCxnSpPr>
        <p:spPr>
          <a:xfrm>
            <a:off x="6096000" y="1739239"/>
            <a:ext cx="0" cy="3200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4" name="Google Shape;5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6803" y="1208896"/>
            <a:ext cx="3940782" cy="444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27" name="Google Shape;127;p3"/>
            <p:cNvSpPr/>
            <p:nvPr/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865" y="2631118"/>
            <a:ext cx="2635463" cy="399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7865" y="471903"/>
            <a:ext cx="9707441" cy="215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1486" y="3767499"/>
            <a:ext cx="4858428" cy="60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0"/>
          <p:cNvGrpSpPr/>
          <p:nvPr/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582" name="Google Shape;582;p30"/>
            <p:cNvSpPr/>
            <p:nvPr/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30"/>
          <p:cNvSpPr/>
          <p:nvPr/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603" name="Google Shape;6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93" y="420624"/>
            <a:ext cx="8025786" cy="4434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able&#10;&#10;Description générée automatiquement" id="604" name="Google Shape;6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195" y="4981557"/>
            <a:ext cx="7900819" cy="187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1"/>
          <p:cNvSpPr txBox="1"/>
          <p:nvPr>
            <p:ph type="title"/>
          </p:nvPr>
        </p:nvSpPr>
        <p:spPr>
          <a:xfrm>
            <a:off x="1256193" y="1866159"/>
            <a:ext cx="11314179" cy="1221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5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'algorithme le plus performant</a:t>
            </a:r>
            <a:endParaRPr sz="1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1"/>
          <p:cNvSpPr/>
          <p:nvPr/>
        </p:nvSpPr>
        <p:spPr>
          <a:xfrm rot="10800000">
            <a:off x="-8" y="4374554"/>
            <a:ext cx="12192008" cy="2483444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1"/>
          <p:cNvSpPr/>
          <p:nvPr/>
        </p:nvSpPr>
        <p:spPr>
          <a:xfrm flipH="1" rot="10800000">
            <a:off x="8140655" y="4374554"/>
            <a:ext cx="4051344" cy="2483446"/>
          </a:xfrm>
          <a:prstGeom prst="rect">
            <a:avLst/>
          </a:prstGeom>
          <a:gradFill>
            <a:gsLst>
              <a:gs pos="0">
                <a:srgbClr val="4472C4">
                  <a:alpha val="20784"/>
                </a:srgbClr>
              </a:gs>
              <a:gs pos="4000">
                <a:srgbClr val="4472C4">
                  <a:alpha val="20784"/>
                </a:srgbClr>
              </a:gs>
              <a:gs pos="83000">
                <a:srgbClr val="1F3864">
                  <a:alpha val="60784"/>
                </a:srgbClr>
              </a:gs>
              <a:gs pos="100000">
                <a:srgbClr val="1F3864">
                  <a:alpha val="60784"/>
                </a:srgbClr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1"/>
          <p:cNvSpPr/>
          <p:nvPr/>
        </p:nvSpPr>
        <p:spPr>
          <a:xfrm rot="10800000">
            <a:off x="0" y="4379429"/>
            <a:ext cx="12191985" cy="1953928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32000">
                <a:srgbClr val="1F3864">
                  <a:alpha val="0"/>
                </a:srgbClr>
              </a:gs>
              <a:gs pos="100000">
                <a:srgbClr val="4472C4">
                  <a:alpha val="54901"/>
                </a:srgbClr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32000">
                <a:srgbClr val="1F3864">
                  <a:alpha val="0"/>
                </a:srgbClr>
              </a:gs>
              <a:gs pos="100000">
                <a:srgbClr val="000000">
                  <a:alpha val="44705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594360" y="657634"/>
            <a:ext cx="3685504" cy="412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Visualisation des données</a:t>
            </a:r>
            <a:endParaRPr/>
          </a:p>
        </p:txBody>
      </p:sp>
      <p:pic>
        <p:nvPicPr>
          <p:cNvPr descr="Graphiques et parcelles superposées sur un écran numérique bleu"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7050" r="10316" t="0"/>
          <a:stretch/>
        </p:blipFill>
        <p:spPr>
          <a:xfrm>
            <a:off x="4644321" y="10"/>
            <a:ext cx="75559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56167" y="2050132"/>
            <a:ext cx="232963" cy="1340860"/>
            <a:chOff x="56167" y="2050132"/>
            <a:chExt cx="232963" cy="1340860"/>
          </a:xfrm>
        </p:grpSpPr>
        <p:sp>
          <p:nvSpPr>
            <p:cNvPr id="160" name="Google Shape;160;p4"/>
            <p:cNvSpPr/>
            <p:nvPr/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4"/>
          <p:cNvSpPr/>
          <p:nvPr/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 b="0" l="0" r="1" t="19732"/>
          <a:stretch/>
        </p:blipFill>
        <p:spPr>
          <a:xfrm>
            <a:off x="606971" y="-1"/>
            <a:ext cx="1158502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5"/>
          <p:cNvGrpSpPr/>
          <p:nvPr/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90" name="Google Shape;190;p5"/>
            <p:cNvSpPr/>
            <p:nvPr/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6"/>
          <p:cNvGrpSpPr/>
          <p:nvPr/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18" name="Google Shape;218;p6"/>
            <p:cNvSpPr/>
            <p:nvPr/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09" y="132379"/>
            <a:ext cx="4025397" cy="892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mots croisés&#10;&#10;Description générée automatiquement" id="239" name="Google Shape;2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2602" y="785046"/>
            <a:ext cx="6081354" cy="597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7"/>
          <p:cNvGrpSpPr/>
          <p:nvPr/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47" name="Google Shape;247;p7"/>
            <p:cNvSpPr/>
            <p:nvPr/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7"/>
          <p:cNvSpPr/>
          <p:nvPr/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311" y="-1"/>
            <a:ext cx="75013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/>
          <p:nvPr/>
        </p:nvSpPr>
        <p:spPr>
          <a:xfrm flipH="1" rot="-5400000">
            <a:off x="2666617" y="-2666188"/>
            <a:ext cx="6858000" cy="12191234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/>
          <p:nvPr/>
        </p:nvSpPr>
        <p:spPr>
          <a:xfrm flipH="1" rot="-5400000">
            <a:off x="3649491" y="-1685840"/>
            <a:ext cx="4894564" cy="12193545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333" y="457200"/>
            <a:ext cx="8805333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/>
          <p:nvPr/>
        </p:nvSpPr>
        <p:spPr>
          <a:xfrm rot="10800000">
            <a:off x="-11724" y="-1"/>
            <a:ext cx="1222595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 txBox="1"/>
          <p:nvPr>
            <p:ph type="title"/>
          </p:nvPr>
        </p:nvSpPr>
        <p:spPr>
          <a:xfrm>
            <a:off x="4028997" y="1115867"/>
            <a:ext cx="7742180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Classification avec KNN</a:t>
            </a:r>
            <a:endParaRPr/>
          </a:p>
        </p:txBody>
      </p:sp>
      <p:sp>
        <p:nvSpPr>
          <p:cNvPr id="290" name="Google Shape;290;p9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2021-07-02T12:37:36Z</dcterms:created>
  <dc:creator>KHALID SAMHALE</dc:creator>
</cp:coreProperties>
</file>