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79D85-FB26-41D6-B1B2-3BD0B53C176C}" v="2" dt="2023-11-27T23:59:3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7" d="100"/>
          <a:sy n="127" d="100"/>
        </p:scale>
        <p:origin x="1786" y="-3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Harris" userId="54d018dd7cef0355" providerId="LiveId" clId="{6C979D85-FB26-41D6-B1B2-3BD0B53C176C}"/>
    <pc:docChg chg="custSel modSld">
      <pc:chgData name="Sam Harris" userId="54d018dd7cef0355" providerId="LiveId" clId="{6C979D85-FB26-41D6-B1B2-3BD0B53C176C}" dt="2023-11-28T00:02:24.585" v="132" actId="20577"/>
      <pc:docMkLst>
        <pc:docMk/>
      </pc:docMkLst>
      <pc:sldChg chg="modSp mod">
        <pc:chgData name="Sam Harris" userId="54d018dd7cef0355" providerId="LiveId" clId="{6C979D85-FB26-41D6-B1B2-3BD0B53C176C}" dt="2023-11-28T00:02:24.585" v="132" actId="20577"/>
        <pc:sldMkLst>
          <pc:docMk/>
          <pc:sldMk cId="1535991210" sldId="257"/>
        </pc:sldMkLst>
        <pc:graphicFrameChg chg="mod modGraphic">
          <ac:chgData name="Sam Harris" userId="54d018dd7cef0355" providerId="LiveId" clId="{6C979D85-FB26-41D6-B1B2-3BD0B53C176C}" dt="2023-11-28T00:01:57.658" v="122" actId="20577"/>
          <ac:graphicFrameMkLst>
            <pc:docMk/>
            <pc:sldMk cId="1535991210" sldId="257"/>
            <ac:graphicFrameMk id="8" creationId="{F2C5BF5D-7741-2F4C-AD2A-5ECF022E7930}"/>
          </ac:graphicFrameMkLst>
        </pc:graphicFrameChg>
        <pc:graphicFrameChg chg="mod">
          <ac:chgData name="Sam Harris" userId="54d018dd7cef0355" providerId="LiveId" clId="{6C979D85-FB26-41D6-B1B2-3BD0B53C176C}" dt="2023-11-28T00:00:09.936" v="87" actId="1076"/>
          <ac:graphicFrameMkLst>
            <pc:docMk/>
            <pc:sldMk cId="1535991210" sldId="257"/>
            <ac:graphicFrameMk id="10" creationId="{1438F304-C7F8-792A-F4A7-14334F4EA9A7}"/>
          </ac:graphicFrameMkLst>
        </pc:graphicFrameChg>
        <pc:graphicFrameChg chg="mod modGraphic">
          <ac:chgData name="Sam Harris" userId="54d018dd7cef0355" providerId="LiveId" clId="{6C979D85-FB26-41D6-B1B2-3BD0B53C176C}" dt="2023-11-28T00:02:24.585" v="132" actId="20577"/>
          <ac:graphicFrameMkLst>
            <pc:docMk/>
            <pc:sldMk cId="1535991210" sldId="257"/>
            <ac:graphicFrameMk id="15" creationId="{7D43B9E2-4CDC-2D94-DD65-482ED22AE532}"/>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1A950B-EE3B-442D-9587-12C0D7B9FB6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265298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A950B-EE3B-442D-9587-12C0D7B9FB6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409539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A950B-EE3B-442D-9587-12C0D7B9FB6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9900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A950B-EE3B-442D-9587-12C0D7B9FB6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91901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A950B-EE3B-442D-9587-12C0D7B9FB6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109680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1A950B-EE3B-442D-9587-12C0D7B9FB6A}"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112152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1A950B-EE3B-442D-9587-12C0D7B9FB6A}"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85289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1A950B-EE3B-442D-9587-12C0D7B9FB6A}"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287919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A950B-EE3B-442D-9587-12C0D7B9FB6A}"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331849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1A950B-EE3B-442D-9587-12C0D7B9FB6A}"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212571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1A950B-EE3B-442D-9587-12C0D7B9FB6A}"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AB2A7-2B53-4C2A-9705-F841559A77B1}" type="slidenum">
              <a:rPr lang="en-US" smtClean="0"/>
              <a:t>‹#›</a:t>
            </a:fld>
            <a:endParaRPr lang="en-US"/>
          </a:p>
        </p:txBody>
      </p:sp>
    </p:spTree>
    <p:extLst>
      <p:ext uri="{BB962C8B-B14F-4D97-AF65-F5344CB8AC3E}">
        <p14:creationId xmlns:p14="http://schemas.microsoft.com/office/powerpoint/2010/main" val="54616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91A950B-EE3B-442D-9587-12C0D7B9FB6A}" type="datetimeFigureOut">
              <a:rPr lang="en-US" smtClean="0"/>
              <a:t>11/27/2023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B5AB2A7-2B53-4C2A-9705-F841559A77B1}" type="slidenum">
              <a:rPr lang="en-US" smtClean="0"/>
              <a:t>‹#›</a:t>
            </a:fld>
            <a:endParaRPr lang="en-US"/>
          </a:p>
        </p:txBody>
      </p:sp>
    </p:spTree>
    <p:extLst>
      <p:ext uri="{BB962C8B-B14F-4D97-AF65-F5344CB8AC3E}">
        <p14:creationId xmlns:p14="http://schemas.microsoft.com/office/powerpoint/2010/main" val="1696263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zunxhisamniea/cyber-threat-data-for-new-malware-attacks" TargetMode="External"/><Relationship Id="rId2" Type="http://schemas.openxmlformats.org/officeDocument/2006/relationships/hyperlink" Target="https://www.kaggle.com/datasets/teamincribo/cyber-security-attac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233E7B7-AF11-8292-68AB-2D9247A168C6}"/>
              </a:ext>
            </a:extLst>
          </p:cNvPr>
          <p:cNvSpPr>
            <a:spLocks noChangeArrowheads="1"/>
          </p:cNvSpPr>
          <p:nvPr/>
        </p:nvSpPr>
        <p:spPr bwMode="auto">
          <a:xfrm>
            <a:off x="-5376333" y="-266738"/>
            <a:ext cx="133434" cy="533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6040" rIns="132080" bIns="660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320759"/>
            <a:endParaRPr lang="en-US" altLang="en-US" sz="2600"/>
          </a:p>
        </p:txBody>
      </p:sp>
      <p:graphicFrame>
        <p:nvGraphicFramePr>
          <p:cNvPr id="8" name="Content Placeholder 7">
            <a:extLst>
              <a:ext uri="{FF2B5EF4-FFF2-40B4-BE49-F238E27FC236}">
                <a16:creationId xmlns:a16="http://schemas.microsoft.com/office/drawing/2014/main" id="{F2C5BF5D-7741-2F4C-AD2A-5ECF022E7930}"/>
              </a:ext>
            </a:extLst>
          </p:cNvPr>
          <p:cNvGraphicFramePr>
            <a:graphicFrameLocks noGrp="1"/>
          </p:cNvGraphicFramePr>
          <p:nvPr>
            <p:ph idx="1"/>
            <p:extLst>
              <p:ext uri="{D42A27DB-BD31-4B8C-83A1-F6EECF244321}">
                <p14:modId xmlns:p14="http://schemas.microsoft.com/office/powerpoint/2010/main" val="3782592103"/>
              </p:ext>
            </p:extLst>
          </p:nvPr>
        </p:nvGraphicFramePr>
        <p:xfrm>
          <a:off x="64541" y="865918"/>
          <a:ext cx="3522472" cy="7139512"/>
        </p:xfrm>
        <a:graphic>
          <a:graphicData uri="http://schemas.openxmlformats.org/drawingml/2006/table">
            <a:tbl>
              <a:tblPr/>
              <a:tblGrid>
                <a:gridCol w="3522472">
                  <a:extLst>
                    <a:ext uri="{9D8B030D-6E8A-4147-A177-3AD203B41FA5}">
                      <a16:colId xmlns:a16="http://schemas.microsoft.com/office/drawing/2014/main" val="514753151"/>
                    </a:ext>
                  </a:extLst>
                </a:gridCol>
              </a:tblGrid>
              <a:tr h="108640">
                <a:tc>
                  <a:txBody>
                    <a:bodyPr/>
                    <a:lstStyle/>
                    <a:p>
                      <a:pPr algn="l" rtl="0"/>
                      <a:r>
                        <a:rPr lang="en-US" sz="1000" b="1" i="0" dirty="0">
                          <a:solidFill>
                            <a:srgbClr val="000000"/>
                          </a:solidFill>
                          <a:effectLst/>
                        </a:rPr>
                        <a:t>About:</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0750456"/>
                  </a:ext>
                </a:extLst>
              </a:tr>
              <a:tr h="1676041">
                <a:tc>
                  <a:txBody>
                    <a:bodyPr/>
                    <a:lstStyle/>
                    <a:p>
                      <a:pPr algn="l" rtl="0"/>
                      <a:r>
                        <a:rPr lang="en-US" sz="1000" b="0" i="0" dirty="0">
                          <a:solidFill>
                            <a:srgbClr val="000000"/>
                          </a:solidFill>
                          <a:effectLst/>
                        </a:rPr>
                        <a:t>This dataset was created using data from two separate datasets (hereafter referred to as “dataset 1” and “dataset 2”) containing simulated data for cybersecurity attacks. This data was created based on real experiences, but the simulation provides us with a realistic estimation of cybersecurity attacks and their significance. As the world becomes more technologically advanced, more faith is being put into machines and more data is being shared. This data is important and although it helps optimize our daily lives, comes with a considerable amount of risk. There are many individuals that aim to take advantage of certain vulnerabilities in the system that we have created, so cybersecurity has become an increasingly important topic considering the information we are dealing with and the ease of access.</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0323508"/>
                  </a:ext>
                </a:extLst>
              </a:tr>
              <a:tr h="144720">
                <a:tc>
                  <a:txBody>
                    <a:bodyPr/>
                    <a:lstStyle/>
                    <a:p>
                      <a:pPr algn="l" rtl="0"/>
                      <a:r>
                        <a:rPr lang="en-US" sz="1000" b="1" i="0">
                          <a:solidFill>
                            <a:srgbClr val="000000"/>
                          </a:solidFill>
                          <a:effectLst/>
                        </a:rPr>
                        <a:t>Data collection:</a:t>
                      </a:r>
                      <a:endParaRPr lang="en-US" sz="100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1644007"/>
                  </a:ext>
                </a:extLst>
              </a:tr>
              <a:tr h="392265">
                <a:tc>
                  <a:txBody>
                    <a:bodyPr/>
                    <a:lstStyle/>
                    <a:p>
                      <a:pPr algn="l" rtl="0"/>
                      <a:r>
                        <a:rPr lang="en-US" sz="1000" b="0" i="0" dirty="0">
                          <a:solidFill>
                            <a:srgbClr val="000000"/>
                          </a:solidFill>
                          <a:effectLst/>
                        </a:rPr>
                        <a:t>Dataset 1 compiles synthetic data using </a:t>
                      </a:r>
                      <a:r>
                        <a:rPr lang="en-US" sz="1000" b="0" i="0" dirty="0" err="1">
                          <a:solidFill>
                            <a:srgbClr val="000000"/>
                          </a:solidFill>
                          <a:effectLst/>
                        </a:rPr>
                        <a:t>cGan</a:t>
                      </a:r>
                      <a:endParaRPr lang="en-US" sz="1000" dirty="0">
                        <a:effectLst/>
                      </a:endParaRPr>
                    </a:p>
                    <a:p>
                      <a:pPr algn="l" rtl="0"/>
                      <a:r>
                        <a:rPr lang="en-US" sz="1000" b="0" i="0" dirty="0">
                          <a:solidFill>
                            <a:srgbClr val="000000"/>
                          </a:solidFill>
                          <a:effectLst/>
                        </a:rPr>
                        <a:t>Unknown for dataset 2</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1265656"/>
                  </a:ext>
                </a:extLst>
              </a:tr>
              <a:tr h="0">
                <a:tc>
                  <a:txBody>
                    <a:bodyPr/>
                    <a:lstStyle/>
                    <a:p>
                      <a:pPr algn="l" rtl="0"/>
                      <a:r>
                        <a:rPr lang="en-US" sz="1000" b="1" i="0" dirty="0">
                          <a:solidFill>
                            <a:srgbClr val="000000"/>
                          </a:solidFill>
                          <a:effectLst/>
                        </a:rPr>
                        <a:t>Created By: </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2844664"/>
                  </a:ext>
                </a:extLst>
              </a:tr>
              <a:tr h="398287">
                <a:tc>
                  <a:txBody>
                    <a:bodyPr/>
                    <a:lstStyle/>
                    <a:p>
                      <a:pPr algn="l" rtl="0"/>
                      <a:r>
                        <a:rPr lang="en-US" sz="1000" b="0" i="0" dirty="0">
                          <a:solidFill>
                            <a:srgbClr val="000000"/>
                          </a:solidFill>
                          <a:effectLst/>
                        </a:rPr>
                        <a:t>1 - </a:t>
                      </a:r>
                      <a:r>
                        <a:rPr lang="en-US" sz="1000" b="0" i="0" dirty="0" err="1">
                          <a:solidFill>
                            <a:srgbClr val="000000"/>
                          </a:solidFill>
                          <a:effectLst/>
                        </a:rPr>
                        <a:t>Incribo</a:t>
                      </a:r>
                      <a:endParaRPr lang="en-US" sz="1000" dirty="0">
                        <a:effectLst/>
                      </a:endParaRPr>
                    </a:p>
                    <a:p>
                      <a:pPr algn="l" rtl="0"/>
                      <a:r>
                        <a:rPr lang="en-US" sz="1000" b="0" i="0" dirty="0">
                          <a:solidFill>
                            <a:srgbClr val="000000"/>
                          </a:solidFill>
                          <a:effectLst/>
                        </a:rPr>
                        <a:t>2 - </a:t>
                      </a:r>
                      <a:r>
                        <a:rPr lang="en-US" sz="1000" b="0" i="0" dirty="0" err="1">
                          <a:solidFill>
                            <a:srgbClr val="000000"/>
                          </a:solidFill>
                          <a:effectLst/>
                        </a:rPr>
                        <a:t>Zunxhi</a:t>
                      </a:r>
                      <a:r>
                        <a:rPr lang="en-US" sz="1000" b="0" i="0" dirty="0">
                          <a:solidFill>
                            <a:srgbClr val="000000"/>
                          </a:solidFill>
                          <a:effectLst/>
                        </a:rPr>
                        <a:t> </a:t>
                      </a:r>
                      <a:r>
                        <a:rPr lang="en-US" sz="1000" b="0" i="0" dirty="0" err="1">
                          <a:solidFill>
                            <a:srgbClr val="000000"/>
                          </a:solidFill>
                          <a:effectLst/>
                        </a:rPr>
                        <a:t>Samniea</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6595795"/>
                  </a:ext>
                </a:extLst>
              </a:tr>
              <a:tr h="135851">
                <a:tc>
                  <a:txBody>
                    <a:bodyPr/>
                    <a:lstStyle/>
                    <a:p>
                      <a:pPr algn="l" rtl="0"/>
                      <a:r>
                        <a:rPr lang="en-US" sz="1000" b="1" i="0" dirty="0">
                          <a:solidFill>
                            <a:srgbClr val="000000"/>
                          </a:solidFill>
                          <a:effectLst/>
                        </a:rPr>
                        <a:t>Data Creation Range: </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223264"/>
                  </a:ext>
                </a:extLst>
              </a:tr>
              <a:tr h="148118">
                <a:tc>
                  <a:txBody>
                    <a:bodyPr/>
                    <a:lstStyle/>
                    <a:p>
                      <a:pPr algn="l" rtl="0"/>
                      <a:r>
                        <a:rPr lang="en-US" sz="1000" b="0" i="0" dirty="0">
                          <a:solidFill>
                            <a:srgbClr val="000000"/>
                          </a:solidFill>
                          <a:effectLst/>
                        </a:rPr>
                        <a:t>Aug 2023 – present</a:t>
                      </a:r>
                      <a:r>
                        <a:rPr lang="en-US" sz="1000" b="0" i="0" dirty="0">
                          <a:solidFill>
                            <a:schemeClr val="tx1"/>
                          </a:solidFill>
                          <a:effectLst/>
                        </a:rPr>
                        <a:t> (</a:t>
                      </a:r>
                      <a:r>
                        <a:rPr lang="en-US" sz="1000" b="0" i="0" dirty="0">
                          <a:solidFill>
                            <a:srgbClr val="000000"/>
                          </a:solidFill>
                          <a:effectLst/>
                        </a:rPr>
                        <a:t>updated monthly)</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3938121"/>
                  </a:ext>
                </a:extLst>
              </a:tr>
              <a:tr h="0">
                <a:tc>
                  <a:txBody>
                    <a:bodyPr/>
                    <a:lstStyle/>
                    <a:p>
                      <a:pPr algn="l" rtl="0"/>
                      <a:r>
                        <a:rPr lang="en-US" sz="1000" b="1" i="0" dirty="0">
                          <a:solidFill>
                            <a:srgbClr val="000000"/>
                          </a:solidFill>
                          <a:effectLst/>
                        </a:rPr>
                        <a:t>Sources: </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1033824"/>
                  </a:ext>
                </a:extLst>
              </a:tr>
              <a:tr h="552737">
                <a:tc>
                  <a:txBody>
                    <a:bodyPr/>
                    <a:lstStyle/>
                    <a:p>
                      <a:pPr algn="l" rtl="0"/>
                      <a:r>
                        <a:rPr lang="en-US" sz="1000" b="0" i="0" u="none" dirty="0">
                          <a:solidFill>
                            <a:schemeClr val="tx1"/>
                          </a:solidFill>
                          <a:effectLst/>
                        </a:rPr>
                        <a:t>Dataset 1: </a:t>
                      </a:r>
                    </a:p>
                    <a:p>
                      <a:pPr algn="l" rtl="0"/>
                      <a:r>
                        <a:rPr lang="en-US" sz="1000" b="0" i="0" u="sng" dirty="0">
                          <a:solidFill>
                            <a:schemeClr val="tx1"/>
                          </a:solidFill>
                          <a:effectLst/>
                          <a:hlinkClick r:id="rId2">
                            <a:extLst>
                              <a:ext uri="{A12FA001-AC4F-418D-AE19-62706E023703}">
                                <ahyp:hlinkClr xmlns:ahyp="http://schemas.microsoft.com/office/drawing/2018/hyperlinkcolor" val="tx"/>
                              </a:ext>
                            </a:extLst>
                          </a:hlinkClick>
                        </a:rPr>
                        <a:t>https://www.kaggle.com/datasets/teamincribo/cyber-security-attacks</a:t>
                      </a:r>
                      <a:endParaRPr lang="en-US" sz="1000" b="0" i="0" u="sng" dirty="0">
                        <a:solidFill>
                          <a:schemeClr val="tx1"/>
                        </a:solidFill>
                        <a:effectLst/>
                      </a:endParaRPr>
                    </a:p>
                    <a:p>
                      <a:pPr algn="l" rtl="0"/>
                      <a:r>
                        <a:rPr lang="en-US" sz="1000" b="0" i="0" u="none" dirty="0">
                          <a:solidFill>
                            <a:schemeClr val="tx1"/>
                          </a:solidFill>
                          <a:effectLst/>
                        </a:rPr>
                        <a:t>Dataset 2: </a:t>
                      </a:r>
                      <a:r>
                        <a:rPr lang="en-US" sz="1000" b="0" i="0" u="sng" dirty="0">
                          <a:solidFill>
                            <a:schemeClr val="tx1"/>
                          </a:solidFill>
                          <a:effectLst/>
                          <a:hlinkClick r:id="rId3">
                            <a:extLst>
                              <a:ext uri="{A12FA001-AC4F-418D-AE19-62706E023703}">
                                <ahyp:hlinkClr xmlns:ahyp="http://schemas.microsoft.com/office/drawing/2018/hyperlinkcolor" val="tx"/>
                              </a:ext>
                            </a:extLst>
                          </a:hlinkClick>
                        </a:rPr>
                        <a:t>https://www.kaggle.com/datasets/zunxhisamniea/cyber-threat-data-for-new-malware-attacks</a:t>
                      </a:r>
                      <a:endParaRPr lang="en-US" sz="1000" dirty="0">
                        <a:solidFill>
                          <a:schemeClr val="tx1"/>
                        </a:solidFill>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6927112"/>
                  </a:ext>
                </a:extLst>
              </a:tr>
              <a:tr h="0">
                <a:tc>
                  <a:txBody>
                    <a:bodyPr/>
                    <a:lstStyle/>
                    <a:p>
                      <a:pPr algn="l" rtl="0"/>
                      <a:r>
                        <a:rPr lang="en-US" sz="1000" b="1" i="0" dirty="0">
                          <a:solidFill>
                            <a:srgbClr val="000000"/>
                          </a:solidFill>
                          <a:effectLst/>
                        </a:rPr>
                        <a:t>Content:</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1546233"/>
                  </a:ext>
                </a:extLst>
              </a:tr>
              <a:tr h="1355097">
                <a:tc>
                  <a:txBody>
                    <a:bodyPr/>
                    <a:lstStyle/>
                    <a:p>
                      <a:pPr algn="l" rtl="0"/>
                      <a:r>
                        <a:rPr lang="en-US" sz="1000" b="0" i="0" dirty="0">
                          <a:solidFill>
                            <a:srgbClr val="000000"/>
                          </a:solidFill>
                          <a:effectLst/>
                        </a:rPr>
                        <a:t>The dataset brought together two </a:t>
                      </a:r>
                      <a:r>
                        <a:rPr lang="en-US" sz="1000" b="0" i="0" dirty="0" err="1">
                          <a:solidFill>
                            <a:srgbClr val="000000"/>
                          </a:solidFill>
                          <a:effectLst/>
                        </a:rPr>
                        <a:t>dataframes</a:t>
                      </a:r>
                      <a:r>
                        <a:rPr lang="en-US" sz="1000" b="0" i="0" dirty="0">
                          <a:solidFill>
                            <a:srgbClr val="000000"/>
                          </a:solidFill>
                          <a:effectLst/>
                        </a:rPr>
                        <a:t> that were both comprised of synthetically generated data based on real experiences. These frames were created to allow for an unobstructive method of exploring common cybersecurity vulnerabilities and trends. This dataset contains information to help identify the systems that were targeted, the methods people used to gain access, and allows for the analysis of specific attacks. This can be used to help recognize common attacks, vulnerabilities and other trends in this space to help develop better security solutions and identify common trends. </a:t>
                      </a:r>
                      <a:endParaRPr lang="en-US" sz="1000" dirty="0">
                        <a:effectLst/>
                      </a:endParaRPr>
                    </a:p>
                  </a:txBody>
                  <a:tcPr marL="71016" marR="71016" marT="35508" marB="3550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739041"/>
                  </a:ext>
                </a:extLst>
              </a:tr>
            </a:tbl>
          </a:graphicData>
        </a:graphic>
      </p:graphicFrame>
      <p:sp>
        <p:nvSpPr>
          <p:cNvPr id="9" name="Rectangle 2">
            <a:hlinkClick r:id="rId3"/>
            <a:extLst>
              <a:ext uri="{FF2B5EF4-FFF2-40B4-BE49-F238E27FC236}">
                <a16:creationId xmlns:a16="http://schemas.microsoft.com/office/drawing/2014/main" id="{EC693896-1619-4FE7-B6A8-539655EADDD8}"/>
              </a:ext>
            </a:extLst>
          </p:cNvPr>
          <p:cNvSpPr>
            <a:spLocks noChangeArrowheads="1"/>
          </p:cNvSpPr>
          <p:nvPr/>
        </p:nvSpPr>
        <p:spPr bwMode="auto">
          <a:xfrm flipV="1">
            <a:off x="-1009650" y="-120651"/>
            <a:ext cx="52585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Table 9">
            <a:extLst>
              <a:ext uri="{FF2B5EF4-FFF2-40B4-BE49-F238E27FC236}">
                <a16:creationId xmlns:a16="http://schemas.microsoft.com/office/drawing/2014/main" id="{1438F304-C7F8-792A-F4A7-14334F4EA9A7}"/>
              </a:ext>
            </a:extLst>
          </p:cNvPr>
          <p:cNvGraphicFramePr>
            <a:graphicFrameLocks noGrp="1"/>
          </p:cNvGraphicFramePr>
          <p:nvPr>
            <p:extLst>
              <p:ext uri="{D42A27DB-BD31-4B8C-83A1-F6EECF244321}">
                <p14:modId xmlns:p14="http://schemas.microsoft.com/office/powerpoint/2010/main" val="2021725989"/>
              </p:ext>
            </p:extLst>
          </p:nvPr>
        </p:nvGraphicFramePr>
        <p:xfrm>
          <a:off x="3723728" y="865918"/>
          <a:ext cx="2741613" cy="7155155"/>
        </p:xfrm>
        <a:graphic>
          <a:graphicData uri="http://schemas.openxmlformats.org/drawingml/2006/table">
            <a:tbl>
              <a:tblPr/>
              <a:tblGrid>
                <a:gridCol w="2741613">
                  <a:extLst>
                    <a:ext uri="{9D8B030D-6E8A-4147-A177-3AD203B41FA5}">
                      <a16:colId xmlns:a16="http://schemas.microsoft.com/office/drawing/2014/main" val="3076919081"/>
                    </a:ext>
                  </a:extLst>
                </a:gridCol>
              </a:tblGrid>
              <a:tr h="231090">
                <a:tc>
                  <a:txBody>
                    <a:bodyPr/>
                    <a:lstStyle/>
                    <a:p>
                      <a:pPr algn="l" rtl="0"/>
                      <a:r>
                        <a:rPr lang="en-US" sz="1000" b="1" i="0" dirty="0">
                          <a:solidFill>
                            <a:srgbClr val="000000"/>
                          </a:solidFill>
                          <a:effectLst/>
                        </a:rPr>
                        <a:t>Biases: </a:t>
                      </a:r>
                      <a:endParaRPr lang="en-US" sz="1000" dirty="0">
                        <a:effectLst/>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2853373"/>
                  </a:ext>
                </a:extLst>
              </a:tr>
              <a:tr h="1819833">
                <a:tc>
                  <a:txBody>
                    <a:bodyPr/>
                    <a:lstStyle/>
                    <a:p>
                      <a:pPr marL="171450" indent="-171450" algn="l" rtl="0">
                        <a:buFont typeface="Arial" panose="020B0604020202020204" pitchFamily="34" charset="0"/>
                        <a:buChar char="•"/>
                      </a:pPr>
                      <a:r>
                        <a:rPr lang="en-US" sz="1000" b="0" i="0" dirty="0">
                          <a:solidFill>
                            <a:srgbClr val="000000"/>
                          </a:solidFill>
                          <a:effectLst/>
                        </a:rPr>
                        <a:t>Source Bias</a:t>
                      </a:r>
                    </a:p>
                    <a:p>
                      <a:pPr marL="514350" lvl="1" indent="-171450" algn="l" rtl="0">
                        <a:buFont typeface="Arial" panose="020B0604020202020204" pitchFamily="34" charset="0"/>
                        <a:buChar char="•"/>
                      </a:pPr>
                      <a:r>
                        <a:rPr lang="en-US" sz="1000" b="0" i="0" dirty="0">
                          <a:solidFill>
                            <a:srgbClr val="000000"/>
                          </a:solidFill>
                          <a:effectLst/>
                        </a:rPr>
                        <a:t>The data was created using synthetically generated programs that require being fed information, but we do not have the information the programs were fed.</a:t>
                      </a:r>
                    </a:p>
                    <a:p>
                      <a:pPr marL="171450" lvl="0" indent="-171450" algn="l" rtl="0">
                        <a:buFont typeface="Arial" panose="020B0604020202020204" pitchFamily="34" charset="0"/>
                        <a:buChar char="•"/>
                      </a:pPr>
                      <a:r>
                        <a:rPr lang="en-US" sz="1000" b="0" i="0" dirty="0">
                          <a:solidFill>
                            <a:srgbClr val="000000"/>
                          </a:solidFill>
                          <a:effectLst/>
                        </a:rPr>
                        <a:t>Sampling Bias</a:t>
                      </a:r>
                    </a:p>
                    <a:p>
                      <a:pPr marL="514350" lvl="1" indent="-171450" algn="l" rtl="0">
                        <a:buFont typeface="Arial" panose="020B0604020202020204" pitchFamily="34" charset="0"/>
                        <a:buChar char="•"/>
                      </a:pPr>
                      <a:r>
                        <a:rPr lang="en-US" sz="1000" b="0" i="0" dirty="0">
                          <a:solidFill>
                            <a:srgbClr val="000000"/>
                          </a:solidFill>
                          <a:effectLst/>
                        </a:rPr>
                        <a:t>This data is taken from samples of larger datasets, which can skew the representation of the dataset as we are only looking at a small subset of the larger data.</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7401428"/>
                  </a:ext>
                </a:extLst>
              </a:tr>
              <a:tr h="231090">
                <a:tc>
                  <a:txBody>
                    <a:bodyPr/>
                    <a:lstStyle/>
                    <a:p>
                      <a:pPr algn="l" rtl="0"/>
                      <a:r>
                        <a:rPr lang="en-US" sz="1000" b="1" i="0" dirty="0">
                          <a:solidFill>
                            <a:srgbClr val="000000"/>
                          </a:solidFill>
                          <a:effectLst/>
                        </a:rPr>
                        <a:t>Assumptions: </a:t>
                      </a:r>
                      <a:endParaRPr lang="en-US" sz="1000" dirty="0">
                        <a:effectLst/>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059833"/>
                  </a:ext>
                </a:extLst>
              </a:tr>
              <a:tr h="1049245">
                <a:tc>
                  <a:txBody>
                    <a:bodyPr/>
                    <a:lstStyle/>
                    <a:p>
                      <a:pPr marL="171450" indent="-171450" algn="l" rtl="0">
                        <a:buFont typeface="Arial" panose="020B0604020202020204" pitchFamily="34" charset="0"/>
                        <a:buChar char="•"/>
                      </a:pPr>
                      <a:r>
                        <a:rPr lang="en-US" sz="1000" b="0" i="0" dirty="0">
                          <a:solidFill>
                            <a:srgbClr val="000000"/>
                          </a:solidFill>
                          <a:effectLst/>
                        </a:rPr>
                        <a:t>Assumes that data properly reflects current state of cybersecurity.</a:t>
                      </a:r>
                      <a:endParaRPr lang="en-US" sz="1000" dirty="0">
                        <a:effectLst/>
                      </a:endParaRPr>
                    </a:p>
                    <a:p>
                      <a:pPr marL="171450" indent="-171450" algn="l" rtl="0">
                        <a:buFont typeface="Arial" panose="020B0604020202020204" pitchFamily="34" charset="0"/>
                        <a:buChar char="•"/>
                      </a:pPr>
                      <a:r>
                        <a:rPr lang="en-US" sz="1000" b="0" i="0" dirty="0">
                          <a:solidFill>
                            <a:srgbClr val="000000"/>
                          </a:solidFill>
                          <a:effectLst/>
                        </a:rPr>
                        <a:t>Assumes no recent major developments that have changed trends in cybersecurity.</a:t>
                      </a:r>
                    </a:p>
                    <a:p>
                      <a:pPr marL="171450" indent="-171450" algn="l" rtl="0">
                        <a:buFont typeface="Arial" panose="020B0604020202020204" pitchFamily="34" charset="0"/>
                        <a:buChar char="•"/>
                      </a:pPr>
                      <a:r>
                        <a:rPr lang="en-US" sz="1000" b="0" i="0" dirty="0">
                          <a:solidFill>
                            <a:srgbClr val="000000"/>
                          </a:solidFill>
                          <a:effectLst/>
                        </a:rPr>
                        <a:t>Assumes the data has been given proper diversity for better representation.</a:t>
                      </a:r>
                      <a:endParaRPr lang="en-US" sz="1000" dirty="0">
                        <a:effectLst/>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1389891"/>
                  </a:ext>
                </a:extLst>
              </a:tr>
              <a:tr h="231090">
                <a:tc>
                  <a:txBody>
                    <a:bodyPr/>
                    <a:lstStyle/>
                    <a:p>
                      <a:pPr algn="l" rtl="0"/>
                      <a:r>
                        <a:rPr lang="en-US" sz="1000" b="1" i="0" dirty="0">
                          <a:solidFill>
                            <a:srgbClr val="000000"/>
                          </a:solidFill>
                          <a:effectLst/>
                        </a:rPr>
                        <a:t>Limitations:</a:t>
                      </a:r>
                      <a:endParaRPr lang="en-US" sz="1000" dirty="0">
                        <a:effectLst/>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7486947"/>
                  </a:ext>
                </a:extLst>
              </a:tr>
              <a:tr h="870115">
                <a:tc>
                  <a:txBody>
                    <a:bodyPr/>
                    <a:lstStyle/>
                    <a:p>
                      <a:pPr marL="171450" indent="-171450" algn="l" rtl="0">
                        <a:buFont typeface="Arial" panose="020B0604020202020204" pitchFamily="34" charset="0"/>
                        <a:buChar char="•"/>
                      </a:pPr>
                      <a:r>
                        <a:rPr lang="en-US" sz="1000" b="0" i="0" dirty="0">
                          <a:solidFill>
                            <a:srgbClr val="000000"/>
                          </a:solidFill>
                          <a:effectLst/>
                        </a:rPr>
                        <a:t>Dataset 2 is not licensed</a:t>
                      </a:r>
                    </a:p>
                    <a:p>
                      <a:pPr marL="514350" lvl="1" indent="-171450" algn="l" rtl="0">
                        <a:buFont typeface="Arial" panose="020B0604020202020204" pitchFamily="34" charset="0"/>
                        <a:buChar char="•"/>
                      </a:pPr>
                      <a:r>
                        <a:rPr lang="en-US" sz="1000" b="0" i="0" dirty="0">
                          <a:solidFill>
                            <a:srgbClr val="000000"/>
                          </a:solidFill>
                          <a:effectLst/>
                        </a:rPr>
                        <a:t>Usage may not be properly regulated.</a:t>
                      </a:r>
                    </a:p>
                    <a:p>
                      <a:pPr marL="171450" indent="-171450" algn="l" rtl="0">
                        <a:buFont typeface="Arial" panose="020B0604020202020204" pitchFamily="34" charset="0"/>
                        <a:buChar char="•"/>
                      </a:pPr>
                      <a:r>
                        <a:rPr lang="en-US" sz="1000" b="0" i="0" dirty="0">
                          <a:solidFill>
                            <a:srgbClr val="000000"/>
                          </a:solidFill>
                          <a:effectLst/>
                        </a:rPr>
                        <a:t>Synthetically generated</a:t>
                      </a:r>
                      <a:endParaRPr lang="en-US" sz="1000" b="0" i="0" dirty="0">
                        <a:solidFill>
                          <a:schemeClr val="tx1"/>
                        </a:solidFill>
                        <a:effectLst/>
                      </a:endParaRPr>
                    </a:p>
                    <a:p>
                      <a:pPr marL="514350" lvl="1" indent="-171450" algn="l" rtl="0">
                        <a:buFont typeface="Arial" panose="020B0604020202020204" pitchFamily="34" charset="0"/>
                        <a:buChar char="•"/>
                      </a:pPr>
                      <a:r>
                        <a:rPr lang="en-US" sz="1000" b="0" i="0" dirty="0">
                          <a:solidFill>
                            <a:srgbClr val="000000"/>
                          </a:solidFill>
                          <a:effectLst/>
                        </a:rPr>
                        <a:t>Limited how representative of the population the data.</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6585041"/>
                  </a:ext>
                </a:extLst>
              </a:tr>
              <a:tr h="231090">
                <a:tc>
                  <a:txBody>
                    <a:bodyPr/>
                    <a:lstStyle/>
                    <a:p>
                      <a:r>
                        <a:rPr lang="en-US" sz="1000" b="1" dirty="0"/>
                        <a:t>Concerns: </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82886"/>
                  </a:ext>
                </a:extLst>
              </a:tr>
              <a:tr h="1530971">
                <a:tc>
                  <a:txBody>
                    <a:bodyPr/>
                    <a:lstStyle/>
                    <a:p>
                      <a:pPr marL="171450" indent="-171450">
                        <a:buFont typeface="Arial" panose="020B0604020202020204" pitchFamily="34" charset="0"/>
                        <a:buChar char="•"/>
                      </a:pPr>
                      <a:r>
                        <a:rPr lang="en-US" sz="1000" dirty="0"/>
                        <a:t>Possible misrepresentation</a:t>
                      </a:r>
                    </a:p>
                    <a:p>
                      <a:pPr marL="514350" lvl="1" indent="-171450">
                        <a:buFont typeface="Arial" panose="020B0604020202020204" pitchFamily="34" charset="0"/>
                        <a:buChar char="•"/>
                      </a:pPr>
                      <a:r>
                        <a:rPr lang="en-US" sz="1000" dirty="0"/>
                        <a:t>Especially since the data was not given proper sources, it is possible that this synthetic data may not properly represent greater populations. </a:t>
                      </a:r>
                    </a:p>
                    <a:p>
                      <a:pPr marL="171450" lvl="0" indent="-171450">
                        <a:buFont typeface="Arial" panose="020B0604020202020204" pitchFamily="34" charset="0"/>
                        <a:buChar char="•"/>
                      </a:pPr>
                      <a:r>
                        <a:rPr lang="en-US" sz="1000" dirty="0"/>
                        <a:t>Provided IP addresses</a:t>
                      </a:r>
                    </a:p>
                    <a:p>
                      <a:pPr marL="514350" lvl="1" indent="-171450">
                        <a:buFont typeface="Arial" panose="020B0604020202020204" pitchFamily="34" charset="0"/>
                        <a:buChar char="•"/>
                      </a:pPr>
                      <a:r>
                        <a:rPr lang="en-US" sz="1000" dirty="0"/>
                        <a:t>Although synthetic, it is unclear if these IP addresses correlate to real individuals or if they were also synthetically generated, which could lead to privacy concerns.</a:t>
                      </a: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0614356"/>
                  </a:ext>
                </a:extLst>
              </a:tr>
              <a:tr h="572355">
                <a:tc>
                  <a:txBody>
                    <a:bodyPr/>
                    <a:lstStyle/>
                    <a:p>
                      <a:endParaRPr lang="en-US" sz="1000" dirty="0"/>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7596918"/>
                  </a:ext>
                </a:extLst>
              </a:tr>
            </a:tbl>
          </a:graphicData>
        </a:graphic>
      </p:graphicFrame>
      <p:sp>
        <p:nvSpPr>
          <p:cNvPr id="11" name="Rectangle 3">
            <a:extLst>
              <a:ext uri="{FF2B5EF4-FFF2-40B4-BE49-F238E27FC236}">
                <a16:creationId xmlns:a16="http://schemas.microsoft.com/office/drawing/2014/main" id="{F7DF96CF-8303-1103-58FF-5F6A81354E83}"/>
              </a:ext>
            </a:extLst>
          </p:cNvPr>
          <p:cNvSpPr>
            <a:spLocks noChangeArrowheads="1"/>
          </p:cNvSpPr>
          <p:nvPr/>
        </p:nvSpPr>
        <p:spPr bwMode="auto">
          <a:xfrm flipV="1">
            <a:off x="4150806" y="3173412"/>
            <a:ext cx="3178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F7A2D9E-D117-322B-910D-534750DB6FD1}"/>
              </a:ext>
            </a:extLst>
          </p:cNvPr>
          <p:cNvSpPr txBox="1"/>
          <p:nvPr/>
        </p:nvSpPr>
        <p:spPr>
          <a:xfrm>
            <a:off x="64541" y="61640"/>
            <a:ext cx="6321972" cy="769441"/>
          </a:xfrm>
          <a:prstGeom prst="rect">
            <a:avLst/>
          </a:prstGeom>
          <a:noFill/>
        </p:spPr>
        <p:txBody>
          <a:bodyPr wrap="square" rtlCol="0">
            <a:spAutoFit/>
          </a:bodyPr>
          <a:lstStyle/>
          <a:p>
            <a:pPr algn="l" rtl="0"/>
            <a:r>
              <a:rPr lang="en-US" sz="1600" b="1" i="0" dirty="0">
                <a:solidFill>
                  <a:srgbClr val="000000"/>
                </a:solidFill>
                <a:effectLst/>
              </a:rPr>
              <a:t>Dataset Nutrition Label </a:t>
            </a:r>
            <a:endParaRPr lang="en-US" sz="1600" dirty="0">
              <a:effectLst/>
            </a:endParaRPr>
          </a:p>
          <a:p>
            <a:pPr algn="l" rtl="0"/>
            <a:r>
              <a:rPr lang="en-US" sz="2800" b="1" i="0" dirty="0">
                <a:solidFill>
                  <a:srgbClr val="000000"/>
                </a:solidFill>
                <a:effectLst/>
              </a:rPr>
              <a:t>Trends in Cybersecurity Data</a:t>
            </a:r>
            <a:endParaRPr lang="en-US" sz="2800" dirty="0">
              <a:effectLst/>
            </a:endParaRPr>
          </a:p>
        </p:txBody>
      </p:sp>
      <p:cxnSp>
        <p:nvCxnSpPr>
          <p:cNvPr id="14" name="Straight Connector 13">
            <a:extLst>
              <a:ext uri="{FF2B5EF4-FFF2-40B4-BE49-F238E27FC236}">
                <a16:creationId xmlns:a16="http://schemas.microsoft.com/office/drawing/2014/main" id="{8E62548A-2454-39B8-8824-430817D75BB5}"/>
              </a:ext>
            </a:extLst>
          </p:cNvPr>
          <p:cNvCxnSpPr/>
          <p:nvPr/>
        </p:nvCxnSpPr>
        <p:spPr>
          <a:xfrm>
            <a:off x="64541" y="831081"/>
            <a:ext cx="6400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7D43B9E2-4CDC-2D94-DD65-482ED22AE532}"/>
              </a:ext>
            </a:extLst>
          </p:cNvPr>
          <p:cNvGraphicFramePr>
            <a:graphicFrameLocks noGrp="1"/>
          </p:cNvGraphicFramePr>
          <p:nvPr>
            <p:extLst>
              <p:ext uri="{D42A27DB-BD31-4B8C-83A1-F6EECF244321}">
                <p14:modId xmlns:p14="http://schemas.microsoft.com/office/powerpoint/2010/main" val="2782854091"/>
              </p:ext>
            </p:extLst>
          </p:nvPr>
        </p:nvGraphicFramePr>
        <p:xfrm>
          <a:off x="177362" y="8005430"/>
          <a:ext cx="6503276" cy="1874520"/>
        </p:xfrm>
        <a:graphic>
          <a:graphicData uri="http://schemas.openxmlformats.org/drawingml/2006/table">
            <a:tbl>
              <a:tblPr/>
              <a:tblGrid>
                <a:gridCol w="6503276">
                  <a:extLst>
                    <a:ext uri="{9D8B030D-6E8A-4147-A177-3AD203B41FA5}">
                      <a16:colId xmlns:a16="http://schemas.microsoft.com/office/drawing/2014/main" val="465425971"/>
                    </a:ext>
                  </a:extLst>
                </a:gridCol>
              </a:tblGrid>
              <a:tr h="129146">
                <a:tc>
                  <a:txBody>
                    <a:bodyPr/>
                    <a:lstStyle/>
                    <a:p>
                      <a:pPr algn="ctr"/>
                      <a:r>
                        <a:rPr lang="en-US" sz="1100" b="1" dirty="0"/>
                        <a:t>Possible Applications: </a:t>
                      </a: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3512656"/>
                  </a:ext>
                </a:extLst>
              </a:tr>
              <a:tr h="230571">
                <a:tc>
                  <a:txBody>
                    <a:bodyPr/>
                    <a:lstStyle/>
                    <a:p>
                      <a:pPr marL="285750" indent="-285750" rtl="0">
                        <a:buFont typeface="Arial" panose="020B0604020202020204" pitchFamily="34" charset="0"/>
                        <a:buChar char="•"/>
                      </a:pPr>
                      <a:r>
                        <a:rPr lang="en-US" sz="1100" b="0" i="0" u="none" strike="noStrike" kern="1200" dirty="0">
                          <a:solidFill>
                            <a:schemeClr val="tx1"/>
                          </a:solidFill>
                          <a:effectLst/>
                          <a:latin typeface="+mn-lt"/>
                          <a:ea typeface="+mn-ea"/>
                          <a:cs typeface="+mn-cs"/>
                        </a:rPr>
                        <a:t>Identify current trends in cybersecurity</a:t>
                      </a:r>
                      <a:endParaRPr lang="en-US" sz="1100" b="0" dirty="0">
                        <a:effectLst/>
                      </a:endParaRPr>
                    </a:p>
                    <a:p>
                      <a:pPr marL="285750" indent="-285750" rtl="0">
                        <a:buFont typeface="Arial" panose="020B0604020202020204" pitchFamily="34" charset="0"/>
                        <a:buChar char="•"/>
                      </a:pPr>
                      <a:r>
                        <a:rPr lang="en-US" sz="1100" b="0" i="0" u="none" strike="noStrike" kern="1200" dirty="0">
                          <a:solidFill>
                            <a:schemeClr val="tx1"/>
                          </a:solidFill>
                          <a:effectLst/>
                          <a:latin typeface="+mn-lt"/>
                          <a:ea typeface="+mn-ea"/>
                          <a:cs typeface="+mn-cs"/>
                        </a:rPr>
                        <a:t>Determine common vulnerabilities </a:t>
                      </a:r>
                      <a:endParaRPr lang="en-US" sz="1100" b="0" dirty="0">
                        <a:effectLst/>
                      </a:endParaRPr>
                    </a:p>
                    <a:p>
                      <a:pPr marL="285750" indent="-285750" rtl="0">
                        <a:buFont typeface="Arial" panose="020B0604020202020204" pitchFamily="34" charset="0"/>
                        <a:buChar char="•"/>
                      </a:pPr>
                      <a:r>
                        <a:rPr lang="en-US" sz="1100" b="0" i="0" u="none" strike="noStrike" kern="1200" dirty="0">
                          <a:solidFill>
                            <a:schemeClr val="tx1"/>
                          </a:solidFill>
                          <a:effectLst/>
                          <a:latin typeface="+mn-lt"/>
                          <a:ea typeface="+mn-ea"/>
                          <a:cs typeface="+mn-cs"/>
                        </a:rPr>
                        <a:t>Intended to test and establish solutions to certain threats and model machine behavior</a:t>
                      </a:r>
                      <a:endParaRPr lang="en-US" sz="1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107623"/>
                  </a:ext>
                </a:extLst>
              </a:tr>
              <a:tr h="230571">
                <a:tc>
                  <a:txBody>
                    <a:bodyPr/>
                    <a:lstStyle/>
                    <a:p>
                      <a:pPr algn="ctr"/>
                      <a:r>
                        <a:rPr lang="en-US" sz="1100" b="1" dirty="0"/>
                        <a:t>Proper Utilization: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2088904"/>
                  </a:ext>
                </a:extLst>
              </a:tr>
              <a:tr h="230571">
                <a:tc>
                  <a:txBody>
                    <a:bodyPr/>
                    <a:lstStyle/>
                    <a:p>
                      <a:r>
                        <a:rPr lang="en-US" sz="1100" dirty="0"/>
                        <a:t>Considering that this data was made synthetically and contains sensitive private information such as IP addresses and how cybersecurity attacks were performed, it is vital that this data is handled carefully. Ensure that in using this dataset you are following proper licensure agreements</a:t>
                      </a:r>
                      <a:r>
                        <a:rPr lang="en-US" sz="1100"/>
                        <a:t>, upholding privacy </a:t>
                      </a:r>
                      <a:r>
                        <a:rPr lang="en-US" sz="1100" dirty="0"/>
                        <a:t>standards and understand the implications of using synthetically generated data.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519166261"/>
                  </a:ext>
                </a:extLst>
              </a:tr>
            </a:tbl>
          </a:graphicData>
        </a:graphic>
      </p:graphicFrame>
    </p:spTree>
    <p:extLst>
      <p:ext uri="{BB962C8B-B14F-4D97-AF65-F5344CB8AC3E}">
        <p14:creationId xmlns:p14="http://schemas.microsoft.com/office/powerpoint/2010/main" val="15359912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85</TotalTime>
  <Words>587</Words>
  <Application>Microsoft Office PowerPoint</Application>
  <PresentationFormat>A4 Paper (210x297 mm)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Harris</dc:creator>
  <cp:lastModifiedBy>Sam Harris</cp:lastModifiedBy>
  <cp:revision>1</cp:revision>
  <dcterms:created xsi:type="dcterms:W3CDTF">2023-11-27T22:04:10Z</dcterms:created>
  <dcterms:modified xsi:type="dcterms:W3CDTF">2023-11-28T00:02:28Z</dcterms:modified>
</cp:coreProperties>
</file>