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3833" y="2145868"/>
            <a:ext cx="2656332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80E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80E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80E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5057" y="547242"/>
            <a:ext cx="645388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80E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92961"/>
            <a:ext cx="7514590" cy="217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7177" y="6308748"/>
            <a:ext cx="4084954" cy="44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36533" y="6465214"/>
            <a:ext cx="2844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jpg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jpg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/Relationships>
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jpg"/></Relationships>
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jpg"/></Relationships>
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/Relationships>
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/Relationships>
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/Relationships>
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/Relationships>
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jpg"/></Relationships>
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jpg"/></Relationships>
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/Relationships>
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jpg"/></Relationships>
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jpg"/></Relationships>
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jpg"/></Relationships>
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jpg"/></Relationships>
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jpg"/></Relationships>
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jpg"/></Relationships>
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jpg"/></Relationships>
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curecoding.cert.org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701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Chapter </a:t>
            </a:r>
            <a:r>
              <a:rPr dirty="0"/>
              <a:t>5  C</a:t>
            </a:r>
            <a:r>
              <a:rPr dirty="0" spc="-70"/>
              <a:t> </a:t>
            </a:r>
            <a:r>
              <a:rPr dirty="0" spc="-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3001" y="3893896"/>
            <a:ext cx="37788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C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How </a:t>
            </a:r>
            <a:r>
              <a:rPr dirty="0" sz="3200" spc="-25">
                <a:solidFill>
                  <a:srgbClr val="888888"/>
                </a:solidFill>
                <a:latin typeface="Calibri"/>
                <a:cs typeface="Calibri"/>
              </a:rPr>
              <a:t>to </a:t>
            </a:r>
            <a:r>
              <a:rPr dirty="0" sz="3200" spc="-15">
                <a:solidFill>
                  <a:srgbClr val="888888"/>
                </a:solidFill>
                <a:latin typeface="Calibri"/>
                <a:cs typeface="Calibri"/>
              </a:rPr>
              <a:t>Program,</a:t>
            </a:r>
            <a:r>
              <a:rPr dirty="0" sz="3200" spc="-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888888"/>
                </a:solidFill>
                <a:latin typeface="Calibri"/>
                <a:cs typeface="Calibri"/>
              </a:rPr>
              <a:t>8/e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41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1981" y="6465214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577722"/>
            <a:ext cx="72898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5.2	</a:t>
            </a:r>
            <a:r>
              <a:rPr dirty="0" sz="3200" spc="-5"/>
              <a:t>Modularizing </a:t>
            </a:r>
            <a:r>
              <a:rPr dirty="0" sz="3200"/>
              <a:t>Programs in C</a:t>
            </a:r>
            <a:r>
              <a:rPr dirty="0" sz="3200" spc="-10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7978775" cy="44081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443865" indent="-342900">
              <a:lnSpc>
                <a:spcPts val="27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 common analogy </a:t>
            </a:r>
            <a:r>
              <a:rPr dirty="0" sz="2500" spc="-15">
                <a:latin typeface="Cambria"/>
                <a:cs typeface="Cambria"/>
              </a:rPr>
              <a:t>for </a:t>
            </a:r>
            <a:r>
              <a:rPr dirty="0" sz="2500" spc="-5">
                <a:latin typeface="Cambria"/>
                <a:cs typeface="Cambria"/>
              </a:rPr>
              <a:t>this is the </a:t>
            </a:r>
            <a:r>
              <a:rPr dirty="0" sz="2500" spc="-10">
                <a:latin typeface="Cambria"/>
                <a:cs typeface="Cambria"/>
              </a:rPr>
              <a:t>hierarchical </a:t>
            </a:r>
            <a:r>
              <a:rPr dirty="0" sz="2500" spc="-15">
                <a:latin typeface="Cambria"/>
                <a:cs typeface="Cambria"/>
              </a:rPr>
              <a:t>form </a:t>
            </a:r>
            <a:r>
              <a:rPr dirty="0" sz="2500" spc="-5">
                <a:latin typeface="Cambria"/>
                <a:cs typeface="Cambria"/>
              </a:rPr>
              <a:t>of  management.</a:t>
            </a:r>
            <a:endParaRPr sz="2500">
              <a:latin typeface="Cambria"/>
              <a:cs typeface="Cambria"/>
            </a:endParaRPr>
          </a:p>
          <a:p>
            <a:pPr algn="just" marL="355600" marR="51435" indent="-342900">
              <a:lnSpc>
                <a:spcPts val="27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boss </a:t>
            </a:r>
            <a:r>
              <a:rPr dirty="0" sz="2500" spc="-5">
                <a:latin typeface="Cambria"/>
                <a:cs typeface="Cambria"/>
              </a:rPr>
              <a:t>(the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calling function </a:t>
            </a:r>
            <a:r>
              <a:rPr dirty="0" sz="2500" spc="-5">
                <a:latin typeface="Cambria"/>
                <a:cs typeface="Cambria"/>
              </a:rPr>
              <a:t>or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caller</a:t>
            </a:r>
            <a:r>
              <a:rPr dirty="0" sz="2500" spc="-5">
                <a:latin typeface="Cambria"/>
                <a:cs typeface="Cambria"/>
              </a:rPr>
              <a:t>) </a:t>
            </a:r>
            <a:r>
              <a:rPr dirty="0" sz="2500" spc="-15">
                <a:latin typeface="Cambria"/>
                <a:cs typeface="Cambria"/>
              </a:rPr>
              <a:t>asks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25">
                <a:latin typeface="Cambria"/>
                <a:cs typeface="Cambria"/>
              </a:rPr>
              <a:t>worker </a:t>
            </a:r>
            <a:r>
              <a:rPr dirty="0" sz="2500" spc="-5">
                <a:latin typeface="Cambria"/>
                <a:cs typeface="Cambria"/>
              </a:rPr>
              <a:t>(the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 called function</a:t>
            </a:r>
            <a:r>
              <a:rPr dirty="0" sz="2500" spc="-5">
                <a:latin typeface="Cambria"/>
                <a:cs typeface="Cambria"/>
              </a:rPr>
              <a:t>)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5">
                <a:latin typeface="Cambria"/>
                <a:cs typeface="Cambria"/>
              </a:rPr>
              <a:t>perform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task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report </a:t>
            </a:r>
            <a:r>
              <a:rPr dirty="0" sz="2500" spc="-5">
                <a:latin typeface="Cambria"/>
                <a:cs typeface="Cambria"/>
              </a:rPr>
              <a:t>back </a:t>
            </a:r>
            <a:r>
              <a:rPr dirty="0" sz="2500" spc="-10">
                <a:latin typeface="Cambria"/>
                <a:cs typeface="Cambria"/>
              </a:rPr>
              <a:t>when  the task </a:t>
            </a:r>
            <a:r>
              <a:rPr dirty="0" sz="2500" spc="-5">
                <a:latin typeface="Cambria"/>
                <a:cs typeface="Cambria"/>
              </a:rPr>
              <a:t>is done (Fig.</a:t>
            </a:r>
            <a:r>
              <a:rPr dirty="0" sz="2500" spc="8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5.1).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35">
                <a:latin typeface="Cambria"/>
                <a:cs typeface="Cambria"/>
              </a:rPr>
              <a:t>For </a:t>
            </a:r>
            <a:r>
              <a:rPr dirty="0" sz="2500" spc="-15">
                <a:latin typeface="Cambria"/>
                <a:cs typeface="Cambria"/>
              </a:rPr>
              <a:t>example, </a:t>
            </a:r>
            <a:r>
              <a:rPr dirty="0" sz="2500" spc="-5">
                <a:latin typeface="Cambria"/>
                <a:cs typeface="Cambria"/>
              </a:rPr>
              <a:t>a function </a:t>
            </a:r>
            <a:r>
              <a:rPr dirty="0" sz="2500" spc="-10">
                <a:latin typeface="Cambria"/>
                <a:cs typeface="Cambria"/>
              </a:rPr>
              <a:t>needing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display information  </a:t>
            </a:r>
            <a:r>
              <a:rPr dirty="0" sz="2500" spc="-5">
                <a:latin typeface="Cambria"/>
                <a:cs typeface="Cambria"/>
              </a:rPr>
              <a:t>on </a:t>
            </a:r>
            <a:r>
              <a:rPr dirty="0" sz="2500" spc="-10">
                <a:latin typeface="Cambria"/>
                <a:cs typeface="Cambria"/>
              </a:rPr>
              <a:t>the screen </a:t>
            </a:r>
            <a:r>
              <a:rPr dirty="0" sz="2500" spc="-5">
                <a:latin typeface="Cambria"/>
                <a:cs typeface="Cambria"/>
              </a:rPr>
              <a:t>calls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20">
                <a:latin typeface="Cambria"/>
                <a:cs typeface="Cambria"/>
              </a:rPr>
              <a:t>worker </a:t>
            </a: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500" spc="-10">
                <a:latin typeface="Consolas"/>
                <a:cs typeface="Consolas"/>
              </a:rPr>
              <a:t>printf </a:t>
            </a:r>
            <a:r>
              <a:rPr dirty="0" sz="2500" spc="-20">
                <a:latin typeface="Cambria"/>
                <a:cs typeface="Cambria"/>
              </a:rPr>
              <a:t>to  </a:t>
            </a:r>
            <a:r>
              <a:rPr dirty="0" sz="2500" spc="-10">
                <a:latin typeface="Cambria"/>
                <a:cs typeface="Cambria"/>
              </a:rPr>
              <a:t>perform </a:t>
            </a:r>
            <a:r>
              <a:rPr dirty="0" sz="2500" spc="-5">
                <a:latin typeface="Cambria"/>
                <a:cs typeface="Cambria"/>
              </a:rPr>
              <a:t>that task, then </a:t>
            </a:r>
            <a:r>
              <a:rPr dirty="0" sz="2500" spc="-10">
                <a:latin typeface="Consolas"/>
                <a:cs typeface="Consolas"/>
              </a:rPr>
              <a:t>printf</a:t>
            </a:r>
            <a:r>
              <a:rPr dirty="0" sz="2500" spc="-695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displays </a:t>
            </a: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information 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reports </a:t>
            </a:r>
            <a:r>
              <a:rPr dirty="0" sz="2500" spc="-5">
                <a:latin typeface="Cambria"/>
                <a:cs typeface="Cambria"/>
              </a:rPr>
              <a:t>back—or </a:t>
            </a:r>
            <a:r>
              <a:rPr dirty="0" sz="2500" spc="-15">
                <a:solidFill>
                  <a:srgbClr val="0000FF"/>
                </a:solidFill>
                <a:latin typeface="Cambria"/>
                <a:cs typeface="Cambria"/>
              </a:rPr>
              <a:t>returns</a:t>
            </a:r>
            <a:r>
              <a:rPr dirty="0" sz="2500" spc="-15">
                <a:latin typeface="Cambria"/>
                <a:cs typeface="Cambria"/>
              </a:rPr>
              <a:t>—to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calling function  </a:t>
            </a:r>
            <a:r>
              <a:rPr dirty="0" sz="2500" spc="-10">
                <a:latin typeface="Cambria"/>
                <a:cs typeface="Cambria"/>
              </a:rPr>
              <a:t>when </a:t>
            </a:r>
            <a:r>
              <a:rPr dirty="0" sz="2500" spc="-5">
                <a:latin typeface="Cambria"/>
                <a:cs typeface="Cambria"/>
              </a:rPr>
              <a:t>its </a:t>
            </a:r>
            <a:r>
              <a:rPr dirty="0" sz="2500" spc="-10">
                <a:latin typeface="Cambria"/>
                <a:cs typeface="Cambria"/>
              </a:rPr>
              <a:t>task </a:t>
            </a:r>
            <a:r>
              <a:rPr dirty="0" sz="2500" spc="-5">
                <a:latin typeface="Cambria"/>
                <a:cs typeface="Cambria"/>
              </a:rPr>
              <a:t>is</a:t>
            </a:r>
            <a:r>
              <a:rPr dirty="0" sz="2500" spc="8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completed.</a:t>
            </a:r>
            <a:endParaRPr sz="2500">
              <a:latin typeface="Cambria"/>
              <a:cs typeface="Cambria"/>
            </a:endParaRPr>
          </a:p>
          <a:p>
            <a:pPr marL="355600" marR="928369" indent="-342900">
              <a:lnSpc>
                <a:spcPts val="27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boss </a:t>
            </a:r>
            <a:r>
              <a:rPr dirty="0" sz="2500" spc="-5">
                <a:latin typeface="Cambria"/>
                <a:cs typeface="Cambria"/>
              </a:rPr>
              <a:t>function does </a:t>
            </a:r>
            <a:r>
              <a:rPr dirty="0" sz="2500" spc="-10">
                <a:latin typeface="Cambria"/>
                <a:cs typeface="Cambria"/>
              </a:rPr>
              <a:t>not know how the </a:t>
            </a:r>
            <a:r>
              <a:rPr dirty="0" sz="2500" spc="-20">
                <a:latin typeface="Cambria"/>
                <a:cs typeface="Cambria"/>
              </a:rPr>
              <a:t>worker  </a:t>
            </a: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500" spc="-10">
                <a:latin typeface="Cambria"/>
                <a:cs typeface="Cambria"/>
              </a:rPr>
              <a:t>performs </a:t>
            </a:r>
            <a:r>
              <a:rPr dirty="0" sz="2500" spc="-5">
                <a:latin typeface="Cambria"/>
                <a:cs typeface="Cambria"/>
              </a:rPr>
              <a:t>its designated</a:t>
            </a:r>
            <a:r>
              <a:rPr dirty="0" sz="2500" spc="13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tasks.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5951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4730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577722"/>
            <a:ext cx="7867015" cy="5158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105"/>
              </a:spcBef>
              <a:tabLst>
                <a:tab pos="1261110" algn="l"/>
              </a:tabLst>
            </a:pPr>
            <a:r>
              <a:rPr dirty="0" sz="3200" spc="-5">
                <a:solidFill>
                  <a:srgbClr val="23B5A0"/>
                </a:solidFill>
                <a:latin typeface="Arial"/>
                <a:cs typeface="Arial"/>
              </a:rPr>
              <a:t>5.10	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Random Number Generation</a:t>
            </a:r>
            <a:r>
              <a:rPr dirty="0" sz="3200" spc="-7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121920" marR="1452245">
              <a:lnSpc>
                <a:spcPct val="100000"/>
              </a:lnSpc>
              <a:spcBef>
                <a:spcPts val="5"/>
              </a:spcBef>
            </a:pPr>
            <a:r>
              <a:rPr dirty="0" sz="3200" spc="-10" b="1" i="1">
                <a:latin typeface="Cambria"/>
                <a:cs typeface="Cambria"/>
              </a:rPr>
              <a:t>Randomizing </a:t>
            </a:r>
            <a:r>
              <a:rPr dirty="0" sz="3200" b="1" i="1">
                <a:latin typeface="Cambria"/>
                <a:cs typeface="Cambria"/>
              </a:rPr>
              <a:t>the </a:t>
            </a:r>
            <a:r>
              <a:rPr dirty="0" sz="3200" spc="-10" b="1" i="1">
                <a:latin typeface="Cambria"/>
                <a:cs typeface="Cambria"/>
              </a:rPr>
              <a:t>Random </a:t>
            </a:r>
            <a:r>
              <a:rPr dirty="0" sz="3200" b="1" i="1">
                <a:latin typeface="Cambria"/>
                <a:cs typeface="Cambria"/>
              </a:rPr>
              <a:t>Number  </a:t>
            </a:r>
            <a:r>
              <a:rPr dirty="0" sz="3200" spc="-10" b="1" i="1">
                <a:latin typeface="Cambria"/>
                <a:cs typeface="Cambria"/>
              </a:rPr>
              <a:t>Generator</a:t>
            </a:r>
            <a:endParaRPr sz="3200">
              <a:latin typeface="Cambria"/>
              <a:cs typeface="Cambria"/>
            </a:endParaRPr>
          </a:p>
          <a:p>
            <a:pPr marL="355600" marR="5511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Executing the </a:t>
            </a:r>
            <a:r>
              <a:rPr dirty="0" sz="3200" spc="-15">
                <a:latin typeface="Cambria"/>
                <a:cs typeface="Cambria"/>
              </a:rPr>
              <a:t>program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Fig. </a:t>
            </a:r>
            <a:r>
              <a:rPr dirty="0" sz="3200">
                <a:latin typeface="Cambria"/>
                <a:cs typeface="Cambria"/>
              </a:rPr>
              <a:t>5.11 </a:t>
            </a:r>
            <a:r>
              <a:rPr dirty="0" sz="3200" spc="-10">
                <a:latin typeface="Cambria"/>
                <a:cs typeface="Cambria"/>
              </a:rPr>
              <a:t>again  </a:t>
            </a:r>
            <a:r>
              <a:rPr dirty="0" sz="3200" spc="-5">
                <a:latin typeface="Cambria"/>
                <a:cs typeface="Cambria"/>
              </a:rPr>
              <a:t>produces </a:t>
            </a:r>
            <a:r>
              <a:rPr dirty="0" sz="3200" spc="-25">
                <a:latin typeface="Cambria"/>
                <a:cs typeface="Cambria"/>
              </a:rPr>
              <a:t>exactly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same sequence of  </a:t>
            </a:r>
            <a:r>
              <a:rPr dirty="0" sz="3200" spc="-15">
                <a:latin typeface="Cambria"/>
                <a:cs typeface="Cambria"/>
              </a:rPr>
              <a:t>values.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ct val="991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How </a:t>
            </a:r>
            <a:r>
              <a:rPr dirty="0" sz="3200">
                <a:latin typeface="Cambria"/>
                <a:cs typeface="Cambria"/>
              </a:rPr>
              <a:t>can </a:t>
            </a:r>
            <a:r>
              <a:rPr dirty="0" sz="3200" spc="-5">
                <a:latin typeface="Cambria"/>
                <a:cs typeface="Cambria"/>
              </a:rPr>
              <a:t>these be </a:t>
            </a:r>
            <a:r>
              <a:rPr dirty="0" sz="3200" spc="-5" i="1">
                <a:latin typeface="Cambria"/>
                <a:cs typeface="Cambria"/>
              </a:rPr>
              <a:t>random </a:t>
            </a:r>
            <a:r>
              <a:rPr dirty="0" sz="3200" spc="-5">
                <a:latin typeface="Cambria"/>
                <a:cs typeface="Cambria"/>
              </a:rPr>
              <a:t>numbers?  </a:t>
            </a:r>
            <a:r>
              <a:rPr dirty="0" sz="3200" spc="-35">
                <a:latin typeface="Cambria"/>
                <a:cs typeface="Cambria"/>
              </a:rPr>
              <a:t>Ironically, </a:t>
            </a:r>
            <a:r>
              <a:rPr dirty="0" sz="3200" spc="-5">
                <a:latin typeface="Cambria"/>
                <a:cs typeface="Cambria"/>
              </a:rPr>
              <a:t>this repeatability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5">
                <a:latin typeface="Cambria"/>
                <a:cs typeface="Cambria"/>
              </a:rPr>
              <a:t>an </a:t>
            </a:r>
            <a:r>
              <a:rPr dirty="0" sz="3200">
                <a:latin typeface="Cambria"/>
                <a:cs typeface="Cambria"/>
              </a:rPr>
              <a:t>important  </a:t>
            </a:r>
            <a:r>
              <a:rPr dirty="0" sz="3200" spc="-10">
                <a:latin typeface="Cambria"/>
                <a:cs typeface="Cambria"/>
              </a:rPr>
              <a:t>characteristic </a:t>
            </a:r>
            <a:r>
              <a:rPr dirty="0" sz="3200">
                <a:latin typeface="Cambria"/>
                <a:cs typeface="Cambria"/>
              </a:rPr>
              <a:t>of function</a:t>
            </a:r>
            <a:r>
              <a:rPr dirty="0" sz="3200" spc="-45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rand</a:t>
            </a:r>
            <a:r>
              <a:rPr dirty="0" sz="320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26" y="577722"/>
            <a:ext cx="7603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5.10	</a:t>
            </a:r>
            <a:r>
              <a:rPr dirty="0" sz="3200" spc="-5"/>
              <a:t>Random Number Generation</a:t>
            </a:r>
            <a:r>
              <a:rPr dirty="0" sz="3200" spc="-7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8022590" cy="448437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55600" marR="52069" indent="-34290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When </a:t>
            </a:r>
            <a:r>
              <a:rPr dirty="0" sz="2500" spc="-10" i="1">
                <a:latin typeface="Cambria"/>
                <a:cs typeface="Cambria"/>
              </a:rPr>
              <a:t>debugging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5">
                <a:latin typeface="Cambria"/>
                <a:cs typeface="Cambria"/>
              </a:rPr>
              <a:t>program, </a:t>
            </a:r>
            <a:r>
              <a:rPr dirty="0" sz="2500" spc="-5">
                <a:latin typeface="Cambria"/>
                <a:cs typeface="Cambria"/>
              </a:rPr>
              <a:t>this </a:t>
            </a:r>
            <a:r>
              <a:rPr dirty="0" sz="2500" spc="-10">
                <a:latin typeface="Cambria"/>
                <a:cs typeface="Cambria"/>
              </a:rPr>
              <a:t>repeatability </a:t>
            </a:r>
            <a:r>
              <a:rPr dirty="0" sz="2500" spc="-5">
                <a:latin typeface="Cambria"/>
                <a:cs typeface="Cambria"/>
              </a:rPr>
              <a:t>is  essential </a:t>
            </a:r>
            <a:r>
              <a:rPr dirty="0" sz="2500" spc="-15">
                <a:latin typeface="Cambria"/>
                <a:cs typeface="Cambria"/>
              </a:rPr>
              <a:t>for proving </a:t>
            </a:r>
            <a:r>
              <a:rPr dirty="0" sz="2500" spc="-5">
                <a:latin typeface="Cambria"/>
                <a:cs typeface="Cambria"/>
              </a:rPr>
              <a:t>that corrections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5">
                <a:latin typeface="Cambria"/>
                <a:cs typeface="Cambria"/>
              </a:rPr>
              <a:t>program work  </a:t>
            </a:r>
            <a:r>
              <a:rPr dirty="0" sz="2500" spc="-40">
                <a:latin typeface="Cambria"/>
                <a:cs typeface="Cambria"/>
              </a:rPr>
              <a:t>properly.</a:t>
            </a:r>
            <a:endParaRPr sz="2500">
              <a:latin typeface="Cambria"/>
              <a:cs typeface="Cambria"/>
            </a:endParaRPr>
          </a:p>
          <a:p>
            <a:pPr marL="355600" marR="1047750" indent="-342900">
              <a:lnSpc>
                <a:spcPts val="27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 </a:t>
            </a:r>
            <a:r>
              <a:rPr dirty="0" sz="2500" spc="-10">
                <a:latin typeface="Consolas"/>
                <a:cs typeface="Consolas"/>
              </a:rPr>
              <a:t>rand</a:t>
            </a:r>
            <a:r>
              <a:rPr dirty="0" sz="2500" spc="-670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actually generates </a:t>
            </a:r>
            <a:r>
              <a:rPr dirty="0" sz="2500" spc="-15">
                <a:solidFill>
                  <a:srgbClr val="0000FF"/>
                </a:solidFill>
                <a:latin typeface="Cambria"/>
                <a:cs typeface="Cambria"/>
              </a:rPr>
              <a:t>pseudorandom 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numbers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1223645" indent="-342900">
              <a:lnSpc>
                <a:spcPts val="276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Calling </a:t>
            </a:r>
            <a:r>
              <a:rPr dirty="0" sz="2500" spc="-10">
                <a:latin typeface="Consolas"/>
                <a:cs typeface="Consolas"/>
              </a:rPr>
              <a:t>rand</a:t>
            </a:r>
            <a:r>
              <a:rPr dirty="0" sz="2500" spc="-615">
                <a:latin typeface="Consolas"/>
                <a:cs typeface="Consolas"/>
              </a:rPr>
              <a:t> </a:t>
            </a:r>
            <a:r>
              <a:rPr dirty="0" sz="2500" spc="-20">
                <a:latin typeface="Cambria"/>
                <a:cs typeface="Cambria"/>
              </a:rPr>
              <a:t>repeatedly </a:t>
            </a:r>
            <a:r>
              <a:rPr dirty="0" sz="2500" spc="-15">
                <a:latin typeface="Cambria"/>
                <a:cs typeface="Cambria"/>
              </a:rPr>
              <a:t>produces </a:t>
            </a:r>
            <a:r>
              <a:rPr dirty="0" sz="2500" spc="-5">
                <a:latin typeface="Cambria"/>
                <a:cs typeface="Cambria"/>
              </a:rPr>
              <a:t>a sequence of  </a:t>
            </a:r>
            <a:r>
              <a:rPr dirty="0" sz="2500" spc="-10">
                <a:latin typeface="Cambria"/>
                <a:cs typeface="Cambria"/>
              </a:rPr>
              <a:t>numbers </a:t>
            </a:r>
            <a:r>
              <a:rPr dirty="0" sz="2500" spc="-5">
                <a:latin typeface="Cambria"/>
                <a:cs typeface="Cambria"/>
              </a:rPr>
              <a:t>that appears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be</a:t>
            </a:r>
            <a:r>
              <a:rPr dirty="0" sz="2500" spc="85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random.</a:t>
            </a:r>
            <a:endParaRPr sz="2500">
              <a:latin typeface="Cambria"/>
              <a:cs typeface="Cambria"/>
            </a:endParaRPr>
          </a:p>
          <a:p>
            <a:pPr marL="355600" marR="838200" indent="-342900">
              <a:lnSpc>
                <a:spcPts val="27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0">
                <a:latin typeface="Cambria"/>
                <a:cs typeface="Cambria"/>
              </a:rPr>
              <a:t>However, </a:t>
            </a:r>
            <a:r>
              <a:rPr dirty="0" sz="2500" spc="-5">
                <a:latin typeface="Cambria"/>
                <a:cs typeface="Cambria"/>
              </a:rPr>
              <a:t>the sequence </a:t>
            </a:r>
            <a:r>
              <a:rPr dirty="0" sz="2500" spc="-10">
                <a:latin typeface="Cambria"/>
                <a:cs typeface="Cambria"/>
              </a:rPr>
              <a:t>repeats </a:t>
            </a:r>
            <a:r>
              <a:rPr dirty="0" sz="2500" spc="-5">
                <a:latin typeface="Cambria"/>
                <a:cs typeface="Cambria"/>
              </a:rPr>
              <a:t>itself each time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500" spc="-15">
                <a:latin typeface="Cambria"/>
                <a:cs typeface="Cambria"/>
              </a:rPr>
              <a:t>program </a:t>
            </a:r>
            <a:r>
              <a:rPr dirty="0" sz="2500" spc="-5">
                <a:latin typeface="Cambria"/>
                <a:cs typeface="Cambria"/>
              </a:rPr>
              <a:t>is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executed.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Once a </a:t>
            </a:r>
            <a:r>
              <a:rPr dirty="0" sz="2500" spc="-15">
                <a:latin typeface="Cambria"/>
                <a:cs typeface="Cambria"/>
              </a:rPr>
              <a:t>program </a:t>
            </a:r>
            <a:r>
              <a:rPr dirty="0" sz="2500">
                <a:latin typeface="Cambria"/>
                <a:cs typeface="Cambria"/>
              </a:rPr>
              <a:t>has </a:t>
            </a:r>
            <a:r>
              <a:rPr dirty="0" sz="2500" spc="-10">
                <a:latin typeface="Cambria"/>
                <a:cs typeface="Cambria"/>
              </a:rPr>
              <a:t>been </a:t>
            </a:r>
            <a:r>
              <a:rPr dirty="0" sz="2500" spc="-15">
                <a:latin typeface="Cambria"/>
                <a:cs typeface="Cambria"/>
              </a:rPr>
              <a:t>thoroughly </a:t>
            </a:r>
            <a:r>
              <a:rPr dirty="0" sz="2500" spc="-5">
                <a:latin typeface="Cambria"/>
                <a:cs typeface="Cambria"/>
              </a:rPr>
              <a:t>debugged, it </a:t>
            </a:r>
            <a:r>
              <a:rPr dirty="0" sz="2500">
                <a:latin typeface="Cambria"/>
                <a:cs typeface="Cambria"/>
              </a:rPr>
              <a:t>can </a:t>
            </a:r>
            <a:r>
              <a:rPr dirty="0" sz="2500" spc="-10">
                <a:latin typeface="Cambria"/>
                <a:cs typeface="Cambria"/>
              </a:rPr>
              <a:t>be  </a:t>
            </a:r>
            <a:r>
              <a:rPr dirty="0" sz="2500" spc="-5">
                <a:latin typeface="Cambria"/>
                <a:cs typeface="Cambria"/>
              </a:rPr>
              <a:t>conditioned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produce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different </a:t>
            </a:r>
            <a:r>
              <a:rPr dirty="0" sz="2500" spc="-5">
                <a:latin typeface="Cambria"/>
                <a:cs typeface="Cambria"/>
              </a:rPr>
              <a:t>sequence of </a:t>
            </a:r>
            <a:r>
              <a:rPr dirty="0" sz="2500" spc="-15">
                <a:latin typeface="Cambria"/>
                <a:cs typeface="Cambria"/>
              </a:rPr>
              <a:t>random  </a:t>
            </a:r>
            <a:r>
              <a:rPr dirty="0" sz="2500" spc="-10">
                <a:latin typeface="Cambria"/>
                <a:cs typeface="Cambria"/>
              </a:rPr>
              <a:t>numbers </a:t>
            </a:r>
            <a:r>
              <a:rPr dirty="0" sz="2500" spc="-15">
                <a:latin typeface="Cambria"/>
                <a:cs typeface="Cambria"/>
              </a:rPr>
              <a:t>for </a:t>
            </a:r>
            <a:r>
              <a:rPr dirty="0" sz="2500" spc="-5">
                <a:latin typeface="Cambria"/>
                <a:cs typeface="Cambria"/>
              </a:rPr>
              <a:t>each</a:t>
            </a:r>
            <a:r>
              <a:rPr dirty="0" sz="2500" spc="6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execution.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577722"/>
            <a:ext cx="8029575" cy="5158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105"/>
              </a:spcBef>
              <a:tabLst>
                <a:tab pos="1261110" algn="l"/>
              </a:tabLst>
            </a:pPr>
            <a:r>
              <a:rPr dirty="0" sz="3200" spc="-5">
                <a:solidFill>
                  <a:srgbClr val="23B5A0"/>
                </a:solidFill>
                <a:latin typeface="Arial"/>
                <a:cs typeface="Arial"/>
              </a:rPr>
              <a:t>5.10	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Random Number Generation</a:t>
            </a:r>
            <a:r>
              <a:rPr dirty="0" sz="3200" spc="-7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355600" marR="848994" indent="-342900">
              <a:lnSpc>
                <a:spcPct val="991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This is called </a:t>
            </a:r>
            <a:r>
              <a:rPr dirty="0" sz="3200" spc="-10">
                <a:solidFill>
                  <a:srgbClr val="0000FF"/>
                </a:solidFill>
                <a:latin typeface="Cambria"/>
                <a:cs typeface="Cambria"/>
              </a:rPr>
              <a:t>randomizing </a:t>
            </a:r>
            <a:r>
              <a:rPr dirty="0" sz="3200" spc="-5">
                <a:latin typeface="Cambria"/>
                <a:cs typeface="Cambria"/>
              </a:rPr>
              <a:t>and </a:t>
            </a:r>
            <a:r>
              <a:rPr dirty="0" sz="3200">
                <a:latin typeface="Cambria"/>
                <a:cs typeface="Cambria"/>
              </a:rPr>
              <a:t>is  accomplished </a:t>
            </a:r>
            <a:r>
              <a:rPr dirty="0" sz="3200" spc="-5">
                <a:latin typeface="Cambria"/>
                <a:cs typeface="Cambria"/>
              </a:rPr>
              <a:t>with the standard</a:t>
            </a:r>
            <a:r>
              <a:rPr dirty="0" sz="3200" spc="-80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library  </a:t>
            </a:r>
            <a:r>
              <a:rPr dirty="0" sz="3200">
                <a:latin typeface="Cambria"/>
                <a:cs typeface="Cambria"/>
              </a:rPr>
              <a:t>function</a:t>
            </a:r>
            <a:r>
              <a:rPr dirty="0" sz="3200" spc="-40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srand</a:t>
            </a:r>
            <a:r>
              <a:rPr dirty="0" sz="320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L="355600" marR="104139" indent="-342900">
              <a:lnSpc>
                <a:spcPct val="100699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mbria"/>
                <a:cs typeface="Cambria"/>
              </a:rPr>
              <a:t>Function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srand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 spc="-15">
                <a:latin typeface="Cambria"/>
                <a:cs typeface="Cambria"/>
              </a:rPr>
              <a:t>takes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an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unsigned</a:t>
            </a:r>
            <a:r>
              <a:rPr dirty="0" sz="3200" spc="-1075">
                <a:latin typeface="Consolas"/>
                <a:cs typeface="Consolas"/>
              </a:rPr>
              <a:t> </a:t>
            </a:r>
            <a:r>
              <a:rPr dirty="0" sz="3200" spc="-5">
                <a:latin typeface="Cambria"/>
                <a:cs typeface="Cambria"/>
              </a:rPr>
              <a:t>integer  </a:t>
            </a:r>
            <a:r>
              <a:rPr dirty="0" sz="3200" spc="-10">
                <a:latin typeface="Cambria"/>
                <a:cs typeface="Cambria"/>
              </a:rPr>
              <a:t>argument </a:t>
            </a:r>
            <a:r>
              <a:rPr dirty="0" sz="3200" spc="-5">
                <a:latin typeface="Cambria"/>
                <a:cs typeface="Cambria"/>
              </a:rPr>
              <a:t>and </a:t>
            </a:r>
            <a:r>
              <a:rPr dirty="0" sz="3200">
                <a:solidFill>
                  <a:srgbClr val="0000FF"/>
                </a:solidFill>
                <a:latin typeface="Cambria"/>
                <a:cs typeface="Cambria"/>
              </a:rPr>
              <a:t>seeds </a:t>
            </a:r>
            <a:r>
              <a:rPr dirty="0" sz="3200">
                <a:latin typeface="Cambria"/>
                <a:cs typeface="Cambria"/>
              </a:rPr>
              <a:t>function </a:t>
            </a:r>
            <a:r>
              <a:rPr dirty="0" sz="3200">
                <a:latin typeface="Consolas"/>
                <a:cs typeface="Consolas"/>
              </a:rPr>
              <a:t>rand </a:t>
            </a:r>
            <a:r>
              <a:rPr dirty="0" sz="3200" spc="-15">
                <a:latin typeface="Cambria"/>
                <a:cs typeface="Cambria"/>
              </a:rPr>
              <a:t>to  </a:t>
            </a:r>
            <a:r>
              <a:rPr dirty="0" sz="3200" spc="-10">
                <a:latin typeface="Cambria"/>
                <a:cs typeface="Cambria"/>
              </a:rPr>
              <a:t>produce </a:t>
            </a:r>
            <a:r>
              <a:rPr dirty="0" sz="3200">
                <a:latin typeface="Cambria"/>
                <a:cs typeface="Cambria"/>
              </a:rPr>
              <a:t>a </a:t>
            </a:r>
            <a:r>
              <a:rPr dirty="0" sz="3200" spc="-10">
                <a:latin typeface="Cambria"/>
                <a:cs typeface="Cambria"/>
              </a:rPr>
              <a:t>different </a:t>
            </a:r>
            <a:r>
              <a:rPr dirty="0" sz="3200">
                <a:latin typeface="Cambria"/>
                <a:cs typeface="Cambria"/>
              </a:rPr>
              <a:t>sequence of </a:t>
            </a:r>
            <a:r>
              <a:rPr dirty="0" sz="3200" spc="-15">
                <a:latin typeface="Cambria"/>
                <a:cs typeface="Cambria"/>
              </a:rPr>
              <a:t>random  </a:t>
            </a:r>
            <a:r>
              <a:rPr dirty="0" sz="3200" spc="-5">
                <a:latin typeface="Cambria"/>
                <a:cs typeface="Cambria"/>
              </a:rPr>
              <a:t>numbers </a:t>
            </a:r>
            <a:r>
              <a:rPr dirty="0" sz="3200" spc="-15">
                <a:latin typeface="Cambria"/>
                <a:cs typeface="Cambria"/>
              </a:rPr>
              <a:t>for </a:t>
            </a:r>
            <a:r>
              <a:rPr dirty="0" sz="3200">
                <a:latin typeface="Cambria"/>
                <a:cs typeface="Cambria"/>
              </a:rPr>
              <a:t>each </a:t>
            </a:r>
            <a:r>
              <a:rPr dirty="0" sz="3200" spc="-15">
                <a:latin typeface="Cambria"/>
                <a:cs typeface="Cambria"/>
              </a:rPr>
              <a:t>execution </a:t>
            </a:r>
            <a:r>
              <a:rPr dirty="0" sz="3200" spc="5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program.</a:t>
            </a:r>
            <a:endParaRPr sz="3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95">
                <a:latin typeface="Cambria"/>
                <a:cs typeface="Cambria"/>
              </a:rPr>
              <a:t>We </a:t>
            </a:r>
            <a:r>
              <a:rPr dirty="0" sz="3200" spc="-10">
                <a:latin typeface="Cambria"/>
                <a:cs typeface="Cambria"/>
              </a:rPr>
              <a:t>demonstrate </a:t>
            </a:r>
            <a:r>
              <a:rPr dirty="0" sz="3200">
                <a:latin typeface="Cambria"/>
                <a:cs typeface="Cambria"/>
              </a:rPr>
              <a:t>function </a:t>
            </a:r>
            <a:r>
              <a:rPr dirty="0" sz="3200">
                <a:latin typeface="Consolas"/>
                <a:cs typeface="Consolas"/>
              </a:rPr>
              <a:t>srand</a:t>
            </a:r>
            <a:r>
              <a:rPr dirty="0" sz="3200" spc="-1030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in Fig. 5.13.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26" y="577722"/>
            <a:ext cx="7603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5.10	</a:t>
            </a:r>
            <a:r>
              <a:rPr dirty="0" sz="3200" spc="-5"/>
              <a:t>Random Number Generation</a:t>
            </a:r>
            <a:r>
              <a:rPr dirty="0" sz="3200" spc="-7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79829"/>
            <a:ext cx="8009890" cy="227393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marR="589915" indent="-342900">
              <a:lnSpc>
                <a:spcPts val="276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srand</a:t>
            </a:r>
            <a:r>
              <a:rPr dirty="0" sz="2500" spc="-795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takes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an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unsigned</a:t>
            </a:r>
            <a:r>
              <a:rPr dirty="0" sz="2500" spc="35">
                <a:latin typeface="Consolas"/>
                <a:cs typeface="Consolas"/>
              </a:rPr>
              <a:t> </a:t>
            </a:r>
            <a:r>
              <a:rPr dirty="0" sz="2500" spc="-10">
                <a:latin typeface="Consolas"/>
                <a:cs typeface="Consolas"/>
              </a:rPr>
              <a:t>int</a:t>
            </a:r>
            <a:r>
              <a:rPr dirty="0" sz="2500" spc="-810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value</a:t>
            </a:r>
            <a:r>
              <a:rPr dirty="0" sz="2500" spc="-1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as </a:t>
            </a:r>
            <a:r>
              <a:rPr dirty="0" sz="2500" spc="-10">
                <a:latin typeface="Cambria"/>
                <a:cs typeface="Cambria"/>
              </a:rPr>
              <a:t>an  </a:t>
            </a:r>
            <a:r>
              <a:rPr dirty="0" sz="2500" spc="-5">
                <a:latin typeface="Cambria"/>
                <a:cs typeface="Cambria"/>
              </a:rPr>
              <a:t>argument.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7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conversion </a:t>
            </a:r>
            <a:r>
              <a:rPr dirty="0" sz="2500" spc="-5">
                <a:latin typeface="Cambria"/>
                <a:cs typeface="Cambria"/>
              </a:rPr>
              <a:t>specifier </a:t>
            </a:r>
            <a:r>
              <a:rPr dirty="0" sz="2500" spc="-5">
                <a:latin typeface="Consolas"/>
                <a:cs typeface="Consolas"/>
              </a:rPr>
              <a:t>%u</a:t>
            </a:r>
            <a:r>
              <a:rPr dirty="0" sz="2500" spc="-56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used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5">
                <a:latin typeface="Cambria"/>
                <a:cs typeface="Cambria"/>
              </a:rPr>
              <a:t>read </a:t>
            </a:r>
            <a:r>
              <a:rPr dirty="0" sz="2500" spc="-5">
                <a:latin typeface="Cambria"/>
                <a:cs typeface="Cambria"/>
              </a:rPr>
              <a:t>an </a:t>
            </a:r>
            <a:r>
              <a:rPr dirty="0" sz="2500" spc="-10">
                <a:latin typeface="Consolas"/>
                <a:cs typeface="Consolas"/>
              </a:rPr>
              <a:t>unsigned  </a:t>
            </a:r>
            <a:r>
              <a:rPr dirty="0" sz="2500" spc="-5">
                <a:latin typeface="Consolas"/>
                <a:cs typeface="Consolas"/>
              </a:rPr>
              <a:t>int</a:t>
            </a:r>
            <a:r>
              <a:rPr dirty="0" sz="2500" spc="-775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value </a:t>
            </a:r>
            <a:r>
              <a:rPr dirty="0" sz="2500" spc="-10">
                <a:latin typeface="Cambria"/>
                <a:cs typeface="Cambria"/>
              </a:rPr>
              <a:t>with </a:t>
            </a:r>
            <a:r>
              <a:rPr dirty="0" sz="2500" spc="-10">
                <a:latin typeface="Consolas"/>
                <a:cs typeface="Consolas"/>
              </a:rPr>
              <a:t>scanf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85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function </a:t>
            </a:r>
            <a:r>
              <a:rPr dirty="0" sz="2500" spc="-10">
                <a:latin typeface="Cambria"/>
                <a:cs typeface="Cambria"/>
              </a:rPr>
              <a:t>prototype </a:t>
            </a:r>
            <a:r>
              <a:rPr dirty="0" sz="2500" spc="-15">
                <a:latin typeface="Cambria"/>
                <a:cs typeface="Cambria"/>
              </a:rPr>
              <a:t>for </a:t>
            </a:r>
            <a:r>
              <a:rPr dirty="0" sz="2500" spc="-10">
                <a:latin typeface="Consolas"/>
                <a:cs typeface="Consolas"/>
              </a:rPr>
              <a:t>srand</a:t>
            </a:r>
            <a:r>
              <a:rPr dirty="0" sz="2500" spc="-67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found </a:t>
            </a:r>
            <a:r>
              <a:rPr dirty="0" sz="2500" spc="-5">
                <a:latin typeface="Cambria"/>
                <a:cs typeface="Cambria"/>
              </a:rPr>
              <a:t>in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850"/>
              </a:lnSpc>
            </a:pPr>
            <a:r>
              <a:rPr dirty="0" sz="2500" spc="-10">
                <a:latin typeface="Consolas"/>
                <a:cs typeface="Consolas"/>
              </a:rPr>
              <a:t>&lt;stdlib.h&gt;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3967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106</a:t>
            </a:fld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3510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106</a:t>
            </a:fld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4120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106</a:t>
            </a:fld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6533" y="6465214"/>
            <a:ext cx="2717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26" y="577722"/>
            <a:ext cx="7603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5.10	</a:t>
            </a:r>
            <a:r>
              <a:rPr dirty="0" sz="3200" spc="-5"/>
              <a:t>Random Number Generation</a:t>
            </a:r>
            <a:r>
              <a:rPr dirty="0" sz="3200" spc="-7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7885430" cy="44602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478155" indent="-342900">
              <a:lnSpc>
                <a:spcPts val="27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Let’s run the </a:t>
            </a:r>
            <a:r>
              <a:rPr dirty="0" sz="2500" spc="-15">
                <a:latin typeface="Cambria"/>
                <a:cs typeface="Cambria"/>
              </a:rPr>
              <a:t>program </a:t>
            </a:r>
            <a:r>
              <a:rPr dirty="0" sz="2500" spc="-25">
                <a:latin typeface="Cambria"/>
                <a:cs typeface="Cambria"/>
              </a:rPr>
              <a:t>several </a:t>
            </a:r>
            <a:r>
              <a:rPr dirty="0" sz="2500" spc="-10">
                <a:latin typeface="Cambria"/>
                <a:cs typeface="Cambria"/>
              </a:rPr>
              <a:t>times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observe the  results.</a:t>
            </a:r>
            <a:endParaRPr sz="2500">
              <a:latin typeface="Cambria"/>
              <a:cs typeface="Cambria"/>
            </a:endParaRPr>
          </a:p>
          <a:p>
            <a:pPr algn="just" marL="355600" marR="127635" indent="-342900">
              <a:lnSpc>
                <a:spcPts val="27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Notice that a </a:t>
            </a:r>
            <a:r>
              <a:rPr dirty="0" sz="2500" spc="-10">
                <a:latin typeface="Cambria"/>
                <a:cs typeface="Cambria"/>
              </a:rPr>
              <a:t>different </a:t>
            </a:r>
            <a:r>
              <a:rPr dirty="0" sz="2500" spc="-5">
                <a:latin typeface="Cambria"/>
                <a:cs typeface="Cambria"/>
              </a:rPr>
              <a:t>sequence of </a:t>
            </a:r>
            <a:r>
              <a:rPr dirty="0" sz="2500" spc="-15">
                <a:latin typeface="Cambria"/>
                <a:cs typeface="Cambria"/>
              </a:rPr>
              <a:t>random </a:t>
            </a:r>
            <a:r>
              <a:rPr dirty="0" sz="2500" spc="-10">
                <a:latin typeface="Cambria"/>
                <a:cs typeface="Cambria"/>
              </a:rPr>
              <a:t>numbers </a:t>
            </a:r>
            <a:r>
              <a:rPr dirty="0" sz="2500" spc="-5">
                <a:latin typeface="Cambria"/>
                <a:cs typeface="Cambria"/>
              </a:rPr>
              <a:t>is  obtained each time the </a:t>
            </a:r>
            <a:r>
              <a:rPr dirty="0" sz="2500" spc="-15">
                <a:latin typeface="Cambria"/>
                <a:cs typeface="Cambria"/>
              </a:rPr>
              <a:t>program </a:t>
            </a:r>
            <a:r>
              <a:rPr dirty="0" sz="2500" spc="-5">
                <a:latin typeface="Cambria"/>
                <a:cs typeface="Cambria"/>
              </a:rPr>
              <a:t>is run, </a:t>
            </a:r>
            <a:r>
              <a:rPr dirty="0" sz="2500" spc="-15">
                <a:latin typeface="Cambria"/>
                <a:cs typeface="Cambria"/>
              </a:rPr>
              <a:t>provided </a:t>
            </a:r>
            <a:r>
              <a:rPr dirty="0" sz="2500" spc="-5">
                <a:latin typeface="Cambria"/>
                <a:cs typeface="Cambria"/>
              </a:rPr>
              <a:t>that a  </a:t>
            </a:r>
            <a:r>
              <a:rPr dirty="0" sz="2500" spc="-10">
                <a:latin typeface="Cambria"/>
                <a:cs typeface="Cambria"/>
              </a:rPr>
              <a:t>different </a:t>
            </a:r>
            <a:r>
              <a:rPr dirty="0" sz="2500" spc="-5">
                <a:latin typeface="Cambria"/>
                <a:cs typeface="Cambria"/>
              </a:rPr>
              <a:t>seed is</a:t>
            </a:r>
            <a:r>
              <a:rPr dirty="0" sz="2500" spc="9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supplied.</a:t>
            </a:r>
            <a:endParaRPr sz="2500">
              <a:latin typeface="Cambria"/>
              <a:cs typeface="Cambria"/>
            </a:endParaRPr>
          </a:p>
          <a:p>
            <a:pPr marL="355600" marR="175895" indent="-342900">
              <a:lnSpc>
                <a:spcPts val="27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5">
                <a:latin typeface="Cambria"/>
                <a:cs typeface="Cambria"/>
              </a:rPr>
              <a:t>To </a:t>
            </a:r>
            <a:r>
              <a:rPr dirty="0" sz="2500" spc="-15">
                <a:latin typeface="Cambria"/>
                <a:cs typeface="Cambria"/>
              </a:rPr>
              <a:t>randomize </a:t>
            </a:r>
            <a:r>
              <a:rPr dirty="0" sz="2500" spc="-10">
                <a:latin typeface="Cambria"/>
                <a:cs typeface="Cambria"/>
              </a:rPr>
              <a:t>without entering </a:t>
            </a:r>
            <a:r>
              <a:rPr dirty="0" sz="2500" spc="-5">
                <a:latin typeface="Cambria"/>
                <a:cs typeface="Cambria"/>
              </a:rPr>
              <a:t>a seed each </a:t>
            </a:r>
            <a:r>
              <a:rPr dirty="0" sz="2500" spc="-10">
                <a:latin typeface="Cambria"/>
                <a:cs typeface="Cambria"/>
              </a:rPr>
              <a:t>time, use </a:t>
            </a:r>
            <a:r>
              <a:rPr dirty="0" sz="2500" spc="-5">
                <a:latin typeface="Cambria"/>
                <a:cs typeface="Cambria"/>
              </a:rPr>
              <a:t>a  statement</a:t>
            </a:r>
            <a:r>
              <a:rPr dirty="0" sz="2500" spc="45">
                <a:latin typeface="Cambria"/>
                <a:cs typeface="Cambria"/>
              </a:rPr>
              <a:t> </a:t>
            </a:r>
            <a:r>
              <a:rPr dirty="0" sz="2500" spc="-20">
                <a:latin typeface="Cambria"/>
                <a:cs typeface="Cambria"/>
              </a:rPr>
              <a:t>like</a:t>
            </a:r>
            <a:endParaRPr sz="25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dirty="0" sz="1900">
                <a:latin typeface="Consolas"/>
                <a:cs typeface="Consolas"/>
              </a:rPr>
              <a:t>srand(time(</a:t>
            </a:r>
            <a:r>
              <a:rPr dirty="0" sz="1900" b="1">
                <a:solidFill>
                  <a:srgbClr val="1289FF"/>
                </a:solidFill>
                <a:latin typeface="Consolas"/>
                <a:cs typeface="Consolas"/>
              </a:rPr>
              <a:t>NULL</a:t>
            </a:r>
            <a:r>
              <a:rPr dirty="0" sz="1900" b="1">
                <a:latin typeface="Consolas"/>
                <a:cs typeface="Consolas"/>
              </a:rPr>
              <a:t>));</a:t>
            </a:r>
            <a:endParaRPr sz="1900">
              <a:latin typeface="Consolas"/>
              <a:cs typeface="Consolas"/>
            </a:endParaRPr>
          </a:p>
          <a:p>
            <a:pPr marL="355600" marR="72390" indent="-342900">
              <a:lnSpc>
                <a:spcPts val="27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This causes </a:t>
            </a:r>
            <a:r>
              <a:rPr dirty="0" sz="2500" spc="-10">
                <a:latin typeface="Cambria"/>
                <a:cs typeface="Cambria"/>
              </a:rPr>
              <a:t>the computer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5">
                <a:latin typeface="Cambria"/>
                <a:cs typeface="Cambria"/>
              </a:rPr>
              <a:t>read </a:t>
            </a:r>
            <a:r>
              <a:rPr dirty="0" sz="2500" spc="-5">
                <a:latin typeface="Cambria"/>
                <a:cs typeface="Cambria"/>
              </a:rPr>
              <a:t>its clock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obtain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500" spc="-15">
                <a:latin typeface="Cambria"/>
                <a:cs typeface="Cambria"/>
              </a:rPr>
              <a:t>value for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seed</a:t>
            </a:r>
            <a:r>
              <a:rPr dirty="0" sz="2500" spc="90">
                <a:latin typeface="Cambria"/>
                <a:cs typeface="Cambria"/>
              </a:rPr>
              <a:t> </a:t>
            </a:r>
            <a:r>
              <a:rPr dirty="0" sz="2500" spc="-25">
                <a:latin typeface="Cambria"/>
                <a:cs typeface="Cambria"/>
              </a:rPr>
              <a:t>automatically.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76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 </a:t>
            </a:r>
            <a:r>
              <a:rPr dirty="0" sz="2500" spc="-10">
                <a:latin typeface="Consolas"/>
                <a:cs typeface="Consolas"/>
              </a:rPr>
              <a:t>time</a:t>
            </a:r>
            <a:r>
              <a:rPr dirty="0" sz="2500" spc="-640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returns </a:t>
            </a: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number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seconds </a:t>
            </a:r>
            <a:r>
              <a:rPr dirty="0" sz="2500" spc="-5">
                <a:latin typeface="Cambria"/>
                <a:cs typeface="Cambria"/>
              </a:rPr>
              <a:t>that </a:t>
            </a:r>
            <a:r>
              <a:rPr dirty="0" sz="2500" spc="-25">
                <a:latin typeface="Cambria"/>
                <a:cs typeface="Cambria"/>
              </a:rPr>
              <a:t>have  </a:t>
            </a:r>
            <a:r>
              <a:rPr dirty="0" sz="2500" spc="-5">
                <a:latin typeface="Cambria"/>
                <a:cs typeface="Cambria"/>
              </a:rPr>
              <a:t>passed since </a:t>
            </a:r>
            <a:r>
              <a:rPr dirty="0" sz="2500" spc="-10">
                <a:latin typeface="Cambria"/>
                <a:cs typeface="Cambria"/>
              </a:rPr>
              <a:t>midnight </a:t>
            </a:r>
            <a:r>
              <a:rPr dirty="0" sz="2500" spc="-5">
                <a:latin typeface="Cambria"/>
                <a:cs typeface="Cambria"/>
              </a:rPr>
              <a:t>on January 1,</a:t>
            </a:r>
            <a:r>
              <a:rPr dirty="0" sz="2500" spc="12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1970.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577722"/>
            <a:ext cx="72898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5.2	</a:t>
            </a:r>
            <a:r>
              <a:rPr dirty="0" sz="3200" spc="-5"/>
              <a:t>Modularizing </a:t>
            </a:r>
            <a:r>
              <a:rPr dirty="0" sz="3200"/>
              <a:t>Programs in C</a:t>
            </a:r>
            <a:r>
              <a:rPr dirty="0" sz="3200" spc="-10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83563"/>
            <a:ext cx="8053705" cy="44704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The </a:t>
            </a:r>
            <a:r>
              <a:rPr dirty="0" sz="2700" spc="-20">
                <a:latin typeface="Cambria"/>
                <a:cs typeface="Cambria"/>
              </a:rPr>
              <a:t>worker may </a:t>
            </a:r>
            <a:r>
              <a:rPr dirty="0" sz="2700">
                <a:latin typeface="Cambria"/>
                <a:cs typeface="Cambria"/>
              </a:rPr>
              <a:t>call other </a:t>
            </a:r>
            <a:r>
              <a:rPr dirty="0" sz="2700" spc="-20">
                <a:latin typeface="Cambria"/>
                <a:cs typeface="Cambria"/>
              </a:rPr>
              <a:t>worker </a:t>
            </a:r>
            <a:r>
              <a:rPr dirty="0" sz="2700">
                <a:latin typeface="Cambria"/>
                <a:cs typeface="Cambria"/>
              </a:rPr>
              <a:t>functions, </a:t>
            </a:r>
            <a:r>
              <a:rPr dirty="0" sz="2700" spc="-5">
                <a:latin typeface="Cambria"/>
                <a:cs typeface="Cambria"/>
              </a:rPr>
              <a:t>and the  boss will be </a:t>
            </a:r>
            <a:r>
              <a:rPr dirty="0" sz="2700" spc="-20">
                <a:latin typeface="Cambria"/>
                <a:cs typeface="Cambria"/>
              </a:rPr>
              <a:t>unaware </a:t>
            </a:r>
            <a:r>
              <a:rPr dirty="0" sz="2700">
                <a:latin typeface="Cambria"/>
                <a:cs typeface="Cambria"/>
              </a:rPr>
              <a:t>of</a:t>
            </a:r>
            <a:r>
              <a:rPr dirty="0" sz="2700" spc="2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this.</a:t>
            </a:r>
            <a:endParaRPr sz="2700">
              <a:latin typeface="Cambria"/>
              <a:cs typeface="Cambria"/>
            </a:endParaRPr>
          </a:p>
          <a:p>
            <a:pPr marL="355600" marR="239395" indent="-342900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latin typeface="Cambria"/>
                <a:cs typeface="Cambria"/>
              </a:rPr>
              <a:t>We’ll </a:t>
            </a:r>
            <a:r>
              <a:rPr dirty="0" sz="2700">
                <a:latin typeface="Cambria"/>
                <a:cs typeface="Cambria"/>
              </a:rPr>
              <a:t>soon see </a:t>
            </a:r>
            <a:r>
              <a:rPr dirty="0" sz="2700" spc="-10">
                <a:latin typeface="Cambria"/>
                <a:cs typeface="Cambria"/>
              </a:rPr>
              <a:t>how </a:t>
            </a:r>
            <a:r>
              <a:rPr dirty="0" sz="2700" spc="-5">
                <a:latin typeface="Cambria"/>
                <a:cs typeface="Cambria"/>
              </a:rPr>
              <a:t>this “hiding” </a:t>
            </a:r>
            <a:r>
              <a:rPr dirty="0" sz="2700">
                <a:latin typeface="Cambria"/>
                <a:cs typeface="Cambria"/>
              </a:rPr>
              <a:t>of </a:t>
            </a:r>
            <a:r>
              <a:rPr dirty="0" sz="2700" spc="-5">
                <a:latin typeface="Cambria"/>
                <a:cs typeface="Cambria"/>
              </a:rPr>
              <a:t>implementation  </a:t>
            </a:r>
            <a:r>
              <a:rPr dirty="0" sz="2700">
                <a:latin typeface="Cambria"/>
                <a:cs typeface="Cambria"/>
              </a:rPr>
              <a:t>details </a:t>
            </a:r>
            <a:r>
              <a:rPr dirty="0" sz="2700" spc="-15">
                <a:latin typeface="Cambria"/>
                <a:cs typeface="Cambria"/>
              </a:rPr>
              <a:t>promotes </a:t>
            </a:r>
            <a:r>
              <a:rPr dirty="0" sz="2700" spc="-5">
                <a:latin typeface="Cambria"/>
                <a:cs typeface="Cambria"/>
              </a:rPr>
              <a:t>good </a:t>
            </a:r>
            <a:r>
              <a:rPr dirty="0" sz="2700" spc="-15">
                <a:latin typeface="Cambria"/>
                <a:cs typeface="Cambria"/>
              </a:rPr>
              <a:t>software</a:t>
            </a:r>
            <a:r>
              <a:rPr dirty="0" sz="2700" spc="5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engineering.</a:t>
            </a:r>
            <a:endParaRPr sz="2700">
              <a:latin typeface="Cambria"/>
              <a:cs typeface="Cambria"/>
            </a:endParaRPr>
          </a:p>
          <a:p>
            <a:pPr marL="355600" marR="589280" indent="-342900">
              <a:lnSpc>
                <a:spcPts val="292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mbria"/>
                <a:cs typeface="Cambria"/>
              </a:rPr>
              <a:t>Figure </a:t>
            </a:r>
            <a:r>
              <a:rPr dirty="0" sz="2700">
                <a:latin typeface="Cambria"/>
                <a:cs typeface="Cambria"/>
              </a:rPr>
              <a:t>5.1 </a:t>
            </a:r>
            <a:r>
              <a:rPr dirty="0" sz="2700" spc="-10">
                <a:latin typeface="Cambria"/>
                <a:cs typeface="Cambria"/>
              </a:rPr>
              <a:t>shows </a:t>
            </a:r>
            <a:r>
              <a:rPr dirty="0" sz="2700">
                <a:latin typeface="Cambria"/>
                <a:cs typeface="Cambria"/>
              </a:rPr>
              <a:t>a </a:t>
            </a:r>
            <a:r>
              <a:rPr dirty="0" sz="2700" spc="-5">
                <a:latin typeface="Cambria"/>
                <a:cs typeface="Cambria"/>
              </a:rPr>
              <a:t>boss </a:t>
            </a:r>
            <a:r>
              <a:rPr dirty="0" sz="2700">
                <a:latin typeface="Cambria"/>
                <a:cs typeface="Cambria"/>
              </a:rPr>
              <a:t>function </a:t>
            </a:r>
            <a:r>
              <a:rPr dirty="0" sz="2700" spc="-5">
                <a:latin typeface="Cambria"/>
                <a:cs typeface="Cambria"/>
              </a:rPr>
              <a:t>communicating  with </a:t>
            </a:r>
            <a:r>
              <a:rPr dirty="0" sz="2700" spc="-20">
                <a:latin typeface="Cambria"/>
                <a:cs typeface="Cambria"/>
              </a:rPr>
              <a:t>several worker </a:t>
            </a:r>
            <a:r>
              <a:rPr dirty="0" sz="2700">
                <a:latin typeface="Cambria"/>
                <a:cs typeface="Cambria"/>
              </a:rPr>
              <a:t>functions in a </a:t>
            </a:r>
            <a:r>
              <a:rPr dirty="0" sz="2700" spc="-10">
                <a:latin typeface="Cambria"/>
                <a:cs typeface="Cambria"/>
              </a:rPr>
              <a:t>hierarchical  </a:t>
            </a:r>
            <a:r>
              <a:rPr dirty="0" sz="2700" spc="-40">
                <a:latin typeface="Cambria"/>
                <a:cs typeface="Cambria"/>
              </a:rPr>
              <a:t>manner.</a:t>
            </a:r>
            <a:endParaRPr sz="2700">
              <a:latin typeface="Cambria"/>
              <a:cs typeface="Cambria"/>
            </a:endParaRPr>
          </a:p>
          <a:p>
            <a:pPr marL="355600" indent="-342900">
              <a:lnSpc>
                <a:spcPts val="3080"/>
              </a:lnSpc>
              <a:spcBef>
                <a:spcPts val="2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mbria"/>
                <a:cs typeface="Cambria"/>
              </a:rPr>
              <a:t>Note </a:t>
            </a:r>
            <a:r>
              <a:rPr dirty="0" sz="2700" spc="-5">
                <a:latin typeface="Cambria"/>
                <a:cs typeface="Cambria"/>
              </a:rPr>
              <a:t>that </a:t>
            </a:r>
            <a:r>
              <a:rPr dirty="0" sz="2700">
                <a:latin typeface="Consolas"/>
                <a:cs typeface="Consolas"/>
              </a:rPr>
              <a:t>worker1</a:t>
            </a:r>
            <a:r>
              <a:rPr dirty="0" sz="2700" spc="-880">
                <a:latin typeface="Consolas"/>
                <a:cs typeface="Consolas"/>
              </a:rPr>
              <a:t> </a:t>
            </a:r>
            <a:r>
              <a:rPr dirty="0" sz="2700" spc="-5">
                <a:latin typeface="Cambria"/>
                <a:cs typeface="Cambria"/>
              </a:rPr>
              <a:t>acts as </a:t>
            </a:r>
            <a:r>
              <a:rPr dirty="0" sz="2700">
                <a:latin typeface="Cambria"/>
                <a:cs typeface="Cambria"/>
              </a:rPr>
              <a:t>a </a:t>
            </a:r>
            <a:r>
              <a:rPr dirty="0" sz="2700" spc="-5">
                <a:latin typeface="Cambria"/>
                <a:cs typeface="Cambria"/>
              </a:rPr>
              <a:t>boss </a:t>
            </a:r>
            <a:r>
              <a:rPr dirty="0" sz="2700">
                <a:latin typeface="Cambria"/>
                <a:cs typeface="Cambria"/>
              </a:rPr>
              <a:t>function </a:t>
            </a:r>
            <a:r>
              <a:rPr dirty="0" sz="2700" spc="-15">
                <a:latin typeface="Cambria"/>
                <a:cs typeface="Cambria"/>
              </a:rPr>
              <a:t>to</a:t>
            </a:r>
            <a:endParaRPr sz="2700">
              <a:latin typeface="Cambria"/>
              <a:cs typeface="Cambria"/>
            </a:endParaRPr>
          </a:p>
          <a:p>
            <a:pPr marL="355600">
              <a:lnSpc>
                <a:spcPts val="3080"/>
              </a:lnSpc>
            </a:pPr>
            <a:r>
              <a:rPr dirty="0" sz="2700">
                <a:latin typeface="Consolas"/>
                <a:cs typeface="Consolas"/>
              </a:rPr>
              <a:t>worker4</a:t>
            </a:r>
            <a:r>
              <a:rPr dirty="0" sz="2700" spc="-890">
                <a:latin typeface="Consolas"/>
                <a:cs typeface="Consolas"/>
              </a:rPr>
              <a:t> </a:t>
            </a:r>
            <a:r>
              <a:rPr dirty="0" sz="2700" spc="-5">
                <a:latin typeface="Cambria"/>
                <a:cs typeface="Cambria"/>
              </a:rPr>
              <a:t>and </a:t>
            </a:r>
            <a:r>
              <a:rPr dirty="0" sz="2700">
                <a:latin typeface="Consolas"/>
                <a:cs typeface="Consolas"/>
              </a:rPr>
              <a:t>worker5</a:t>
            </a:r>
            <a:r>
              <a:rPr dirty="0" sz="2700">
                <a:latin typeface="Cambria"/>
                <a:cs typeface="Cambria"/>
              </a:rPr>
              <a:t>.</a:t>
            </a:r>
            <a:endParaRPr sz="2700">
              <a:latin typeface="Cambria"/>
              <a:cs typeface="Cambria"/>
            </a:endParaRPr>
          </a:p>
          <a:p>
            <a:pPr marL="355600" marR="274955" indent="-342900">
              <a:lnSpc>
                <a:spcPts val="292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Relationships among </a:t>
            </a:r>
            <a:r>
              <a:rPr dirty="0" sz="2700">
                <a:latin typeface="Cambria"/>
                <a:cs typeface="Cambria"/>
              </a:rPr>
              <a:t>functions </a:t>
            </a:r>
            <a:r>
              <a:rPr dirty="0" sz="2700" spc="-20">
                <a:latin typeface="Cambria"/>
                <a:cs typeface="Cambria"/>
              </a:rPr>
              <a:t>may </a:t>
            </a:r>
            <a:r>
              <a:rPr dirty="0" sz="2700" spc="-5">
                <a:latin typeface="Cambria"/>
                <a:cs typeface="Cambria"/>
              </a:rPr>
              <a:t>differ </a:t>
            </a:r>
            <a:r>
              <a:rPr dirty="0" sz="2700" spc="-10">
                <a:latin typeface="Cambria"/>
                <a:cs typeface="Cambria"/>
              </a:rPr>
              <a:t>from </a:t>
            </a:r>
            <a:r>
              <a:rPr dirty="0" sz="2700" spc="-5">
                <a:latin typeface="Cambria"/>
                <a:cs typeface="Cambria"/>
              </a:rPr>
              <a:t>the  </a:t>
            </a:r>
            <a:r>
              <a:rPr dirty="0" sz="2700" spc="-10">
                <a:latin typeface="Cambria"/>
                <a:cs typeface="Cambria"/>
              </a:rPr>
              <a:t>hierarchical </a:t>
            </a:r>
            <a:r>
              <a:rPr dirty="0" sz="2700" spc="-5">
                <a:latin typeface="Cambria"/>
                <a:cs typeface="Cambria"/>
              </a:rPr>
              <a:t>structure shown </a:t>
            </a:r>
            <a:r>
              <a:rPr dirty="0" sz="2700">
                <a:latin typeface="Cambria"/>
                <a:cs typeface="Cambria"/>
              </a:rPr>
              <a:t>in </a:t>
            </a:r>
            <a:r>
              <a:rPr dirty="0" sz="2700" spc="-5">
                <a:latin typeface="Cambria"/>
                <a:cs typeface="Cambria"/>
              </a:rPr>
              <a:t>this</a:t>
            </a:r>
            <a:r>
              <a:rPr dirty="0" sz="2700" spc="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figure.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6533" y="6465214"/>
            <a:ext cx="2717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77722"/>
            <a:ext cx="7837805" cy="3597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105"/>
              </a:spcBef>
              <a:tabLst>
                <a:tab pos="1261110" algn="l"/>
              </a:tabLst>
            </a:pPr>
            <a:r>
              <a:rPr dirty="0" sz="3200" spc="-5">
                <a:solidFill>
                  <a:srgbClr val="23B5A0"/>
                </a:solidFill>
                <a:latin typeface="Arial"/>
                <a:cs typeface="Arial"/>
              </a:rPr>
              <a:t>5.10	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Random Number Generation</a:t>
            </a:r>
            <a:r>
              <a:rPr dirty="0" sz="3200" spc="-7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355600" marR="3683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This </a:t>
            </a:r>
            <a:r>
              <a:rPr dirty="0" sz="3200" spc="-15">
                <a:latin typeface="Cambria"/>
                <a:cs typeface="Cambria"/>
              </a:rPr>
              <a:t>value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15">
                <a:latin typeface="Cambria"/>
                <a:cs typeface="Cambria"/>
              </a:rPr>
              <a:t>converted to </a:t>
            </a:r>
            <a:r>
              <a:rPr dirty="0" sz="3200" spc="-5">
                <a:latin typeface="Cambria"/>
                <a:cs typeface="Cambria"/>
              </a:rPr>
              <a:t>an unsigned  integer and used as the </a:t>
            </a:r>
            <a:r>
              <a:rPr dirty="0" sz="3200">
                <a:latin typeface="Cambria"/>
                <a:cs typeface="Cambria"/>
              </a:rPr>
              <a:t>seed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5">
                <a:latin typeface="Cambria"/>
                <a:cs typeface="Cambria"/>
              </a:rPr>
              <a:t>random  </a:t>
            </a:r>
            <a:r>
              <a:rPr dirty="0" sz="3200" spc="-5">
                <a:latin typeface="Cambria"/>
                <a:cs typeface="Cambria"/>
              </a:rPr>
              <a:t>number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45">
                <a:latin typeface="Cambria"/>
                <a:cs typeface="Cambria"/>
              </a:rPr>
              <a:t>generator.</a:t>
            </a:r>
            <a:endParaRPr sz="3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The function </a:t>
            </a:r>
            <a:r>
              <a:rPr dirty="0" sz="3200" spc="-10">
                <a:latin typeface="Cambria"/>
                <a:cs typeface="Cambria"/>
              </a:rPr>
              <a:t>prototype for </a:t>
            </a:r>
            <a:r>
              <a:rPr dirty="0" sz="3200">
                <a:latin typeface="Consolas"/>
                <a:cs typeface="Consolas"/>
              </a:rPr>
              <a:t>time</a:t>
            </a:r>
            <a:r>
              <a:rPr dirty="0" sz="3200" spc="-1120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10">
                <a:latin typeface="Cambria"/>
                <a:cs typeface="Cambria"/>
              </a:rPr>
              <a:t>in</a:t>
            </a:r>
            <a:endParaRPr sz="32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dirty="0" sz="3200">
                <a:latin typeface="Consolas"/>
                <a:cs typeface="Consolas"/>
              </a:rPr>
              <a:t>&lt;time.h&gt;</a:t>
            </a:r>
            <a:r>
              <a:rPr dirty="0" sz="320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26" y="577722"/>
            <a:ext cx="7603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5.10	</a:t>
            </a:r>
            <a:r>
              <a:rPr dirty="0" sz="3200" spc="-5"/>
              <a:t>Random Number Generation</a:t>
            </a:r>
            <a:r>
              <a:rPr dirty="0" sz="3200" spc="-7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56009"/>
            <a:ext cx="8058784" cy="44672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345"/>
              </a:spcBef>
            </a:pPr>
            <a:r>
              <a:rPr dirty="0" sz="2500" spc="-10" b="1" i="1">
                <a:latin typeface="Cambria"/>
                <a:cs typeface="Cambria"/>
              </a:rPr>
              <a:t>Generalized </a:t>
            </a:r>
            <a:r>
              <a:rPr dirty="0" sz="2500" spc="-5" b="1" i="1">
                <a:latin typeface="Cambria"/>
                <a:cs typeface="Cambria"/>
              </a:rPr>
              <a:t>Scaling and Shifting of </a:t>
            </a:r>
            <a:r>
              <a:rPr dirty="0" sz="2500" spc="-15" b="1" i="1">
                <a:latin typeface="Cambria"/>
                <a:cs typeface="Cambria"/>
              </a:rPr>
              <a:t>Random</a:t>
            </a:r>
            <a:r>
              <a:rPr dirty="0" sz="2500" spc="5" b="1" i="1">
                <a:latin typeface="Cambria"/>
                <a:cs typeface="Cambria"/>
              </a:rPr>
              <a:t> </a:t>
            </a:r>
            <a:r>
              <a:rPr dirty="0" sz="2500" spc="-5" b="1" i="1">
                <a:latin typeface="Cambria"/>
                <a:cs typeface="Cambria"/>
              </a:rPr>
              <a:t>Numbers</a:t>
            </a:r>
            <a:endParaRPr sz="2500">
              <a:latin typeface="Cambria"/>
              <a:cs typeface="Cambria"/>
            </a:endParaRPr>
          </a:p>
          <a:p>
            <a:pPr marL="355600" marR="269240" indent="-342900">
              <a:lnSpc>
                <a:spcPts val="27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values </a:t>
            </a:r>
            <a:r>
              <a:rPr dirty="0" sz="2500" spc="-10">
                <a:latin typeface="Cambria"/>
                <a:cs typeface="Cambria"/>
              </a:rPr>
              <a:t>produced </a:t>
            </a:r>
            <a:r>
              <a:rPr dirty="0" sz="2500" spc="-15">
                <a:latin typeface="Cambria"/>
                <a:cs typeface="Cambria"/>
              </a:rPr>
              <a:t>directly </a:t>
            </a:r>
            <a:r>
              <a:rPr dirty="0" sz="2500" spc="-20">
                <a:latin typeface="Cambria"/>
                <a:cs typeface="Cambria"/>
              </a:rPr>
              <a:t>by </a:t>
            </a:r>
            <a:r>
              <a:rPr dirty="0" sz="2500" spc="-10">
                <a:latin typeface="Consolas"/>
                <a:cs typeface="Consolas"/>
              </a:rPr>
              <a:t>rand</a:t>
            </a:r>
            <a:r>
              <a:rPr dirty="0" sz="2500" spc="-580">
                <a:latin typeface="Consolas"/>
                <a:cs typeface="Consolas"/>
              </a:rPr>
              <a:t> </a:t>
            </a:r>
            <a:r>
              <a:rPr dirty="0" sz="2500" spc="-20">
                <a:latin typeface="Cambria"/>
                <a:cs typeface="Cambria"/>
              </a:rPr>
              <a:t>are </a:t>
            </a:r>
            <a:r>
              <a:rPr dirty="0" sz="2500" spc="-35">
                <a:latin typeface="Cambria"/>
                <a:cs typeface="Cambria"/>
              </a:rPr>
              <a:t>always </a:t>
            </a: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500" spc="-15">
                <a:latin typeface="Cambria"/>
                <a:cs typeface="Cambria"/>
              </a:rPr>
              <a:t>range:</a:t>
            </a:r>
            <a:endParaRPr sz="25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50"/>
              </a:spcBef>
              <a:tabLst>
                <a:tab pos="1458595" algn="l"/>
                <a:tab pos="2656840" algn="l"/>
              </a:tabLst>
            </a:pPr>
            <a:r>
              <a:rPr dirty="0" sz="1900" spc="-5" b="1">
                <a:solidFill>
                  <a:srgbClr val="1289FF"/>
                </a:solidFill>
                <a:latin typeface="Consolas"/>
                <a:cs typeface="Consolas"/>
              </a:rPr>
              <a:t>0</a:t>
            </a:r>
            <a:r>
              <a:rPr dirty="0" sz="1900" spc="10" b="1">
                <a:solidFill>
                  <a:srgbClr val="1289FF"/>
                </a:solidFill>
                <a:latin typeface="Consolas"/>
                <a:cs typeface="Consolas"/>
              </a:rPr>
              <a:t> </a:t>
            </a:r>
            <a:r>
              <a:rPr dirty="0" sz="1900" spc="-5" b="1">
                <a:latin typeface="Symbol"/>
                <a:cs typeface="Symbol"/>
              </a:rPr>
              <a:t></a:t>
            </a:r>
            <a:r>
              <a:rPr dirty="0" sz="1900" spc="-5">
                <a:latin typeface="Times New Roman"/>
                <a:cs typeface="Times New Roman"/>
              </a:rPr>
              <a:t>	</a:t>
            </a:r>
            <a:r>
              <a:rPr dirty="0" sz="1900" spc="-5" b="1">
                <a:latin typeface="Consolas"/>
                <a:cs typeface="Consolas"/>
              </a:rPr>
              <a:t>rand()</a:t>
            </a:r>
            <a:r>
              <a:rPr dirty="0" sz="1900" spc="45" b="1">
                <a:latin typeface="Consolas"/>
                <a:cs typeface="Consolas"/>
              </a:rPr>
              <a:t> </a:t>
            </a:r>
            <a:r>
              <a:rPr dirty="0" sz="1900" spc="-5" b="1">
                <a:latin typeface="Symbol"/>
                <a:cs typeface="Symbol"/>
              </a:rPr>
              <a:t></a:t>
            </a:r>
            <a:r>
              <a:rPr dirty="0" sz="1900" spc="-5">
                <a:latin typeface="Times New Roman"/>
                <a:cs typeface="Times New Roman"/>
              </a:rPr>
              <a:t>	</a:t>
            </a:r>
            <a:r>
              <a:rPr dirty="0" sz="1900" spc="-5" b="1">
                <a:solidFill>
                  <a:srgbClr val="1289FF"/>
                </a:solidFill>
                <a:latin typeface="Consolas"/>
                <a:cs typeface="Consolas"/>
              </a:rPr>
              <a:t>RAND_MAX</a:t>
            </a:r>
            <a:endParaRPr sz="1900">
              <a:latin typeface="Consolas"/>
              <a:cs typeface="Consolas"/>
            </a:endParaRPr>
          </a:p>
          <a:p>
            <a:pPr marL="355600" marR="76835" indent="-342900">
              <a:lnSpc>
                <a:spcPts val="27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As </a:t>
            </a:r>
            <a:r>
              <a:rPr dirty="0" sz="2500" spc="-20">
                <a:latin typeface="Cambria"/>
                <a:cs typeface="Cambria"/>
              </a:rPr>
              <a:t>you </a:t>
            </a:r>
            <a:r>
              <a:rPr dirty="0" sz="2500" spc="-45">
                <a:latin typeface="Cambria"/>
                <a:cs typeface="Cambria"/>
              </a:rPr>
              <a:t>know,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following </a:t>
            </a:r>
            <a:r>
              <a:rPr dirty="0" sz="2500" spc="-5">
                <a:latin typeface="Cambria"/>
                <a:cs typeface="Cambria"/>
              </a:rPr>
              <a:t>statement simulates </a:t>
            </a:r>
            <a:r>
              <a:rPr dirty="0" sz="2500" spc="-10">
                <a:latin typeface="Cambria"/>
                <a:cs typeface="Cambria"/>
              </a:rPr>
              <a:t>rolling </a:t>
            </a:r>
            <a:r>
              <a:rPr dirty="0" sz="2500" spc="-5">
                <a:latin typeface="Cambria"/>
                <a:cs typeface="Cambria"/>
              </a:rPr>
              <a:t>a  six-sided</a:t>
            </a:r>
            <a:r>
              <a:rPr dirty="0" sz="2500" spc="2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die:</a:t>
            </a:r>
            <a:endParaRPr sz="25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dirty="0" sz="1900">
                <a:latin typeface="Consolas"/>
                <a:cs typeface="Consolas"/>
              </a:rPr>
              <a:t>face </a:t>
            </a:r>
            <a:r>
              <a:rPr dirty="0" sz="1900" spc="-5">
                <a:latin typeface="Consolas"/>
                <a:cs typeface="Consolas"/>
              </a:rPr>
              <a:t>= </a:t>
            </a:r>
            <a:r>
              <a:rPr dirty="0" sz="1900" spc="-5" b="1">
                <a:solidFill>
                  <a:srgbClr val="1289FF"/>
                </a:solidFill>
                <a:latin typeface="Consolas"/>
                <a:cs typeface="Consolas"/>
              </a:rPr>
              <a:t>1 </a:t>
            </a:r>
            <a:r>
              <a:rPr dirty="0" sz="1900" spc="-5" b="1">
                <a:latin typeface="Consolas"/>
                <a:cs typeface="Consolas"/>
              </a:rPr>
              <a:t>+ </a:t>
            </a:r>
            <a:r>
              <a:rPr dirty="0" sz="1900" b="1">
                <a:latin typeface="Consolas"/>
                <a:cs typeface="Consolas"/>
              </a:rPr>
              <a:t>rand() </a:t>
            </a:r>
            <a:r>
              <a:rPr dirty="0" sz="1900" spc="-5" b="1">
                <a:latin typeface="Consolas"/>
                <a:cs typeface="Consolas"/>
              </a:rPr>
              <a:t>%</a:t>
            </a:r>
            <a:r>
              <a:rPr dirty="0" sz="1900" spc="75" b="1">
                <a:latin typeface="Consolas"/>
                <a:cs typeface="Consolas"/>
              </a:rPr>
              <a:t> </a:t>
            </a:r>
            <a:r>
              <a:rPr dirty="0" sz="1900" spc="-5" b="1">
                <a:solidFill>
                  <a:srgbClr val="1289FF"/>
                </a:solidFill>
                <a:latin typeface="Consolas"/>
                <a:cs typeface="Consolas"/>
              </a:rPr>
              <a:t>6</a:t>
            </a:r>
            <a:r>
              <a:rPr dirty="0" sz="1900" spc="-5" b="1">
                <a:latin typeface="Consolas"/>
                <a:cs typeface="Consolas"/>
              </a:rPr>
              <a:t>;</a:t>
            </a:r>
            <a:endParaRPr sz="1900">
              <a:latin typeface="Consolas"/>
              <a:cs typeface="Consolas"/>
            </a:endParaRPr>
          </a:p>
          <a:p>
            <a:pPr marL="355600" marR="5080" indent="-342900">
              <a:lnSpc>
                <a:spcPts val="264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  <a:tab pos="6685915" algn="l"/>
                <a:tab pos="7804150" algn="l"/>
              </a:tabLst>
            </a:pPr>
            <a:r>
              <a:rPr dirty="0" sz="2500" spc="-5">
                <a:latin typeface="Cambria"/>
                <a:cs typeface="Cambria"/>
              </a:rPr>
              <a:t>This </a:t>
            </a:r>
            <a:r>
              <a:rPr dirty="0" sz="2500" spc="-10">
                <a:latin typeface="Cambria"/>
                <a:cs typeface="Cambria"/>
              </a:rPr>
              <a:t>statement </a:t>
            </a:r>
            <a:r>
              <a:rPr dirty="0" sz="2500" spc="-30">
                <a:latin typeface="Cambria"/>
                <a:cs typeface="Cambria"/>
              </a:rPr>
              <a:t>always </a:t>
            </a:r>
            <a:r>
              <a:rPr dirty="0" sz="2500" spc="-5">
                <a:latin typeface="Cambria"/>
                <a:cs typeface="Cambria"/>
              </a:rPr>
              <a:t>assigns an integer </a:t>
            </a:r>
            <a:r>
              <a:rPr dirty="0" sz="2500" spc="-15">
                <a:latin typeface="Cambria"/>
                <a:cs typeface="Cambria"/>
              </a:rPr>
              <a:t>value </a:t>
            </a:r>
            <a:r>
              <a:rPr dirty="0" sz="2500" spc="-5">
                <a:latin typeface="Cambria"/>
                <a:cs typeface="Cambria"/>
              </a:rPr>
              <a:t>(at  </a:t>
            </a:r>
            <a:r>
              <a:rPr dirty="0" sz="2500" spc="-55">
                <a:latin typeface="Cambria"/>
                <a:cs typeface="Cambria"/>
              </a:rPr>
              <a:t>r</a:t>
            </a:r>
            <a:r>
              <a:rPr dirty="0" sz="2500" spc="-5">
                <a:latin typeface="Cambria"/>
                <a:cs typeface="Cambria"/>
              </a:rPr>
              <a:t>a</a:t>
            </a:r>
            <a:r>
              <a:rPr dirty="0" sz="2500" spc="-10">
                <a:latin typeface="Cambria"/>
                <a:cs typeface="Cambria"/>
              </a:rPr>
              <a:t>ndom</a:t>
            </a:r>
            <a:r>
              <a:rPr dirty="0" sz="2500" spc="-5">
                <a:latin typeface="Cambria"/>
                <a:cs typeface="Cambria"/>
              </a:rPr>
              <a:t>)</a:t>
            </a:r>
            <a:r>
              <a:rPr dirty="0" sz="2500" spc="25">
                <a:latin typeface="Cambria"/>
                <a:cs typeface="Cambria"/>
              </a:rPr>
              <a:t> </a:t>
            </a:r>
            <a:r>
              <a:rPr dirty="0" sz="2500" spc="-35">
                <a:latin typeface="Cambria"/>
                <a:cs typeface="Cambria"/>
              </a:rPr>
              <a:t>t</a:t>
            </a:r>
            <a:r>
              <a:rPr dirty="0" sz="2500" spc="-5">
                <a:latin typeface="Cambria"/>
                <a:cs typeface="Cambria"/>
              </a:rPr>
              <a:t>o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th</a:t>
            </a:r>
            <a:r>
              <a:rPr dirty="0" sz="2500" spc="-5">
                <a:latin typeface="Cambria"/>
                <a:cs typeface="Cambria"/>
              </a:rPr>
              <a:t>e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50">
                <a:latin typeface="Cambria"/>
                <a:cs typeface="Cambria"/>
              </a:rPr>
              <a:t>v</a:t>
            </a:r>
            <a:r>
              <a:rPr dirty="0" sz="2500" spc="-5">
                <a:latin typeface="Cambria"/>
                <a:cs typeface="Cambria"/>
              </a:rPr>
              <a:t>ari</a:t>
            </a:r>
            <a:r>
              <a:rPr dirty="0" sz="2500" spc="5">
                <a:latin typeface="Cambria"/>
                <a:cs typeface="Cambria"/>
              </a:rPr>
              <a:t>a</a:t>
            </a:r>
            <a:r>
              <a:rPr dirty="0" sz="2500" spc="-10">
                <a:latin typeface="Cambria"/>
                <a:cs typeface="Cambria"/>
              </a:rPr>
              <a:t>bl</a:t>
            </a:r>
            <a:r>
              <a:rPr dirty="0" sz="2500" spc="-5">
                <a:latin typeface="Cambria"/>
                <a:cs typeface="Cambria"/>
              </a:rPr>
              <a:t>e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fac</a:t>
            </a:r>
            <a:r>
              <a:rPr dirty="0" sz="2500" spc="-5">
                <a:latin typeface="Consolas"/>
                <a:cs typeface="Consolas"/>
              </a:rPr>
              <a:t>e</a:t>
            </a:r>
            <a:r>
              <a:rPr dirty="0" sz="2500" spc="-80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in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th</a:t>
            </a:r>
            <a:r>
              <a:rPr dirty="0" sz="2500" spc="-5">
                <a:latin typeface="Cambria"/>
                <a:cs typeface="Cambria"/>
              </a:rPr>
              <a:t>e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55">
                <a:latin typeface="Cambria"/>
                <a:cs typeface="Cambria"/>
              </a:rPr>
              <a:t>r</a:t>
            </a:r>
            <a:r>
              <a:rPr dirty="0" sz="2500" spc="-10">
                <a:latin typeface="Cambria"/>
                <a:cs typeface="Cambria"/>
              </a:rPr>
              <a:t>an</a:t>
            </a:r>
            <a:r>
              <a:rPr dirty="0" sz="2500" spc="-5">
                <a:latin typeface="Cambria"/>
                <a:cs typeface="Cambria"/>
              </a:rPr>
              <a:t>ge</a:t>
            </a:r>
            <a:r>
              <a:rPr dirty="0" sz="2500" spc="2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1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5">
                <a:latin typeface="Symbol"/>
                <a:cs typeface="Symbol"/>
              </a:rPr>
              <a:t>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10">
                <a:latin typeface="Consolas"/>
                <a:cs typeface="Consolas"/>
              </a:rPr>
              <a:t>fac</a:t>
            </a:r>
            <a:r>
              <a:rPr dirty="0" sz="2500" spc="-5">
                <a:latin typeface="Consolas"/>
                <a:cs typeface="Consolas"/>
              </a:rPr>
              <a:t>e</a:t>
            </a:r>
            <a:r>
              <a:rPr dirty="0" sz="2500" spc="-805">
                <a:latin typeface="Consolas"/>
                <a:cs typeface="Consolas"/>
              </a:rPr>
              <a:t> </a:t>
            </a:r>
            <a:r>
              <a:rPr dirty="0" sz="2500" spc="-5">
                <a:latin typeface="Symbol"/>
                <a:cs typeface="Symbol"/>
              </a:rPr>
              <a:t>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Cambria"/>
                <a:cs typeface="Cambria"/>
              </a:rPr>
              <a:t>6.</a:t>
            </a:r>
            <a:endParaRPr sz="2500">
              <a:latin typeface="Cambria"/>
              <a:cs typeface="Cambria"/>
            </a:endParaRPr>
          </a:p>
          <a:p>
            <a:pPr marL="355600" marR="80645" indent="-342900">
              <a:lnSpc>
                <a:spcPct val="900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width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this </a:t>
            </a:r>
            <a:r>
              <a:rPr dirty="0" sz="2500" spc="-15">
                <a:latin typeface="Cambria"/>
                <a:cs typeface="Cambria"/>
              </a:rPr>
              <a:t>range </a:t>
            </a:r>
            <a:r>
              <a:rPr dirty="0" sz="2500" spc="-5">
                <a:latin typeface="Cambria"/>
                <a:cs typeface="Cambria"/>
              </a:rPr>
              <a:t>(i.e., </a:t>
            </a:r>
            <a:r>
              <a:rPr dirty="0" sz="2500" spc="-10">
                <a:latin typeface="Cambria"/>
                <a:cs typeface="Cambria"/>
              </a:rPr>
              <a:t>the number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5">
                <a:latin typeface="Cambria"/>
                <a:cs typeface="Cambria"/>
              </a:rPr>
              <a:t>consecutive  </a:t>
            </a:r>
            <a:r>
              <a:rPr dirty="0" sz="2500" spc="-5">
                <a:latin typeface="Cambria"/>
                <a:cs typeface="Cambria"/>
              </a:rPr>
              <a:t>integers in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range) </a:t>
            </a:r>
            <a:r>
              <a:rPr dirty="0" sz="2500" spc="-5">
                <a:latin typeface="Cambria"/>
                <a:cs typeface="Cambria"/>
              </a:rPr>
              <a:t>is 6 and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 i="1">
                <a:latin typeface="Cambria"/>
                <a:cs typeface="Cambria"/>
              </a:rPr>
              <a:t>starting </a:t>
            </a:r>
            <a:r>
              <a:rPr dirty="0" sz="2500" spc="-10" i="1">
                <a:latin typeface="Cambria"/>
                <a:cs typeface="Cambria"/>
              </a:rPr>
              <a:t>number </a:t>
            </a: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500" spc="-15">
                <a:latin typeface="Cambria"/>
                <a:cs typeface="Cambria"/>
              </a:rPr>
              <a:t>range </a:t>
            </a:r>
            <a:r>
              <a:rPr dirty="0" sz="2500" spc="-5">
                <a:latin typeface="Cambria"/>
                <a:cs typeface="Cambria"/>
              </a:rPr>
              <a:t>is</a:t>
            </a:r>
            <a:r>
              <a:rPr dirty="0" sz="2500" spc="4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1.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26" y="577722"/>
            <a:ext cx="7603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5.10	</a:t>
            </a:r>
            <a:r>
              <a:rPr dirty="0" sz="3200" spc="-5"/>
              <a:t>Random Number Generation</a:t>
            </a:r>
            <a:r>
              <a:rPr dirty="0" sz="3200" spc="-7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92961"/>
            <a:ext cx="7616825" cy="80391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355600" marR="5080" indent="-342900">
              <a:lnSpc>
                <a:spcPct val="7010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mbria"/>
                <a:cs typeface="Cambria"/>
              </a:rPr>
              <a:t>Referring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preceding </a:t>
            </a:r>
            <a:r>
              <a:rPr dirty="0" sz="3000" spc="5">
                <a:latin typeface="Cambria"/>
                <a:cs typeface="Cambria"/>
              </a:rPr>
              <a:t>statement, </a:t>
            </a:r>
            <a:r>
              <a:rPr dirty="0" sz="3000" spc="-20">
                <a:latin typeface="Cambria"/>
                <a:cs typeface="Cambria"/>
              </a:rPr>
              <a:t>we </a:t>
            </a:r>
            <a:r>
              <a:rPr dirty="0" sz="3000">
                <a:latin typeface="Cambria"/>
                <a:cs typeface="Cambria"/>
              </a:rPr>
              <a:t>see 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width </a:t>
            </a:r>
            <a:r>
              <a:rPr dirty="0" sz="3000">
                <a:latin typeface="Cambria"/>
                <a:cs typeface="Cambria"/>
              </a:rPr>
              <a:t>of the </a:t>
            </a:r>
            <a:r>
              <a:rPr dirty="0" sz="3000" spc="-15">
                <a:latin typeface="Cambria"/>
                <a:cs typeface="Cambria"/>
              </a:rPr>
              <a:t>range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spc="-5">
                <a:latin typeface="Cambria"/>
                <a:cs typeface="Cambria"/>
              </a:rPr>
              <a:t>determined</a:t>
            </a:r>
            <a:r>
              <a:rPr dirty="0" sz="3000" spc="-35">
                <a:latin typeface="Cambria"/>
                <a:cs typeface="Cambria"/>
              </a:rPr>
              <a:t> </a:t>
            </a:r>
            <a:r>
              <a:rPr dirty="0" sz="3000" spc="-25">
                <a:latin typeface="Cambria"/>
                <a:cs typeface="Cambria"/>
              </a:rPr>
              <a:t>by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133727"/>
            <a:ext cx="64154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number used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10" i="1">
                <a:latin typeface="Cambria"/>
                <a:cs typeface="Cambria"/>
              </a:rPr>
              <a:t>scale </a:t>
            </a:r>
            <a:r>
              <a:rPr dirty="0" sz="3000" spc="-10">
                <a:latin typeface="Consolas"/>
                <a:cs typeface="Consolas"/>
              </a:rPr>
              <a:t>rand</a:t>
            </a:r>
            <a:r>
              <a:rPr dirty="0" sz="3000" spc="-1015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with </a:t>
            </a:r>
            <a:r>
              <a:rPr dirty="0" sz="3000">
                <a:latin typeface="Cambria"/>
                <a:cs typeface="Cambria"/>
              </a:rPr>
              <a:t>the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453766"/>
            <a:ext cx="7105650" cy="8032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180"/>
              </a:spcBef>
            </a:pPr>
            <a:r>
              <a:rPr dirty="0" sz="3000" spc="-5" i="1">
                <a:latin typeface="Cambria"/>
                <a:cs typeface="Cambria"/>
              </a:rPr>
              <a:t>remainder </a:t>
            </a:r>
            <a:r>
              <a:rPr dirty="0" sz="3000" spc="-10" i="1">
                <a:latin typeface="Cambria"/>
                <a:cs typeface="Cambria"/>
              </a:rPr>
              <a:t>operator </a:t>
            </a:r>
            <a:r>
              <a:rPr dirty="0" sz="3000" spc="-5">
                <a:latin typeface="Cambria"/>
                <a:cs typeface="Cambria"/>
              </a:rPr>
              <a:t>(i.e., 6), and the </a:t>
            </a:r>
            <a:r>
              <a:rPr dirty="0" sz="3000" spc="-5" i="1">
                <a:latin typeface="Cambria"/>
                <a:cs typeface="Cambria"/>
              </a:rPr>
              <a:t>starting  </a:t>
            </a:r>
            <a:r>
              <a:rPr dirty="0" sz="3000" i="1">
                <a:latin typeface="Cambria"/>
                <a:cs typeface="Cambria"/>
              </a:rPr>
              <a:t>number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5">
                <a:latin typeface="Cambria"/>
                <a:cs typeface="Cambria"/>
              </a:rPr>
              <a:t>range </a:t>
            </a:r>
            <a:r>
              <a:rPr dirty="0" sz="3000">
                <a:latin typeface="Cambria"/>
                <a:cs typeface="Cambria"/>
              </a:rPr>
              <a:t>is equal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the</a:t>
            </a:r>
            <a:r>
              <a:rPr dirty="0" sz="3000" spc="-9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number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094101"/>
            <a:ext cx="6717030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ts val="3420"/>
              </a:lnSpc>
              <a:spcBef>
                <a:spcPts val="100"/>
              </a:spcBef>
            </a:pPr>
            <a:r>
              <a:rPr dirty="0" sz="3000" spc="-5">
                <a:latin typeface="Cambria"/>
                <a:cs typeface="Cambria"/>
              </a:rPr>
              <a:t>(i.e.,</a:t>
            </a:r>
            <a:r>
              <a:rPr dirty="0" sz="3000" spc="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1)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that’s</a:t>
            </a:r>
            <a:r>
              <a:rPr dirty="0" sz="3000" spc="-2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added </a:t>
            </a:r>
            <a:r>
              <a:rPr dirty="0" sz="3000" spc="-15">
                <a:latin typeface="Cambria"/>
                <a:cs typeface="Cambria"/>
              </a:rPr>
              <a:t>to</a:t>
            </a:r>
            <a:r>
              <a:rPr dirty="0" sz="3000" spc="-25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rand</a:t>
            </a:r>
            <a:r>
              <a:rPr dirty="0" sz="3000" spc="-975">
                <a:latin typeface="Consolas"/>
                <a:cs typeface="Consolas"/>
              </a:rPr>
              <a:t> </a:t>
            </a:r>
            <a:r>
              <a:rPr dirty="0" sz="3000">
                <a:latin typeface="Consolas"/>
                <a:cs typeface="Consolas"/>
              </a:rPr>
              <a:t>%</a:t>
            </a:r>
            <a:r>
              <a:rPr dirty="0" sz="3000" spc="-994">
                <a:latin typeface="Consolas"/>
                <a:cs typeface="Consolas"/>
              </a:rPr>
              <a:t> </a:t>
            </a:r>
            <a:r>
              <a:rPr dirty="0" sz="3000" spc="-5">
                <a:latin typeface="Consolas"/>
                <a:cs typeface="Consolas"/>
              </a:rPr>
              <a:t>6</a:t>
            </a:r>
            <a:r>
              <a:rPr dirty="0" sz="3000" spc="-5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32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95">
                <a:latin typeface="Cambria"/>
                <a:cs typeface="Cambria"/>
              </a:rPr>
              <a:t>We </a:t>
            </a:r>
            <a:r>
              <a:rPr dirty="0" sz="3000">
                <a:latin typeface="Cambria"/>
                <a:cs typeface="Cambria"/>
              </a:rPr>
              <a:t>can </a:t>
            </a:r>
            <a:r>
              <a:rPr dirty="0" sz="3000" spc="-10">
                <a:latin typeface="Cambria"/>
                <a:cs typeface="Cambria"/>
              </a:rPr>
              <a:t>generalize </a:t>
            </a:r>
            <a:r>
              <a:rPr dirty="0" sz="3000" spc="-5">
                <a:latin typeface="Cambria"/>
                <a:cs typeface="Cambria"/>
              </a:rPr>
              <a:t>this </a:t>
            </a:r>
            <a:r>
              <a:rPr dirty="0" sz="3000" spc="-10">
                <a:latin typeface="Cambria"/>
                <a:cs typeface="Cambria"/>
              </a:rPr>
              <a:t>result </a:t>
            </a:r>
            <a:r>
              <a:rPr dirty="0" sz="3000" spc="-5">
                <a:latin typeface="Cambria"/>
                <a:cs typeface="Cambria"/>
              </a:rPr>
              <a:t>as</a:t>
            </a:r>
            <a:r>
              <a:rPr dirty="0" sz="3000" spc="100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follows</a:t>
            </a:r>
            <a:endParaRPr sz="3000">
              <a:latin typeface="Cambria"/>
              <a:cs typeface="Cambria"/>
            </a:endParaRPr>
          </a:p>
          <a:p>
            <a:pPr marL="927100">
              <a:lnSpc>
                <a:spcPts val="2510"/>
              </a:lnSpc>
            </a:pPr>
            <a:r>
              <a:rPr dirty="0" sz="2200" spc="-5">
                <a:latin typeface="Consolas"/>
                <a:cs typeface="Consolas"/>
              </a:rPr>
              <a:t>n = a + </a:t>
            </a:r>
            <a:r>
              <a:rPr dirty="0" sz="2200">
                <a:latin typeface="Consolas"/>
                <a:cs typeface="Consolas"/>
              </a:rPr>
              <a:t>rand() </a:t>
            </a:r>
            <a:r>
              <a:rPr dirty="0" sz="2200" spc="-5">
                <a:latin typeface="Consolas"/>
                <a:cs typeface="Consolas"/>
              </a:rPr>
              <a:t>%</a:t>
            </a:r>
            <a:r>
              <a:rPr dirty="0" sz="2200" spc="30">
                <a:latin typeface="Consolas"/>
                <a:cs typeface="Consolas"/>
              </a:rPr>
              <a:t> </a:t>
            </a:r>
            <a:r>
              <a:rPr dirty="0" sz="2200" spc="-5">
                <a:latin typeface="Consolas"/>
                <a:cs typeface="Consolas"/>
              </a:rPr>
              <a:t>b;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219194"/>
            <a:ext cx="78803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mbria"/>
                <a:cs typeface="Cambria"/>
              </a:rPr>
              <a:t>where </a:t>
            </a:r>
            <a:r>
              <a:rPr dirty="0" sz="3000">
                <a:latin typeface="Consolas"/>
                <a:cs typeface="Consolas"/>
              </a:rPr>
              <a:t>a</a:t>
            </a:r>
            <a:r>
              <a:rPr dirty="0" sz="3000" spc="-980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5">
                <a:solidFill>
                  <a:srgbClr val="0000FF"/>
                </a:solidFill>
                <a:latin typeface="Cambria"/>
                <a:cs typeface="Cambria"/>
              </a:rPr>
              <a:t>shifting </a:t>
            </a:r>
            <a:r>
              <a:rPr dirty="0" sz="3000" spc="-15">
                <a:solidFill>
                  <a:srgbClr val="0000FF"/>
                </a:solidFill>
                <a:latin typeface="Cambria"/>
                <a:cs typeface="Cambria"/>
              </a:rPr>
              <a:t>value </a:t>
            </a:r>
            <a:r>
              <a:rPr dirty="0" sz="3000" spc="-10">
                <a:latin typeface="Cambria"/>
                <a:cs typeface="Cambria"/>
              </a:rPr>
              <a:t>(which </a:t>
            </a:r>
            <a:r>
              <a:rPr dirty="0" sz="3000">
                <a:latin typeface="Cambria"/>
                <a:cs typeface="Cambria"/>
              </a:rPr>
              <a:t>is equal </a:t>
            </a:r>
            <a:r>
              <a:rPr dirty="0" sz="3000" spc="-10">
                <a:latin typeface="Cambria"/>
                <a:cs typeface="Cambria"/>
              </a:rPr>
              <a:t>to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539233"/>
            <a:ext cx="6377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 i="1">
                <a:latin typeface="Cambria"/>
                <a:cs typeface="Cambria"/>
              </a:rPr>
              <a:t>first </a:t>
            </a:r>
            <a:r>
              <a:rPr dirty="0" sz="3000" spc="-5">
                <a:latin typeface="Cambria"/>
                <a:cs typeface="Cambria"/>
              </a:rPr>
              <a:t>number </a:t>
            </a:r>
            <a:r>
              <a:rPr dirty="0" sz="3000" spc="-10">
                <a:latin typeface="Cambria"/>
                <a:cs typeface="Cambria"/>
              </a:rPr>
              <a:t>in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desired </a:t>
            </a:r>
            <a:r>
              <a:rPr dirty="0" sz="3000" spc="-15">
                <a:latin typeface="Cambria"/>
                <a:cs typeface="Cambria"/>
              </a:rPr>
              <a:t>range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of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859273"/>
            <a:ext cx="76720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latin typeface="Cambria"/>
                <a:cs typeface="Cambria"/>
              </a:rPr>
              <a:t>consecutive </a:t>
            </a:r>
            <a:r>
              <a:rPr dirty="0" sz="3000" spc="-5">
                <a:latin typeface="Cambria"/>
                <a:cs typeface="Cambria"/>
              </a:rPr>
              <a:t>integers) </a:t>
            </a:r>
            <a:r>
              <a:rPr dirty="0" sz="3000">
                <a:latin typeface="Cambria"/>
                <a:cs typeface="Cambria"/>
              </a:rPr>
              <a:t>and </a:t>
            </a:r>
            <a:r>
              <a:rPr dirty="0" sz="3000">
                <a:latin typeface="Consolas"/>
                <a:cs typeface="Consolas"/>
              </a:rPr>
              <a:t>b</a:t>
            </a:r>
            <a:r>
              <a:rPr dirty="0" sz="3000" spc="-990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 i="1">
                <a:latin typeface="Cambria"/>
                <a:cs typeface="Cambria"/>
              </a:rPr>
              <a:t>scaling factor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5179009"/>
            <a:ext cx="6812280" cy="80327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 marR="5080">
              <a:lnSpc>
                <a:spcPct val="70100"/>
              </a:lnSpc>
              <a:spcBef>
                <a:spcPts val="1175"/>
              </a:spcBef>
            </a:pPr>
            <a:r>
              <a:rPr dirty="0" sz="3000" spc="-5">
                <a:latin typeface="Cambria"/>
                <a:cs typeface="Cambria"/>
              </a:rPr>
              <a:t>(which </a:t>
            </a:r>
            <a:r>
              <a:rPr dirty="0" sz="3000">
                <a:latin typeface="Cambria"/>
                <a:cs typeface="Cambria"/>
              </a:rPr>
              <a:t>is equal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5" i="1">
                <a:latin typeface="Cambria"/>
                <a:cs typeface="Cambria"/>
              </a:rPr>
              <a:t>width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5">
                <a:latin typeface="Cambria"/>
                <a:cs typeface="Cambria"/>
              </a:rPr>
              <a:t>desired  range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15">
                <a:latin typeface="Cambria"/>
                <a:cs typeface="Cambria"/>
              </a:rPr>
              <a:t>consecutive</a:t>
            </a:r>
            <a:r>
              <a:rPr dirty="0" sz="3000" spc="1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integers).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985" y="333882"/>
            <a:ext cx="633730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00835" marR="5080" indent="-1588770">
              <a:lnSpc>
                <a:spcPct val="100000"/>
              </a:lnSpc>
              <a:spcBef>
                <a:spcPts val="100"/>
              </a:spcBef>
              <a:tabLst>
                <a:tab pos="996950" algn="l"/>
              </a:tabLst>
            </a:pPr>
            <a:r>
              <a:rPr dirty="0" sz="3200" spc="-65">
                <a:solidFill>
                  <a:srgbClr val="23B5A0"/>
                </a:solidFill>
              </a:rPr>
              <a:t>5.11	</a:t>
            </a:r>
            <a:r>
              <a:rPr dirty="0" sz="3200"/>
              <a:t>Example: A Game of</a:t>
            </a:r>
            <a:r>
              <a:rPr dirty="0" sz="3200" spc="-459"/>
              <a:t> </a:t>
            </a:r>
            <a:r>
              <a:rPr dirty="0" sz="3200" spc="-5"/>
              <a:t>Chance;  Introducing</a:t>
            </a:r>
            <a:r>
              <a:rPr dirty="0" sz="3200" spc="-35"/>
              <a:t> </a:t>
            </a:r>
            <a:r>
              <a:rPr dirty="0" sz="3200" spc="-10"/>
              <a:t>enum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8057515" cy="41687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189230" indent="-342900">
              <a:lnSpc>
                <a:spcPts val="27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One of the </a:t>
            </a:r>
            <a:r>
              <a:rPr dirty="0" sz="2500" spc="-10">
                <a:latin typeface="Cambria"/>
                <a:cs typeface="Cambria"/>
              </a:rPr>
              <a:t>most </a:t>
            </a:r>
            <a:r>
              <a:rPr dirty="0" sz="2500" spc="-5">
                <a:latin typeface="Cambria"/>
                <a:cs typeface="Cambria"/>
              </a:rPr>
              <a:t>popular </a:t>
            </a:r>
            <a:r>
              <a:rPr dirty="0" sz="2500" spc="-10">
                <a:latin typeface="Cambria"/>
                <a:cs typeface="Cambria"/>
              </a:rPr>
              <a:t>games </a:t>
            </a:r>
            <a:r>
              <a:rPr dirty="0" sz="2500" spc="-5">
                <a:latin typeface="Cambria"/>
                <a:cs typeface="Cambria"/>
              </a:rPr>
              <a:t>of chance is a dice </a:t>
            </a:r>
            <a:r>
              <a:rPr dirty="0" sz="2500" spc="-15">
                <a:latin typeface="Cambria"/>
                <a:cs typeface="Cambria"/>
              </a:rPr>
              <a:t>game  </a:t>
            </a:r>
            <a:r>
              <a:rPr dirty="0" sz="2500" spc="-10">
                <a:latin typeface="Cambria"/>
                <a:cs typeface="Cambria"/>
              </a:rPr>
              <a:t>known </a:t>
            </a:r>
            <a:r>
              <a:rPr dirty="0" sz="2500" spc="-5">
                <a:latin typeface="Cambria"/>
                <a:cs typeface="Cambria"/>
              </a:rPr>
              <a:t>as </a:t>
            </a:r>
            <a:r>
              <a:rPr dirty="0" sz="2500" spc="-35">
                <a:latin typeface="Cambria"/>
                <a:cs typeface="Cambria"/>
              </a:rPr>
              <a:t>“craps.” </a:t>
            </a:r>
            <a:r>
              <a:rPr dirty="0" sz="2500" spc="-5">
                <a:latin typeface="Cambria"/>
                <a:cs typeface="Cambria"/>
              </a:rPr>
              <a:t>The rules of </a:t>
            </a:r>
            <a:r>
              <a:rPr dirty="0" sz="2500" spc="-10">
                <a:latin typeface="Cambria"/>
                <a:cs typeface="Cambria"/>
              </a:rPr>
              <a:t>the game </a:t>
            </a:r>
            <a:r>
              <a:rPr dirty="0" sz="2500" spc="-15">
                <a:latin typeface="Cambria"/>
                <a:cs typeface="Cambria"/>
              </a:rPr>
              <a:t>are</a:t>
            </a:r>
            <a:r>
              <a:rPr dirty="0" sz="2500" spc="17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simple.</a:t>
            </a:r>
            <a:endParaRPr sz="2500">
              <a:latin typeface="Cambria"/>
              <a:cs typeface="Cambria"/>
            </a:endParaRPr>
          </a:p>
          <a:p>
            <a:pPr marL="756285" marR="5080" indent="-287020">
              <a:lnSpc>
                <a:spcPct val="9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dirty="0" sz="2100">
                <a:latin typeface="Arial"/>
                <a:cs typeface="Arial"/>
              </a:rPr>
              <a:t>–	</a:t>
            </a:r>
            <a:r>
              <a:rPr dirty="0" sz="2100">
                <a:latin typeface="Cambria"/>
                <a:cs typeface="Cambria"/>
              </a:rPr>
              <a:t>A </a:t>
            </a:r>
            <a:r>
              <a:rPr dirty="0" sz="2100" spc="-15">
                <a:latin typeface="Cambria"/>
                <a:cs typeface="Cambria"/>
              </a:rPr>
              <a:t>player </a:t>
            </a:r>
            <a:r>
              <a:rPr dirty="0" sz="2100" spc="-10">
                <a:latin typeface="Cambria"/>
                <a:cs typeface="Cambria"/>
              </a:rPr>
              <a:t>rolls two </a:t>
            </a:r>
            <a:r>
              <a:rPr dirty="0" sz="2100" spc="-5">
                <a:latin typeface="Cambria"/>
                <a:cs typeface="Cambria"/>
              </a:rPr>
              <a:t>dice. Each </a:t>
            </a:r>
            <a:r>
              <a:rPr dirty="0" sz="2100">
                <a:latin typeface="Cambria"/>
                <a:cs typeface="Cambria"/>
              </a:rPr>
              <a:t>die has six </a:t>
            </a:r>
            <a:r>
              <a:rPr dirty="0" sz="2100" spc="-10">
                <a:latin typeface="Cambria"/>
                <a:cs typeface="Cambria"/>
              </a:rPr>
              <a:t>faces. </a:t>
            </a:r>
            <a:r>
              <a:rPr dirty="0" sz="2100" spc="-5">
                <a:latin typeface="Cambria"/>
                <a:cs typeface="Cambria"/>
              </a:rPr>
              <a:t>These </a:t>
            </a:r>
            <a:r>
              <a:rPr dirty="0" sz="2100" spc="-10">
                <a:latin typeface="Cambria"/>
                <a:cs typeface="Cambria"/>
              </a:rPr>
              <a:t>faces  </a:t>
            </a:r>
            <a:r>
              <a:rPr dirty="0" sz="2100">
                <a:latin typeface="Cambria"/>
                <a:cs typeface="Cambria"/>
              </a:rPr>
              <a:t>contain 1, 2, 3, 4, 5, </a:t>
            </a:r>
            <a:r>
              <a:rPr dirty="0" sz="2100" spc="-5">
                <a:latin typeface="Cambria"/>
                <a:cs typeface="Cambria"/>
              </a:rPr>
              <a:t>and </a:t>
            </a:r>
            <a:r>
              <a:rPr dirty="0" sz="2100">
                <a:latin typeface="Cambria"/>
                <a:cs typeface="Cambria"/>
              </a:rPr>
              <a:t>6 </a:t>
            </a:r>
            <a:r>
              <a:rPr dirty="0" sz="2100" spc="-5">
                <a:latin typeface="Cambria"/>
                <a:cs typeface="Cambria"/>
              </a:rPr>
              <a:t>spots. </a:t>
            </a:r>
            <a:r>
              <a:rPr dirty="0" sz="2100" spc="-10">
                <a:latin typeface="Cambria"/>
                <a:cs typeface="Cambria"/>
              </a:rPr>
              <a:t>After </a:t>
            </a:r>
            <a:r>
              <a:rPr dirty="0" sz="2100" spc="-5">
                <a:latin typeface="Cambria"/>
                <a:cs typeface="Cambria"/>
              </a:rPr>
              <a:t>the </a:t>
            </a:r>
            <a:r>
              <a:rPr dirty="0" sz="2100">
                <a:latin typeface="Cambria"/>
                <a:cs typeface="Cambria"/>
              </a:rPr>
              <a:t>dice </a:t>
            </a:r>
            <a:r>
              <a:rPr dirty="0" sz="2100" spc="-20">
                <a:latin typeface="Cambria"/>
                <a:cs typeface="Cambria"/>
              </a:rPr>
              <a:t>have </a:t>
            </a:r>
            <a:r>
              <a:rPr dirty="0" sz="2100">
                <a:latin typeface="Cambria"/>
                <a:cs typeface="Cambria"/>
              </a:rPr>
              <a:t>come </a:t>
            </a:r>
            <a:r>
              <a:rPr dirty="0" sz="2100" spc="-10">
                <a:latin typeface="Cambria"/>
                <a:cs typeface="Cambria"/>
              </a:rPr>
              <a:t>to </a:t>
            </a:r>
            <a:r>
              <a:rPr dirty="0" sz="2100" spc="-5">
                <a:latin typeface="Cambria"/>
                <a:cs typeface="Cambria"/>
              </a:rPr>
              <a:t>rest,  the </a:t>
            </a:r>
            <a:r>
              <a:rPr dirty="0" sz="2100">
                <a:latin typeface="Cambria"/>
                <a:cs typeface="Cambria"/>
              </a:rPr>
              <a:t>sum of </a:t>
            </a:r>
            <a:r>
              <a:rPr dirty="0" sz="2100" spc="-5">
                <a:latin typeface="Cambria"/>
                <a:cs typeface="Cambria"/>
              </a:rPr>
              <a:t>the spots </a:t>
            </a:r>
            <a:r>
              <a:rPr dirty="0" sz="2100">
                <a:latin typeface="Cambria"/>
                <a:cs typeface="Cambria"/>
              </a:rPr>
              <a:t>on </a:t>
            </a:r>
            <a:r>
              <a:rPr dirty="0" sz="2100" spc="-5">
                <a:latin typeface="Cambria"/>
                <a:cs typeface="Cambria"/>
              </a:rPr>
              <a:t>the </a:t>
            </a:r>
            <a:r>
              <a:rPr dirty="0" sz="2100" spc="-10">
                <a:latin typeface="Cambria"/>
                <a:cs typeface="Cambria"/>
              </a:rPr>
              <a:t>two </a:t>
            </a:r>
            <a:r>
              <a:rPr dirty="0" sz="2100" spc="-20">
                <a:latin typeface="Cambria"/>
                <a:cs typeface="Cambria"/>
              </a:rPr>
              <a:t>upward </a:t>
            </a:r>
            <a:r>
              <a:rPr dirty="0" sz="2100" spc="-10">
                <a:latin typeface="Cambria"/>
                <a:cs typeface="Cambria"/>
              </a:rPr>
              <a:t>faces </a:t>
            </a:r>
            <a:r>
              <a:rPr dirty="0" sz="2100">
                <a:latin typeface="Cambria"/>
                <a:cs typeface="Cambria"/>
              </a:rPr>
              <a:t>is </a:t>
            </a:r>
            <a:r>
              <a:rPr dirty="0" sz="2100" spc="-10">
                <a:latin typeface="Cambria"/>
                <a:cs typeface="Cambria"/>
              </a:rPr>
              <a:t>calculated. </a:t>
            </a:r>
            <a:r>
              <a:rPr dirty="0" sz="2100" spc="-5">
                <a:latin typeface="Cambria"/>
                <a:cs typeface="Cambria"/>
              </a:rPr>
              <a:t>If the  </a:t>
            </a:r>
            <a:r>
              <a:rPr dirty="0" sz="2100">
                <a:latin typeface="Cambria"/>
                <a:cs typeface="Cambria"/>
              </a:rPr>
              <a:t>sum is 7 or 11 on </a:t>
            </a:r>
            <a:r>
              <a:rPr dirty="0" sz="2100" spc="-5">
                <a:latin typeface="Cambria"/>
                <a:cs typeface="Cambria"/>
              </a:rPr>
              <a:t>the first </a:t>
            </a:r>
            <a:r>
              <a:rPr dirty="0" sz="2100" spc="-35">
                <a:latin typeface="Cambria"/>
                <a:cs typeface="Cambria"/>
              </a:rPr>
              <a:t>throw, </a:t>
            </a:r>
            <a:r>
              <a:rPr dirty="0" sz="2100" spc="-5">
                <a:latin typeface="Cambria"/>
                <a:cs typeface="Cambria"/>
              </a:rPr>
              <a:t>the </a:t>
            </a:r>
            <a:r>
              <a:rPr dirty="0" sz="2100" spc="-15">
                <a:latin typeface="Cambria"/>
                <a:cs typeface="Cambria"/>
              </a:rPr>
              <a:t>player </a:t>
            </a:r>
            <a:r>
              <a:rPr dirty="0" sz="2100">
                <a:latin typeface="Cambria"/>
                <a:cs typeface="Cambria"/>
              </a:rPr>
              <a:t>wins. </a:t>
            </a:r>
            <a:r>
              <a:rPr dirty="0" sz="2100" spc="-5">
                <a:latin typeface="Cambria"/>
                <a:cs typeface="Cambria"/>
              </a:rPr>
              <a:t>If the </a:t>
            </a:r>
            <a:r>
              <a:rPr dirty="0" sz="2100">
                <a:latin typeface="Cambria"/>
                <a:cs typeface="Cambria"/>
              </a:rPr>
              <a:t>sum is 2,  3, or 12 on </a:t>
            </a:r>
            <a:r>
              <a:rPr dirty="0" sz="2100" spc="-5">
                <a:latin typeface="Cambria"/>
                <a:cs typeface="Cambria"/>
              </a:rPr>
              <a:t>the </a:t>
            </a:r>
            <a:r>
              <a:rPr dirty="0" sz="2100">
                <a:latin typeface="Cambria"/>
                <a:cs typeface="Cambria"/>
              </a:rPr>
              <a:t>first </a:t>
            </a:r>
            <a:r>
              <a:rPr dirty="0" sz="2100" spc="-15">
                <a:latin typeface="Cambria"/>
                <a:cs typeface="Cambria"/>
              </a:rPr>
              <a:t>throw </a:t>
            </a:r>
            <a:r>
              <a:rPr dirty="0" sz="2100" spc="-5">
                <a:latin typeface="Cambria"/>
                <a:cs typeface="Cambria"/>
              </a:rPr>
              <a:t>(called </a:t>
            </a:r>
            <a:r>
              <a:rPr dirty="0" sz="2100" spc="-10">
                <a:latin typeface="Cambria"/>
                <a:cs typeface="Cambria"/>
              </a:rPr>
              <a:t>“craps”), </a:t>
            </a:r>
            <a:r>
              <a:rPr dirty="0" sz="2100" spc="-5">
                <a:latin typeface="Cambria"/>
                <a:cs typeface="Cambria"/>
              </a:rPr>
              <a:t>the </a:t>
            </a:r>
            <a:r>
              <a:rPr dirty="0" sz="2100" spc="-15">
                <a:latin typeface="Cambria"/>
                <a:cs typeface="Cambria"/>
              </a:rPr>
              <a:t>player </a:t>
            </a:r>
            <a:r>
              <a:rPr dirty="0" sz="2100" spc="-5">
                <a:latin typeface="Cambria"/>
                <a:cs typeface="Cambria"/>
              </a:rPr>
              <a:t>loses </a:t>
            </a:r>
            <a:r>
              <a:rPr dirty="0" sz="2100">
                <a:latin typeface="Cambria"/>
                <a:cs typeface="Cambria"/>
              </a:rPr>
              <a:t>(i.e.,  </a:t>
            </a:r>
            <a:r>
              <a:rPr dirty="0" sz="2100" spc="-5">
                <a:latin typeface="Cambria"/>
                <a:cs typeface="Cambria"/>
              </a:rPr>
              <a:t>the </a:t>
            </a:r>
            <a:r>
              <a:rPr dirty="0" sz="2100">
                <a:latin typeface="Cambria"/>
                <a:cs typeface="Cambria"/>
              </a:rPr>
              <a:t>“house” </a:t>
            </a:r>
            <a:r>
              <a:rPr dirty="0" sz="2100" spc="-5">
                <a:latin typeface="Cambria"/>
                <a:cs typeface="Cambria"/>
              </a:rPr>
              <a:t>wins). If the </a:t>
            </a:r>
            <a:r>
              <a:rPr dirty="0" sz="2100">
                <a:latin typeface="Cambria"/>
                <a:cs typeface="Cambria"/>
              </a:rPr>
              <a:t>sum is 4, 5, 6, 8, 9, or 10 on </a:t>
            </a:r>
            <a:r>
              <a:rPr dirty="0" sz="2100" spc="-5">
                <a:latin typeface="Cambria"/>
                <a:cs typeface="Cambria"/>
              </a:rPr>
              <a:t>the </a:t>
            </a:r>
            <a:r>
              <a:rPr dirty="0" sz="2100">
                <a:latin typeface="Cambria"/>
                <a:cs typeface="Cambria"/>
              </a:rPr>
              <a:t>first  </a:t>
            </a:r>
            <a:r>
              <a:rPr dirty="0" sz="2100" spc="-40">
                <a:latin typeface="Cambria"/>
                <a:cs typeface="Cambria"/>
              </a:rPr>
              <a:t>throw, </a:t>
            </a:r>
            <a:r>
              <a:rPr dirty="0" sz="2100" spc="-5">
                <a:latin typeface="Cambria"/>
                <a:cs typeface="Cambria"/>
              </a:rPr>
              <a:t>then that </a:t>
            </a:r>
            <a:r>
              <a:rPr dirty="0" sz="2100">
                <a:latin typeface="Cambria"/>
                <a:cs typeface="Cambria"/>
              </a:rPr>
              <a:t>sum </a:t>
            </a:r>
            <a:r>
              <a:rPr dirty="0" sz="2100" spc="-5">
                <a:latin typeface="Cambria"/>
                <a:cs typeface="Cambria"/>
              </a:rPr>
              <a:t>becomes the </a:t>
            </a:r>
            <a:r>
              <a:rPr dirty="0" sz="2100" spc="-15">
                <a:latin typeface="Cambria"/>
                <a:cs typeface="Cambria"/>
              </a:rPr>
              <a:t>player’s </a:t>
            </a:r>
            <a:r>
              <a:rPr dirty="0" sz="2100" spc="-20">
                <a:latin typeface="Cambria"/>
                <a:cs typeface="Cambria"/>
              </a:rPr>
              <a:t>“point.” </a:t>
            </a:r>
            <a:r>
              <a:rPr dirty="0" sz="2100" spc="-85">
                <a:latin typeface="Cambria"/>
                <a:cs typeface="Cambria"/>
              </a:rPr>
              <a:t>To </a:t>
            </a:r>
            <a:r>
              <a:rPr dirty="0" sz="2100" spc="-5">
                <a:latin typeface="Cambria"/>
                <a:cs typeface="Cambria"/>
              </a:rPr>
              <a:t>win, </a:t>
            </a:r>
            <a:r>
              <a:rPr dirty="0" sz="2100" spc="-15">
                <a:latin typeface="Cambria"/>
                <a:cs typeface="Cambria"/>
              </a:rPr>
              <a:t>you  </a:t>
            </a:r>
            <a:r>
              <a:rPr dirty="0" sz="2100">
                <a:latin typeface="Cambria"/>
                <a:cs typeface="Cambria"/>
              </a:rPr>
              <a:t>must continue </a:t>
            </a:r>
            <a:r>
              <a:rPr dirty="0" sz="2100" spc="-5">
                <a:latin typeface="Cambria"/>
                <a:cs typeface="Cambria"/>
              </a:rPr>
              <a:t>rolling the </a:t>
            </a:r>
            <a:r>
              <a:rPr dirty="0" sz="2100">
                <a:latin typeface="Cambria"/>
                <a:cs typeface="Cambria"/>
              </a:rPr>
              <a:t>dice </a:t>
            </a:r>
            <a:r>
              <a:rPr dirty="0" sz="2100" spc="-5">
                <a:latin typeface="Cambria"/>
                <a:cs typeface="Cambria"/>
              </a:rPr>
              <a:t>until </a:t>
            </a:r>
            <a:r>
              <a:rPr dirty="0" sz="2100" spc="-15">
                <a:latin typeface="Cambria"/>
                <a:cs typeface="Cambria"/>
              </a:rPr>
              <a:t>you </a:t>
            </a:r>
            <a:r>
              <a:rPr dirty="0" sz="2100" spc="-10">
                <a:latin typeface="Cambria"/>
                <a:cs typeface="Cambria"/>
              </a:rPr>
              <a:t>“make your </a:t>
            </a:r>
            <a:r>
              <a:rPr dirty="0" sz="2100" spc="-25">
                <a:latin typeface="Cambria"/>
                <a:cs typeface="Cambria"/>
              </a:rPr>
              <a:t>point.” </a:t>
            </a:r>
            <a:r>
              <a:rPr dirty="0" sz="2100">
                <a:latin typeface="Cambria"/>
                <a:cs typeface="Cambria"/>
              </a:rPr>
              <a:t>The  </a:t>
            </a:r>
            <a:r>
              <a:rPr dirty="0" sz="2100" spc="-15">
                <a:latin typeface="Cambria"/>
                <a:cs typeface="Cambria"/>
              </a:rPr>
              <a:t>player </a:t>
            </a:r>
            <a:r>
              <a:rPr dirty="0" sz="2100" spc="-5">
                <a:latin typeface="Cambria"/>
                <a:cs typeface="Cambria"/>
              </a:rPr>
              <a:t>loses </a:t>
            </a:r>
            <a:r>
              <a:rPr dirty="0" sz="2100" spc="-20">
                <a:latin typeface="Cambria"/>
                <a:cs typeface="Cambria"/>
              </a:rPr>
              <a:t>by </a:t>
            </a:r>
            <a:r>
              <a:rPr dirty="0" sz="2100" spc="-5">
                <a:latin typeface="Cambria"/>
                <a:cs typeface="Cambria"/>
              </a:rPr>
              <a:t>rolling </a:t>
            </a:r>
            <a:r>
              <a:rPr dirty="0" sz="2100">
                <a:latin typeface="Cambria"/>
                <a:cs typeface="Cambria"/>
              </a:rPr>
              <a:t>a 7 </a:t>
            </a:r>
            <a:r>
              <a:rPr dirty="0" sz="2100" spc="-15">
                <a:latin typeface="Cambria"/>
                <a:cs typeface="Cambria"/>
              </a:rPr>
              <a:t>before </a:t>
            </a:r>
            <a:r>
              <a:rPr dirty="0" sz="2100" spc="-5">
                <a:latin typeface="Cambria"/>
                <a:cs typeface="Cambria"/>
              </a:rPr>
              <a:t>making </a:t>
            </a:r>
            <a:r>
              <a:rPr dirty="0" sz="2100">
                <a:latin typeface="Cambria"/>
                <a:cs typeface="Cambria"/>
              </a:rPr>
              <a:t>the</a:t>
            </a:r>
            <a:r>
              <a:rPr dirty="0" sz="2100" spc="2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point.</a:t>
            </a:r>
            <a:endParaRPr sz="2100">
              <a:latin typeface="Cambria"/>
              <a:cs typeface="Cambria"/>
            </a:endParaRPr>
          </a:p>
          <a:p>
            <a:pPr marL="355600" marR="544830" indent="-342900">
              <a:lnSpc>
                <a:spcPts val="27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Figure </a:t>
            </a:r>
            <a:r>
              <a:rPr dirty="0" sz="2500" spc="-5">
                <a:latin typeface="Cambria"/>
                <a:cs typeface="Cambria"/>
              </a:rPr>
              <a:t>5.14 </a:t>
            </a:r>
            <a:r>
              <a:rPr dirty="0" sz="2500" spc="-10">
                <a:latin typeface="Cambria"/>
                <a:cs typeface="Cambria"/>
              </a:rPr>
              <a:t>simulates the </a:t>
            </a:r>
            <a:r>
              <a:rPr dirty="0" sz="2500" spc="-15">
                <a:latin typeface="Cambria"/>
                <a:cs typeface="Cambria"/>
              </a:rPr>
              <a:t>game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5">
                <a:latin typeface="Cambria"/>
                <a:cs typeface="Cambria"/>
              </a:rPr>
              <a:t>craps </a:t>
            </a:r>
            <a:r>
              <a:rPr dirty="0" sz="2500" spc="-10">
                <a:latin typeface="Cambria"/>
                <a:cs typeface="Cambria"/>
              </a:rPr>
              <a:t>and </a:t>
            </a:r>
            <a:r>
              <a:rPr dirty="0" sz="2500" spc="-5">
                <a:latin typeface="Cambria"/>
                <a:cs typeface="Cambria"/>
              </a:rPr>
              <a:t>Fig. 5.15  </a:t>
            </a:r>
            <a:r>
              <a:rPr dirty="0" sz="2500" spc="-10">
                <a:latin typeface="Cambria"/>
                <a:cs typeface="Cambria"/>
              </a:rPr>
              <a:t>shows </a:t>
            </a:r>
            <a:r>
              <a:rPr dirty="0" sz="2500" spc="-25">
                <a:latin typeface="Cambria"/>
                <a:cs typeface="Cambria"/>
              </a:rPr>
              <a:t>several </a:t>
            </a:r>
            <a:r>
              <a:rPr dirty="0" sz="2500" spc="-5">
                <a:latin typeface="Cambria"/>
                <a:cs typeface="Cambria"/>
              </a:rPr>
              <a:t>sample</a:t>
            </a:r>
            <a:r>
              <a:rPr dirty="0" sz="2500" spc="9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executions.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5341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114</a:t>
            </a:fld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618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114</a:t>
            </a:fld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618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114</a:t>
            </a:fld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3052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114</a:t>
            </a:fld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457835"/>
            <a:ext cx="8845656" cy="3815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114</a:t>
            </a:fld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457835"/>
            <a:ext cx="8845656" cy="3357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114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3510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985" y="333882"/>
            <a:ext cx="633730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67740" marR="5080" indent="-955675">
              <a:lnSpc>
                <a:spcPct val="100000"/>
              </a:lnSpc>
              <a:spcBef>
                <a:spcPts val="100"/>
              </a:spcBef>
              <a:tabLst>
                <a:tab pos="996950" algn="l"/>
              </a:tabLst>
            </a:pPr>
            <a:r>
              <a:rPr dirty="0" sz="3200" spc="-65">
                <a:solidFill>
                  <a:srgbClr val="23B5A0"/>
                </a:solidFill>
              </a:rPr>
              <a:t>5.11		</a:t>
            </a:r>
            <a:r>
              <a:rPr dirty="0" sz="3200"/>
              <a:t>Example: A Game of</a:t>
            </a:r>
            <a:r>
              <a:rPr dirty="0" sz="3200" spc="-465"/>
              <a:t> </a:t>
            </a:r>
            <a:r>
              <a:rPr dirty="0" sz="3200" spc="-5"/>
              <a:t>Chance;  Introducing enum</a:t>
            </a:r>
            <a:r>
              <a:rPr dirty="0" sz="3200" spc="-50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8030209" cy="448437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55600" marR="169545" indent="-34290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In the rules of the </a:t>
            </a:r>
            <a:r>
              <a:rPr dirty="0" sz="2500" spc="-10">
                <a:latin typeface="Cambria"/>
                <a:cs typeface="Cambria"/>
              </a:rPr>
              <a:t>game, </a:t>
            </a:r>
            <a:r>
              <a:rPr dirty="0" sz="2500" spc="-5">
                <a:latin typeface="Cambria"/>
                <a:cs typeface="Cambria"/>
              </a:rPr>
              <a:t>notice that the </a:t>
            </a:r>
            <a:r>
              <a:rPr dirty="0" sz="2500" spc="-20">
                <a:latin typeface="Cambria"/>
                <a:cs typeface="Cambria"/>
              </a:rPr>
              <a:t>player </a:t>
            </a:r>
            <a:r>
              <a:rPr dirty="0" sz="2500" spc="-5">
                <a:latin typeface="Cambria"/>
                <a:cs typeface="Cambria"/>
              </a:rPr>
              <a:t>must </a:t>
            </a:r>
            <a:r>
              <a:rPr dirty="0" sz="2500" spc="-15">
                <a:latin typeface="Cambria"/>
                <a:cs typeface="Cambria"/>
              </a:rPr>
              <a:t>roll  </a:t>
            </a:r>
            <a:r>
              <a:rPr dirty="0" sz="2500" spc="-20">
                <a:latin typeface="Cambria"/>
                <a:cs typeface="Cambria"/>
              </a:rPr>
              <a:t>two </a:t>
            </a:r>
            <a:r>
              <a:rPr dirty="0" sz="2500" spc="-5">
                <a:latin typeface="Cambria"/>
                <a:cs typeface="Cambria"/>
              </a:rPr>
              <a:t>dice on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first </a:t>
            </a:r>
            <a:r>
              <a:rPr dirty="0" sz="2500" spc="-15">
                <a:latin typeface="Cambria"/>
                <a:cs typeface="Cambria"/>
              </a:rPr>
              <a:t>roll,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must </a:t>
            </a:r>
            <a:r>
              <a:rPr dirty="0" sz="2500" spc="-5">
                <a:latin typeface="Cambria"/>
                <a:cs typeface="Cambria"/>
              </a:rPr>
              <a:t>do so </a:t>
            </a:r>
            <a:r>
              <a:rPr dirty="0" sz="2500" spc="-10">
                <a:latin typeface="Cambria"/>
                <a:cs typeface="Cambria"/>
              </a:rPr>
              <a:t>later </a:t>
            </a:r>
            <a:r>
              <a:rPr dirty="0" sz="2500" spc="-5">
                <a:latin typeface="Cambria"/>
                <a:cs typeface="Cambria"/>
              </a:rPr>
              <a:t>on all  subsequent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rolls.</a:t>
            </a:r>
            <a:endParaRPr sz="2500">
              <a:latin typeface="Cambria"/>
              <a:cs typeface="Cambria"/>
            </a:endParaRPr>
          </a:p>
          <a:p>
            <a:pPr marL="355600" marR="826769" indent="-342900">
              <a:lnSpc>
                <a:spcPts val="27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75">
                <a:latin typeface="Cambria"/>
                <a:cs typeface="Cambria"/>
              </a:rPr>
              <a:t>We </a:t>
            </a:r>
            <a:r>
              <a:rPr dirty="0" sz="2500" spc="-5">
                <a:latin typeface="Cambria"/>
                <a:cs typeface="Cambria"/>
              </a:rPr>
              <a:t>define a function </a:t>
            </a:r>
            <a:r>
              <a:rPr dirty="0" sz="2500" spc="-10">
                <a:latin typeface="Consolas"/>
                <a:cs typeface="Consolas"/>
              </a:rPr>
              <a:t>rollDice</a:t>
            </a:r>
            <a:r>
              <a:rPr dirty="0" sz="2500" spc="-570">
                <a:latin typeface="Consolas"/>
                <a:cs typeface="Consolas"/>
              </a:rPr>
              <a:t>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5">
                <a:latin typeface="Cambria"/>
                <a:cs typeface="Cambria"/>
              </a:rPr>
              <a:t>roll </a:t>
            </a:r>
            <a:r>
              <a:rPr dirty="0" sz="2500" spc="-5">
                <a:latin typeface="Cambria"/>
                <a:cs typeface="Cambria"/>
              </a:rPr>
              <a:t>the dice </a:t>
            </a:r>
            <a:r>
              <a:rPr dirty="0" sz="2500" spc="-10">
                <a:latin typeface="Cambria"/>
                <a:cs typeface="Cambria"/>
              </a:rPr>
              <a:t>and  compute </a:t>
            </a:r>
            <a:r>
              <a:rPr dirty="0" sz="2500" spc="-5">
                <a:latin typeface="Cambria"/>
                <a:cs typeface="Cambria"/>
              </a:rPr>
              <a:t>and print </a:t>
            </a:r>
            <a:r>
              <a:rPr dirty="0" sz="2500" spc="-10">
                <a:latin typeface="Cambria"/>
                <a:cs typeface="Cambria"/>
              </a:rPr>
              <a:t>their</a:t>
            </a:r>
            <a:r>
              <a:rPr dirty="0" sz="2500" spc="6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sum.</a:t>
            </a:r>
            <a:endParaRPr sz="2500">
              <a:latin typeface="Cambria"/>
              <a:cs typeface="Cambria"/>
            </a:endParaRPr>
          </a:p>
          <a:p>
            <a:pPr marL="355600" marR="240029" indent="-342900">
              <a:lnSpc>
                <a:spcPts val="276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 </a:t>
            </a:r>
            <a:r>
              <a:rPr dirty="0" sz="2500" spc="-10">
                <a:latin typeface="Consolas"/>
                <a:cs typeface="Consolas"/>
              </a:rPr>
              <a:t>rollDice</a:t>
            </a:r>
            <a:r>
              <a:rPr dirty="0" sz="2500" spc="-63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defined once, </a:t>
            </a:r>
            <a:r>
              <a:rPr dirty="0" sz="2500" spc="-10">
                <a:latin typeface="Cambria"/>
                <a:cs typeface="Cambria"/>
              </a:rPr>
              <a:t>but </a:t>
            </a:r>
            <a:r>
              <a:rPr dirty="0" sz="2500" spc="-5">
                <a:latin typeface="Cambria"/>
                <a:cs typeface="Cambria"/>
              </a:rPr>
              <a:t>it’s called </a:t>
            </a:r>
            <a:r>
              <a:rPr dirty="0" sz="2500" spc="-15">
                <a:latin typeface="Cambria"/>
                <a:cs typeface="Cambria"/>
              </a:rPr>
              <a:t>from  </a:t>
            </a:r>
            <a:r>
              <a:rPr dirty="0" sz="2500" spc="-20">
                <a:latin typeface="Cambria"/>
                <a:cs typeface="Cambria"/>
              </a:rPr>
              <a:t>two </a:t>
            </a:r>
            <a:r>
              <a:rPr dirty="0" sz="2500" spc="-5">
                <a:latin typeface="Cambria"/>
                <a:cs typeface="Cambria"/>
              </a:rPr>
              <a:t>places in </a:t>
            </a:r>
            <a:r>
              <a:rPr dirty="0" sz="2500" spc="-10">
                <a:latin typeface="Cambria"/>
                <a:cs typeface="Cambria"/>
              </a:rPr>
              <a:t>the</a:t>
            </a:r>
            <a:r>
              <a:rPr dirty="0" sz="2500" spc="7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program.</a:t>
            </a:r>
            <a:endParaRPr sz="2500">
              <a:latin typeface="Cambria"/>
              <a:cs typeface="Cambria"/>
            </a:endParaRPr>
          </a:p>
          <a:p>
            <a:pPr marL="355600" marR="417195" indent="-342900">
              <a:lnSpc>
                <a:spcPts val="27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25">
                <a:latin typeface="Cambria"/>
                <a:cs typeface="Cambria"/>
              </a:rPr>
              <a:t>Interestingly, </a:t>
            </a:r>
            <a:r>
              <a:rPr dirty="0" sz="2500" spc="-10">
                <a:latin typeface="Consolas"/>
                <a:cs typeface="Consolas"/>
              </a:rPr>
              <a:t>rollDice</a:t>
            </a:r>
            <a:r>
              <a:rPr dirty="0" sz="2500" spc="-665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takes </a:t>
            </a:r>
            <a:r>
              <a:rPr dirty="0" sz="2500" spc="-5">
                <a:latin typeface="Cambria"/>
                <a:cs typeface="Cambria"/>
              </a:rPr>
              <a:t>no </a:t>
            </a:r>
            <a:r>
              <a:rPr dirty="0" sz="2500" spc="-10">
                <a:latin typeface="Cambria"/>
                <a:cs typeface="Cambria"/>
              </a:rPr>
              <a:t>arguments, </a:t>
            </a:r>
            <a:r>
              <a:rPr dirty="0" sz="2500" spc="-5">
                <a:latin typeface="Cambria"/>
                <a:cs typeface="Cambria"/>
              </a:rPr>
              <a:t>so </a:t>
            </a:r>
            <a:r>
              <a:rPr dirty="0" sz="2500" spc="-20">
                <a:latin typeface="Cambria"/>
                <a:cs typeface="Cambria"/>
              </a:rPr>
              <a:t>we’ve  </a:t>
            </a:r>
            <a:r>
              <a:rPr dirty="0" sz="2500" spc="-5">
                <a:latin typeface="Cambria"/>
                <a:cs typeface="Cambria"/>
              </a:rPr>
              <a:t>indicated </a:t>
            </a:r>
            <a:r>
              <a:rPr dirty="0" sz="2500" spc="-10">
                <a:latin typeface="Consolas"/>
                <a:cs typeface="Consolas"/>
              </a:rPr>
              <a:t>void</a:t>
            </a:r>
            <a:r>
              <a:rPr dirty="0" sz="2500" spc="-67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parameter </a:t>
            </a:r>
            <a:r>
              <a:rPr dirty="0" sz="2500" spc="-10">
                <a:latin typeface="Cambria"/>
                <a:cs typeface="Cambria"/>
              </a:rPr>
              <a:t>list</a:t>
            </a:r>
            <a:endParaRPr sz="2500">
              <a:latin typeface="Cambria"/>
              <a:cs typeface="Cambria"/>
            </a:endParaRPr>
          </a:p>
          <a:p>
            <a:pPr algn="just" marL="355600" marR="5080" indent="-342900">
              <a:lnSpc>
                <a:spcPct val="91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 </a:t>
            </a:r>
            <a:r>
              <a:rPr dirty="0" sz="2500" spc="-10">
                <a:latin typeface="Consolas"/>
                <a:cs typeface="Consolas"/>
              </a:rPr>
              <a:t>rollDice </a:t>
            </a:r>
            <a:r>
              <a:rPr dirty="0" sz="2500" spc="-5">
                <a:latin typeface="Cambria"/>
                <a:cs typeface="Cambria"/>
              </a:rPr>
              <a:t>does </a:t>
            </a:r>
            <a:r>
              <a:rPr dirty="0" sz="2500" spc="-15">
                <a:latin typeface="Cambria"/>
                <a:cs typeface="Cambria"/>
              </a:rPr>
              <a:t>return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sum of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20">
                <a:latin typeface="Cambria"/>
                <a:cs typeface="Cambria"/>
              </a:rPr>
              <a:t>two </a:t>
            </a:r>
            <a:r>
              <a:rPr dirty="0" sz="2500" spc="-5">
                <a:latin typeface="Cambria"/>
                <a:cs typeface="Cambria"/>
              </a:rPr>
              <a:t>dice,  so a </a:t>
            </a:r>
            <a:r>
              <a:rPr dirty="0" sz="2500" spc="-10">
                <a:latin typeface="Cambria"/>
                <a:cs typeface="Cambria"/>
              </a:rPr>
              <a:t>return </a:t>
            </a:r>
            <a:r>
              <a:rPr dirty="0" sz="2500" spc="-5">
                <a:latin typeface="Cambria"/>
                <a:cs typeface="Cambria"/>
              </a:rPr>
              <a:t>type of </a:t>
            </a:r>
            <a:r>
              <a:rPr dirty="0" sz="2500" spc="-10">
                <a:latin typeface="Consolas"/>
                <a:cs typeface="Consolas"/>
              </a:rPr>
              <a:t>int</a:t>
            </a:r>
            <a:r>
              <a:rPr dirty="0" sz="2500" spc="-61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indicated in its function header  and in its function</a:t>
            </a:r>
            <a:r>
              <a:rPr dirty="0" sz="2500" spc="5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prototype.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985" y="333882"/>
            <a:ext cx="633730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67740" marR="5080" indent="-955675">
              <a:lnSpc>
                <a:spcPct val="100000"/>
              </a:lnSpc>
              <a:spcBef>
                <a:spcPts val="100"/>
              </a:spcBef>
              <a:tabLst>
                <a:tab pos="996950" algn="l"/>
              </a:tabLst>
            </a:pPr>
            <a:r>
              <a:rPr dirty="0" sz="3200" spc="-65">
                <a:solidFill>
                  <a:srgbClr val="23B5A0"/>
                </a:solidFill>
              </a:rPr>
              <a:t>5.11		</a:t>
            </a:r>
            <a:r>
              <a:rPr dirty="0" sz="3200"/>
              <a:t>Example: A Game of</a:t>
            </a:r>
            <a:r>
              <a:rPr dirty="0" sz="3200" spc="-465"/>
              <a:t> </a:t>
            </a:r>
            <a:r>
              <a:rPr dirty="0" sz="3200" spc="-5"/>
              <a:t>Chance;  Introducing enum</a:t>
            </a:r>
            <a:r>
              <a:rPr dirty="0" sz="3200" spc="-50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7987665" cy="34480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213995" indent="-342900">
              <a:lnSpc>
                <a:spcPts val="27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20">
                <a:latin typeface="Cambria"/>
                <a:cs typeface="Cambria"/>
              </a:rPr>
              <a:t>player may </a:t>
            </a:r>
            <a:r>
              <a:rPr dirty="0" sz="2500" spc="-5">
                <a:latin typeface="Cambria"/>
                <a:cs typeface="Cambria"/>
              </a:rPr>
              <a:t>win or </a:t>
            </a:r>
            <a:r>
              <a:rPr dirty="0" sz="2500" spc="-10">
                <a:latin typeface="Cambria"/>
                <a:cs typeface="Cambria"/>
              </a:rPr>
              <a:t>lose </a:t>
            </a:r>
            <a:r>
              <a:rPr dirty="0" sz="2500" spc="-5">
                <a:latin typeface="Cambria"/>
                <a:cs typeface="Cambria"/>
              </a:rPr>
              <a:t>on the first </a:t>
            </a:r>
            <a:r>
              <a:rPr dirty="0" sz="2500" spc="-15">
                <a:latin typeface="Cambria"/>
                <a:cs typeface="Cambria"/>
              </a:rPr>
              <a:t>roll, </a:t>
            </a:r>
            <a:r>
              <a:rPr dirty="0" sz="2500" spc="-5">
                <a:latin typeface="Cambria"/>
                <a:cs typeface="Cambria"/>
              </a:rPr>
              <a:t>or </a:t>
            </a:r>
            <a:r>
              <a:rPr dirty="0" sz="2500" spc="-20">
                <a:latin typeface="Cambria"/>
                <a:cs typeface="Cambria"/>
              </a:rPr>
              <a:t>may </a:t>
            </a:r>
            <a:r>
              <a:rPr dirty="0" sz="2500" spc="-5">
                <a:latin typeface="Cambria"/>
                <a:cs typeface="Cambria"/>
              </a:rPr>
              <a:t>win  or </a:t>
            </a:r>
            <a:r>
              <a:rPr dirty="0" sz="2500" spc="-10">
                <a:latin typeface="Cambria"/>
                <a:cs typeface="Cambria"/>
              </a:rPr>
              <a:t>lose </a:t>
            </a:r>
            <a:r>
              <a:rPr dirty="0" sz="2500" spc="-5">
                <a:latin typeface="Cambria"/>
                <a:cs typeface="Cambria"/>
              </a:rPr>
              <a:t>on </a:t>
            </a:r>
            <a:r>
              <a:rPr dirty="0" sz="2500" spc="-20">
                <a:latin typeface="Cambria"/>
                <a:cs typeface="Cambria"/>
              </a:rPr>
              <a:t>any </a:t>
            </a:r>
            <a:r>
              <a:rPr dirty="0" sz="2500" spc="-5">
                <a:latin typeface="Cambria"/>
                <a:cs typeface="Cambria"/>
              </a:rPr>
              <a:t>subsequent</a:t>
            </a:r>
            <a:r>
              <a:rPr dirty="0" sz="2500" spc="9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roll.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850"/>
              </a:lnSpc>
              <a:spcBef>
                <a:spcPts val="20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20">
                <a:latin typeface="Cambria"/>
                <a:cs typeface="Cambria"/>
              </a:rPr>
              <a:t>Variable </a:t>
            </a:r>
            <a:r>
              <a:rPr dirty="0" sz="2500" spc="-10">
                <a:latin typeface="Consolas"/>
                <a:cs typeface="Consolas"/>
              </a:rPr>
              <a:t>gameStatus</a:t>
            </a:r>
            <a:r>
              <a:rPr dirty="0" sz="2500" spc="-10">
                <a:latin typeface="Cambria"/>
                <a:cs typeface="Cambria"/>
              </a:rPr>
              <a:t>, </a:t>
            </a:r>
            <a:r>
              <a:rPr dirty="0" sz="2500" spc="-5">
                <a:latin typeface="Cambria"/>
                <a:cs typeface="Cambria"/>
              </a:rPr>
              <a:t>defined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be of a </a:t>
            </a:r>
            <a:r>
              <a:rPr dirty="0" sz="2500" spc="-10">
                <a:latin typeface="Cambria"/>
                <a:cs typeface="Cambria"/>
              </a:rPr>
              <a:t>new</a:t>
            </a:r>
            <a:r>
              <a:rPr dirty="0" sz="2500" spc="19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type—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850"/>
              </a:lnSpc>
            </a:pPr>
            <a:r>
              <a:rPr dirty="0" sz="2500" spc="-5">
                <a:latin typeface="Consolas"/>
                <a:cs typeface="Consolas"/>
              </a:rPr>
              <a:t>enum</a:t>
            </a:r>
            <a:r>
              <a:rPr dirty="0" sz="2500" spc="-700">
                <a:latin typeface="Consolas"/>
                <a:cs typeface="Consolas"/>
              </a:rPr>
              <a:t> </a:t>
            </a:r>
            <a:r>
              <a:rPr dirty="0" sz="2500" spc="-15">
                <a:latin typeface="Consolas"/>
                <a:cs typeface="Consolas"/>
              </a:rPr>
              <a:t>Status</a:t>
            </a:r>
            <a:r>
              <a:rPr dirty="0" sz="2500" spc="-15">
                <a:latin typeface="Cambria"/>
                <a:cs typeface="Cambria"/>
              </a:rPr>
              <a:t>—stores </a:t>
            </a: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current status.</a:t>
            </a:r>
            <a:endParaRPr sz="2500">
              <a:latin typeface="Cambria"/>
              <a:cs typeface="Cambria"/>
            </a:endParaRPr>
          </a:p>
          <a:p>
            <a:pPr marL="355600" marR="280035" indent="-342900">
              <a:lnSpc>
                <a:spcPts val="276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An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enumeration</a:t>
            </a:r>
            <a:r>
              <a:rPr dirty="0" sz="2500" spc="-10">
                <a:latin typeface="Cambria"/>
                <a:cs typeface="Cambria"/>
              </a:rPr>
              <a:t>, introduced </a:t>
            </a:r>
            <a:r>
              <a:rPr dirty="0" sz="2500" spc="-20">
                <a:latin typeface="Cambria"/>
                <a:cs typeface="Cambria"/>
              </a:rPr>
              <a:t>by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25">
                <a:latin typeface="Cambria"/>
                <a:cs typeface="Cambria"/>
              </a:rPr>
              <a:t>keyword </a:t>
            </a:r>
            <a:r>
              <a:rPr dirty="0" sz="2500" spc="-10">
                <a:solidFill>
                  <a:srgbClr val="0000FF"/>
                </a:solidFill>
                <a:latin typeface="Consolas"/>
                <a:cs typeface="Consolas"/>
              </a:rPr>
              <a:t>enum</a:t>
            </a:r>
            <a:r>
              <a:rPr dirty="0" sz="2500" spc="-10">
                <a:latin typeface="Cambria"/>
                <a:cs typeface="Cambria"/>
              </a:rPr>
              <a:t>, </a:t>
            </a:r>
            <a:r>
              <a:rPr dirty="0" sz="2500" spc="-5">
                <a:latin typeface="Cambria"/>
                <a:cs typeface="Cambria"/>
              </a:rPr>
              <a:t>is a  set of </a:t>
            </a:r>
            <a:r>
              <a:rPr dirty="0" sz="2500" spc="-10">
                <a:latin typeface="Cambria"/>
                <a:cs typeface="Cambria"/>
              </a:rPr>
              <a:t>integer </a:t>
            </a:r>
            <a:r>
              <a:rPr dirty="0" sz="2500" spc="-5">
                <a:latin typeface="Cambria"/>
                <a:cs typeface="Cambria"/>
              </a:rPr>
              <a:t>constants </a:t>
            </a:r>
            <a:r>
              <a:rPr dirty="0" sz="2500" spc="-15">
                <a:latin typeface="Cambria"/>
                <a:cs typeface="Cambria"/>
              </a:rPr>
              <a:t>represented </a:t>
            </a:r>
            <a:r>
              <a:rPr dirty="0" sz="2500" spc="-20">
                <a:latin typeface="Cambria"/>
                <a:cs typeface="Cambria"/>
              </a:rPr>
              <a:t>by</a:t>
            </a:r>
            <a:r>
              <a:rPr dirty="0" sz="2500" spc="22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identifiers.</a:t>
            </a:r>
            <a:endParaRPr sz="2500">
              <a:latin typeface="Cambria"/>
              <a:cs typeface="Cambria"/>
            </a:endParaRPr>
          </a:p>
          <a:p>
            <a:pPr marL="355600" marR="382905" indent="-342900">
              <a:lnSpc>
                <a:spcPts val="27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Enumeration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constants </a:t>
            </a:r>
            <a:r>
              <a:rPr dirty="0" sz="2500" spc="-5">
                <a:latin typeface="Cambria"/>
                <a:cs typeface="Cambria"/>
              </a:rPr>
              <a:t>help </a:t>
            </a:r>
            <a:r>
              <a:rPr dirty="0" sz="2500" spc="-20">
                <a:latin typeface="Cambria"/>
                <a:cs typeface="Cambria"/>
              </a:rPr>
              <a:t>make programs </a:t>
            </a:r>
            <a:r>
              <a:rPr dirty="0" sz="2500" spc="-5">
                <a:latin typeface="Cambria"/>
                <a:cs typeface="Cambria"/>
              </a:rPr>
              <a:t>easier </a:t>
            </a:r>
            <a:r>
              <a:rPr dirty="0" sz="2500" spc="-20">
                <a:latin typeface="Cambria"/>
                <a:cs typeface="Cambria"/>
              </a:rPr>
              <a:t>to  </a:t>
            </a:r>
            <a:r>
              <a:rPr dirty="0" sz="2500" spc="-10">
                <a:latin typeface="Cambria"/>
                <a:cs typeface="Cambria"/>
              </a:rPr>
              <a:t>read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30">
                <a:latin typeface="Cambria"/>
                <a:cs typeface="Cambria"/>
              </a:rPr>
              <a:t>Values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in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an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enum</a:t>
            </a:r>
            <a:r>
              <a:rPr dirty="0" sz="2500" spc="-795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start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with</a:t>
            </a:r>
            <a:r>
              <a:rPr dirty="0" sz="2500" spc="35">
                <a:latin typeface="Cambria"/>
                <a:cs typeface="Cambria"/>
              </a:rPr>
              <a:t> </a:t>
            </a:r>
            <a:r>
              <a:rPr dirty="0" sz="2500" spc="-5">
                <a:latin typeface="Consolas"/>
                <a:cs typeface="Consolas"/>
              </a:rPr>
              <a:t>0</a:t>
            </a:r>
            <a:r>
              <a:rPr dirty="0" sz="2500" spc="-819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and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20">
                <a:latin typeface="Cambria"/>
                <a:cs typeface="Cambria"/>
              </a:rPr>
              <a:t>are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incremented</a:t>
            </a:r>
            <a:r>
              <a:rPr dirty="0" sz="2500" spc="60">
                <a:latin typeface="Cambria"/>
                <a:cs typeface="Cambria"/>
              </a:rPr>
              <a:t> </a:t>
            </a:r>
            <a:r>
              <a:rPr dirty="0" sz="2500" spc="-20">
                <a:latin typeface="Cambria"/>
                <a:cs typeface="Cambria"/>
              </a:rPr>
              <a:t>by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5">
                <a:latin typeface="Consolas"/>
                <a:cs typeface="Consolas"/>
              </a:rPr>
              <a:t>1</a:t>
            </a:r>
            <a:r>
              <a:rPr dirty="0" sz="2500" spc="-5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333882"/>
            <a:ext cx="8009890" cy="550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785" marR="809625" indent="-955675">
              <a:lnSpc>
                <a:spcPct val="100000"/>
              </a:lnSpc>
              <a:spcBef>
                <a:spcPts val="100"/>
              </a:spcBef>
              <a:tabLst>
                <a:tab pos="1864995" algn="l"/>
              </a:tabLst>
            </a:pPr>
            <a:r>
              <a:rPr dirty="0" sz="3200" spc="-65">
                <a:solidFill>
                  <a:srgbClr val="23B5A0"/>
                </a:solidFill>
                <a:latin typeface="Arial"/>
                <a:cs typeface="Arial"/>
              </a:rPr>
              <a:t>5.11		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Example: A Game of</a:t>
            </a:r>
            <a:r>
              <a:rPr dirty="0" sz="3200" spc="-46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Chance;  Introducing enum</a:t>
            </a:r>
            <a:r>
              <a:rPr dirty="0" sz="3200" spc="-50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2465"/>
              </a:spcBef>
            </a:pPr>
            <a:r>
              <a:rPr dirty="0" sz="3200" spc="-5" b="1" i="1">
                <a:latin typeface="Cambria"/>
                <a:cs typeface="Cambria"/>
              </a:rPr>
              <a:t>Enumerations</a:t>
            </a:r>
            <a:endParaRPr sz="3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The constant </a:t>
            </a:r>
            <a:r>
              <a:rPr dirty="0" sz="3200">
                <a:latin typeface="Consolas"/>
                <a:cs typeface="Consolas"/>
              </a:rPr>
              <a:t>CONTINUE</a:t>
            </a:r>
            <a:r>
              <a:rPr dirty="0" sz="3200" spc="-1130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has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20">
                <a:latin typeface="Cambria"/>
                <a:cs typeface="Cambria"/>
              </a:rPr>
              <a:t>value </a:t>
            </a:r>
            <a:r>
              <a:rPr dirty="0" sz="3200">
                <a:latin typeface="Consolas"/>
                <a:cs typeface="Consolas"/>
              </a:rPr>
              <a:t>0</a:t>
            </a:r>
            <a:r>
              <a:rPr dirty="0" sz="3200">
                <a:latin typeface="Cambria"/>
                <a:cs typeface="Cambria"/>
              </a:rPr>
              <a:t>, </a:t>
            </a:r>
            <a:r>
              <a:rPr dirty="0" sz="3200">
                <a:latin typeface="Consolas"/>
                <a:cs typeface="Consolas"/>
              </a:rPr>
              <a:t>WON</a:t>
            </a:r>
            <a:endParaRPr sz="3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</a:pPr>
            <a:r>
              <a:rPr dirty="0" sz="3200">
                <a:latin typeface="Cambria"/>
                <a:cs typeface="Cambria"/>
              </a:rPr>
              <a:t>has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20">
                <a:latin typeface="Cambria"/>
                <a:cs typeface="Cambria"/>
              </a:rPr>
              <a:t>value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1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and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LOST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 spc="-5">
                <a:latin typeface="Cambria"/>
                <a:cs typeface="Cambria"/>
              </a:rPr>
              <a:t>has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the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value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2</a:t>
            </a:r>
            <a:r>
              <a:rPr dirty="0" sz="320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L="355600" marR="314325" indent="-342900">
              <a:lnSpc>
                <a:spcPts val="3770"/>
              </a:lnSpc>
              <a:spcBef>
                <a:spcPts val="10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It’s also </a:t>
            </a:r>
            <a:r>
              <a:rPr dirty="0" sz="3200">
                <a:latin typeface="Cambria"/>
                <a:cs typeface="Cambria"/>
              </a:rPr>
              <a:t>possible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assign an integer </a:t>
            </a:r>
            <a:r>
              <a:rPr dirty="0" sz="3200" spc="-20">
                <a:latin typeface="Cambria"/>
                <a:cs typeface="Cambria"/>
              </a:rPr>
              <a:t>value 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ambria"/>
                <a:cs typeface="Cambria"/>
              </a:rPr>
              <a:t>each identifier in </a:t>
            </a:r>
            <a:r>
              <a:rPr dirty="0" sz="3200" spc="-5">
                <a:latin typeface="Cambria"/>
                <a:cs typeface="Cambria"/>
              </a:rPr>
              <a:t>an </a:t>
            </a:r>
            <a:r>
              <a:rPr dirty="0" sz="3200">
                <a:latin typeface="Consolas"/>
                <a:cs typeface="Consolas"/>
              </a:rPr>
              <a:t>enum</a:t>
            </a:r>
            <a:r>
              <a:rPr dirty="0" sz="3200" spc="-1115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(see</a:t>
            </a:r>
            <a:endParaRPr sz="3200">
              <a:latin typeface="Cambria"/>
              <a:cs typeface="Cambria"/>
            </a:endParaRPr>
          </a:p>
          <a:p>
            <a:pPr marL="355600">
              <a:lnSpc>
                <a:spcPts val="3800"/>
              </a:lnSpc>
            </a:pPr>
            <a:r>
              <a:rPr dirty="0" sz="3200" spc="-5">
                <a:latin typeface="Cambria"/>
                <a:cs typeface="Cambria"/>
              </a:rPr>
              <a:t>Chapter</a:t>
            </a:r>
            <a:r>
              <a:rPr dirty="0" sz="3200" spc="-4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10).</a:t>
            </a:r>
            <a:endParaRPr sz="3200">
              <a:latin typeface="Cambria"/>
              <a:cs typeface="Cambria"/>
            </a:endParaRPr>
          </a:p>
          <a:p>
            <a:pPr marL="355600" marR="34734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The identifiers in </a:t>
            </a:r>
            <a:r>
              <a:rPr dirty="0" sz="3200" spc="-5">
                <a:latin typeface="Cambria"/>
                <a:cs typeface="Cambria"/>
              </a:rPr>
              <a:t>an </a:t>
            </a:r>
            <a:r>
              <a:rPr dirty="0" sz="3200" spc="-10">
                <a:latin typeface="Cambria"/>
                <a:cs typeface="Cambria"/>
              </a:rPr>
              <a:t>enumeration </a:t>
            </a:r>
            <a:r>
              <a:rPr dirty="0" sz="3200" spc="-5">
                <a:latin typeface="Cambria"/>
                <a:cs typeface="Cambria"/>
              </a:rPr>
              <a:t>must be  unique, but the </a:t>
            </a:r>
            <a:r>
              <a:rPr dirty="0" sz="3200" spc="-15">
                <a:latin typeface="Cambria"/>
                <a:cs typeface="Cambria"/>
              </a:rPr>
              <a:t>values </a:t>
            </a:r>
            <a:r>
              <a:rPr dirty="0" sz="3200" spc="-20">
                <a:latin typeface="Cambria"/>
                <a:cs typeface="Cambria"/>
              </a:rPr>
              <a:t>may </a:t>
            </a:r>
            <a:r>
              <a:rPr dirty="0" sz="3200">
                <a:latin typeface="Cambria"/>
                <a:cs typeface="Cambria"/>
              </a:rPr>
              <a:t>be</a:t>
            </a:r>
            <a:r>
              <a:rPr dirty="0" sz="3200" spc="-2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duplicated.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123</a:t>
            </a:fld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123</a:t>
            </a:fld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985" y="333882"/>
            <a:ext cx="633730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67740" marR="5080" indent="-955675">
              <a:lnSpc>
                <a:spcPct val="100000"/>
              </a:lnSpc>
              <a:spcBef>
                <a:spcPts val="100"/>
              </a:spcBef>
              <a:tabLst>
                <a:tab pos="996950" algn="l"/>
              </a:tabLst>
            </a:pPr>
            <a:r>
              <a:rPr dirty="0" sz="3200" spc="-65">
                <a:solidFill>
                  <a:srgbClr val="23B5A0"/>
                </a:solidFill>
              </a:rPr>
              <a:t>5.11		</a:t>
            </a:r>
            <a:r>
              <a:rPr dirty="0" sz="3200"/>
              <a:t>Example: A Game of</a:t>
            </a:r>
            <a:r>
              <a:rPr dirty="0" sz="3200" spc="-465"/>
              <a:t> </a:t>
            </a:r>
            <a:r>
              <a:rPr dirty="0" sz="3200" spc="-5"/>
              <a:t>Chance;  Introducing enum</a:t>
            </a:r>
            <a:r>
              <a:rPr dirty="0" sz="3200" spc="-50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8049259" cy="227393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67055" indent="-342900">
              <a:lnSpc>
                <a:spcPts val="264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When the </a:t>
            </a:r>
            <a:r>
              <a:rPr dirty="0" sz="2500" spc="-10">
                <a:latin typeface="Cambria"/>
                <a:cs typeface="Cambria"/>
              </a:rPr>
              <a:t>game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5">
                <a:latin typeface="Cambria"/>
                <a:cs typeface="Cambria"/>
              </a:rPr>
              <a:t>won, </a:t>
            </a:r>
            <a:r>
              <a:rPr dirty="0" sz="2500" spc="-5">
                <a:latin typeface="Cambria"/>
                <a:cs typeface="Cambria"/>
              </a:rPr>
              <a:t>either on the first </a:t>
            </a:r>
            <a:r>
              <a:rPr dirty="0" sz="2500" spc="-15">
                <a:latin typeface="Cambria"/>
                <a:cs typeface="Cambria"/>
              </a:rPr>
              <a:t>roll </a:t>
            </a:r>
            <a:r>
              <a:rPr dirty="0" sz="2500" spc="-5">
                <a:latin typeface="Cambria"/>
                <a:cs typeface="Cambria"/>
              </a:rPr>
              <a:t>or on a  subsequent </a:t>
            </a:r>
            <a:r>
              <a:rPr dirty="0" sz="2500" spc="-15">
                <a:latin typeface="Cambria"/>
                <a:cs typeface="Cambria"/>
              </a:rPr>
              <a:t>roll, </a:t>
            </a:r>
            <a:r>
              <a:rPr dirty="0" sz="2500" spc="-10">
                <a:latin typeface="Consolas"/>
                <a:cs typeface="Consolas"/>
              </a:rPr>
              <a:t>gameStatus</a:t>
            </a:r>
            <a:r>
              <a:rPr dirty="0" sz="2500" spc="-66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set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onsolas"/>
                <a:cs typeface="Consolas"/>
              </a:rPr>
              <a:t>WON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653415" indent="-342900">
              <a:lnSpc>
                <a:spcPts val="264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When </a:t>
            </a:r>
            <a:r>
              <a:rPr dirty="0" sz="2500" spc="-10">
                <a:latin typeface="Cambria"/>
                <a:cs typeface="Cambria"/>
              </a:rPr>
              <a:t>the game </a:t>
            </a:r>
            <a:r>
              <a:rPr dirty="0" sz="2500" spc="-5">
                <a:latin typeface="Cambria"/>
                <a:cs typeface="Cambria"/>
              </a:rPr>
              <a:t>is lost, either on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first </a:t>
            </a:r>
            <a:r>
              <a:rPr dirty="0" sz="2500" spc="-15">
                <a:latin typeface="Cambria"/>
                <a:cs typeface="Cambria"/>
              </a:rPr>
              <a:t>roll </a:t>
            </a:r>
            <a:r>
              <a:rPr dirty="0" sz="2500" spc="-5">
                <a:latin typeface="Cambria"/>
                <a:cs typeface="Cambria"/>
              </a:rPr>
              <a:t>or on a  subsequent </a:t>
            </a:r>
            <a:r>
              <a:rPr dirty="0" sz="2500" spc="-15">
                <a:latin typeface="Cambria"/>
                <a:cs typeface="Cambria"/>
              </a:rPr>
              <a:t>roll, </a:t>
            </a:r>
            <a:r>
              <a:rPr dirty="0" sz="2500" spc="-10">
                <a:latin typeface="Consolas"/>
                <a:cs typeface="Consolas"/>
              </a:rPr>
              <a:t>gameStatus</a:t>
            </a:r>
            <a:r>
              <a:rPr dirty="0" sz="2500" spc="-68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set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onsolas"/>
                <a:cs typeface="Consolas"/>
              </a:rPr>
              <a:t>LOST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76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Otherwise</a:t>
            </a:r>
            <a:r>
              <a:rPr dirty="0" sz="2500" spc="5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gameStatus</a:t>
            </a:r>
            <a:r>
              <a:rPr dirty="0" sz="2500" spc="-76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set</a:t>
            </a:r>
            <a:r>
              <a:rPr dirty="0" sz="2500" spc="25">
                <a:latin typeface="Cambria"/>
                <a:cs typeface="Cambria"/>
              </a:rPr>
              <a:t> </a:t>
            </a:r>
            <a:r>
              <a:rPr dirty="0" sz="2500" spc="-20">
                <a:latin typeface="Cambria"/>
                <a:cs typeface="Cambria"/>
              </a:rPr>
              <a:t>to</a:t>
            </a:r>
            <a:r>
              <a:rPr dirty="0" sz="2500" spc="3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CONTINUE</a:t>
            </a:r>
            <a:r>
              <a:rPr dirty="0" sz="2500" spc="-770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and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the</a:t>
            </a:r>
            <a:r>
              <a:rPr dirty="0" sz="2500" spc="25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game  </a:t>
            </a:r>
            <a:r>
              <a:rPr dirty="0" sz="2500" spc="-5">
                <a:latin typeface="Cambria"/>
                <a:cs typeface="Cambria"/>
              </a:rPr>
              <a:t>continues.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985" y="333882"/>
            <a:ext cx="633730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67740" marR="5080" indent="-955675">
              <a:lnSpc>
                <a:spcPct val="100000"/>
              </a:lnSpc>
              <a:spcBef>
                <a:spcPts val="100"/>
              </a:spcBef>
              <a:tabLst>
                <a:tab pos="996950" algn="l"/>
              </a:tabLst>
            </a:pPr>
            <a:r>
              <a:rPr dirty="0" sz="3200" spc="-65">
                <a:solidFill>
                  <a:srgbClr val="23B5A0"/>
                </a:solidFill>
              </a:rPr>
              <a:t>5.11		</a:t>
            </a:r>
            <a:r>
              <a:rPr dirty="0" sz="3200"/>
              <a:t>Example: A Game of</a:t>
            </a:r>
            <a:r>
              <a:rPr dirty="0" sz="3200" spc="-465"/>
              <a:t> </a:t>
            </a:r>
            <a:r>
              <a:rPr dirty="0" sz="3200" spc="-5"/>
              <a:t>Chance;  Introducing enum</a:t>
            </a:r>
            <a:r>
              <a:rPr dirty="0" sz="3200" spc="-50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56009"/>
            <a:ext cx="8040370" cy="264096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345"/>
              </a:spcBef>
            </a:pPr>
            <a:r>
              <a:rPr dirty="0" sz="2500" spc="-5" b="1" i="1">
                <a:latin typeface="Cambria"/>
                <a:cs typeface="Cambria"/>
              </a:rPr>
              <a:t>Game </a:t>
            </a:r>
            <a:r>
              <a:rPr dirty="0" sz="2500" b="1" i="1">
                <a:latin typeface="Cambria"/>
                <a:cs typeface="Cambria"/>
              </a:rPr>
              <a:t>Ends </a:t>
            </a:r>
            <a:r>
              <a:rPr dirty="0" sz="2500" spc="-10" b="1" i="1">
                <a:latin typeface="Cambria"/>
                <a:cs typeface="Cambria"/>
              </a:rPr>
              <a:t>on </a:t>
            </a:r>
            <a:r>
              <a:rPr dirty="0" sz="2500" spc="-5" b="1" i="1">
                <a:latin typeface="Cambria"/>
                <a:cs typeface="Cambria"/>
              </a:rPr>
              <a:t>First</a:t>
            </a:r>
            <a:r>
              <a:rPr dirty="0" sz="2500" spc="-20" b="1" i="1">
                <a:latin typeface="Cambria"/>
                <a:cs typeface="Cambria"/>
              </a:rPr>
              <a:t> Roll</a:t>
            </a:r>
            <a:endParaRPr sz="2500">
              <a:latin typeface="Cambria"/>
              <a:cs typeface="Cambria"/>
            </a:endParaRPr>
          </a:p>
          <a:p>
            <a:pPr marL="355600" marR="1073785" indent="-342900">
              <a:lnSpc>
                <a:spcPts val="27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After the </a:t>
            </a:r>
            <a:r>
              <a:rPr dirty="0" sz="2500" spc="-5">
                <a:latin typeface="Cambria"/>
                <a:cs typeface="Cambria"/>
              </a:rPr>
              <a:t>first </a:t>
            </a:r>
            <a:r>
              <a:rPr dirty="0" sz="2500" spc="-15">
                <a:latin typeface="Cambria"/>
                <a:cs typeface="Cambria"/>
              </a:rPr>
              <a:t>roll, </a:t>
            </a:r>
            <a:r>
              <a:rPr dirty="0" sz="2500" spc="-5">
                <a:latin typeface="Cambria"/>
                <a:cs typeface="Cambria"/>
              </a:rPr>
              <a:t>if </a:t>
            </a:r>
            <a:r>
              <a:rPr dirty="0" sz="2500" spc="-10">
                <a:latin typeface="Cambria"/>
                <a:cs typeface="Cambria"/>
              </a:rPr>
              <a:t>the game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70">
                <a:latin typeface="Cambria"/>
                <a:cs typeface="Cambria"/>
              </a:rPr>
              <a:t>over,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0">
                <a:latin typeface="Consolas"/>
                <a:cs typeface="Consolas"/>
              </a:rPr>
              <a:t>while  </a:t>
            </a:r>
            <a:r>
              <a:rPr dirty="0" sz="2500" spc="-5">
                <a:latin typeface="Cambria"/>
                <a:cs typeface="Cambria"/>
              </a:rPr>
              <a:t>statement is skipped because </a:t>
            </a:r>
            <a:r>
              <a:rPr dirty="0" sz="2500" spc="-10">
                <a:latin typeface="Consolas"/>
                <a:cs typeface="Consolas"/>
              </a:rPr>
              <a:t>gameStatus</a:t>
            </a:r>
            <a:r>
              <a:rPr dirty="0" sz="2500" spc="-68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not  </a:t>
            </a:r>
            <a:r>
              <a:rPr dirty="0" sz="2500" spc="-10">
                <a:latin typeface="Consolas"/>
                <a:cs typeface="Consolas"/>
              </a:rPr>
              <a:t>CONTINUE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7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program </a:t>
            </a:r>
            <a:r>
              <a:rPr dirty="0" sz="2500" spc="-10">
                <a:latin typeface="Cambria"/>
                <a:cs typeface="Cambria"/>
              </a:rPr>
              <a:t>proceeds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0">
                <a:latin typeface="Consolas"/>
                <a:cs typeface="Consolas"/>
              </a:rPr>
              <a:t>if</a:t>
            </a:r>
            <a:r>
              <a:rPr dirty="0" sz="2500" spc="-10">
                <a:latin typeface="Cambria"/>
                <a:cs typeface="Cambria"/>
              </a:rPr>
              <a:t>…</a:t>
            </a:r>
            <a:r>
              <a:rPr dirty="0" sz="2500" spc="-10">
                <a:latin typeface="Consolas"/>
                <a:cs typeface="Consolas"/>
              </a:rPr>
              <a:t>else</a:t>
            </a:r>
            <a:r>
              <a:rPr dirty="0" sz="2500" spc="-60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statement, </a:t>
            </a:r>
            <a:r>
              <a:rPr dirty="0" sz="2500" spc="-10">
                <a:latin typeface="Cambria"/>
                <a:cs typeface="Cambria"/>
              </a:rPr>
              <a:t>which  </a:t>
            </a:r>
            <a:r>
              <a:rPr dirty="0" sz="2500" spc="-5">
                <a:latin typeface="Cambria"/>
                <a:cs typeface="Cambria"/>
              </a:rPr>
              <a:t>prints </a:t>
            </a:r>
            <a:r>
              <a:rPr dirty="0" sz="2500" spc="-10">
                <a:latin typeface="Consolas"/>
                <a:cs typeface="Consolas"/>
              </a:rPr>
              <a:t>"Player wins" </a:t>
            </a:r>
            <a:r>
              <a:rPr dirty="0" sz="2500" spc="-5">
                <a:latin typeface="Cambria"/>
                <a:cs typeface="Cambria"/>
              </a:rPr>
              <a:t>if </a:t>
            </a:r>
            <a:r>
              <a:rPr dirty="0" sz="2500" spc="-10">
                <a:latin typeface="Consolas"/>
                <a:cs typeface="Consolas"/>
              </a:rPr>
              <a:t>gameStatus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onsolas"/>
                <a:cs typeface="Consolas"/>
              </a:rPr>
              <a:t>WON </a:t>
            </a:r>
            <a:r>
              <a:rPr dirty="0" sz="2500" spc="-10">
                <a:latin typeface="Cambria"/>
                <a:cs typeface="Cambria"/>
              </a:rPr>
              <a:t>and  </a:t>
            </a:r>
            <a:r>
              <a:rPr dirty="0" sz="2500" spc="-10">
                <a:latin typeface="Consolas"/>
                <a:cs typeface="Consolas"/>
              </a:rPr>
              <a:t>"Player</a:t>
            </a:r>
            <a:r>
              <a:rPr dirty="0" sz="2500" spc="-800">
                <a:latin typeface="Consolas"/>
                <a:cs typeface="Consolas"/>
              </a:rPr>
              <a:t> </a:t>
            </a:r>
            <a:r>
              <a:rPr dirty="0" sz="2500" spc="-10">
                <a:latin typeface="Consolas"/>
                <a:cs typeface="Consolas"/>
              </a:rPr>
              <a:t>loses"</a:t>
            </a:r>
            <a:r>
              <a:rPr dirty="0" sz="2500" spc="-79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otherwise.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985" y="333882"/>
            <a:ext cx="633730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67740" marR="5080" indent="-955675">
              <a:lnSpc>
                <a:spcPct val="100000"/>
              </a:lnSpc>
              <a:spcBef>
                <a:spcPts val="100"/>
              </a:spcBef>
              <a:tabLst>
                <a:tab pos="996950" algn="l"/>
              </a:tabLst>
            </a:pPr>
            <a:r>
              <a:rPr dirty="0" sz="3200" spc="-65">
                <a:solidFill>
                  <a:srgbClr val="23B5A0"/>
                </a:solidFill>
              </a:rPr>
              <a:t>5.11		</a:t>
            </a:r>
            <a:r>
              <a:rPr dirty="0" sz="3200"/>
              <a:t>Example: A Game of</a:t>
            </a:r>
            <a:r>
              <a:rPr dirty="0" sz="3200" spc="-465"/>
              <a:t> </a:t>
            </a:r>
            <a:r>
              <a:rPr dirty="0" sz="3200" spc="-5"/>
              <a:t>Chance;  Introducing enum</a:t>
            </a:r>
            <a:r>
              <a:rPr dirty="0" sz="3200" spc="-50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31061"/>
            <a:ext cx="7973059" cy="450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dirty="0" sz="3000" spc="-5" b="1" i="1">
                <a:latin typeface="Cambria"/>
                <a:cs typeface="Cambria"/>
              </a:rPr>
              <a:t>Game Ends on </a:t>
            </a:r>
            <a:r>
              <a:rPr dirty="0" sz="3000" b="1" i="1">
                <a:latin typeface="Cambria"/>
                <a:cs typeface="Cambria"/>
              </a:rPr>
              <a:t>a </a:t>
            </a:r>
            <a:r>
              <a:rPr dirty="0" sz="3000" spc="-10" b="1" i="1">
                <a:latin typeface="Cambria"/>
                <a:cs typeface="Cambria"/>
              </a:rPr>
              <a:t>Subsequent</a:t>
            </a:r>
            <a:r>
              <a:rPr dirty="0" sz="3000" spc="15" b="1" i="1">
                <a:latin typeface="Cambria"/>
                <a:cs typeface="Cambria"/>
              </a:rPr>
              <a:t> </a:t>
            </a:r>
            <a:r>
              <a:rPr dirty="0" sz="3000" spc="-20" b="1" i="1">
                <a:latin typeface="Cambria"/>
                <a:cs typeface="Cambria"/>
              </a:rPr>
              <a:t>Roll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322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After the first </a:t>
            </a:r>
            <a:r>
              <a:rPr dirty="0" sz="3000" spc="-10">
                <a:latin typeface="Cambria"/>
                <a:cs typeface="Cambria"/>
              </a:rPr>
              <a:t>roll, </a:t>
            </a:r>
            <a:r>
              <a:rPr dirty="0" sz="3000">
                <a:latin typeface="Cambria"/>
                <a:cs typeface="Cambria"/>
              </a:rPr>
              <a:t>if the </a:t>
            </a:r>
            <a:r>
              <a:rPr dirty="0" sz="3000" spc="-10">
                <a:latin typeface="Cambria"/>
                <a:cs typeface="Cambria"/>
              </a:rPr>
              <a:t>game </a:t>
            </a:r>
            <a:r>
              <a:rPr dirty="0" sz="3000">
                <a:latin typeface="Cambria"/>
                <a:cs typeface="Cambria"/>
              </a:rPr>
              <a:t>is not </a:t>
            </a:r>
            <a:r>
              <a:rPr dirty="0" sz="3000" spc="-80">
                <a:latin typeface="Cambria"/>
                <a:cs typeface="Cambria"/>
              </a:rPr>
              <a:t>over,</a:t>
            </a:r>
            <a:r>
              <a:rPr dirty="0" sz="3000" spc="-5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then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3220"/>
              </a:lnSpc>
            </a:pPr>
            <a:r>
              <a:rPr dirty="0" sz="3000" spc="-5">
                <a:latin typeface="Consolas"/>
                <a:cs typeface="Consolas"/>
              </a:rPr>
              <a:t>sum</a:t>
            </a:r>
            <a:r>
              <a:rPr dirty="0" sz="3000" spc="-944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spc="-30">
                <a:latin typeface="Cambria"/>
                <a:cs typeface="Cambria"/>
              </a:rPr>
              <a:t>saved </a:t>
            </a:r>
            <a:r>
              <a:rPr dirty="0" sz="3000">
                <a:latin typeface="Cambria"/>
                <a:cs typeface="Cambria"/>
              </a:rPr>
              <a:t>in </a:t>
            </a:r>
            <a:r>
              <a:rPr dirty="0" sz="3000" spc="-10">
                <a:latin typeface="Consolas"/>
                <a:cs typeface="Consolas"/>
              </a:rPr>
              <a:t>myPoint</a:t>
            </a:r>
            <a:r>
              <a:rPr dirty="0" sz="3000" spc="-10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marR="149860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mbria"/>
                <a:cs typeface="Cambria"/>
              </a:rPr>
              <a:t>Execution proceeds </a:t>
            </a:r>
            <a:r>
              <a:rPr dirty="0" sz="3000">
                <a:latin typeface="Cambria"/>
                <a:cs typeface="Cambria"/>
              </a:rPr>
              <a:t>with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onsolas"/>
                <a:cs typeface="Consolas"/>
              </a:rPr>
              <a:t>while</a:t>
            </a:r>
            <a:r>
              <a:rPr dirty="0" sz="3000" spc="-980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statement  because </a:t>
            </a:r>
            <a:r>
              <a:rPr dirty="0" sz="3000" spc="-10">
                <a:latin typeface="Consolas"/>
                <a:cs typeface="Consolas"/>
              </a:rPr>
              <a:t>gameStatus</a:t>
            </a:r>
            <a:r>
              <a:rPr dirty="0" sz="3000" spc="-925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is </a:t>
            </a:r>
            <a:r>
              <a:rPr dirty="0" sz="3000" spc="-10">
                <a:latin typeface="Consolas"/>
                <a:cs typeface="Consolas"/>
              </a:rPr>
              <a:t>CONTINUE</a:t>
            </a:r>
            <a:r>
              <a:rPr dirty="0" sz="3000" spc="-10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marR="690245" indent="-342900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Each time </a:t>
            </a:r>
            <a:r>
              <a:rPr dirty="0" sz="3000" spc="-10">
                <a:latin typeface="Cambria"/>
                <a:cs typeface="Cambria"/>
              </a:rPr>
              <a:t>through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onsolas"/>
                <a:cs typeface="Consolas"/>
              </a:rPr>
              <a:t>while</a:t>
            </a:r>
            <a:r>
              <a:rPr dirty="0" sz="3000" spc="-10">
                <a:latin typeface="Cambria"/>
                <a:cs typeface="Cambria"/>
              </a:rPr>
              <a:t>, </a:t>
            </a:r>
            <a:r>
              <a:rPr dirty="0" sz="3000" spc="-10">
                <a:latin typeface="Consolas"/>
                <a:cs typeface="Consolas"/>
              </a:rPr>
              <a:t>rollDice</a:t>
            </a:r>
            <a:r>
              <a:rPr dirty="0" sz="3000" spc="-975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is  </a:t>
            </a:r>
            <a:r>
              <a:rPr dirty="0" sz="3000">
                <a:latin typeface="Cambria"/>
                <a:cs typeface="Cambria"/>
              </a:rPr>
              <a:t>called </a:t>
            </a:r>
            <a:r>
              <a:rPr dirty="0" sz="3000" spc="-10">
                <a:latin typeface="Cambria"/>
                <a:cs typeface="Cambria"/>
              </a:rPr>
              <a:t>to produce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5">
                <a:latin typeface="Cambria"/>
                <a:cs typeface="Cambria"/>
              </a:rPr>
              <a:t>new</a:t>
            </a:r>
            <a:r>
              <a:rPr dirty="0" sz="3000" spc="-40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sum</a:t>
            </a:r>
            <a:r>
              <a:rPr dirty="0" sz="3000" spc="-10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If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sum</a:t>
            </a:r>
            <a:r>
              <a:rPr dirty="0" sz="3000" spc="-980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matches</a:t>
            </a:r>
            <a:r>
              <a:rPr dirty="0" sz="3000" spc="-20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myPoint</a:t>
            </a:r>
            <a:r>
              <a:rPr dirty="0" sz="3000" spc="-10">
                <a:latin typeface="Cambria"/>
                <a:cs typeface="Cambria"/>
              </a:rPr>
              <a:t>,</a:t>
            </a:r>
            <a:r>
              <a:rPr dirty="0" sz="3000" spc="35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gameStatus</a:t>
            </a:r>
            <a:r>
              <a:rPr dirty="0" sz="3000" spc="-944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is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set</a:t>
            </a:r>
            <a:r>
              <a:rPr dirty="0" sz="3000" spc="-10">
                <a:latin typeface="Cambria"/>
                <a:cs typeface="Cambria"/>
              </a:rPr>
              <a:t> to  </a:t>
            </a:r>
            <a:r>
              <a:rPr dirty="0" sz="3000" spc="-5">
                <a:latin typeface="Consolas"/>
                <a:cs typeface="Consolas"/>
              </a:rPr>
              <a:t>WON</a:t>
            </a:r>
            <a:r>
              <a:rPr dirty="0" sz="3000" spc="-1005">
                <a:latin typeface="Consolas"/>
                <a:cs typeface="Consolas"/>
              </a:rPr>
              <a:t>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indicate that the </a:t>
            </a:r>
            <a:r>
              <a:rPr dirty="0" sz="3000" spc="-25">
                <a:latin typeface="Cambria"/>
                <a:cs typeface="Cambria"/>
              </a:rPr>
              <a:t>player </a:t>
            </a:r>
            <a:r>
              <a:rPr dirty="0" sz="3000" spc="-10">
                <a:latin typeface="Cambria"/>
                <a:cs typeface="Cambria"/>
              </a:rPr>
              <a:t>won,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onsolas"/>
                <a:cs typeface="Consolas"/>
              </a:rPr>
              <a:t>while</a:t>
            </a:r>
            <a:r>
              <a:rPr dirty="0" sz="3000" spc="-10">
                <a:latin typeface="Cambria"/>
                <a:cs typeface="Cambria"/>
              </a:rPr>
              <a:t>-  </a:t>
            </a:r>
            <a:r>
              <a:rPr dirty="0" sz="3000" spc="-5">
                <a:latin typeface="Cambria"/>
                <a:cs typeface="Cambria"/>
              </a:rPr>
              <a:t>test </a:t>
            </a:r>
            <a:r>
              <a:rPr dirty="0" sz="3000" spc="-10">
                <a:latin typeface="Cambria"/>
                <a:cs typeface="Cambria"/>
              </a:rPr>
              <a:t>fails,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onsolas"/>
                <a:cs typeface="Consolas"/>
              </a:rPr>
              <a:t>if</a:t>
            </a:r>
            <a:r>
              <a:rPr dirty="0" sz="3000" spc="-10">
                <a:latin typeface="Cambria"/>
                <a:cs typeface="Cambria"/>
              </a:rPr>
              <a:t>…</a:t>
            </a:r>
            <a:r>
              <a:rPr dirty="0" sz="3000" spc="-10">
                <a:latin typeface="Consolas"/>
                <a:cs typeface="Consolas"/>
              </a:rPr>
              <a:t>else </a:t>
            </a:r>
            <a:r>
              <a:rPr dirty="0" sz="3000" spc="-5">
                <a:latin typeface="Cambria"/>
                <a:cs typeface="Cambria"/>
              </a:rPr>
              <a:t>statement prints  </a:t>
            </a:r>
            <a:r>
              <a:rPr dirty="0" sz="3000" spc="-5">
                <a:latin typeface="Consolas"/>
                <a:cs typeface="Consolas"/>
              </a:rPr>
              <a:t>"Player</a:t>
            </a:r>
            <a:r>
              <a:rPr dirty="0" sz="3000" spc="-965">
                <a:latin typeface="Consolas"/>
                <a:cs typeface="Consolas"/>
              </a:rPr>
              <a:t> </a:t>
            </a:r>
            <a:r>
              <a:rPr dirty="0" sz="3000" spc="-10">
                <a:latin typeface="Consolas"/>
                <a:cs typeface="Consolas"/>
              </a:rPr>
              <a:t>wins"</a:t>
            </a:r>
            <a:r>
              <a:rPr dirty="0" sz="3000" spc="-975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and </a:t>
            </a:r>
            <a:r>
              <a:rPr dirty="0" sz="3000" spc="-10">
                <a:latin typeface="Cambria"/>
                <a:cs typeface="Cambria"/>
              </a:rPr>
              <a:t>execution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terminates.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125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333882"/>
            <a:ext cx="7384415" cy="375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785" marR="184150" indent="-955675">
              <a:lnSpc>
                <a:spcPct val="100000"/>
              </a:lnSpc>
              <a:spcBef>
                <a:spcPts val="100"/>
              </a:spcBef>
              <a:tabLst>
                <a:tab pos="1864995" algn="l"/>
              </a:tabLst>
            </a:pPr>
            <a:r>
              <a:rPr dirty="0" sz="3200" spc="-65">
                <a:solidFill>
                  <a:srgbClr val="23B5A0"/>
                </a:solidFill>
                <a:latin typeface="Arial"/>
                <a:cs typeface="Arial"/>
              </a:rPr>
              <a:t>5.11		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Example: A Game of</a:t>
            </a:r>
            <a:r>
              <a:rPr dirty="0" sz="3200" spc="-46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Chance;  Introducing enum</a:t>
            </a:r>
            <a:r>
              <a:rPr dirty="0" sz="3200" spc="-50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499"/>
              </a:lnSpc>
              <a:spcBef>
                <a:spcPts val="2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If </a:t>
            </a:r>
            <a:r>
              <a:rPr dirty="0" sz="3200">
                <a:latin typeface="Consolas"/>
                <a:cs typeface="Consolas"/>
              </a:rPr>
              <a:t>sum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5">
                <a:latin typeface="Cambria"/>
                <a:cs typeface="Cambria"/>
              </a:rPr>
              <a:t>equal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to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7</a:t>
            </a:r>
            <a:r>
              <a:rPr dirty="0" sz="3200">
                <a:latin typeface="Cambria"/>
                <a:cs typeface="Cambria"/>
              </a:rPr>
              <a:t>,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gameStatus</a:t>
            </a:r>
            <a:r>
              <a:rPr dirty="0" sz="3200" spc="-1080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5">
                <a:latin typeface="Cambria"/>
                <a:cs typeface="Cambria"/>
              </a:rPr>
              <a:t>set </a:t>
            </a:r>
            <a:r>
              <a:rPr dirty="0" sz="3200" spc="-15">
                <a:latin typeface="Cambria"/>
                <a:cs typeface="Cambria"/>
              </a:rPr>
              <a:t>to  </a:t>
            </a:r>
            <a:r>
              <a:rPr dirty="0" sz="3200">
                <a:latin typeface="Consolas"/>
                <a:cs typeface="Consolas"/>
              </a:rPr>
              <a:t>LOST</a:t>
            </a:r>
            <a:r>
              <a:rPr dirty="0" sz="3200" spc="-1075">
                <a:latin typeface="Consolas"/>
                <a:cs typeface="Consolas"/>
              </a:rPr>
              <a:t>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indicate that the </a:t>
            </a:r>
            <a:r>
              <a:rPr dirty="0" sz="3200" spc="-20">
                <a:latin typeface="Cambria"/>
                <a:cs typeface="Cambria"/>
              </a:rPr>
              <a:t>player </a:t>
            </a:r>
            <a:r>
              <a:rPr dirty="0" sz="3200" spc="5">
                <a:latin typeface="Cambria"/>
                <a:cs typeface="Cambria"/>
              </a:rPr>
              <a:t>lost, </a:t>
            </a:r>
            <a:r>
              <a:rPr dirty="0" sz="3200" spc="-5">
                <a:latin typeface="Cambria"/>
                <a:cs typeface="Cambria"/>
              </a:rPr>
              <a:t>the  </a:t>
            </a:r>
            <a:r>
              <a:rPr dirty="0" sz="3200" spc="-5">
                <a:latin typeface="Consolas"/>
                <a:cs typeface="Consolas"/>
              </a:rPr>
              <a:t>while</a:t>
            </a:r>
            <a:r>
              <a:rPr dirty="0" sz="3200" spc="-5">
                <a:latin typeface="Cambria"/>
                <a:cs typeface="Cambria"/>
              </a:rPr>
              <a:t>-test </a:t>
            </a:r>
            <a:r>
              <a:rPr dirty="0" sz="3200" spc="-10">
                <a:latin typeface="Cambria"/>
                <a:cs typeface="Cambria"/>
              </a:rPr>
              <a:t>fails,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onsolas"/>
                <a:cs typeface="Consolas"/>
              </a:rPr>
              <a:t>if</a:t>
            </a:r>
            <a:r>
              <a:rPr dirty="0" sz="3200">
                <a:latin typeface="Cambria"/>
                <a:cs typeface="Cambria"/>
              </a:rPr>
              <a:t>…</a:t>
            </a:r>
            <a:r>
              <a:rPr dirty="0" sz="3200">
                <a:latin typeface="Consolas"/>
                <a:cs typeface="Consolas"/>
              </a:rPr>
              <a:t>else</a:t>
            </a:r>
            <a:r>
              <a:rPr dirty="0" sz="3200" spc="-1070">
                <a:latin typeface="Consolas"/>
                <a:cs typeface="Consolas"/>
              </a:rPr>
              <a:t> </a:t>
            </a:r>
            <a:r>
              <a:rPr dirty="0" sz="3200" spc="-5">
                <a:latin typeface="Cambria"/>
                <a:cs typeface="Cambria"/>
              </a:rPr>
              <a:t>statement  prints </a:t>
            </a:r>
            <a:r>
              <a:rPr dirty="0" sz="3200">
                <a:latin typeface="Consolas"/>
                <a:cs typeface="Consolas"/>
              </a:rPr>
              <a:t>"Player loses" </a:t>
            </a:r>
            <a:r>
              <a:rPr dirty="0" sz="3200" spc="-5">
                <a:latin typeface="Cambria"/>
                <a:cs typeface="Cambria"/>
              </a:rPr>
              <a:t>and </a:t>
            </a:r>
            <a:r>
              <a:rPr dirty="0" sz="3200" spc="-15">
                <a:latin typeface="Cambria"/>
                <a:cs typeface="Cambria"/>
              </a:rPr>
              <a:t>execution  </a:t>
            </a:r>
            <a:r>
              <a:rPr dirty="0" sz="3200" spc="-5">
                <a:latin typeface="Cambria"/>
                <a:cs typeface="Cambria"/>
              </a:rPr>
              <a:t>terminates.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125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333882"/>
            <a:ext cx="7923530" cy="555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785" marR="723900" indent="-955675">
              <a:lnSpc>
                <a:spcPct val="100000"/>
              </a:lnSpc>
              <a:spcBef>
                <a:spcPts val="100"/>
              </a:spcBef>
              <a:tabLst>
                <a:tab pos="1864995" algn="l"/>
              </a:tabLst>
            </a:pPr>
            <a:r>
              <a:rPr dirty="0" sz="3200" spc="-65">
                <a:solidFill>
                  <a:srgbClr val="23B5A0"/>
                </a:solidFill>
                <a:latin typeface="Arial"/>
                <a:cs typeface="Arial"/>
              </a:rPr>
              <a:t>5.11		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Example: A Game of</a:t>
            </a:r>
            <a:r>
              <a:rPr dirty="0" sz="3200" spc="-46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Chance;  Introducing enum</a:t>
            </a:r>
            <a:r>
              <a:rPr dirty="0" sz="3200" spc="-50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2080"/>
              </a:spcBef>
            </a:pPr>
            <a:r>
              <a:rPr dirty="0" sz="3200" spc="-15" b="1" i="1">
                <a:latin typeface="Cambria"/>
                <a:cs typeface="Cambria"/>
              </a:rPr>
              <a:t>Control</a:t>
            </a:r>
            <a:r>
              <a:rPr dirty="0" sz="3200" spc="-25" b="1" i="1">
                <a:latin typeface="Cambria"/>
                <a:cs typeface="Cambria"/>
              </a:rPr>
              <a:t> </a:t>
            </a:r>
            <a:r>
              <a:rPr dirty="0" sz="3200" spc="-15" b="1" i="1">
                <a:latin typeface="Cambria"/>
                <a:cs typeface="Cambria"/>
              </a:rPr>
              <a:t>Architecture</a:t>
            </a:r>
            <a:endParaRPr sz="3200">
              <a:latin typeface="Cambria"/>
              <a:cs typeface="Cambria"/>
            </a:endParaRPr>
          </a:p>
          <a:p>
            <a:pPr marL="355600" marR="917575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Note the </a:t>
            </a:r>
            <a:r>
              <a:rPr dirty="0" sz="3200" spc="-25">
                <a:latin typeface="Cambria"/>
                <a:cs typeface="Cambria"/>
              </a:rPr>
              <a:t>program’s </a:t>
            </a:r>
            <a:r>
              <a:rPr dirty="0" sz="3200" spc="-10">
                <a:latin typeface="Cambria"/>
                <a:cs typeface="Cambria"/>
              </a:rPr>
              <a:t>interesting </a:t>
            </a:r>
            <a:r>
              <a:rPr dirty="0" sz="3200" spc="-5">
                <a:latin typeface="Cambria"/>
                <a:cs typeface="Cambria"/>
              </a:rPr>
              <a:t>control  </a:t>
            </a:r>
            <a:r>
              <a:rPr dirty="0" sz="3200" spc="-10">
                <a:latin typeface="Cambria"/>
                <a:cs typeface="Cambria"/>
              </a:rPr>
              <a:t>architecture.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ts val="346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0">
                <a:latin typeface="Cambria"/>
                <a:cs typeface="Cambria"/>
              </a:rPr>
              <a:t>We’ve </a:t>
            </a:r>
            <a:r>
              <a:rPr dirty="0" sz="3200" spc="-5">
                <a:latin typeface="Cambria"/>
                <a:cs typeface="Cambria"/>
              </a:rPr>
              <a:t>used </a:t>
            </a:r>
            <a:r>
              <a:rPr dirty="0" sz="3200" spc="-15">
                <a:latin typeface="Cambria"/>
                <a:cs typeface="Cambria"/>
              </a:rPr>
              <a:t>two </a:t>
            </a:r>
            <a:r>
              <a:rPr dirty="0" sz="3200">
                <a:latin typeface="Cambria"/>
                <a:cs typeface="Cambria"/>
              </a:rPr>
              <a:t>functions—</a:t>
            </a:r>
            <a:r>
              <a:rPr dirty="0" sz="3200">
                <a:latin typeface="Consolas"/>
                <a:cs typeface="Consolas"/>
              </a:rPr>
              <a:t>main </a:t>
            </a:r>
            <a:r>
              <a:rPr dirty="0" sz="3200" spc="-5">
                <a:latin typeface="Cambria"/>
                <a:cs typeface="Cambria"/>
              </a:rPr>
              <a:t>and  </a:t>
            </a:r>
            <a:r>
              <a:rPr dirty="0" sz="3200">
                <a:latin typeface="Consolas"/>
                <a:cs typeface="Consolas"/>
              </a:rPr>
              <a:t>rollDice</a:t>
            </a:r>
            <a:r>
              <a:rPr dirty="0" sz="3200">
                <a:latin typeface="Cambria"/>
                <a:cs typeface="Cambria"/>
              </a:rPr>
              <a:t>—and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onsolas"/>
                <a:cs typeface="Consolas"/>
              </a:rPr>
              <a:t>switch</a:t>
            </a:r>
            <a:r>
              <a:rPr dirty="0" sz="3200">
                <a:latin typeface="Cambria"/>
                <a:cs typeface="Cambria"/>
              </a:rPr>
              <a:t>, </a:t>
            </a:r>
            <a:r>
              <a:rPr dirty="0" sz="3200">
                <a:latin typeface="Consolas"/>
                <a:cs typeface="Consolas"/>
              </a:rPr>
              <a:t>while</a:t>
            </a:r>
            <a:r>
              <a:rPr dirty="0" sz="3200">
                <a:latin typeface="Cambria"/>
                <a:cs typeface="Cambria"/>
              </a:rPr>
              <a:t>, </a:t>
            </a:r>
            <a:r>
              <a:rPr dirty="0" sz="3200" spc="-10">
                <a:latin typeface="Cambria"/>
                <a:cs typeface="Cambria"/>
              </a:rPr>
              <a:t>nested  </a:t>
            </a:r>
            <a:r>
              <a:rPr dirty="0" sz="3200">
                <a:latin typeface="Consolas"/>
                <a:cs typeface="Consolas"/>
              </a:rPr>
              <a:t>if</a:t>
            </a:r>
            <a:r>
              <a:rPr dirty="0" sz="3200">
                <a:latin typeface="Cambria"/>
                <a:cs typeface="Cambria"/>
              </a:rPr>
              <a:t>…</a:t>
            </a:r>
            <a:r>
              <a:rPr dirty="0" sz="3200">
                <a:latin typeface="Consolas"/>
                <a:cs typeface="Consolas"/>
              </a:rPr>
              <a:t>else</a:t>
            </a:r>
            <a:r>
              <a:rPr dirty="0" sz="3200" spc="-1070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and</a:t>
            </a:r>
            <a:r>
              <a:rPr dirty="0" sz="3200" spc="-2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nested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if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 spc="-5">
                <a:latin typeface="Cambria"/>
                <a:cs typeface="Cambria"/>
              </a:rPr>
              <a:t>statements.</a:t>
            </a:r>
            <a:endParaRPr sz="3200">
              <a:latin typeface="Cambria"/>
              <a:cs typeface="Cambria"/>
            </a:endParaRPr>
          </a:p>
          <a:p>
            <a:pPr algn="just" marL="355600" marR="511175" indent="-342900">
              <a:lnSpc>
                <a:spcPts val="3460"/>
              </a:lnSpc>
              <a:spcBef>
                <a:spcPts val="8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In the </a:t>
            </a:r>
            <a:r>
              <a:rPr dirty="0" sz="3200" spc="-15">
                <a:latin typeface="Cambria"/>
                <a:cs typeface="Cambria"/>
              </a:rPr>
              <a:t>exercises, </a:t>
            </a:r>
            <a:r>
              <a:rPr dirty="0" sz="3200" spc="-10">
                <a:latin typeface="Cambria"/>
                <a:cs typeface="Cambria"/>
              </a:rPr>
              <a:t>we’ll </a:t>
            </a:r>
            <a:r>
              <a:rPr dirty="0" sz="3200" spc="-15">
                <a:latin typeface="Cambria"/>
                <a:cs typeface="Cambria"/>
              </a:rPr>
              <a:t>investigate various  </a:t>
            </a:r>
            <a:r>
              <a:rPr dirty="0" sz="3200" spc="-10">
                <a:latin typeface="Cambria"/>
                <a:cs typeface="Cambria"/>
              </a:rPr>
              <a:t>interesting </a:t>
            </a:r>
            <a:r>
              <a:rPr dirty="0" sz="3200" spc="-5">
                <a:latin typeface="Cambria"/>
                <a:cs typeface="Cambria"/>
              </a:rPr>
              <a:t>characteristics </a:t>
            </a:r>
            <a:r>
              <a:rPr dirty="0" sz="3200" spc="5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0">
                <a:latin typeface="Cambria"/>
                <a:cs typeface="Cambria"/>
              </a:rPr>
              <a:t>game </a:t>
            </a:r>
            <a:r>
              <a:rPr dirty="0" sz="3200">
                <a:latin typeface="Cambria"/>
                <a:cs typeface="Cambria"/>
              </a:rPr>
              <a:t>of  </a:t>
            </a:r>
            <a:r>
              <a:rPr dirty="0" sz="3200" spc="-15">
                <a:latin typeface="Cambria"/>
                <a:cs typeface="Cambria"/>
              </a:rPr>
              <a:t>craps.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557" y="547242"/>
            <a:ext cx="5563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5">
                <a:solidFill>
                  <a:srgbClr val="23B5A0"/>
                </a:solidFill>
              </a:rPr>
              <a:t>5.3	</a:t>
            </a:r>
            <a:r>
              <a:rPr dirty="0"/>
              <a:t>Math Library</a:t>
            </a:r>
            <a:r>
              <a:rPr dirty="0" spc="-75"/>
              <a:t> </a:t>
            </a:r>
            <a:r>
              <a:rPr dirty="0" spc="-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349"/>
            <a:ext cx="8002270" cy="42735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672465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Math </a:t>
            </a:r>
            <a:r>
              <a:rPr dirty="0" sz="2500" spc="-15">
                <a:latin typeface="Cambria"/>
                <a:cs typeface="Cambria"/>
              </a:rPr>
              <a:t>library </a:t>
            </a:r>
            <a:r>
              <a:rPr dirty="0" sz="2500" spc="-5">
                <a:latin typeface="Cambria"/>
                <a:cs typeface="Cambria"/>
              </a:rPr>
              <a:t>functions </a:t>
            </a:r>
            <a:r>
              <a:rPr dirty="0" sz="2500" spc="-10">
                <a:latin typeface="Cambria"/>
                <a:cs typeface="Cambria"/>
              </a:rPr>
              <a:t>allow </a:t>
            </a:r>
            <a:r>
              <a:rPr dirty="0" sz="2500" spc="-20">
                <a:latin typeface="Cambria"/>
                <a:cs typeface="Cambria"/>
              </a:rPr>
              <a:t>you to </a:t>
            </a:r>
            <a:r>
              <a:rPr dirty="0" sz="2500" spc="-10">
                <a:latin typeface="Cambria"/>
                <a:cs typeface="Cambria"/>
              </a:rPr>
              <a:t>perform </a:t>
            </a:r>
            <a:r>
              <a:rPr dirty="0" sz="2500" spc="-5">
                <a:latin typeface="Cambria"/>
                <a:cs typeface="Cambria"/>
              </a:rPr>
              <a:t>certain  common mathematical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calculations.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Functions </a:t>
            </a:r>
            <a:r>
              <a:rPr dirty="0" sz="2500" spc="-15">
                <a:latin typeface="Cambria"/>
                <a:cs typeface="Cambria"/>
              </a:rPr>
              <a:t>are normally </a:t>
            </a:r>
            <a:r>
              <a:rPr dirty="0" sz="2500" spc="-10">
                <a:latin typeface="Cambria"/>
                <a:cs typeface="Cambria"/>
              </a:rPr>
              <a:t>used </a:t>
            </a:r>
            <a:r>
              <a:rPr dirty="0" sz="2500" spc="-5">
                <a:latin typeface="Cambria"/>
                <a:cs typeface="Cambria"/>
              </a:rPr>
              <a:t>in a </a:t>
            </a:r>
            <a:r>
              <a:rPr dirty="0" sz="2500" spc="-15">
                <a:latin typeface="Cambria"/>
                <a:cs typeface="Cambria"/>
              </a:rPr>
              <a:t>program </a:t>
            </a:r>
            <a:r>
              <a:rPr dirty="0" sz="2500" spc="-20">
                <a:latin typeface="Cambria"/>
                <a:cs typeface="Cambria"/>
              </a:rPr>
              <a:t>by </a:t>
            </a:r>
            <a:r>
              <a:rPr dirty="0" sz="2500" spc="-5">
                <a:latin typeface="Cambria"/>
                <a:cs typeface="Cambria"/>
              </a:rPr>
              <a:t>writing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500" spc="-5">
                <a:latin typeface="Cambria"/>
                <a:cs typeface="Cambria"/>
              </a:rPr>
              <a:t>name of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500" spc="-15">
                <a:latin typeface="Cambria"/>
                <a:cs typeface="Cambria"/>
              </a:rPr>
              <a:t>followed </a:t>
            </a:r>
            <a:r>
              <a:rPr dirty="0" sz="2500" spc="-20">
                <a:latin typeface="Cambria"/>
                <a:cs typeface="Cambria"/>
              </a:rPr>
              <a:t>by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left parenthesis  </a:t>
            </a:r>
            <a:r>
              <a:rPr dirty="0" sz="2500" spc="-20">
                <a:latin typeface="Cambria"/>
                <a:cs typeface="Cambria"/>
              </a:rPr>
              <a:t>followed by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argument </a:t>
            </a:r>
            <a:r>
              <a:rPr dirty="0" sz="2500" spc="-10">
                <a:latin typeface="Cambria"/>
                <a:cs typeface="Cambria"/>
              </a:rPr>
              <a:t>(or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comma-separated list </a:t>
            </a:r>
            <a:r>
              <a:rPr dirty="0" sz="2500" spc="-5">
                <a:latin typeface="Cambria"/>
                <a:cs typeface="Cambria"/>
              </a:rPr>
              <a:t>of  </a:t>
            </a:r>
            <a:r>
              <a:rPr dirty="0" sz="2500" spc="-10">
                <a:latin typeface="Cambria"/>
                <a:cs typeface="Cambria"/>
              </a:rPr>
              <a:t>arguments)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500" spc="-15">
                <a:latin typeface="Cambria"/>
                <a:cs typeface="Cambria"/>
              </a:rPr>
              <a:t>followed </a:t>
            </a:r>
            <a:r>
              <a:rPr dirty="0" sz="2500" spc="-20">
                <a:latin typeface="Cambria"/>
                <a:cs typeface="Cambria"/>
              </a:rPr>
              <a:t>by </a:t>
            </a:r>
            <a:r>
              <a:rPr dirty="0" sz="2500" spc="-5">
                <a:latin typeface="Cambria"/>
                <a:cs typeface="Cambria"/>
              </a:rPr>
              <a:t>a right  </a:t>
            </a:r>
            <a:r>
              <a:rPr dirty="0" sz="2500" spc="-10">
                <a:latin typeface="Cambria"/>
                <a:cs typeface="Cambria"/>
              </a:rPr>
              <a:t>parenthesis.</a:t>
            </a:r>
            <a:endParaRPr sz="2500">
              <a:latin typeface="Cambria"/>
              <a:cs typeface="Cambria"/>
            </a:endParaRPr>
          </a:p>
          <a:p>
            <a:pPr marL="355600" marR="511175" indent="-342900">
              <a:lnSpc>
                <a:spcPct val="788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35">
                <a:latin typeface="Cambria"/>
                <a:cs typeface="Cambria"/>
              </a:rPr>
              <a:t>For </a:t>
            </a:r>
            <a:r>
              <a:rPr dirty="0" sz="2500" spc="-15">
                <a:latin typeface="Cambria"/>
                <a:cs typeface="Cambria"/>
              </a:rPr>
              <a:t>example,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5">
                <a:latin typeface="Cambria"/>
                <a:cs typeface="Cambria"/>
              </a:rPr>
              <a:t>programmer </a:t>
            </a:r>
            <a:r>
              <a:rPr dirty="0" sz="2500" spc="-5">
                <a:latin typeface="Cambria"/>
                <a:cs typeface="Cambria"/>
              </a:rPr>
              <a:t>desiring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calculate and  </a:t>
            </a:r>
            <a:r>
              <a:rPr dirty="0" sz="2500" spc="-5">
                <a:latin typeface="Cambria"/>
                <a:cs typeface="Cambria"/>
              </a:rPr>
              <a:t>print the </a:t>
            </a:r>
            <a:r>
              <a:rPr dirty="0" sz="2500" spc="-10">
                <a:latin typeface="Cambria"/>
                <a:cs typeface="Cambria"/>
              </a:rPr>
              <a:t>square </a:t>
            </a:r>
            <a:r>
              <a:rPr dirty="0" sz="2500" spc="-15">
                <a:latin typeface="Cambria"/>
                <a:cs typeface="Cambria"/>
              </a:rPr>
              <a:t>root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onsolas"/>
                <a:cs typeface="Consolas"/>
              </a:rPr>
              <a:t>900.0</a:t>
            </a:r>
            <a:r>
              <a:rPr dirty="0" sz="2500" spc="-690">
                <a:latin typeface="Consolas"/>
                <a:cs typeface="Consolas"/>
              </a:rPr>
              <a:t> </a:t>
            </a:r>
            <a:r>
              <a:rPr dirty="0" sz="2500" spc="-20">
                <a:latin typeface="Cambria"/>
                <a:cs typeface="Cambria"/>
              </a:rPr>
              <a:t>you </a:t>
            </a:r>
            <a:r>
              <a:rPr dirty="0" sz="2500" spc="-10">
                <a:latin typeface="Cambria"/>
                <a:cs typeface="Cambria"/>
              </a:rPr>
              <a:t>might </a:t>
            </a:r>
            <a:r>
              <a:rPr dirty="0" sz="2500" spc="-15">
                <a:latin typeface="Cambria"/>
                <a:cs typeface="Cambria"/>
              </a:rPr>
              <a:t>write</a:t>
            </a:r>
            <a:endParaRPr sz="25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dirty="0" sz="1900">
                <a:latin typeface="Consolas"/>
                <a:cs typeface="Consolas"/>
              </a:rPr>
              <a:t>printf(</a:t>
            </a:r>
            <a:r>
              <a:rPr dirty="0" sz="1900" b="1">
                <a:solidFill>
                  <a:srgbClr val="1289FF"/>
                </a:solidFill>
                <a:latin typeface="Consolas"/>
                <a:cs typeface="Consolas"/>
              </a:rPr>
              <a:t>"%.2f"</a:t>
            </a:r>
            <a:r>
              <a:rPr dirty="0" sz="1900" b="1">
                <a:latin typeface="Consolas"/>
                <a:cs typeface="Consolas"/>
              </a:rPr>
              <a:t>,</a:t>
            </a:r>
            <a:r>
              <a:rPr dirty="0" sz="1900" spc="5" b="1">
                <a:latin typeface="Consolas"/>
                <a:cs typeface="Consolas"/>
              </a:rPr>
              <a:t> </a:t>
            </a:r>
            <a:r>
              <a:rPr dirty="0" sz="1900" b="1">
                <a:latin typeface="Consolas"/>
                <a:cs typeface="Consolas"/>
              </a:rPr>
              <a:t>sqrt(</a:t>
            </a:r>
            <a:r>
              <a:rPr dirty="0" sz="1900" b="1">
                <a:solidFill>
                  <a:srgbClr val="1289FF"/>
                </a:solidFill>
                <a:latin typeface="Consolas"/>
                <a:cs typeface="Consolas"/>
              </a:rPr>
              <a:t>900.0</a:t>
            </a:r>
            <a:r>
              <a:rPr dirty="0" sz="1900" b="1">
                <a:latin typeface="Consolas"/>
                <a:cs typeface="Consolas"/>
              </a:rPr>
              <a:t>));</a:t>
            </a:r>
            <a:endParaRPr sz="1900">
              <a:latin typeface="Consolas"/>
              <a:cs typeface="Consolas"/>
            </a:endParaRPr>
          </a:p>
          <a:p>
            <a:pPr algn="just" marL="355600" marR="39370" indent="-342900">
              <a:lnSpc>
                <a:spcPct val="7940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When </a:t>
            </a:r>
            <a:r>
              <a:rPr dirty="0" sz="2500" spc="-10">
                <a:latin typeface="Cambria"/>
                <a:cs typeface="Cambria"/>
              </a:rPr>
              <a:t>this </a:t>
            </a:r>
            <a:r>
              <a:rPr dirty="0" sz="2500" spc="-5">
                <a:latin typeface="Cambria"/>
                <a:cs typeface="Cambria"/>
              </a:rPr>
              <a:t>statement </a:t>
            </a:r>
            <a:r>
              <a:rPr dirty="0" sz="2500" spc="-15">
                <a:latin typeface="Cambria"/>
                <a:cs typeface="Cambria"/>
              </a:rPr>
              <a:t>executes,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math </a:t>
            </a:r>
            <a:r>
              <a:rPr dirty="0" sz="2500" spc="-15">
                <a:latin typeface="Cambria"/>
                <a:cs typeface="Cambria"/>
              </a:rPr>
              <a:t>library </a:t>
            </a:r>
            <a:r>
              <a:rPr dirty="0" sz="2500" spc="-5">
                <a:latin typeface="Cambria"/>
                <a:cs typeface="Cambria"/>
              </a:rPr>
              <a:t>function  </a:t>
            </a:r>
            <a:r>
              <a:rPr dirty="0" sz="2500" spc="-10">
                <a:latin typeface="Consolas"/>
                <a:cs typeface="Consolas"/>
              </a:rPr>
              <a:t>sqrt</a:t>
            </a:r>
            <a:r>
              <a:rPr dirty="0" sz="2500" spc="-63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called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calculate the square </a:t>
            </a:r>
            <a:r>
              <a:rPr dirty="0" sz="2500" spc="-15">
                <a:latin typeface="Cambria"/>
                <a:cs typeface="Cambria"/>
              </a:rPr>
              <a:t>root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the number  </a:t>
            </a:r>
            <a:r>
              <a:rPr dirty="0" sz="2500" spc="-5">
                <a:latin typeface="Cambria"/>
                <a:cs typeface="Cambria"/>
              </a:rPr>
              <a:t>contained in the parentheses</a:t>
            </a:r>
            <a:r>
              <a:rPr dirty="0" sz="2500" spc="114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(</a:t>
            </a:r>
            <a:r>
              <a:rPr dirty="0" sz="2500" spc="-15">
                <a:latin typeface="Consolas"/>
                <a:cs typeface="Consolas"/>
              </a:rPr>
              <a:t>900.0</a:t>
            </a:r>
            <a:r>
              <a:rPr dirty="0" sz="2500" spc="-15">
                <a:latin typeface="Cambria"/>
                <a:cs typeface="Cambria"/>
              </a:rPr>
              <a:t>).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49233" y="6465214"/>
            <a:ext cx="25907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764" y="547242"/>
            <a:ext cx="4522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5.12	</a:t>
            </a:r>
            <a:r>
              <a:rPr dirty="0" spc="-5"/>
              <a:t>Storage</a:t>
            </a:r>
            <a:r>
              <a:rPr dirty="0" spc="-75"/>
              <a:t> </a:t>
            </a:r>
            <a:r>
              <a:rPr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4174"/>
            <a:ext cx="8010525" cy="43040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>
                <a:latin typeface="Cambria"/>
                <a:cs typeface="Cambria"/>
              </a:rPr>
              <a:t>In Chapters </a:t>
            </a:r>
            <a:r>
              <a:rPr dirty="0" sz="2300" spc="-5">
                <a:latin typeface="Cambria"/>
                <a:cs typeface="Cambria"/>
              </a:rPr>
              <a:t>2–4, </a:t>
            </a:r>
            <a:r>
              <a:rPr dirty="0" sz="2300" spc="-10">
                <a:latin typeface="Cambria"/>
                <a:cs typeface="Cambria"/>
              </a:rPr>
              <a:t>we </a:t>
            </a:r>
            <a:r>
              <a:rPr dirty="0" sz="2300" spc="-5">
                <a:latin typeface="Cambria"/>
                <a:cs typeface="Cambria"/>
              </a:rPr>
              <a:t>used </a:t>
            </a:r>
            <a:r>
              <a:rPr dirty="0" sz="2300">
                <a:latin typeface="Cambria"/>
                <a:cs typeface="Cambria"/>
              </a:rPr>
              <a:t>identifiers </a:t>
            </a:r>
            <a:r>
              <a:rPr dirty="0" sz="2300" spc="-10">
                <a:latin typeface="Cambria"/>
                <a:cs typeface="Cambria"/>
              </a:rPr>
              <a:t>for variable</a:t>
            </a:r>
            <a:r>
              <a:rPr dirty="0" sz="2300" spc="-25">
                <a:latin typeface="Cambria"/>
                <a:cs typeface="Cambria"/>
              </a:rPr>
              <a:t> </a:t>
            </a:r>
            <a:r>
              <a:rPr dirty="0" sz="2300">
                <a:latin typeface="Cambria"/>
                <a:cs typeface="Cambria"/>
              </a:rPr>
              <a:t>names.</a:t>
            </a:r>
            <a:endParaRPr sz="23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>
                <a:latin typeface="Cambria"/>
                <a:cs typeface="Cambria"/>
              </a:rPr>
              <a:t>The </a:t>
            </a:r>
            <a:r>
              <a:rPr dirty="0" sz="2300" spc="-5">
                <a:latin typeface="Cambria"/>
                <a:cs typeface="Cambria"/>
              </a:rPr>
              <a:t>attributes </a:t>
            </a:r>
            <a:r>
              <a:rPr dirty="0" sz="2300">
                <a:latin typeface="Cambria"/>
                <a:cs typeface="Cambria"/>
              </a:rPr>
              <a:t>of </a:t>
            </a:r>
            <a:r>
              <a:rPr dirty="0" sz="2300" spc="-10">
                <a:latin typeface="Cambria"/>
                <a:cs typeface="Cambria"/>
              </a:rPr>
              <a:t>variables </a:t>
            </a:r>
            <a:r>
              <a:rPr dirty="0" sz="2300">
                <a:latin typeface="Cambria"/>
                <a:cs typeface="Cambria"/>
              </a:rPr>
              <a:t>include name, type, size </a:t>
            </a:r>
            <a:r>
              <a:rPr dirty="0" sz="2300" spc="-5">
                <a:latin typeface="Cambria"/>
                <a:cs typeface="Cambria"/>
              </a:rPr>
              <a:t>and</a:t>
            </a:r>
            <a:r>
              <a:rPr dirty="0" sz="2300" spc="50">
                <a:latin typeface="Cambria"/>
                <a:cs typeface="Cambria"/>
              </a:rPr>
              <a:t> </a:t>
            </a:r>
            <a:r>
              <a:rPr dirty="0" sz="2300" spc="-10">
                <a:latin typeface="Cambria"/>
                <a:cs typeface="Cambria"/>
              </a:rPr>
              <a:t>value.</a:t>
            </a:r>
            <a:endParaRPr sz="2300">
              <a:latin typeface="Cambria"/>
              <a:cs typeface="Cambria"/>
            </a:endParaRPr>
          </a:p>
          <a:p>
            <a:pPr marL="355600" marR="600075" indent="-342900">
              <a:lnSpc>
                <a:spcPts val="248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-5">
                <a:latin typeface="Cambria"/>
                <a:cs typeface="Cambria"/>
              </a:rPr>
              <a:t>In this </a:t>
            </a:r>
            <a:r>
              <a:rPr dirty="0" sz="2300" spc="-30">
                <a:latin typeface="Cambria"/>
                <a:cs typeface="Cambria"/>
              </a:rPr>
              <a:t>chapter, </a:t>
            </a:r>
            <a:r>
              <a:rPr dirty="0" sz="2300" spc="-5">
                <a:latin typeface="Cambria"/>
                <a:cs typeface="Cambria"/>
              </a:rPr>
              <a:t>we </a:t>
            </a:r>
            <a:r>
              <a:rPr dirty="0" sz="2300">
                <a:latin typeface="Cambria"/>
                <a:cs typeface="Cambria"/>
              </a:rPr>
              <a:t>also use </a:t>
            </a:r>
            <a:r>
              <a:rPr dirty="0" sz="2300" spc="-5">
                <a:latin typeface="Cambria"/>
                <a:cs typeface="Cambria"/>
              </a:rPr>
              <a:t>identifiers as </a:t>
            </a:r>
            <a:r>
              <a:rPr dirty="0" sz="2300">
                <a:latin typeface="Cambria"/>
                <a:cs typeface="Cambria"/>
              </a:rPr>
              <a:t>names </a:t>
            </a:r>
            <a:r>
              <a:rPr dirty="0" sz="2300" spc="-10">
                <a:latin typeface="Cambria"/>
                <a:cs typeface="Cambria"/>
              </a:rPr>
              <a:t>for </a:t>
            </a:r>
            <a:r>
              <a:rPr dirty="0" sz="2300" spc="-5">
                <a:latin typeface="Cambria"/>
                <a:cs typeface="Cambria"/>
              </a:rPr>
              <a:t>user-  </a:t>
            </a:r>
            <a:r>
              <a:rPr dirty="0" sz="2300">
                <a:latin typeface="Cambria"/>
                <a:cs typeface="Cambria"/>
              </a:rPr>
              <a:t>defined</a:t>
            </a:r>
            <a:r>
              <a:rPr dirty="0" sz="2300" spc="-10">
                <a:latin typeface="Cambria"/>
                <a:cs typeface="Cambria"/>
              </a:rPr>
              <a:t> </a:t>
            </a:r>
            <a:r>
              <a:rPr dirty="0" sz="2300">
                <a:latin typeface="Cambria"/>
                <a:cs typeface="Cambria"/>
              </a:rPr>
              <a:t>functions.</a:t>
            </a:r>
            <a:endParaRPr sz="2300">
              <a:latin typeface="Cambria"/>
              <a:cs typeface="Cambria"/>
            </a:endParaRPr>
          </a:p>
          <a:p>
            <a:pPr marL="355600" marR="226060" indent="-342900">
              <a:lnSpc>
                <a:spcPts val="248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-30">
                <a:latin typeface="Cambria"/>
                <a:cs typeface="Cambria"/>
              </a:rPr>
              <a:t>Actually, </a:t>
            </a:r>
            <a:r>
              <a:rPr dirty="0" sz="2300">
                <a:latin typeface="Cambria"/>
                <a:cs typeface="Cambria"/>
              </a:rPr>
              <a:t>each identifier </a:t>
            </a:r>
            <a:r>
              <a:rPr dirty="0" sz="2300" spc="-5">
                <a:latin typeface="Cambria"/>
                <a:cs typeface="Cambria"/>
              </a:rPr>
              <a:t>in </a:t>
            </a:r>
            <a:r>
              <a:rPr dirty="0" sz="2300">
                <a:latin typeface="Cambria"/>
                <a:cs typeface="Cambria"/>
              </a:rPr>
              <a:t>a </a:t>
            </a:r>
            <a:r>
              <a:rPr dirty="0" sz="2300" spc="-10">
                <a:latin typeface="Cambria"/>
                <a:cs typeface="Cambria"/>
              </a:rPr>
              <a:t>program </a:t>
            </a:r>
            <a:r>
              <a:rPr dirty="0" sz="2300">
                <a:latin typeface="Cambria"/>
                <a:cs typeface="Cambria"/>
              </a:rPr>
              <a:t>has other </a:t>
            </a:r>
            <a:r>
              <a:rPr dirty="0" sz="2300" spc="-5">
                <a:latin typeface="Cambria"/>
                <a:cs typeface="Cambria"/>
              </a:rPr>
              <a:t>attributes,  </a:t>
            </a:r>
            <a:r>
              <a:rPr dirty="0" sz="2300">
                <a:latin typeface="Cambria"/>
                <a:cs typeface="Cambria"/>
              </a:rPr>
              <a:t>including </a:t>
            </a:r>
            <a:r>
              <a:rPr dirty="0" sz="2300" spc="-10">
                <a:solidFill>
                  <a:srgbClr val="0000FF"/>
                </a:solidFill>
                <a:latin typeface="Cambria"/>
                <a:cs typeface="Cambria"/>
              </a:rPr>
              <a:t>storage </a:t>
            </a:r>
            <a:r>
              <a:rPr dirty="0" sz="2300">
                <a:solidFill>
                  <a:srgbClr val="0000FF"/>
                </a:solidFill>
                <a:latin typeface="Cambria"/>
                <a:cs typeface="Cambria"/>
              </a:rPr>
              <a:t>class</a:t>
            </a:r>
            <a:r>
              <a:rPr dirty="0" sz="2300">
                <a:latin typeface="Cambria"/>
                <a:cs typeface="Cambria"/>
              </a:rPr>
              <a:t>, </a:t>
            </a:r>
            <a:r>
              <a:rPr dirty="0" sz="2300" spc="-10">
                <a:solidFill>
                  <a:srgbClr val="0000FF"/>
                </a:solidFill>
                <a:latin typeface="Cambria"/>
                <a:cs typeface="Cambria"/>
              </a:rPr>
              <a:t>storage </a:t>
            </a:r>
            <a:r>
              <a:rPr dirty="0" sz="2300" spc="-5">
                <a:solidFill>
                  <a:srgbClr val="0000FF"/>
                </a:solidFill>
                <a:latin typeface="Cambria"/>
                <a:cs typeface="Cambria"/>
              </a:rPr>
              <a:t>duration</a:t>
            </a:r>
            <a:r>
              <a:rPr dirty="0" sz="2300" spc="-5">
                <a:latin typeface="Cambria"/>
                <a:cs typeface="Cambria"/>
              </a:rPr>
              <a:t>, </a:t>
            </a:r>
            <a:r>
              <a:rPr dirty="0" sz="2300">
                <a:solidFill>
                  <a:srgbClr val="0000FF"/>
                </a:solidFill>
                <a:latin typeface="Cambria"/>
                <a:cs typeface="Cambria"/>
              </a:rPr>
              <a:t>scope </a:t>
            </a:r>
            <a:r>
              <a:rPr dirty="0" sz="2300" spc="-5">
                <a:latin typeface="Cambria"/>
                <a:cs typeface="Cambria"/>
              </a:rPr>
              <a:t>and</a:t>
            </a:r>
            <a:r>
              <a:rPr dirty="0" sz="2300" spc="-20">
                <a:latin typeface="Cambria"/>
                <a:cs typeface="Cambria"/>
              </a:rPr>
              <a:t> </a:t>
            </a:r>
            <a:r>
              <a:rPr dirty="0" sz="2300" spc="-5">
                <a:solidFill>
                  <a:srgbClr val="0000FF"/>
                </a:solidFill>
                <a:latin typeface="Cambria"/>
                <a:cs typeface="Cambria"/>
              </a:rPr>
              <a:t>linkage</a:t>
            </a:r>
            <a:r>
              <a:rPr dirty="0" sz="2300" spc="-5"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  <a:p>
            <a:pPr marL="355600" indent="-342900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>
                <a:latin typeface="Cambria"/>
                <a:cs typeface="Cambria"/>
              </a:rPr>
              <a:t>C </a:t>
            </a:r>
            <a:r>
              <a:rPr dirty="0" sz="2300" spc="-10">
                <a:latin typeface="Cambria"/>
                <a:cs typeface="Cambria"/>
              </a:rPr>
              <a:t>provides </a:t>
            </a:r>
            <a:r>
              <a:rPr dirty="0" sz="2300" spc="-5">
                <a:latin typeface="Cambria"/>
                <a:cs typeface="Cambria"/>
              </a:rPr>
              <a:t>the </a:t>
            </a:r>
            <a:r>
              <a:rPr dirty="0" sz="2300" spc="-10">
                <a:solidFill>
                  <a:srgbClr val="0000FF"/>
                </a:solidFill>
                <a:latin typeface="Cambria"/>
                <a:cs typeface="Cambria"/>
              </a:rPr>
              <a:t>storage </a:t>
            </a:r>
            <a:r>
              <a:rPr dirty="0" sz="2300">
                <a:solidFill>
                  <a:srgbClr val="0000FF"/>
                </a:solidFill>
                <a:latin typeface="Cambria"/>
                <a:cs typeface="Cambria"/>
              </a:rPr>
              <a:t>class specifiers</a:t>
            </a:r>
            <a:r>
              <a:rPr dirty="0" sz="2300">
                <a:latin typeface="Cambria"/>
                <a:cs typeface="Cambria"/>
              </a:rPr>
              <a:t>: </a:t>
            </a:r>
            <a:r>
              <a:rPr dirty="0" sz="2300" spc="5">
                <a:latin typeface="Consolas"/>
                <a:cs typeface="Consolas"/>
              </a:rPr>
              <a:t>auto</a:t>
            </a:r>
            <a:r>
              <a:rPr dirty="0" sz="2300" spc="5">
                <a:solidFill>
                  <a:srgbClr val="0000FF"/>
                </a:solidFill>
                <a:latin typeface="Cambria"/>
                <a:cs typeface="Cambria"/>
              </a:rPr>
              <a:t>,</a:t>
            </a:r>
            <a:r>
              <a:rPr dirty="0" sz="2300" spc="-65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300">
                <a:latin typeface="Consolas"/>
                <a:cs typeface="Consolas"/>
              </a:rPr>
              <a:t>register</a:t>
            </a:r>
            <a:r>
              <a:rPr dirty="0" sz="2300">
                <a:latin typeface="Cambria"/>
                <a:cs typeface="Cambria"/>
              </a:rPr>
              <a:t>,</a:t>
            </a:r>
            <a:endParaRPr sz="2300">
              <a:latin typeface="Cambria"/>
              <a:cs typeface="Cambria"/>
            </a:endParaRPr>
          </a:p>
          <a:p>
            <a:pPr marL="355600">
              <a:lnSpc>
                <a:spcPts val="2620"/>
              </a:lnSpc>
            </a:pPr>
            <a:r>
              <a:rPr dirty="0" sz="2300" spc="5">
                <a:latin typeface="Consolas"/>
                <a:cs typeface="Consolas"/>
              </a:rPr>
              <a:t>extern</a:t>
            </a:r>
            <a:r>
              <a:rPr dirty="0" sz="2300" spc="-810">
                <a:latin typeface="Consolas"/>
                <a:cs typeface="Consolas"/>
              </a:rPr>
              <a:t> </a:t>
            </a:r>
            <a:r>
              <a:rPr dirty="0" sz="2300">
                <a:latin typeface="Cambria"/>
                <a:cs typeface="Cambria"/>
              </a:rPr>
              <a:t>and </a:t>
            </a:r>
            <a:r>
              <a:rPr dirty="0" sz="2300">
                <a:solidFill>
                  <a:srgbClr val="0000FF"/>
                </a:solidFill>
                <a:latin typeface="Consolas"/>
                <a:cs typeface="Consolas"/>
              </a:rPr>
              <a:t>static</a:t>
            </a:r>
            <a:r>
              <a:rPr dirty="0" sz="2300"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  <a:p>
            <a:pPr marL="355600" marR="177800" indent="-342900">
              <a:lnSpc>
                <a:spcPts val="248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>
                <a:latin typeface="Cambria"/>
                <a:cs typeface="Cambria"/>
              </a:rPr>
              <a:t>An </a:t>
            </a:r>
            <a:r>
              <a:rPr dirty="0" sz="2300" spc="-5">
                <a:latin typeface="Cambria"/>
                <a:cs typeface="Cambria"/>
              </a:rPr>
              <a:t>identifier’s </a:t>
            </a:r>
            <a:r>
              <a:rPr dirty="0" sz="2300" spc="-10">
                <a:solidFill>
                  <a:srgbClr val="0000FF"/>
                </a:solidFill>
                <a:latin typeface="Cambria"/>
                <a:cs typeface="Cambria"/>
              </a:rPr>
              <a:t>storage </a:t>
            </a:r>
            <a:r>
              <a:rPr dirty="0" sz="2300">
                <a:solidFill>
                  <a:srgbClr val="0000FF"/>
                </a:solidFill>
                <a:latin typeface="Cambria"/>
                <a:cs typeface="Cambria"/>
              </a:rPr>
              <a:t>class </a:t>
            </a:r>
            <a:r>
              <a:rPr dirty="0" sz="2300" spc="-5">
                <a:latin typeface="Cambria"/>
                <a:cs typeface="Cambria"/>
              </a:rPr>
              <a:t>determines </a:t>
            </a:r>
            <a:r>
              <a:rPr dirty="0" sz="2300">
                <a:latin typeface="Cambria"/>
                <a:cs typeface="Cambria"/>
              </a:rPr>
              <a:t>its </a:t>
            </a:r>
            <a:r>
              <a:rPr dirty="0" sz="2300" spc="-10">
                <a:latin typeface="Cambria"/>
                <a:cs typeface="Cambria"/>
              </a:rPr>
              <a:t>storage duration,  </a:t>
            </a:r>
            <a:r>
              <a:rPr dirty="0" sz="2300">
                <a:latin typeface="Cambria"/>
                <a:cs typeface="Cambria"/>
              </a:rPr>
              <a:t>scope </a:t>
            </a:r>
            <a:r>
              <a:rPr dirty="0" sz="2300" spc="-5">
                <a:latin typeface="Cambria"/>
                <a:cs typeface="Cambria"/>
              </a:rPr>
              <a:t>and</a:t>
            </a:r>
            <a:r>
              <a:rPr dirty="0" sz="2300" spc="-15">
                <a:latin typeface="Cambria"/>
                <a:cs typeface="Cambria"/>
              </a:rPr>
              <a:t> </a:t>
            </a:r>
            <a:r>
              <a:rPr dirty="0" sz="2300" spc="-5">
                <a:latin typeface="Cambria"/>
                <a:cs typeface="Cambria"/>
              </a:rPr>
              <a:t>linkage.</a:t>
            </a:r>
            <a:endParaRPr sz="2300">
              <a:latin typeface="Cambria"/>
              <a:cs typeface="Cambria"/>
            </a:endParaRPr>
          </a:p>
          <a:p>
            <a:pPr marL="355600" indent="-342900">
              <a:lnSpc>
                <a:spcPts val="2620"/>
              </a:lnSpc>
              <a:spcBef>
                <a:spcPts val="2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>
                <a:latin typeface="Cambria"/>
                <a:cs typeface="Cambria"/>
              </a:rPr>
              <a:t>An </a:t>
            </a:r>
            <a:r>
              <a:rPr dirty="0" sz="2300" spc="-5">
                <a:latin typeface="Cambria"/>
                <a:cs typeface="Cambria"/>
              </a:rPr>
              <a:t>identifier’s </a:t>
            </a:r>
            <a:r>
              <a:rPr dirty="0" sz="2300" spc="-10">
                <a:solidFill>
                  <a:srgbClr val="0000FF"/>
                </a:solidFill>
                <a:latin typeface="Cambria"/>
                <a:cs typeface="Cambria"/>
              </a:rPr>
              <a:t>storage </a:t>
            </a:r>
            <a:r>
              <a:rPr dirty="0" sz="2300" spc="-5">
                <a:solidFill>
                  <a:srgbClr val="0000FF"/>
                </a:solidFill>
                <a:latin typeface="Cambria"/>
                <a:cs typeface="Cambria"/>
              </a:rPr>
              <a:t>duration </a:t>
            </a:r>
            <a:r>
              <a:rPr dirty="0" sz="2300">
                <a:latin typeface="Cambria"/>
                <a:cs typeface="Cambria"/>
              </a:rPr>
              <a:t>is </a:t>
            </a:r>
            <a:r>
              <a:rPr dirty="0" sz="2300" spc="-5">
                <a:latin typeface="Cambria"/>
                <a:cs typeface="Cambria"/>
              </a:rPr>
              <a:t>the period </a:t>
            </a:r>
            <a:r>
              <a:rPr dirty="0" sz="2300">
                <a:latin typeface="Cambria"/>
                <a:cs typeface="Cambria"/>
              </a:rPr>
              <a:t>during</a:t>
            </a:r>
            <a:r>
              <a:rPr dirty="0" sz="2300" spc="10">
                <a:latin typeface="Cambria"/>
                <a:cs typeface="Cambria"/>
              </a:rPr>
              <a:t> </a:t>
            </a:r>
            <a:r>
              <a:rPr dirty="0" sz="2300" spc="-5">
                <a:latin typeface="Cambria"/>
                <a:cs typeface="Cambria"/>
              </a:rPr>
              <a:t>which</a:t>
            </a:r>
            <a:endParaRPr sz="2300">
              <a:latin typeface="Cambria"/>
              <a:cs typeface="Cambria"/>
            </a:endParaRPr>
          </a:p>
          <a:p>
            <a:pPr marL="355600">
              <a:lnSpc>
                <a:spcPts val="2620"/>
              </a:lnSpc>
            </a:pPr>
            <a:r>
              <a:rPr dirty="0" sz="2300" spc="-5">
                <a:latin typeface="Cambria"/>
                <a:cs typeface="Cambria"/>
              </a:rPr>
              <a:t>the </a:t>
            </a:r>
            <a:r>
              <a:rPr dirty="0" sz="2300">
                <a:latin typeface="Cambria"/>
                <a:cs typeface="Cambria"/>
              </a:rPr>
              <a:t>identifier </a:t>
            </a:r>
            <a:r>
              <a:rPr dirty="0" sz="2300" spc="-5">
                <a:latin typeface="Cambria"/>
                <a:cs typeface="Cambria"/>
              </a:rPr>
              <a:t>exists </a:t>
            </a:r>
            <a:r>
              <a:rPr dirty="0" sz="2300" i="1">
                <a:latin typeface="Cambria"/>
                <a:cs typeface="Cambria"/>
              </a:rPr>
              <a:t>in</a:t>
            </a:r>
            <a:r>
              <a:rPr dirty="0" sz="2300" spc="-20" i="1">
                <a:latin typeface="Cambria"/>
                <a:cs typeface="Cambria"/>
              </a:rPr>
              <a:t> </a:t>
            </a:r>
            <a:r>
              <a:rPr dirty="0" sz="2300" i="1">
                <a:latin typeface="Cambria"/>
                <a:cs typeface="Cambria"/>
              </a:rPr>
              <a:t>memory</a:t>
            </a:r>
            <a:r>
              <a:rPr dirty="0" sz="2300"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764" y="547242"/>
            <a:ext cx="604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5.12	</a:t>
            </a:r>
            <a:r>
              <a:rPr dirty="0" spc="-5"/>
              <a:t>Storage </a:t>
            </a:r>
            <a:r>
              <a:rPr dirty="0"/>
              <a:t>Classes</a:t>
            </a:r>
            <a:r>
              <a:rPr dirty="0" spc="-8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349"/>
            <a:ext cx="7965440" cy="43700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just" marL="355600" marR="655955" indent="-342900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Some </a:t>
            </a:r>
            <a:r>
              <a:rPr dirty="0" sz="2500" spc="-10">
                <a:latin typeface="Cambria"/>
                <a:cs typeface="Cambria"/>
              </a:rPr>
              <a:t>exist </a:t>
            </a:r>
            <a:r>
              <a:rPr dirty="0" sz="2500" spc="-40">
                <a:latin typeface="Cambria"/>
                <a:cs typeface="Cambria"/>
              </a:rPr>
              <a:t>briefly, </a:t>
            </a:r>
            <a:r>
              <a:rPr dirty="0" sz="2500" spc="-5">
                <a:latin typeface="Cambria"/>
                <a:cs typeface="Cambria"/>
              </a:rPr>
              <a:t>some </a:t>
            </a:r>
            <a:r>
              <a:rPr dirty="0" sz="2500" spc="-15">
                <a:latin typeface="Cambria"/>
                <a:cs typeface="Cambria"/>
              </a:rPr>
              <a:t>are repeatedly </a:t>
            </a:r>
            <a:r>
              <a:rPr dirty="0" sz="2500" spc="-10">
                <a:latin typeface="Cambria"/>
                <a:cs typeface="Cambria"/>
              </a:rPr>
              <a:t>created and  </a:t>
            </a:r>
            <a:r>
              <a:rPr dirty="0" sz="2500" spc="-20">
                <a:latin typeface="Cambria"/>
                <a:cs typeface="Cambria"/>
              </a:rPr>
              <a:t>destroyed, </a:t>
            </a:r>
            <a:r>
              <a:rPr dirty="0" sz="2500" spc="-5">
                <a:latin typeface="Cambria"/>
                <a:cs typeface="Cambria"/>
              </a:rPr>
              <a:t>and others </a:t>
            </a:r>
            <a:r>
              <a:rPr dirty="0" sz="2500" spc="-10">
                <a:latin typeface="Cambria"/>
                <a:cs typeface="Cambria"/>
              </a:rPr>
              <a:t>exist </a:t>
            </a:r>
            <a:r>
              <a:rPr dirty="0" sz="2500" spc="-15">
                <a:latin typeface="Cambria"/>
                <a:cs typeface="Cambria"/>
              </a:rPr>
              <a:t>for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20">
                <a:latin typeface="Cambria"/>
                <a:cs typeface="Cambria"/>
              </a:rPr>
              <a:t>program’s </a:t>
            </a:r>
            <a:r>
              <a:rPr dirty="0" sz="2500" spc="-10">
                <a:latin typeface="Cambria"/>
                <a:cs typeface="Cambria"/>
              </a:rPr>
              <a:t>entire  </a:t>
            </a:r>
            <a:r>
              <a:rPr dirty="0" sz="2500" spc="-15">
                <a:latin typeface="Cambria"/>
                <a:cs typeface="Cambria"/>
              </a:rPr>
              <a:t>execution.</a:t>
            </a:r>
            <a:endParaRPr sz="2500">
              <a:latin typeface="Cambria"/>
              <a:cs typeface="Cambria"/>
            </a:endParaRPr>
          </a:p>
          <a:p>
            <a:pPr marL="355600" marR="829944" indent="-342900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An identifier’s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scope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20">
                <a:latin typeface="Cambria"/>
                <a:cs typeface="Cambria"/>
              </a:rPr>
              <a:t>where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identifier can </a:t>
            </a:r>
            <a:r>
              <a:rPr dirty="0" sz="2500" spc="-10">
                <a:latin typeface="Cambria"/>
                <a:cs typeface="Cambria"/>
              </a:rPr>
              <a:t>be  </a:t>
            </a:r>
            <a:r>
              <a:rPr dirty="0" sz="2500" spc="-15">
                <a:latin typeface="Cambria"/>
                <a:cs typeface="Cambria"/>
              </a:rPr>
              <a:t>referenced </a:t>
            </a:r>
            <a:r>
              <a:rPr dirty="0" sz="2500" spc="-5">
                <a:latin typeface="Cambria"/>
                <a:cs typeface="Cambria"/>
              </a:rPr>
              <a:t>in a</a:t>
            </a:r>
            <a:r>
              <a:rPr dirty="0" sz="2500" spc="9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program.</a:t>
            </a:r>
            <a:endParaRPr sz="2500">
              <a:latin typeface="Cambria"/>
              <a:cs typeface="Cambria"/>
            </a:endParaRPr>
          </a:p>
          <a:p>
            <a:pPr marL="355600" marR="295275" indent="-342900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Some </a:t>
            </a:r>
            <a:r>
              <a:rPr dirty="0" sz="2500">
                <a:latin typeface="Cambria"/>
                <a:cs typeface="Cambria"/>
              </a:rPr>
              <a:t>can </a:t>
            </a:r>
            <a:r>
              <a:rPr dirty="0" sz="2500" spc="-5">
                <a:latin typeface="Cambria"/>
                <a:cs typeface="Cambria"/>
              </a:rPr>
              <a:t>be </a:t>
            </a:r>
            <a:r>
              <a:rPr dirty="0" sz="2500" spc="-15">
                <a:latin typeface="Cambria"/>
                <a:cs typeface="Cambria"/>
              </a:rPr>
              <a:t>referenced </a:t>
            </a:r>
            <a:r>
              <a:rPr dirty="0" sz="2500" spc="-10">
                <a:latin typeface="Cambria"/>
                <a:cs typeface="Cambria"/>
              </a:rPr>
              <a:t>throughout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5">
                <a:latin typeface="Cambria"/>
                <a:cs typeface="Cambria"/>
              </a:rPr>
              <a:t>program, </a:t>
            </a:r>
            <a:r>
              <a:rPr dirty="0" sz="2500" spc="-5">
                <a:latin typeface="Cambria"/>
                <a:cs typeface="Cambria"/>
              </a:rPr>
              <a:t>others  </a:t>
            </a:r>
            <a:r>
              <a:rPr dirty="0" sz="2500" spc="-15">
                <a:latin typeface="Cambria"/>
                <a:cs typeface="Cambria"/>
              </a:rPr>
              <a:t>from </a:t>
            </a:r>
            <a:r>
              <a:rPr dirty="0" sz="2500" spc="-20">
                <a:latin typeface="Cambria"/>
                <a:cs typeface="Cambria"/>
              </a:rPr>
              <a:t>only </a:t>
            </a:r>
            <a:r>
              <a:rPr dirty="0" sz="2500" spc="-10">
                <a:latin typeface="Cambria"/>
                <a:cs typeface="Cambria"/>
              </a:rPr>
              <a:t>portions </a:t>
            </a:r>
            <a:r>
              <a:rPr dirty="0" sz="2500" spc="-5">
                <a:latin typeface="Cambria"/>
                <a:cs typeface="Cambria"/>
              </a:rPr>
              <a:t>of a</a:t>
            </a:r>
            <a:r>
              <a:rPr dirty="0" sz="2500" spc="105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program.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An identifier’s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linkage </a:t>
            </a:r>
            <a:r>
              <a:rPr dirty="0" sz="2500" spc="-10">
                <a:latin typeface="Cambria"/>
                <a:cs typeface="Cambria"/>
              </a:rPr>
              <a:t>determines </a:t>
            </a:r>
            <a:r>
              <a:rPr dirty="0" sz="2500" spc="-15">
                <a:latin typeface="Cambria"/>
                <a:cs typeface="Cambria"/>
              </a:rPr>
              <a:t>for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multiple-source-  </a:t>
            </a:r>
            <a:r>
              <a:rPr dirty="0" sz="2500" spc="-5">
                <a:latin typeface="Cambria"/>
                <a:cs typeface="Cambria"/>
              </a:rPr>
              <a:t>file </a:t>
            </a:r>
            <a:r>
              <a:rPr dirty="0" sz="2500" spc="-15">
                <a:latin typeface="Cambria"/>
                <a:cs typeface="Cambria"/>
              </a:rPr>
              <a:t>program </a:t>
            </a:r>
            <a:r>
              <a:rPr dirty="0" sz="2500" spc="-10">
                <a:latin typeface="Cambria"/>
                <a:cs typeface="Cambria"/>
              </a:rPr>
              <a:t>whether </a:t>
            </a:r>
            <a:r>
              <a:rPr dirty="0" sz="2500" spc="-5">
                <a:latin typeface="Cambria"/>
                <a:cs typeface="Cambria"/>
              </a:rPr>
              <a:t>the identifier is </a:t>
            </a:r>
            <a:r>
              <a:rPr dirty="0" sz="2500" spc="-10">
                <a:latin typeface="Cambria"/>
                <a:cs typeface="Cambria"/>
              </a:rPr>
              <a:t>known </a:t>
            </a:r>
            <a:r>
              <a:rPr dirty="0" sz="2500" spc="-20">
                <a:latin typeface="Cambria"/>
                <a:cs typeface="Cambria"/>
              </a:rPr>
              <a:t>only </a:t>
            </a: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ambria"/>
                <a:cs typeface="Cambria"/>
              </a:rPr>
              <a:t>the  current source </a:t>
            </a:r>
            <a:r>
              <a:rPr dirty="0" sz="2500" spc="-5">
                <a:latin typeface="Cambria"/>
                <a:cs typeface="Cambria"/>
              </a:rPr>
              <a:t>file or in </a:t>
            </a:r>
            <a:r>
              <a:rPr dirty="0" sz="2500" spc="-20">
                <a:latin typeface="Cambria"/>
                <a:cs typeface="Cambria"/>
              </a:rPr>
              <a:t>any </a:t>
            </a:r>
            <a:r>
              <a:rPr dirty="0" sz="2500" spc="-10">
                <a:latin typeface="Cambria"/>
                <a:cs typeface="Cambria"/>
              </a:rPr>
              <a:t>source </a:t>
            </a:r>
            <a:r>
              <a:rPr dirty="0" sz="2500" spc="-5">
                <a:latin typeface="Cambria"/>
                <a:cs typeface="Cambria"/>
              </a:rPr>
              <a:t>file </a:t>
            </a:r>
            <a:r>
              <a:rPr dirty="0" sz="2500" spc="-10">
                <a:latin typeface="Cambria"/>
                <a:cs typeface="Cambria"/>
              </a:rPr>
              <a:t>with proper  declarations.</a:t>
            </a:r>
            <a:endParaRPr sz="2500">
              <a:latin typeface="Cambria"/>
              <a:cs typeface="Cambria"/>
            </a:endParaRPr>
          </a:p>
          <a:p>
            <a:pPr marL="355600" marR="869315" indent="-342900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This section discusses </a:t>
            </a:r>
            <a:r>
              <a:rPr dirty="0" sz="2500" spc="-15">
                <a:latin typeface="Cambria"/>
                <a:cs typeface="Cambria"/>
              </a:rPr>
              <a:t>storage </a:t>
            </a:r>
            <a:r>
              <a:rPr dirty="0" sz="2500" spc="-5">
                <a:latin typeface="Cambria"/>
                <a:cs typeface="Cambria"/>
              </a:rPr>
              <a:t>classes and </a:t>
            </a:r>
            <a:r>
              <a:rPr dirty="0" sz="2500" spc="-15">
                <a:latin typeface="Cambria"/>
                <a:cs typeface="Cambria"/>
              </a:rPr>
              <a:t>storage  </a:t>
            </a:r>
            <a:r>
              <a:rPr dirty="0" sz="2500" spc="-10">
                <a:latin typeface="Cambria"/>
                <a:cs typeface="Cambria"/>
              </a:rPr>
              <a:t>duration.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764" y="547242"/>
            <a:ext cx="604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5.12	</a:t>
            </a:r>
            <a:r>
              <a:rPr dirty="0" spc="-5"/>
              <a:t>Storage </a:t>
            </a:r>
            <a:r>
              <a:rPr dirty="0"/>
              <a:t>Classes</a:t>
            </a:r>
            <a:r>
              <a:rPr dirty="0" spc="-8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382"/>
            <a:ext cx="7948295" cy="418020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Section </a:t>
            </a:r>
            <a:r>
              <a:rPr dirty="0" sz="2500" spc="-5">
                <a:latin typeface="Cambria"/>
                <a:cs typeface="Cambria"/>
              </a:rPr>
              <a:t>5.13 discusses</a:t>
            </a:r>
            <a:r>
              <a:rPr dirty="0" sz="2500" spc="6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scope.</a:t>
            </a:r>
            <a:endParaRPr sz="2500">
              <a:latin typeface="Cambria"/>
              <a:cs typeface="Cambria"/>
            </a:endParaRPr>
          </a:p>
          <a:p>
            <a:pPr marL="355600" marR="1765300" indent="-342900">
              <a:lnSpc>
                <a:spcPts val="27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Chapter 14 discusses identifier </a:t>
            </a:r>
            <a:r>
              <a:rPr dirty="0" sz="2500" spc="-10">
                <a:latin typeface="Cambria"/>
                <a:cs typeface="Cambria"/>
              </a:rPr>
              <a:t>linkage and  </a:t>
            </a:r>
            <a:r>
              <a:rPr dirty="0" sz="2500" spc="-15">
                <a:latin typeface="Cambria"/>
                <a:cs typeface="Cambria"/>
              </a:rPr>
              <a:t>programming </a:t>
            </a:r>
            <a:r>
              <a:rPr dirty="0" sz="2500" spc="-10">
                <a:latin typeface="Cambria"/>
                <a:cs typeface="Cambria"/>
              </a:rPr>
              <a:t>with multiple source</a:t>
            </a:r>
            <a:r>
              <a:rPr dirty="0" sz="2500" spc="12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files.</a:t>
            </a:r>
            <a:endParaRPr sz="2500">
              <a:latin typeface="Cambria"/>
              <a:cs typeface="Cambria"/>
            </a:endParaRPr>
          </a:p>
          <a:p>
            <a:pPr marL="355600" marR="212725" indent="-342900">
              <a:lnSpc>
                <a:spcPts val="27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storage-class </a:t>
            </a:r>
            <a:r>
              <a:rPr dirty="0" sz="2500" spc="-5">
                <a:latin typeface="Cambria"/>
                <a:cs typeface="Cambria"/>
              </a:rPr>
              <a:t>specifiers </a:t>
            </a:r>
            <a:r>
              <a:rPr dirty="0" sz="2500">
                <a:latin typeface="Cambria"/>
                <a:cs typeface="Cambria"/>
              </a:rPr>
              <a:t>can </a:t>
            </a:r>
            <a:r>
              <a:rPr dirty="0" sz="2500" spc="-5">
                <a:latin typeface="Cambria"/>
                <a:cs typeface="Cambria"/>
              </a:rPr>
              <a:t>be split </a:t>
            </a:r>
            <a:r>
              <a:rPr dirty="0" sz="2500" spc="-10">
                <a:latin typeface="Cambria"/>
                <a:cs typeface="Cambria"/>
              </a:rPr>
              <a:t>into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automatic  </a:t>
            </a:r>
            <a:r>
              <a:rPr dirty="0" sz="2500" spc="-15">
                <a:solidFill>
                  <a:srgbClr val="0000FF"/>
                </a:solidFill>
                <a:latin typeface="Cambria"/>
                <a:cs typeface="Cambria"/>
              </a:rPr>
              <a:t>storage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duration </a:t>
            </a:r>
            <a:r>
              <a:rPr dirty="0" sz="2500" spc="-10">
                <a:latin typeface="Cambria"/>
                <a:cs typeface="Cambria"/>
              </a:rPr>
              <a:t>and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static </a:t>
            </a:r>
            <a:r>
              <a:rPr dirty="0" sz="2500" spc="-15">
                <a:solidFill>
                  <a:srgbClr val="0000FF"/>
                </a:solidFill>
                <a:latin typeface="Cambria"/>
                <a:cs typeface="Cambria"/>
              </a:rPr>
              <a:t>storage</a:t>
            </a:r>
            <a:r>
              <a:rPr dirty="0" sz="2500" spc="19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duration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113664" indent="-342900">
              <a:lnSpc>
                <a:spcPts val="276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30">
                <a:latin typeface="Cambria"/>
                <a:cs typeface="Cambria"/>
              </a:rPr>
              <a:t>Keyword </a:t>
            </a:r>
            <a:r>
              <a:rPr dirty="0" sz="2500" spc="-10">
                <a:latin typeface="Consolas"/>
                <a:cs typeface="Consolas"/>
              </a:rPr>
              <a:t>auto</a:t>
            </a:r>
            <a:r>
              <a:rPr dirty="0" sz="2500" spc="-53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used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declare </a:t>
            </a:r>
            <a:r>
              <a:rPr dirty="0" sz="2500" spc="-15">
                <a:latin typeface="Cambria"/>
                <a:cs typeface="Cambria"/>
              </a:rPr>
              <a:t>variables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automatic  </a:t>
            </a:r>
            <a:r>
              <a:rPr dirty="0" sz="2500" spc="-15">
                <a:latin typeface="Cambria"/>
                <a:cs typeface="Cambria"/>
              </a:rPr>
              <a:t>storage</a:t>
            </a:r>
            <a:r>
              <a:rPr dirty="0" sz="2500" spc="4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duration.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7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20">
                <a:latin typeface="Cambria"/>
                <a:cs typeface="Cambria"/>
              </a:rPr>
              <a:t>Variables </a:t>
            </a:r>
            <a:r>
              <a:rPr dirty="0" sz="2500" spc="-10">
                <a:latin typeface="Cambria"/>
                <a:cs typeface="Cambria"/>
              </a:rPr>
              <a:t>with automatic </a:t>
            </a:r>
            <a:r>
              <a:rPr dirty="0" sz="2500" spc="-15">
                <a:latin typeface="Cambria"/>
                <a:cs typeface="Cambria"/>
              </a:rPr>
              <a:t>storage </a:t>
            </a:r>
            <a:r>
              <a:rPr dirty="0" sz="2500" spc="-10">
                <a:latin typeface="Cambria"/>
                <a:cs typeface="Cambria"/>
              </a:rPr>
              <a:t>duration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10">
                <a:latin typeface="Cambria"/>
                <a:cs typeface="Cambria"/>
              </a:rPr>
              <a:t>created  when the block </a:t>
            </a: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ambria"/>
                <a:cs typeface="Cambria"/>
              </a:rPr>
              <a:t>which they’re </a:t>
            </a:r>
            <a:r>
              <a:rPr dirty="0" sz="2500" spc="-5">
                <a:latin typeface="Cambria"/>
                <a:cs typeface="Cambria"/>
              </a:rPr>
              <a:t>defined is </a:t>
            </a:r>
            <a:r>
              <a:rPr dirty="0" sz="2500" spc="-10">
                <a:latin typeface="Cambria"/>
                <a:cs typeface="Cambria"/>
              </a:rPr>
              <a:t>entered; </a:t>
            </a:r>
            <a:r>
              <a:rPr dirty="0" sz="2500" spc="-15">
                <a:latin typeface="Cambria"/>
                <a:cs typeface="Cambria"/>
              </a:rPr>
              <a:t>they  </a:t>
            </a:r>
            <a:r>
              <a:rPr dirty="0" sz="2500" spc="-10">
                <a:latin typeface="Cambria"/>
                <a:cs typeface="Cambria"/>
              </a:rPr>
              <a:t>exist while the block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5">
                <a:latin typeface="Cambria"/>
                <a:cs typeface="Cambria"/>
              </a:rPr>
              <a:t>active,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they’re </a:t>
            </a:r>
            <a:r>
              <a:rPr dirty="0" sz="2500" spc="-20">
                <a:latin typeface="Cambria"/>
                <a:cs typeface="Cambria"/>
              </a:rPr>
              <a:t>destroyed  </a:t>
            </a:r>
            <a:r>
              <a:rPr dirty="0" sz="2500" spc="-10">
                <a:latin typeface="Cambria"/>
                <a:cs typeface="Cambria"/>
              </a:rPr>
              <a:t>when </a:t>
            </a:r>
            <a:r>
              <a:rPr dirty="0" sz="2500" spc="-5">
                <a:latin typeface="Cambria"/>
                <a:cs typeface="Cambria"/>
              </a:rPr>
              <a:t>the block is</a:t>
            </a:r>
            <a:r>
              <a:rPr dirty="0" sz="2500" spc="4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exited.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764" y="547242"/>
            <a:ext cx="604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5.12	</a:t>
            </a:r>
            <a:r>
              <a:rPr dirty="0" spc="-5"/>
              <a:t>Storage </a:t>
            </a:r>
            <a:r>
              <a:rPr dirty="0"/>
              <a:t>Classes</a:t>
            </a:r>
            <a:r>
              <a:rPr dirty="0" spc="-8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736"/>
            <a:ext cx="7784465" cy="431800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865"/>
              </a:spcBef>
            </a:pPr>
            <a:r>
              <a:rPr dirty="0" sz="3200" spc="-5" b="1" i="1">
                <a:latin typeface="Cambria"/>
                <a:cs typeface="Cambria"/>
              </a:rPr>
              <a:t>Local</a:t>
            </a:r>
            <a:r>
              <a:rPr dirty="0" sz="3200" spc="-20" b="1" i="1">
                <a:latin typeface="Cambria"/>
                <a:cs typeface="Cambria"/>
              </a:rPr>
              <a:t> </a:t>
            </a:r>
            <a:r>
              <a:rPr dirty="0" sz="3200" spc="-25" b="1" i="1">
                <a:latin typeface="Cambria"/>
                <a:cs typeface="Cambria"/>
              </a:rPr>
              <a:t>Variables</a:t>
            </a:r>
            <a:endParaRPr sz="3200">
              <a:latin typeface="Cambria"/>
              <a:cs typeface="Cambria"/>
            </a:endParaRPr>
          </a:p>
          <a:p>
            <a:pPr marL="355600" marR="1485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mbria"/>
                <a:cs typeface="Cambria"/>
              </a:rPr>
              <a:t>Only </a:t>
            </a:r>
            <a:r>
              <a:rPr dirty="0" sz="3200" spc="-15">
                <a:latin typeface="Cambria"/>
                <a:cs typeface="Cambria"/>
              </a:rPr>
              <a:t>variables </a:t>
            </a:r>
            <a:r>
              <a:rPr dirty="0" sz="3200">
                <a:latin typeface="Cambria"/>
                <a:cs typeface="Cambria"/>
              </a:rPr>
              <a:t>can </a:t>
            </a:r>
            <a:r>
              <a:rPr dirty="0" sz="3200" spc="-30">
                <a:latin typeface="Cambria"/>
                <a:cs typeface="Cambria"/>
              </a:rPr>
              <a:t>have </a:t>
            </a:r>
            <a:r>
              <a:rPr dirty="0" sz="3200" spc="-5">
                <a:latin typeface="Cambria"/>
                <a:cs typeface="Cambria"/>
              </a:rPr>
              <a:t>automatic </a:t>
            </a:r>
            <a:r>
              <a:rPr dirty="0" sz="3200" spc="-15">
                <a:latin typeface="Cambria"/>
                <a:cs typeface="Cambria"/>
              </a:rPr>
              <a:t>storage  </a:t>
            </a:r>
            <a:r>
              <a:rPr dirty="0" sz="3200" spc="-10">
                <a:latin typeface="Cambria"/>
                <a:cs typeface="Cambria"/>
              </a:rPr>
              <a:t>duration.</a:t>
            </a:r>
            <a:endParaRPr sz="3200">
              <a:latin typeface="Cambria"/>
              <a:cs typeface="Cambria"/>
            </a:endParaRPr>
          </a:p>
          <a:p>
            <a:pPr marL="355600" marR="14604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A </a:t>
            </a:r>
            <a:r>
              <a:rPr dirty="0" sz="3200" spc="-10">
                <a:latin typeface="Cambria"/>
                <a:cs typeface="Cambria"/>
              </a:rPr>
              <a:t>function’s </a:t>
            </a:r>
            <a:r>
              <a:rPr dirty="0" sz="3200" spc="-5">
                <a:latin typeface="Cambria"/>
                <a:cs typeface="Cambria"/>
              </a:rPr>
              <a:t>local </a:t>
            </a:r>
            <a:r>
              <a:rPr dirty="0" sz="3200" spc="-10">
                <a:latin typeface="Cambria"/>
                <a:cs typeface="Cambria"/>
              </a:rPr>
              <a:t>variables </a:t>
            </a:r>
            <a:r>
              <a:rPr dirty="0" sz="3200">
                <a:latin typeface="Cambria"/>
                <a:cs typeface="Cambria"/>
              </a:rPr>
              <a:t>(those </a:t>
            </a:r>
            <a:r>
              <a:rPr dirty="0" sz="3200" spc="-5">
                <a:latin typeface="Cambria"/>
                <a:cs typeface="Cambria"/>
              </a:rPr>
              <a:t>declared 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5">
                <a:latin typeface="Cambria"/>
                <a:cs typeface="Cambria"/>
              </a:rPr>
              <a:t>parameter </a:t>
            </a:r>
            <a:r>
              <a:rPr dirty="0" sz="3200" spc="-5">
                <a:latin typeface="Cambria"/>
                <a:cs typeface="Cambria"/>
              </a:rPr>
              <a:t>list </a:t>
            </a:r>
            <a:r>
              <a:rPr dirty="0" sz="3200">
                <a:latin typeface="Cambria"/>
                <a:cs typeface="Cambria"/>
              </a:rPr>
              <a:t>or function </a:t>
            </a:r>
            <a:r>
              <a:rPr dirty="0" sz="3200" spc="-15">
                <a:latin typeface="Cambria"/>
                <a:cs typeface="Cambria"/>
              </a:rPr>
              <a:t>body)  </a:t>
            </a:r>
            <a:r>
              <a:rPr dirty="0" sz="3200" spc="-10">
                <a:latin typeface="Cambria"/>
                <a:cs typeface="Cambria"/>
              </a:rPr>
              <a:t>normally </a:t>
            </a:r>
            <a:r>
              <a:rPr dirty="0" sz="3200" spc="-30">
                <a:latin typeface="Cambria"/>
                <a:cs typeface="Cambria"/>
              </a:rPr>
              <a:t>have </a:t>
            </a:r>
            <a:r>
              <a:rPr dirty="0" sz="3200" spc="-5">
                <a:latin typeface="Cambria"/>
                <a:cs typeface="Cambria"/>
              </a:rPr>
              <a:t>automatic </a:t>
            </a:r>
            <a:r>
              <a:rPr dirty="0" sz="3200" spc="-15">
                <a:latin typeface="Cambria"/>
                <a:cs typeface="Cambria"/>
              </a:rPr>
              <a:t>storage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duration.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ct val="101899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latin typeface="Cambria"/>
                <a:cs typeface="Cambria"/>
              </a:rPr>
              <a:t>Keyword </a:t>
            </a:r>
            <a:r>
              <a:rPr dirty="0" sz="3200">
                <a:latin typeface="Consolas"/>
                <a:cs typeface="Consolas"/>
              </a:rPr>
              <a:t>auto</a:t>
            </a:r>
            <a:r>
              <a:rPr dirty="0" sz="3200" spc="-1070">
                <a:latin typeface="Consolas"/>
                <a:cs typeface="Consolas"/>
              </a:rPr>
              <a:t> </a:t>
            </a:r>
            <a:r>
              <a:rPr dirty="0" sz="3200" spc="-15">
                <a:latin typeface="Cambria"/>
                <a:cs typeface="Cambria"/>
              </a:rPr>
              <a:t>explicitly </a:t>
            </a:r>
            <a:r>
              <a:rPr dirty="0" sz="3200" spc="-10">
                <a:latin typeface="Cambria"/>
                <a:cs typeface="Cambria"/>
              </a:rPr>
              <a:t>declares variables 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automatic </a:t>
            </a:r>
            <a:r>
              <a:rPr dirty="0" sz="3200" spc="-15">
                <a:latin typeface="Cambria"/>
                <a:cs typeface="Cambria"/>
              </a:rPr>
              <a:t>storage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duration.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764" y="547242"/>
            <a:ext cx="604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5.12	</a:t>
            </a:r>
            <a:r>
              <a:rPr dirty="0" spc="-5"/>
              <a:t>Storage </a:t>
            </a:r>
            <a:r>
              <a:rPr dirty="0"/>
              <a:t>Classes</a:t>
            </a:r>
            <a:r>
              <a:rPr dirty="0" spc="-8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7735570" cy="3050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4229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Local </a:t>
            </a:r>
            <a:r>
              <a:rPr dirty="0" sz="3200" spc="-10">
                <a:latin typeface="Cambria"/>
                <a:cs typeface="Cambria"/>
              </a:rPr>
              <a:t>variables </a:t>
            </a:r>
            <a:r>
              <a:rPr dirty="0" sz="3200" spc="-30">
                <a:latin typeface="Cambria"/>
                <a:cs typeface="Cambria"/>
              </a:rPr>
              <a:t>have </a:t>
            </a:r>
            <a:r>
              <a:rPr dirty="0" sz="3200" spc="-5">
                <a:latin typeface="Cambria"/>
                <a:cs typeface="Cambria"/>
              </a:rPr>
              <a:t>automatic </a:t>
            </a:r>
            <a:r>
              <a:rPr dirty="0" sz="3200" spc="-15">
                <a:latin typeface="Cambria"/>
                <a:cs typeface="Cambria"/>
              </a:rPr>
              <a:t>storage  </a:t>
            </a:r>
            <a:r>
              <a:rPr dirty="0" sz="3200" spc="-10">
                <a:latin typeface="Cambria"/>
                <a:cs typeface="Cambria"/>
              </a:rPr>
              <a:t>duration </a:t>
            </a:r>
            <a:r>
              <a:rPr dirty="0" sz="3200" spc="-20">
                <a:latin typeface="Cambria"/>
                <a:cs typeface="Cambria"/>
              </a:rPr>
              <a:t>by </a:t>
            </a:r>
            <a:r>
              <a:rPr dirty="0" sz="3200" spc="-5" i="1">
                <a:latin typeface="Cambria"/>
                <a:cs typeface="Cambria"/>
              </a:rPr>
              <a:t>default</a:t>
            </a:r>
            <a:r>
              <a:rPr dirty="0" sz="3200" spc="-5">
                <a:latin typeface="Cambria"/>
                <a:cs typeface="Cambria"/>
              </a:rPr>
              <a:t>, </a:t>
            </a:r>
            <a:r>
              <a:rPr dirty="0" sz="3200">
                <a:latin typeface="Cambria"/>
                <a:cs typeface="Cambria"/>
              </a:rPr>
              <a:t>so </a:t>
            </a:r>
            <a:r>
              <a:rPr dirty="0" sz="3200" spc="-25">
                <a:latin typeface="Cambria"/>
                <a:cs typeface="Cambria"/>
              </a:rPr>
              <a:t>keyword </a:t>
            </a:r>
            <a:r>
              <a:rPr dirty="0" sz="3200">
                <a:latin typeface="Consolas"/>
                <a:cs typeface="Consolas"/>
              </a:rPr>
              <a:t>auto</a:t>
            </a:r>
            <a:r>
              <a:rPr dirty="0" sz="3200" spc="-1125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is  </a:t>
            </a:r>
            <a:r>
              <a:rPr dirty="0" sz="3200" spc="-35">
                <a:latin typeface="Cambria"/>
                <a:cs typeface="Cambria"/>
              </a:rPr>
              <a:t>rarely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used.</a:t>
            </a:r>
            <a:endParaRPr sz="3200">
              <a:latin typeface="Cambria"/>
              <a:cs typeface="Cambria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spc="-40">
                <a:latin typeface="Cambria"/>
                <a:cs typeface="Cambria"/>
              </a:rPr>
              <a:t>For </a:t>
            </a:r>
            <a:r>
              <a:rPr dirty="0" sz="3200" spc="-5">
                <a:latin typeface="Cambria"/>
                <a:cs typeface="Cambria"/>
              </a:rPr>
              <a:t>the remainder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 text, we’ll </a:t>
            </a:r>
            <a:r>
              <a:rPr dirty="0" sz="3200" spc="-20">
                <a:latin typeface="Cambria"/>
                <a:cs typeface="Cambria"/>
              </a:rPr>
              <a:t>refer </a:t>
            </a:r>
            <a:r>
              <a:rPr dirty="0" sz="3200" spc="-15">
                <a:latin typeface="Cambria"/>
                <a:cs typeface="Cambria"/>
              </a:rPr>
              <a:t>to  </a:t>
            </a:r>
            <a:r>
              <a:rPr dirty="0" sz="3200" spc="-10">
                <a:latin typeface="Cambria"/>
                <a:cs typeface="Cambria"/>
              </a:rPr>
              <a:t>variables </a:t>
            </a:r>
            <a:r>
              <a:rPr dirty="0" sz="3200">
                <a:latin typeface="Cambria"/>
                <a:cs typeface="Cambria"/>
              </a:rPr>
              <a:t>with </a:t>
            </a:r>
            <a:r>
              <a:rPr dirty="0" sz="3200" spc="-5">
                <a:latin typeface="Cambria"/>
                <a:cs typeface="Cambria"/>
              </a:rPr>
              <a:t>automatic </a:t>
            </a:r>
            <a:r>
              <a:rPr dirty="0" sz="3200" spc="-15">
                <a:latin typeface="Cambria"/>
                <a:cs typeface="Cambria"/>
              </a:rPr>
              <a:t>storage </a:t>
            </a:r>
            <a:r>
              <a:rPr dirty="0" sz="3200" spc="-10">
                <a:latin typeface="Cambria"/>
                <a:cs typeface="Cambria"/>
              </a:rPr>
              <a:t>duration  simply </a:t>
            </a:r>
            <a:r>
              <a:rPr dirty="0" sz="3200" spc="-5">
                <a:latin typeface="Cambria"/>
                <a:cs typeface="Cambria"/>
              </a:rPr>
              <a:t>as </a:t>
            </a:r>
            <a:r>
              <a:rPr dirty="0" sz="3200" spc="-5">
                <a:solidFill>
                  <a:srgbClr val="0000FF"/>
                </a:solidFill>
                <a:latin typeface="Cambria"/>
                <a:cs typeface="Cambria"/>
              </a:rPr>
              <a:t>automatic</a:t>
            </a:r>
            <a:r>
              <a:rPr dirty="0" sz="3200" spc="-3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mbria"/>
                <a:cs typeface="Cambria"/>
              </a:rPr>
              <a:t>variables</a:t>
            </a:r>
            <a:r>
              <a:rPr dirty="0" sz="3200" spc="-1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37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9233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764" y="547242"/>
            <a:ext cx="604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5.12	</a:t>
            </a:r>
            <a:r>
              <a:rPr dirty="0" spc="-5"/>
              <a:t>Storage </a:t>
            </a:r>
            <a:r>
              <a:rPr dirty="0"/>
              <a:t>Classes</a:t>
            </a:r>
            <a:r>
              <a:rPr dirty="0" spc="-8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1729"/>
            <a:ext cx="7822565" cy="438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>
              <a:lnSpc>
                <a:spcPts val="3225"/>
              </a:lnSpc>
              <a:spcBef>
                <a:spcPts val="100"/>
              </a:spcBef>
            </a:pPr>
            <a:r>
              <a:rPr dirty="0" sz="2700" spc="-10" i="1">
                <a:latin typeface="Cambria"/>
                <a:cs typeface="Cambria"/>
              </a:rPr>
              <a:t>Static </a:t>
            </a:r>
            <a:r>
              <a:rPr dirty="0" sz="2700" spc="-15" i="1">
                <a:latin typeface="Cambria"/>
                <a:cs typeface="Cambria"/>
              </a:rPr>
              <a:t>Storage</a:t>
            </a:r>
            <a:r>
              <a:rPr dirty="0" sz="2700" spc="60" i="1">
                <a:latin typeface="Cambria"/>
                <a:cs typeface="Cambria"/>
              </a:rPr>
              <a:t> </a:t>
            </a:r>
            <a:r>
              <a:rPr dirty="0" sz="2700" spc="-5" i="1">
                <a:latin typeface="Cambria"/>
                <a:cs typeface="Cambria"/>
              </a:rPr>
              <a:t>Class</a:t>
            </a:r>
            <a:endParaRPr sz="2700">
              <a:latin typeface="Cambria"/>
              <a:cs typeface="Cambria"/>
            </a:endParaRPr>
          </a:p>
          <a:p>
            <a:pPr marL="355600" marR="725170" indent="-342900">
              <a:lnSpc>
                <a:spcPct val="806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20">
                <a:latin typeface="Cambria"/>
                <a:cs typeface="Cambria"/>
              </a:rPr>
              <a:t>Keywords </a:t>
            </a:r>
            <a:r>
              <a:rPr dirty="0" sz="2700">
                <a:latin typeface="Consolas"/>
                <a:cs typeface="Consolas"/>
              </a:rPr>
              <a:t>extern</a:t>
            </a:r>
            <a:r>
              <a:rPr dirty="0" sz="2700" spc="-900">
                <a:latin typeface="Consolas"/>
                <a:cs typeface="Consolas"/>
              </a:rPr>
              <a:t> </a:t>
            </a:r>
            <a:r>
              <a:rPr dirty="0" sz="2700" spc="-5">
                <a:latin typeface="Cambria"/>
                <a:cs typeface="Cambria"/>
              </a:rPr>
              <a:t>and</a:t>
            </a:r>
            <a:r>
              <a:rPr dirty="0" sz="2700">
                <a:latin typeface="Cambria"/>
                <a:cs typeface="Cambria"/>
              </a:rPr>
              <a:t> </a:t>
            </a:r>
            <a:r>
              <a:rPr dirty="0" sz="2700">
                <a:latin typeface="Consolas"/>
                <a:cs typeface="Consolas"/>
              </a:rPr>
              <a:t>static</a:t>
            </a:r>
            <a:r>
              <a:rPr dirty="0" sz="2700" spc="-890">
                <a:latin typeface="Consolas"/>
                <a:cs typeface="Consolas"/>
              </a:rPr>
              <a:t> </a:t>
            </a:r>
            <a:r>
              <a:rPr dirty="0" sz="2700" spc="-15">
                <a:latin typeface="Cambria"/>
                <a:cs typeface="Cambria"/>
              </a:rPr>
              <a:t>are</a:t>
            </a:r>
            <a:r>
              <a:rPr dirty="0" sz="2700" spc="-3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used</a:t>
            </a:r>
            <a:r>
              <a:rPr dirty="0" sz="2700" spc="-2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in</a:t>
            </a:r>
            <a:r>
              <a:rPr dirty="0" sz="2700" spc="-5">
                <a:latin typeface="Cambria"/>
                <a:cs typeface="Cambria"/>
              </a:rPr>
              <a:t> the  declarations of </a:t>
            </a:r>
            <a:r>
              <a:rPr dirty="0" sz="2700">
                <a:latin typeface="Cambria"/>
                <a:cs typeface="Cambria"/>
              </a:rPr>
              <a:t>identifiers </a:t>
            </a:r>
            <a:r>
              <a:rPr dirty="0" sz="2700" spc="-15">
                <a:latin typeface="Cambria"/>
                <a:cs typeface="Cambria"/>
              </a:rPr>
              <a:t>for </a:t>
            </a:r>
            <a:r>
              <a:rPr dirty="0" sz="2700" spc="-10">
                <a:latin typeface="Cambria"/>
                <a:cs typeface="Cambria"/>
              </a:rPr>
              <a:t>variables </a:t>
            </a:r>
            <a:r>
              <a:rPr dirty="0" sz="2700">
                <a:latin typeface="Cambria"/>
                <a:cs typeface="Cambria"/>
              </a:rPr>
              <a:t>and  functions of static </a:t>
            </a:r>
            <a:r>
              <a:rPr dirty="0" sz="2700" spc="-15">
                <a:latin typeface="Cambria"/>
                <a:cs typeface="Cambria"/>
              </a:rPr>
              <a:t>storage</a:t>
            </a:r>
            <a:r>
              <a:rPr dirty="0" sz="2700" spc="-5">
                <a:latin typeface="Cambria"/>
                <a:cs typeface="Cambria"/>
              </a:rPr>
              <a:t> </a:t>
            </a:r>
            <a:r>
              <a:rPr dirty="0" sz="2700" spc="-10">
                <a:latin typeface="Cambria"/>
                <a:cs typeface="Cambria"/>
              </a:rPr>
              <a:t>duration.</a:t>
            </a:r>
            <a:endParaRPr sz="2700">
              <a:latin typeface="Cambria"/>
              <a:cs typeface="Cambria"/>
            </a:endParaRPr>
          </a:p>
          <a:p>
            <a:pPr marL="355600" marR="100965" indent="-342900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Identifiers of </a:t>
            </a:r>
            <a:r>
              <a:rPr dirty="0" sz="2700" spc="-5">
                <a:latin typeface="Cambria"/>
                <a:cs typeface="Cambria"/>
              </a:rPr>
              <a:t>static </a:t>
            </a:r>
            <a:r>
              <a:rPr dirty="0" sz="2700" spc="-15">
                <a:latin typeface="Cambria"/>
                <a:cs typeface="Cambria"/>
              </a:rPr>
              <a:t>storage </a:t>
            </a:r>
            <a:r>
              <a:rPr dirty="0" sz="2700" spc="-10">
                <a:latin typeface="Cambria"/>
                <a:cs typeface="Cambria"/>
              </a:rPr>
              <a:t>duration exist from </a:t>
            </a:r>
            <a:r>
              <a:rPr dirty="0" sz="2700" spc="-5">
                <a:latin typeface="Cambria"/>
                <a:cs typeface="Cambria"/>
              </a:rPr>
              <a:t>the  time at which the </a:t>
            </a:r>
            <a:r>
              <a:rPr dirty="0" sz="2700" spc="-15">
                <a:latin typeface="Cambria"/>
                <a:cs typeface="Cambria"/>
              </a:rPr>
              <a:t>program </a:t>
            </a:r>
            <a:r>
              <a:rPr dirty="0" sz="2700" spc="-5">
                <a:latin typeface="Cambria"/>
                <a:cs typeface="Cambria"/>
              </a:rPr>
              <a:t>begins </a:t>
            </a:r>
            <a:r>
              <a:rPr dirty="0" sz="2700" spc="-15">
                <a:latin typeface="Cambria"/>
                <a:cs typeface="Cambria"/>
              </a:rPr>
              <a:t>execution </a:t>
            </a:r>
            <a:r>
              <a:rPr dirty="0" sz="2700" spc="-5">
                <a:latin typeface="Cambria"/>
                <a:cs typeface="Cambria"/>
              </a:rPr>
              <a:t>until  the </a:t>
            </a:r>
            <a:r>
              <a:rPr dirty="0" sz="2700" spc="-15">
                <a:latin typeface="Cambria"/>
                <a:cs typeface="Cambria"/>
              </a:rPr>
              <a:t>program</a:t>
            </a:r>
            <a:r>
              <a:rPr dirty="0" sz="2700" spc="1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terminates.</a:t>
            </a:r>
            <a:endParaRPr sz="2700">
              <a:latin typeface="Cambria"/>
              <a:cs typeface="Cambria"/>
            </a:endParaRPr>
          </a:p>
          <a:p>
            <a:pPr marL="355600" marR="605790" indent="-342900">
              <a:lnSpc>
                <a:spcPct val="8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latin typeface="Cambria"/>
                <a:cs typeface="Cambria"/>
              </a:rPr>
              <a:t>For </a:t>
            </a:r>
            <a:r>
              <a:rPr dirty="0" sz="2700">
                <a:latin typeface="Cambria"/>
                <a:cs typeface="Cambria"/>
              </a:rPr>
              <a:t>static </a:t>
            </a:r>
            <a:r>
              <a:rPr dirty="0" sz="2700" spc="-10">
                <a:latin typeface="Cambria"/>
                <a:cs typeface="Cambria"/>
              </a:rPr>
              <a:t>variables, </a:t>
            </a:r>
            <a:r>
              <a:rPr dirty="0" sz="2700" spc="-15">
                <a:latin typeface="Cambria"/>
                <a:cs typeface="Cambria"/>
              </a:rPr>
              <a:t>storage </a:t>
            </a:r>
            <a:r>
              <a:rPr dirty="0" sz="2700">
                <a:latin typeface="Cambria"/>
                <a:cs typeface="Cambria"/>
              </a:rPr>
              <a:t>is </a:t>
            </a:r>
            <a:r>
              <a:rPr dirty="0" sz="2700" spc="-10">
                <a:latin typeface="Cambria"/>
                <a:cs typeface="Cambria"/>
              </a:rPr>
              <a:t>allocated </a:t>
            </a:r>
            <a:r>
              <a:rPr dirty="0" sz="2700">
                <a:latin typeface="Cambria"/>
                <a:cs typeface="Cambria"/>
              </a:rPr>
              <a:t>and  initialized </a:t>
            </a:r>
            <a:r>
              <a:rPr dirty="0" sz="2700" i="1">
                <a:latin typeface="Cambria"/>
                <a:cs typeface="Cambria"/>
              </a:rPr>
              <a:t>only </a:t>
            </a:r>
            <a:r>
              <a:rPr dirty="0" sz="2700" spc="-10" i="1">
                <a:latin typeface="Cambria"/>
                <a:cs typeface="Cambria"/>
              </a:rPr>
              <a:t>once</a:t>
            </a:r>
            <a:r>
              <a:rPr dirty="0" sz="2700" spc="-10">
                <a:latin typeface="Cambria"/>
                <a:cs typeface="Cambria"/>
              </a:rPr>
              <a:t>, </a:t>
            </a:r>
            <a:r>
              <a:rPr dirty="0" sz="2700" spc="-5" i="1">
                <a:latin typeface="Cambria"/>
                <a:cs typeface="Cambria"/>
              </a:rPr>
              <a:t>before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5">
                <a:latin typeface="Cambria"/>
                <a:cs typeface="Cambria"/>
              </a:rPr>
              <a:t>program </a:t>
            </a:r>
            <a:r>
              <a:rPr dirty="0" sz="2700" spc="-5">
                <a:latin typeface="Cambria"/>
                <a:cs typeface="Cambria"/>
              </a:rPr>
              <a:t>begins  </a:t>
            </a:r>
            <a:r>
              <a:rPr dirty="0" sz="2700" spc="-10">
                <a:latin typeface="Cambria"/>
                <a:cs typeface="Cambria"/>
              </a:rPr>
              <a:t>execution.</a:t>
            </a:r>
            <a:endParaRPr sz="27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latin typeface="Cambria"/>
                <a:cs typeface="Cambria"/>
              </a:rPr>
              <a:t>For </a:t>
            </a:r>
            <a:r>
              <a:rPr dirty="0" sz="2700">
                <a:latin typeface="Cambria"/>
                <a:cs typeface="Cambria"/>
              </a:rPr>
              <a:t>functions,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name of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function </a:t>
            </a:r>
            <a:r>
              <a:rPr dirty="0" sz="2700" spc="-10">
                <a:latin typeface="Cambria"/>
                <a:cs typeface="Cambria"/>
              </a:rPr>
              <a:t>exists when 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5">
                <a:latin typeface="Cambria"/>
                <a:cs typeface="Cambria"/>
              </a:rPr>
              <a:t>program </a:t>
            </a:r>
            <a:r>
              <a:rPr dirty="0" sz="2700" spc="-5">
                <a:latin typeface="Cambria"/>
                <a:cs typeface="Cambria"/>
              </a:rPr>
              <a:t>begins</a:t>
            </a:r>
            <a:r>
              <a:rPr dirty="0" sz="2700" spc="20">
                <a:latin typeface="Cambria"/>
                <a:cs typeface="Cambria"/>
              </a:rPr>
              <a:t> </a:t>
            </a:r>
            <a:r>
              <a:rPr dirty="0" sz="2700" spc="-10">
                <a:latin typeface="Cambria"/>
                <a:cs typeface="Cambria"/>
              </a:rPr>
              <a:t>execution.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764" y="547242"/>
            <a:ext cx="604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5.12	</a:t>
            </a:r>
            <a:r>
              <a:rPr dirty="0" spc="-5"/>
              <a:t>Storage </a:t>
            </a:r>
            <a:r>
              <a:rPr dirty="0"/>
              <a:t>Classes</a:t>
            </a:r>
            <a:r>
              <a:rPr dirty="0" spc="-8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7937500" cy="440055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just" marL="355600" marR="424180" indent="-34290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50">
                <a:latin typeface="Cambria"/>
                <a:cs typeface="Cambria"/>
              </a:rPr>
              <a:t>However, </a:t>
            </a:r>
            <a:r>
              <a:rPr dirty="0" sz="2500" spc="-20">
                <a:latin typeface="Cambria"/>
                <a:cs typeface="Cambria"/>
              </a:rPr>
              <a:t>even </a:t>
            </a:r>
            <a:r>
              <a:rPr dirty="0" sz="2500" spc="-10">
                <a:latin typeface="Cambria"/>
                <a:cs typeface="Cambria"/>
              </a:rPr>
              <a:t>though the variables </a:t>
            </a:r>
            <a:r>
              <a:rPr dirty="0" sz="2500" spc="-5">
                <a:latin typeface="Cambria"/>
                <a:cs typeface="Cambria"/>
              </a:rPr>
              <a:t>and the function  names </a:t>
            </a:r>
            <a:r>
              <a:rPr dirty="0" sz="2500" spc="-10">
                <a:latin typeface="Cambria"/>
                <a:cs typeface="Cambria"/>
              </a:rPr>
              <a:t>exist </a:t>
            </a:r>
            <a:r>
              <a:rPr dirty="0" sz="2500" spc="-15">
                <a:latin typeface="Cambria"/>
                <a:cs typeface="Cambria"/>
              </a:rPr>
              <a:t>from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start of </a:t>
            </a:r>
            <a:r>
              <a:rPr dirty="0" sz="2500" spc="-15">
                <a:latin typeface="Cambria"/>
                <a:cs typeface="Cambria"/>
              </a:rPr>
              <a:t>program execution, </a:t>
            </a:r>
            <a:r>
              <a:rPr dirty="0" sz="2500" spc="-10">
                <a:latin typeface="Cambria"/>
                <a:cs typeface="Cambria"/>
              </a:rPr>
              <a:t>this  </a:t>
            </a:r>
            <a:r>
              <a:rPr dirty="0" sz="2500" spc="-5">
                <a:latin typeface="Cambria"/>
                <a:cs typeface="Cambria"/>
              </a:rPr>
              <a:t>does </a:t>
            </a:r>
            <a:r>
              <a:rPr dirty="0" sz="2500" spc="-10">
                <a:latin typeface="Cambria"/>
                <a:cs typeface="Cambria"/>
              </a:rPr>
              <a:t>not mean </a:t>
            </a:r>
            <a:r>
              <a:rPr dirty="0" sz="2500" spc="-5">
                <a:latin typeface="Cambria"/>
                <a:cs typeface="Cambria"/>
              </a:rPr>
              <a:t>that </a:t>
            </a:r>
            <a:r>
              <a:rPr dirty="0" sz="2500" spc="-10">
                <a:latin typeface="Cambria"/>
                <a:cs typeface="Cambria"/>
              </a:rPr>
              <a:t>these </a:t>
            </a:r>
            <a:r>
              <a:rPr dirty="0" sz="2500" spc="-5">
                <a:latin typeface="Cambria"/>
                <a:cs typeface="Cambria"/>
              </a:rPr>
              <a:t>identifiers </a:t>
            </a:r>
            <a:r>
              <a:rPr dirty="0" sz="2500">
                <a:latin typeface="Cambria"/>
                <a:cs typeface="Cambria"/>
              </a:rPr>
              <a:t>can be </a:t>
            </a:r>
            <a:r>
              <a:rPr dirty="0" sz="2500" spc="-5">
                <a:latin typeface="Cambria"/>
                <a:cs typeface="Cambria"/>
              </a:rPr>
              <a:t>accessed  </a:t>
            </a:r>
            <a:r>
              <a:rPr dirty="0" sz="2500" spc="-10">
                <a:latin typeface="Cambria"/>
                <a:cs typeface="Cambria"/>
              </a:rPr>
              <a:t>throughout the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program.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7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5">
                <a:latin typeface="Cambria"/>
                <a:cs typeface="Cambria"/>
              </a:rPr>
              <a:t>Storage </a:t>
            </a:r>
            <a:r>
              <a:rPr dirty="0" sz="2500" spc="-10">
                <a:latin typeface="Cambria"/>
                <a:cs typeface="Cambria"/>
              </a:rPr>
              <a:t>duration </a:t>
            </a:r>
            <a:r>
              <a:rPr dirty="0" sz="2500" spc="-5">
                <a:latin typeface="Cambria"/>
                <a:cs typeface="Cambria"/>
              </a:rPr>
              <a:t>and scope </a:t>
            </a:r>
            <a:r>
              <a:rPr dirty="0" sz="2500" spc="-15">
                <a:latin typeface="Cambria"/>
                <a:cs typeface="Cambria"/>
              </a:rPr>
              <a:t>(where </a:t>
            </a:r>
            <a:r>
              <a:rPr dirty="0" sz="2500" spc="-5">
                <a:latin typeface="Cambria"/>
                <a:cs typeface="Cambria"/>
              </a:rPr>
              <a:t>a name </a:t>
            </a:r>
            <a:r>
              <a:rPr dirty="0" sz="2500">
                <a:latin typeface="Cambria"/>
                <a:cs typeface="Cambria"/>
              </a:rPr>
              <a:t>can </a:t>
            </a:r>
            <a:r>
              <a:rPr dirty="0" sz="2500" spc="-5">
                <a:latin typeface="Cambria"/>
                <a:cs typeface="Cambria"/>
              </a:rPr>
              <a:t>be used)  </a:t>
            </a:r>
            <a:r>
              <a:rPr dirty="0" sz="2500" spc="-15">
                <a:latin typeface="Cambria"/>
                <a:cs typeface="Cambria"/>
              </a:rPr>
              <a:t>are separate </a:t>
            </a:r>
            <a:r>
              <a:rPr dirty="0" sz="2500" spc="-5">
                <a:latin typeface="Cambria"/>
                <a:cs typeface="Cambria"/>
              </a:rPr>
              <a:t>issues, as </a:t>
            </a:r>
            <a:r>
              <a:rPr dirty="0" sz="2500" spc="-15">
                <a:latin typeface="Cambria"/>
                <a:cs typeface="Cambria"/>
              </a:rPr>
              <a:t>we’ll </a:t>
            </a:r>
            <a:r>
              <a:rPr dirty="0" sz="2500" spc="-5">
                <a:latin typeface="Cambria"/>
                <a:cs typeface="Cambria"/>
              </a:rPr>
              <a:t>see in </a:t>
            </a:r>
            <a:r>
              <a:rPr dirty="0" sz="2500" spc="-10">
                <a:latin typeface="Cambria"/>
                <a:cs typeface="Cambria"/>
              </a:rPr>
              <a:t>Section</a:t>
            </a:r>
            <a:r>
              <a:rPr dirty="0" sz="2500" spc="20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5.13.</a:t>
            </a:r>
            <a:endParaRPr sz="2500">
              <a:latin typeface="Cambria"/>
              <a:cs typeface="Cambria"/>
            </a:endParaRPr>
          </a:p>
          <a:p>
            <a:pPr marL="355600" marR="43815" indent="-342900">
              <a:lnSpc>
                <a:spcPct val="894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There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20">
                <a:latin typeface="Cambria"/>
                <a:cs typeface="Cambria"/>
              </a:rPr>
              <a:t>several </a:t>
            </a:r>
            <a:r>
              <a:rPr dirty="0" sz="2500" spc="-10">
                <a:latin typeface="Cambria"/>
                <a:cs typeface="Cambria"/>
              </a:rPr>
              <a:t>types </a:t>
            </a:r>
            <a:r>
              <a:rPr dirty="0" sz="2500" spc="-5">
                <a:latin typeface="Cambria"/>
                <a:cs typeface="Cambria"/>
              </a:rPr>
              <a:t>of identifiers </a:t>
            </a:r>
            <a:r>
              <a:rPr dirty="0" sz="2500" spc="-10">
                <a:latin typeface="Cambria"/>
                <a:cs typeface="Cambria"/>
              </a:rPr>
              <a:t>with </a:t>
            </a:r>
            <a:r>
              <a:rPr dirty="0" sz="2500" spc="-5">
                <a:latin typeface="Cambria"/>
                <a:cs typeface="Cambria"/>
              </a:rPr>
              <a:t>static </a:t>
            </a:r>
            <a:r>
              <a:rPr dirty="0" sz="2500" spc="-15">
                <a:latin typeface="Cambria"/>
                <a:cs typeface="Cambria"/>
              </a:rPr>
              <a:t>storage  </a:t>
            </a:r>
            <a:r>
              <a:rPr dirty="0" sz="2500" spc="-10">
                <a:latin typeface="Cambria"/>
                <a:cs typeface="Cambria"/>
              </a:rPr>
              <a:t>duration: </a:t>
            </a:r>
            <a:r>
              <a:rPr dirty="0" sz="2500" spc="-15" i="1">
                <a:latin typeface="Cambria"/>
                <a:cs typeface="Cambria"/>
              </a:rPr>
              <a:t>external </a:t>
            </a:r>
            <a:r>
              <a:rPr dirty="0" sz="2500" spc="-5" i="1">
                <a:latin typeface="Cambria"/>
                <a:cs typeface="Cambria"/>
              </a:rPr>
              <a:t>identifiers </a:t>
            </a:r>
            <a:r>
              <a:rPr dirty="0" sz="2500" spc="-10">
                <a:latin typeface="Cambria"/>
                <a:cs typeface="Cambria"/>
              </a:rPr>
              <a:t>(such </a:t>
            </a:r>
            <a:r>
              <a:rPr dirty="0" sz="2500">
                <a:latin typeface="Cambria"/>
                <a:cs typeface="Cambria"/>
              </a:rPr>
              <a:t>as </a:t>
            </a:r>
            <a:r>
              <a:rPr dirty="0" sz="2500" spc="-10">
                <a:latin typeface="Cambria"/>
                <a:cs typeface="Cambria"/>
              </a:rPr>
              <a:t>global </a:t>
            </a:r>
            <a:r>
              <a:rPr dirty="0" sz="2500" spc="-15">
                <a:latin typeface="Cambria"/>
                <a:cs typeface="Cambria"/>
              </a:rPr>
              <a:t>variables  </a:t>
            </a:r>
            <a:r>
              <a:rPr dirty="0" sz="2500" spc="-5">
                <a:latin typeface="Cambria"/>
                <a:cs typeface="Cambria"/>
              </a:rPr>
              <a:t>and function names) and </a:t>
            </a:r>
            <a:r>
              <a:rPr dirty="0" sz="2500" spc="-10">
                <a:latin typeface="Cambria"/>
                <a:cs typeface="Cambria"/>
              </a:rPr>
              <a:t>local variables declared with  the storage-class </a:t>
            </a:r>
            <a:r>
              <a:rPr dirty="0" sz="2500" spc="-5">
                <a:latin typeface="Cambria"/>
                <a:cs typeface="Cambria"/>
              </a:rPr>
              <a:t>specifier</a:t>
            </a:r>
            <a:r>
              <a:rPr dirty="0" sz="2500" spc="114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static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82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Global </a:t>
            </a:r>
            <a:r>
              <a:rPr dirty="0" sz="2500" spc="-10">
                <a:latin typeface="Cambria"/>
                <a:cs typeface="Cambria"/>
              </a:rPr>
              <a:t>variables </a:t>
            </a:r>
            <a:r>
              <a:rPr dirty="0" sz="2500" spc="-5">
                <a:latin typeface="Cambria"/>
                <a:cs typeface="Cambria"/>
              </a:rPr>
              <a:t>and function names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5">
                <a:latin typeface="Cambria"/>
                <a:cs typeface="Cambria"/>
              </a:rPr>
              <a:t>storage</a:t>
            </a:r>
            <a:r>
              <a:rPr dirty="0" sz="2500" spc="18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class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820"/>
              </a:lnSpc>
            </a:pPr>
            <a:r>
              <a:rPr dirty="0" sz="2500" spc="-10">
                <a:latin typeface="Consolas"/>
                <a:cs typeface="Consolas"/>
              </a:rPr>
              <a:t>extern</a:t>
            </a:r>
            <a:r>
              <a:rPr dirty="0" sz="2500" spc="-795">
                <a:latin typeface="Consolas"/>
                <a:cs typeface="Consolas"/>
              </a:rPr>
              <a:t> </a:t>
            </a:r>
            <a:r>
              <a:rPr dirty="0" sz="2500" spc="-20">
                <a:latin typeface="Cambria"/>
                <a:cs typeface="Cambria"/>
              </a:rPr>
              <a:t>by </a:t>
            </a:r>
            <a:r>
              <a:rPr dirty="0" sz="2500" spc="-5">
                <a:latin typeface="Cambria"/>
                <a:cs typeface="Cambria"/>
              </a:rPr>
              <a:t>default.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764" y="547242"/>
            <a:ext cx="604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5.12	</a:t>
            </a:r>
            <a:r>
              <a:rPr dirty="0" spc="-5"/>
              <a:t>Storage </a:t>
            </a:r>
            <a:r>
              <a:rPr dirty="0"/>
              <a:t>Classes</a:t>
            </a:r>
            <a:r>
              <a:rPr dirty="0" spc="-8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2961"/>
            <a:ext cx="8016875" cy="2907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Global </a:t>
            </a:r>
            <a:r>
              <a:rPr dirty="0" sz="3000" spc="-15">
                <a:latin typeface="Cambria"/>
                <a:cs typeface="Cambria"/>
              </a:rPr>
              <a:t>variables </a:t>
            </a:r>
            <a:r>
              <a:rPr dirty="0" sz="3000" spc="-20">
                <a:latin typeface="Cambria"/>
                <a:cs typeface="Cambria"/>
              </a:rPr>
              <a:t>are </a:t>
            </a:r>
            <a:r>
              <a:rPr dirty="0" sz="3000" spc="-10">
                <a:latin typeface="Cambria"/>
                <a:cs typeface="Cambria"/>
              </a:rPr>
              <a:t>created </a:t>
            </a:r>
            <a:r>
              <a:rPr dirty="0" sz="3000" spc="-30">
                <a:latin typeface="Cambria"/>
                <a:cs typeface="Cambria"/>
              </a:rPr>
              <a:t>by </a:t>
            </a:r>
            <a:r>
              <a:rPr dirty="0" sz="3000" spc="-5">
                <a:latin typeface="Cambria"/>
                <a:cs typeface="Cambria"/>
              </a:rPr>
              <a:t>placing</a:t>
            </a:r>
            <a:r>
              <a:rPr dirty="0" sz="3000" spc="65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variable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2520"/>
              </a:lnSpc>
            </a:pPr>
            <a:r>
              <a:rPr dirty="0" sz="3000" spc="-5">
                <a:latin typeface="Cambria"/>
                <a:cs typeface="Cambria"/>
              </a:rPr>
              <a:t>declarations </a:t>
            </a:r>
            <a:r>
              <a:rPr dirty="0" sz="3000" i="1">
                <a:latin typeface="Cambria"/>
                <a:cs typeface="Cambria"/>
              </a:rPr>
              <a:t>outside </a:t>
            </a:r>
            <a:r>
              <a:rPr dirty="0" sz="3000" spc="-20">
                <a:latin typeface="Cambria"/>
                <a:cs typeface="Cambria"/>
              </a:rPr>
              <a:t>any </a:t>
            </a:r>
            <a:r>
              <a:rPr dirty="0" sz="3000">
                <a:latin typeface="Cambria"/>
                <a:cs typeface="Cambria"/>
              </a:rPr>
              <a:t>function</a:t>
            </a:r>
            <a:r>
              <a:rPr dirty="0" sz="3000" spc="-3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definition,</a:t>
            </a:r>
            <a:endParaRPr sz="3000">
              <a:latin typeface="Cambria"/>
              <a:cs typeface="Cambria"/>
            </a:endParaRPr>
          </a:p>
          <a:p>
            <a:pPr marL="355600" marR="662305">
              <a:lnSpc>
                <a:spcPct val="70000"/>
              </a:lnSpc>
              <a:spcBef>
                <a:spcPts val="540"/>
              </a:spcBef>
            </a:pPr>
            <a:r>
              <a:rPr dirty="0" sz="3000">
                <a:latin typeface="Cambria"/>
                <a:cs typeface="Cambria"/>
              </a:rPr>
              <a:t>and </a:t>
            </a:r>
            <a:r>
              <a:rPr dirty="0" sz="3000" spc="-10">
                <a:latin typeface="Cambria"/>
                <a:cs typeface="Cambria"/>
              </a:rPr>
              <a:t>they retain </a:t>
            </a:r>
            <a:r>
              <a:rPr dirty="0" sz="3000">
                <a:latin typeface="Cambria"/>
                <a:cs typeface="Cambria"/>
              </a:rPr>
              <a:t>their </a:t>
            </a:r>
            <a:r>
              <a:rPr dirty="0" sz="3000" spc="-15">
                <a:latin typeface="Cambria"/>
                <a:cs typeface="Cambria"/>
              </a:rPr>
              <a:t>values </a:t>
            </a:r>
            <a:r>
              <a:rPr dirty="0" sz="3000" spc="-10">
                <a:latin typeface="Cambria"/>
                <a:cs typeface="Cambria"/>
              </a:rPr>
              <a:t>throughout </a:t>
            </a:r>
            <a:r>
              <a:rPr dirty="0" sz="3000">
                <a:latin typeface="Cambria"/>
                <a:cs typeface="Cambria"/>
              </a:rPr>
              <a:t>the  </a:t>
            </a:r>
            <a:r>
              <a:rPr dirty="0" sz="3000" spc="-10">
                <a:latin typeface="Cambria"/>
                <a:cs typeface="Cambria"/>
              </a:rPr>
              <a:t>execution </a:t>
            </a:r>
            <a:r>
              <a:rPr dirty="0" sz="3000">
                <a:latin typeface="Cambria"/>
                <a:cs typeface="Cambria"/>
              </a:rPr>
              <a:t>of the </a:t>
            </a:r>
            <a:r>
              <a:rPr dirty="0" sz="3000" spc="-15">
                <a:latin typeface="Cambria"/>
                <a:cs typeface="Cambria"/>
              </a:rPr>
              <a:t>program.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Global </a:t>
            </a:r>
            <a:r>
              <a:rPr dirty="0" sz="3000" spc="-15">
                <a:latin typeface="Cambria"/>
                <a:cs typeface="Cambria"/>
              </a:rPr>
              <a:t>variables </a:t>
            </a:r>
            <a:r>
              <a:rPr dirty="0" sz="3000">
                <a:latin typeface="Cambria"/>
                <a:cs typeface="Cambria"/>
              </a:rPr>
              <a:t>and functions can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be</a:t>
            </a:r>
            <a:endParaRPr sz="3000">
              <a:latin typeface="Cambria"/>
              <a:cs typeface="Cambria"/>
            </a:endParaRPr>
          </a:p>
          <a:p>
            <a:pPr marL="355600" marR="439420">
              <a:lnSpc>
                <a:spcPct val="70000"/>
              </a:lnSpc>
              <a:spcBef>
                <a:spcPts val="540"/>
              </a:spcBef>
            </a:pPr>
            <a:r>
              <a:rPr dirty="0" sz="3000" spc="-15">
                <a:latin typeface="Cambria"/>
                <a:cs typeface="Cambria"/>
              </a:rPr>
              <a:t>referenced </a:t>
            </a:r>
            <a:r>
              <a:rPr dirty="0" sz="3000" spc="-20">
                <a:latin typeface="Cambria"/>
                <a:cs typeface="Cambria"/>
              </a:rPr>
              <a:t>by any </a:t>
            </a:r>
            <a:r>
              <a:rPr dirty="0" sz="3000">
                <a:latin typeface="Cambria"/>
                <a:cs typeface="Cambria"/>
              </a:rPr>
              <a:t>function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 spc="-10">
                <a:latin typeface="Cambria"/>
                <a:cs typeface="Cambria"/>
              </a:rPr>
              <a:t>follows </a:t>
            </a:r>
            <a:r>
              <a:rPr dirty="0" sz="3000">
                <a:latin typeface="Cambria"/>
                <a:cs typeface="Cambria"/>
              </a:rPr>
              <a:t>their  </a:t>
            </a:r>
            <a:r>
              <a:rPr dirty="0" sz="3000" spc="-5">
                <a:latin typeface="Cambria"/>
                <a:cs typeface="Cambria"/>
              </a:rPr>
              <a:t>declarations </a:t>
            </a:r>
            <a:r>
              <a:rPr dirty="0" sz="3000">
                <a:latin typeface="Cambria"/>
                <a:cs typeface="Cambria"/>
              </a:rPr>
              <a:t>or definitions </a:t>
            </a:r>
            <a:r>
              <a:rPr dirty="0" sz="3000" spc="-5">
                <a:latin typeface="Cambria"/>
                <a:cs typeface="Cambria"/>
              </a:rPr>
              <a:t>in </a:t>
            </a:r>
            <a:r>
              <a:rPr dirty="0" sz="3000">
                <a:latin typeface="Cambria"/>
                <a:cs typeface="Cambria"/>
              </a:rPr>
              <a:t>the</a:t>
            </a:r>
            <a:r>
              <a:rPr dirty="0" sz="3000" spc="-2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file.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This is one </a:t>
            </a:r>
            <a:r>
              <a:rPr dirty="0" sz="3000" spc="-10">
                <a:latin typeface="Cambria"/>
                <a:cs typeface="Cambria"/>
              </a:rPr>
              <a:t>reason </a:t>
            </a:r>
            <a:r>
              <a:rPr dirty="0" sz="3000" spc="-15">
                <a:latin typeface="Cambria"/>
                <a:cs typeface="Cambria"/>
              </a:rPr>
              <a:t>for </a:t>
            </a:r>
            <a:r>
              <a:rPr dirty="0" sz="3000" spc="-5">
                <a:latin typeface="Cambria"/>
                <a:cs typeface="Cambria"/>
              </a:rPr>
              <a:t>using</a:t>
            </a:r>
            <a:r>
              <a:rPr dirty="0" sz="3000" spc="1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function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237482"/>
            <a:ext cx="71469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mbria"/>
                <a:cs typeface="Cambria"/>
              </a:rPr>
              <a:t>prototypes—when </a:t>
            </a:r>
            <a:r>
              <a:rPr dirty="0" sz="3000" spc="-20">
                <a:latin typeface="Cambria"/>
                <a:cs typeface="Cambria"/>
              </a:rPr>
              <a:t>we </a:t>
            </a:r>
            <a:r>
              <a:rPr dirty="0" sz="3000">
                <a:latin typeface="Cambria"/>
                <a:cs typeface="Cambria"/>
              </a:rPr>
              <a:t>include </a:t>
            </a:r>
            <a:r>
              <a:rPr dirty="0" sz="3000" spc="-10">
                <a:latin typeface="Consolas"/>
                <a:cs typeface="Consolas"/>
              </a:rPr>
              <a:t>stdio.h</a:t>
            </a:r>
            <a:r>
              <a:rPr dirty="0" sz="3000" spc="-1015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in a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4557521"/>
            <a:ext cx="64465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latin typeface="Cambria"/>
                <a:cs typeface="Cambria"/>
              </a:rPr>
              <a:t>program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>
                <a:latin typeface="Cambria"/>
                <a:cs typeface="Cambria"/>
              </a:rPr>
              <a:t>calls </a:t>
            </a:r>
            <a:r>
              <a:rPr dirty="0" sz="3000" spc="-10">
                <a:latin typeface="Consolas"/>
                <a:cs typeface="Consolas"/>
              </a:rPr>
              <a:t>printf</a:t>
            </a:r>
            <a:r>
              <a:rPr dirty="0" sz="3000" spc="-10">
                <a:latin typeface="Cambria"/>
                <a:cs typeface="Cambria"/>
              </a:rPr>
              <a:t>, </a:t>
            </a:r>
            <a:r>
              <a:rPr dirty="0" sz="3000" spc="-5">
                <a:latin typeface="Cambria"/>
                <a:cs typeface="Cambria"/>
              </a:rPr>
              <a:t>the</a:t>
            </a:r>
            <a:r>
              <a:rPr dirty="0" sz="3000" spc="-5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function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4877561"/>
            <a:ext cx="718248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60"/>
              </a:lnSpc>
              <a:spcBef>
                <a:spcPts val="100"/>
              </a:spcBef>
            </a:pPr>
            <a:r>
              <a:rPr dirty="0" sz="3000" spc="-10">
                <a:latin typeface="Cambria"/>
                <a:cs typeface="Cambria"/>
              </a:rPr>
              <a:t>prototype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spc="-5">
                <a:latin typeface="Cambria"/>
                <a:cs typeface="Cambria"/>
              </a:rPr>
              <a:t>placed at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start </a:t>
            </a:r>
            <a:r>
              <a:rPr dirty="0" sz="3000">
                <a:latin typeface="Cambria"/>
                <a:cs typeface="Cambria"/>
              </a:rPr>
              <a:t>of our file</a:t>
            </a:r>
            <a:r>
              <a:rPr dirty="0" sz="3000" spc="-50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to</a:t>
            </a:r>
            <a:endParaRPr sz="3000">
              <a:latin typeface="Cambria"/>
              <a:cs typeface="Cambria"/>
            </a:endParaRPr>
          </a:p>
          <a:p>
            <a:pPr marL="12700" marR="5080">
              <a:lnSpc>
                <a:spcPct val="70100"/>
              </a:lnSpc>
              <a:spcBef>
                <a:spcPts val="535"/>
              </a:spcBef>
            </a:pPr>
            <a:r>
              <a:rPr dirty="0" sz="3000" spc="-15">
                <a:latin typeface="Cambria"/>
                <a:cs typeface="Cambria"/>
              </a:rPr>
              <a:t>make </a:t>
            </a:r>
            <a:r>
              <a:rPr dirty="0" sz="3000" spc="-5">
                <a:latin typeface="Cambria"/>
                <a:cs typeface="Cambria"/>
              </a:rPr>
              <a:t>the name </a:t>
            </a:r>
            <a:r>
              <a:rPr dirty="0" sz="3000" spc="-10">
                <a:latin typeface="Consolas"/>
                <a:cs typeface="Consolas"/>
              </a:rPr>
              <a:t>printf</a:t>
            </a:r>
            <a:r>
              <a:rPr dirty="0" sz="3000" spc="-994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known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5">
                <a:latin typeface="Cambria"/>
                <a:cs typeface="Cambria"/>
              </a:rPr>
              <a:t>rest </a:t>
            </a:r>
            <a:r>
              <a:rPr dirty="0" sz="3000">
                <a:latin typeface="Cambria"/>
                <a:cs typeface="Cambria"/>
              </a:rPr>
              <a:t>of  the</a:t>
            </a:r>
            <a:r>
              <a:rPr dirty="0" sz="3000" spc="-1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file.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60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6533" y="6465214"/>
            <a:ext cx="2717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582" y="547242"/>
            <a:ext cx="7087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5">
                <a:solidFill>
                  <a:srgbClr val="23B5A0"/>
                </a:solidFill>
              </a:rPr>
              <a:t>5.3	</a:t>
            </a:r>
            <a:r>
              <a:rPr dirty="0"/>
              <a:t>Math Library </a:t>
            </a:r>
            <a:r>
              <a:rPr dirty="0" spc="-5"/>
              <a:t>Functions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63865" cy="451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26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number </a:t>
            </a:r>
            <a:r>
              <a:rPr dirty="0" sz="3000" spc="-10">
                <a:latin typeface="Consolas"/>
                <a:cs typeface="Consolas"/>
              </a:rPr>
              <a:t>900.0</a:t>
            </a:r>
            <a:r>
              <a:rPr dirty="0" sz="3000" spc="-980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argument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onsolas"/>
                <a:cs typeface="Consolas"/>
              </a:rPr>
              <a:t>sqrt</a:t>
            </a:r>
            <a:endParaRPr sz="3000">
              <a:latin typeface="Consolas"/>
              <a:cs typeface="Consolas"/>
            </a:endParaRPr>
          </a:p>
          <a:p>
            <a:pPr marL="355600">
              <a:lnSpc>
                <a:spcPts val="3240"/>
              </a:lnSpc>
            </a:pPr>
            <a:r>
              <a:rPr dirty="0" sz="3000">
                <a:latin typeface="Cambria"/>
                <a:cs typeface="Cambria"/>
              </a:rPr>
              <a:t>function.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357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preceding </a:t>
            </a:r>
            <a:r>
              <a:rPr dirty="0" sz="3000">
                <a:latin typeface="Cambria"/>
                <a:cs typeface="Cambria"/>
              </a:rPr>
              <a:t>statement </a:t>
            </a:r>
            <a:r>
              <a:rPr dirty="0" sz="3000" spc="-5">
                <a:latin typeface="Cambria"/>
                <a:cs typeface="Cambria"/>
              </a:rPr>
              <a:t>would </a:t>
            </a:r>
            <a:r>
              <a:rPr dirty="0" sz="3000" spc="-10">
                <a:latin typeface="Cambria"/>
                <a:cs typeface="Cambria"/>
              </a:rPr>
              <a:t>print</a:t>
            </a:r>
            <a:r>
              <a:rPr dirty="0" sz="3000" spc="-65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30.00</a:t>
            </a:r>
            <a:r>
              <a:rPr dirty="0" sz="3000" spc="-10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onsolas"/>
                <a:cs typeface="Consolas"/>
              </a:rPr>
              <a:t>sqrt</a:t>
            </a:r>
            <a:r>
              <a:rPr dirty="0" sz="3000" spc="-1000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function </a:t>
            </a:r>
            <a:r>
              <a:rPr dirty="0" sz="3000" spc="-10">
                <a:latin typeface="Cambria"/>
                <a:cs typeface="Cambria"/>
              </a:rPr>
              <a:t>takes </a:t>
            </a:r>
            <a:r>
              <a:rPr dirty="0" sz="3000" spc="-5">
                <a:latin typeface="Cambria"/>
                <a:cs typeface="Cambria"/>
              </a:rPr>
              <a:t>an </a:t>
            </a:r>
            <a:r>
              <a:rPr dirty="0" sz="3000" spc="-10">
                <a:latin typeface="Cambria"/>
                <a:cs typeface="Cambria"/>
              </a:rPr>
              <a:t>argument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5">
                <a:latin typeface="Cambria"/>
                <a:cs typeface="Cambria"/>
              </a:rPr>
              <a:t>type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3240"/>
              </a:lnSpc>
            </a:pPr>
            <a:r>
              <a:rPr dirty="0" sz="3000" spc="-5">
                <a:latin typeface="Consolas"/>
                <a:cs typeface="Consolas"/>
              </a:rPr>
              <a:t>double</a:t>
            </a:r>
            <a:r>
              <a:rPr dirty="0" sz="3000" spc="-975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and </a:t>
            </a:r>
            <a:r>
              <a:rPr dirty="0" sz="3000" spc="-10">
                <a:latin typeface="Cambria"/>
                <a:cs typeface="Cambria"/>
              </a:rPr>
              <a:t>returns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10">
                <a:latin typeface="Cambria"/>
                <a:cs typeface="Cambria"/>
              </a:rPr>
              <a:t>result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5">
                <a:latin typeface="Cambria"/>
                <a:cs typeface="Cambria"/>
              </a:rPr>
              <a:t>type </a:t>
            </a:r>
            <a:r>
              <a:rPr dirty="0" sz="3000" spc="-10">
                <a:latin typeface="Consolas"/>
                <a:cs typeface="Consolas"/>
              </a:rPr>
              <a:t>double</a:t>
            </a:r>
            <a:r>
              <a:rPr dirty="0" sz="3000" spc="-10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marR="654050" indent="-342900">
              <a:lnSpc>
                <a:spcPct val="795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All </a:t>
            </a:r>
            <a:r>
              <a:rPr dirty="0" sz="3000">
                <a:latin typeface="Cambria"/>
                <a:cs typeface="Cambria"/>
              </a:rPr>
              <a:t>functions </a:t>
            </a:r>
            <a:r>
              <a:rPr dirty="0" sz="3000" spc="-5">
                <a:latin typeface="Cambria"/>
                <a:cs typeface="Cambria"/>
              </a:rPr>
              <a:t>in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math </a:t>
            </a:r>
            <a:r>
              <a:rPr dirty="0" sz="3000" spc="-15">
                <a:latin typeface="Cambria"/>
                <a:cs typeface="Cambria"/>
              </a:rPr>
              <a:t>library </a:t>
            </a:r>
            <a:r>
              <a:rPr dirty="0" sz="3000">
                <a:latin typeface="Cambria"/>
                <a:cs typeface="Cambria"/>
              </a:rPr>
              <a:t>that </a:t>
            </a:r>
            <a:r>
              <a:rPr dirty="0" sz="3000" spc="-10">
                <a:latin typeface="Cambria"/>
                <a:cs typeface="Cambria"/>
              </a:rPr>
              <a:t>return  </a:t>
            </a:r>
            <a:r>
              <a:rPr dirty="0" sz="3000" spc="-5">
                <a:latin typeface="Cambria"/>
                <a:cs typeface="Cambria"/>
              </a:rPr>
              <a:t>floating-point </a:t>
            </a:r>
            <a:r>
              <a:rPr dirty="0" sz="3000" spc="-15">
                <a:latin typeface="Cambria"/>
                <a:cs typeface="Cambria"/>
              </a:rPr>
              <a:t>values </a:t>
            </a:r>
            <a:r>
              <a:rPr dirty="0" sz="3000" spc="-10">
                <a:latin typeface="Cambria"/>
                <a:cs typeface="Cambria"/>
              </a:rPr>
              <a:t>return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>
                <a:latin typeface="Cambria"/>
                <a:cs typeface="Cambria"/>
              </a:rPr>
              <a:t>data </a:t>
            </a:r>
            <a:r>
              <a:rPr dirty="0" sz="3000" spc="-5">
                <a:latin typeface="Cambria"/>
                <a:cs typeface="Cambria"/>
              </a:rPr>
              <a:t>type  </a:t>
            </a:r>
            <a:r>
              <a:rPr dirty="0" sz="3000" spc="-10">
                <a:latin typeface="Consolas"/>
                <a:cs typeface="Consolas"/>
              </a:rPr>
              <a:t>double</a:t>
            </a:r>
            <a:r>
              <a:rPr dirty="0" sz="3000" spc="-10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805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Note</a:t>
            </a:r>
            <a:r>
              <a:rPr dirty="0" sz="3000" spc="-3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that</a:t>
            </a:r>
            <a:r>
              <a:rPr dirty="0" sz="3000" spc="-20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double</a:t>
            </a:r>
            <a:r>
              <a:rPr dirty="0" sz="3000" spc="-960">
                <a:latin typeface="Consolas"/>
                <a:cs typeface="Consolas"/>
              </a:rPr>
              <a:t> </a:t>
            </a:r>
            <a:r>
              <a:rPr dirty="0" sz="3000" spc="-15">
                <a:latin typeface="Cambria"/>
                <a:cs typeface="Cambria"/>
              </a:rPr>
              <a:t>values,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 spc="-20">
                <a:latin typeface="Cambria"/>
                <a:cs typeface="Cambria"/>
              </a:rPr>
              <a:t>like</a:t>
            </a:r>
            <a:r>
              <a:rPr dirty="0" sz="3000" spc="20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float</a:t>
            </a:r>
            <a:r>
              <a:rPr dirty="0" sz="3000" spc="-969">
                <a:latin typeface="Consolas"/>
                <a:cs typeface="Consolas"/>
              </a:rPr>
              <a:t> </a:t>
            </a:r>
            <a:r>
              <a:rPr dirty="0" sz="3000" spc="-15">
                <a:latin typeface="Cambria"/>
                <a:cs typeface="Cambria"/>
              </a:rPr>
              <a:t>values,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can  </a:t>
            </a:r>
            <a:r>
              <a:rPr dirty="0" sz="3000" spc="-5">
                <a:latin typeface="Cambria"/>
                <a:cs typeface="Cambria"/>
              </a:rPr>
              <a:t>be </a:t>
            </a:r>
            <a:r>
              <a:rPr dirty="0" sz="3000">
                <a:latin typeface="Cambria"/>
                <a:cs typeface="Cambria"/>
              </a:rPr>
              <a:t>output </a:t>
            </a:r>
            <a:r>
              <a:rPr dirty="0" sz="3000" spc="-5">
                <a:latin typeface="Cambria"/>
                <a:cs typeface="Cambria"/>
              </a:rPr>
              <a:t>using the </a:t>
            </a:r>
            <a:r>
              <a:rPr dirty="0" sz="3000" spc="-5">
                <a:latin typeface="Consolas"/>
                <a:cs typeface="Consolas"/>
              </a:rPr>
              <a:t>%f </a:t>
            </a:r>
            <a:r>
              <a:rPr dirty="0" sz="3000" spc="-15">
                <a:latin typeface="Cambria"/>
                <a:cs typeface="Cambria"/>
              </a:rPr>
              <a:t>conversion  </a:t>
            </a:r>
            <a:r>
              <a:rPr dirty="0" sz="3000">
                <a:latin typeface="Cambria"/>
                <a:cs typeface="Cambria"/>
              </a:rPr>
              <a:t>specification.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6533" y="6465214"/>
            <a:ext cx="2717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764" y="547242"/>
            <a:ext cx="604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5.12	</a:t>
            </a:r>
            <a:r>
              <a:rPr dirty="0" spc="-5"/>
              <a:t>Storage </a:t>
            </a:r>
            <a:r>
              <a:rPr dirty="0"/>
              <a:t>Classes</a:t>
            </a:r>
            <a:r>
              <a:rPr dirty="0" spc="-8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061"/>
            <a:ext cx="8007350" cy="429387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marR="245110" indent="-342900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Local </a:t>
            </a:r>
            <a:r>
              <a:rPr dirty="0" sz="3000" spc="-10">
                <a:latin typeface="Cambria"/>
                <a:cs typeface="Cambria"/>
              </a:rPr>
              <a:t>variables declared </a:t>
            </a:r>
            <a:r>
              <a:rPr dirty="0" sz="3000" spc="-5">
                <a:latin typeface="Cambria"/>
                <a:cs typeface="Cambria"/>
              </a:rPr>
              <a:t>with the </a:t>
            </a:r>
            <a:r>
              <a:rPr dirty="0" sz="3000" spc="-25">
                <a:latin typeface="Cambria"/>
                <a:cs typeface="Cambria"/>
              </a:rPr>
              <a:t>keyword  </a:t>
            </a:r>
            <a:r>
              <a:rPr dirty="0" sz="3000" spc="-5">
                <a:latin typeface="Consolas"/>
                <a:cs typeface="Consolas"/>
              </a:rPr>
              <a:t>static</a:t>
            </a:r>
            <a:r>
              <a:rPr dirty="0" sz="3000" spc="-1035">
                <a:latin typeface="Consolas"/>
                <a:cs typeface="Consolas"/>
              </a:rPr>
              <a:t> </a:t>
            </a:r>
            <a:r>
              <a:rPr dirty="0" sz="3000" spc="-20">
                <a:latin typeface="Cambria"/>
                <a:cs typeface="Cambria"/>
              </a:rPr>
              <a:t>are </a:t>
            </a:r>
            <a:r>
              <a:rPr dirty="0" sz="3000">
                <a:latin typeface="Cambria"/>
                <a:cs typeface="Cambria"/>
              </a:rPr>
              <a:t>still </a:t>
            </a:r>
            <a:r>
              <a:rPr dirty="0" sz="3000" spc="-5">
                <a:latin typeface="Cambria"/>
                <a:cs typeface="Cambria"/>
              </a:rPr>
              <a:t>known </a:t>
            </a:r>
            <a:r>
              <a:rPr dirty="0" sz="3000" spc="-15">
                <a:latin typeface="Cambria"/>
                <a:cs typeface="Cambria"/>
              </a:rPr>
              <a:t>only </a:t>
            </a:r>
            <a:r>
              <a:rPr dirty="0" sz="3000">
                <a:latin typeface="Cambria"/>
                <a:cs typeface="Cambria"/>
              </a:rPr>
              <a:t>in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>
                <a:latin typeface="Cambria"/>
                <a:cs typeface="Cambria"/>
              </a:rPr>
              <a:t>function </a:t>
            </a:r>
            <a:r>
              <a:rPr dirty="0" sz="3000" spc="-5">
                <a:latin typeface="Cambria"/>
                <a:cs typeface="Cambria"/>
              </a:rPr>
              <a:t>in  which </a:t>
            </a:r>
            <a:r>
              <a:rPr dirty="0" sz="3000" spc="-10">
                <a:latin typeface="Cambria"/>
                <a:cs typeface="Cambria"/>
              </a:rPr>
              <a:t>they’re </a:t>
            </a:r>
            <a:r>
              <a:rPr dirty="0" sz="3000">
                <a:latin typeface="Cambria"/>
                <a:cs typeface="Cambria"/>
              </a:rPr>
              <a:t>defined, </a:t>
            </a:r>
            <a:r>
              <a:rPr dirty="0" sz="3000" spc="-5">
                <a:latin typeface="Cambria"/>
                <a:cs typeface="Cambria"/>
              </a:rPr>
              <a:t>but </a:t>
            </a:r>
            <a:r>
              <a:rPr dirty="0" sz="3000" spc="-10">
                <a:latin typeface="Cambria"/>
                <a:cs typeface="Cambria"/>
              </a:rPr>
              <a:t>unlike </a:t>
            </a:r>
            <a:r>
              <a:rPr dirty="0" sz="3000" spc="-5">
                <a:latin typeface="Cambria"/>
                <a:cs typeface="Cambria"/>
              </a:rPr>
              <a:t>automatic  </a:t>
            </a:r>
            <a:r>
              <a:rPr dirty="0" sz="3000" spc="-10">
                <a:latin typeface="Cambria"/>
                <a:cs typeface="Cambria"/>
              </a:rPr>
              <a:t>variables, </a:t>
            </a:r>
            <a:r>
              <a:rPr dirty="0" sz="3000" spc="-10">
                <a:latin typeface="Consolas"/>
                <a:cs typeface="Consolas"/>
              </a:rPr>
              <a:t>static </a:t>
            </a:r>
            <a:r>
              <a:rPr dirty="0" sz="3000" spc="-5">
                <a:latin typeface="Cambria"/>
                <a:cs typeface="Cambria"/>
              </a:rPr>
              <a:t>local </a:t>
            </a:r>
            <a:r>
              <a:rPr dirty="0" sz="3000" spc="-15">
                <a:latin typeface="Cambria"/>
                <a:cs typeface="Cambria"/>
              </a:rPr>
              <a:t>variables </a:t>
            </a:r>
            <a:r>
              <a:rPr dirty="0" sz="3000" spc="-10">
                <a:latin typeface="Cambria"/>
                <a:cs typeface="Cambria"/>
              </a:rPr>
              <a:t>retain </a:t>
            </a:r>
            <a:r>
              <a:rPr dirty="0" sz="3000" spc="-5">
                <a:latin typeface="Cambria"/>
                <a:cs typeface="Cambria"/>
              </a:rPr>
              <a:t>their  </a:t>
            </a:r>
            <a:r>
              <a:rPr dirty="0" sz="3000" spc="-15">
                <a:latin typeface="Cambria"/>
                <a:cs typeface="Cambria"/>
              </a:rPr>
              <a:t>value </a:t>
            </a:r>
            <a:r>
              <a:rPr dirty="0" sz="3000" spc="-5">
                <a:latin typeface="Cambria"/>
                <a:cs typeface="Cambria"/>
              </a:rPr>
              <a:t>when </a:t>
            </a:r>
            <a:r>
              <a:rPr dirty="0" sz="3000">
                <a:latin typeface="Cambria"/>
                <a:cs typeface="Cambria"/>
              </a:rPr>
              <a:t>the function is</a:t>
            </a:r>
            <a:r>
              <a:rPr dirty="0" sz="3000" spc="-15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exited.</a:t>
            </a:r>
            <a:endParaRPr sz="3000">
              <a:latin typeface="Cambria"/>
              <a:cs typeface="Cambria"/>
            </a:endParaRPr>
          </a:p>
          <a:p>
            <a:pPr marL="355600" marR="10795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5">
                <a:latin typeface="Cambria"/>
                <a:cs typeface="Cambria"/>
              </a:rPr>
              <a:t>next </a:t>
            </a:r>
            <a:r>
              <a:rPr dirty="0" sz="3000" spc="-5">
                <a:latin typeface="Cambria"/>
                <a:cs typeface="Cambria"/>
              </a:rPr>
              <a:t>time </a:t>
            </a:r>
            <a:r>
              <a:rPr dirty="0" sz="3000">
                <a:latin typeface="Cambria"/>
                <a:cs typeface="Cambria"/>
              </a:rPr>
              <a:t>the function is called, the  </a:t>
            </a:r>
            <a:r>
              <a:rPr dirty="0" sz="3000" spc="-5">
                <a:latin typeface="Consolas"/>
                <a:cs typeface="Consolas"/>
              </a:rPr>
              <a:t>static</a:t>
            </a:r>
            <a:r>
              <a:rPr dirty="0" sz="3000" spc="-980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local </a:t>
            </a:r>
            <a:r>
              <a:rPr dirty="0" sz="3000" spc="-15">
                <a:latin typeface="Cambria"/>
                <a:cs typeface="Cambria"/>
              </a:rPr>
              <a:t>variable </a:t>
            </a:r>
            <a:r>
              <a:rPr dirty="0" sz="3000" spc="-5">
                <a:latin typeface="Cambria"/>
                <a:cs typeface="Cambria"/>
              </a:rPr>
              <a:t>contains the </a:t>
            </a:r>
            <a:r>
              <a:rPr dirty="0" sz="3000" spc="-20">
                <a:latin typeface="Cambria"/>
                <a:cs typeface="Cambria"/>
              </a:rPr>
              <a:t>value </a:t>
            </a:r>
            <a:r>
              <a:rPr dirty="0" sz="3000">
                <a:latin typeface="Cambria"/>
                <a:cs typeface="Cambria"/>
              </a:rPr>
              <a:t>it had  </a:t>
            </a:r>
            <a:r>
              <a:rPr dirty="0" sz="3000" spc="-5">
                <a:latin typeface="Cambria"/>
                <a:cs typeface="Cambria"/>
              </a:rPr>
              <a:t>when </a:t>
            </a:r>
            <a:r>
              <a:rPr dirty="0" sz="3000">
                <a:latin typeface="Cambria"/>
                <a:cs typeface="Cambria"/>
              </a:rPr>
              <a:t>the function </a:t>
            </a:r>
            <a:r>
              <a:rPr dirty="0" sz="3000" spc="-5">
                <a:latin typeface="Cambria"/>
                <a:cs typeface="Cambria"/>
              </a:rPr>
              <a:t>last</a:t>
            </a:r>
            <a:r>
              <a:rPr dirty="0" sz="3000" spc="-20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exited.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32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following </a:t>
            </a:r>
            <a:r>
              <a:rPr dirty="0" sz="3000">
                <a:latin typeface="Cambria"/>
                <a:cs typeface="Cambria"/>
              </a:rPr>
              <a:t>statement </a:t>
            </a:r>
            <a:r>
              <a:rPr dirty="0" sz="3000" spc="-10">
                <a:latin typeface="Cambria"/>
                <a:cs typeface="Cambria"/>
              </a:rPr>
              <a:t>declares </a:t>
            </a:r>
            <a:r>
              <a:rPr dirty="0" sz="3000" spc="-5">
                <a:latin typeface="Cambria"/>
                <a:cs typeface="Cambria"/>
              </a:rPr>
              <a:t>local</a:t>
            </a:r>
            <a:r>
              <a:rPr dirty="0" sz="3000" spc="-50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variable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3220"/>
              </a:lnSpc>
            </a:pPr>
            <a:r>
              <a:rPr dirty="0" sz="3000" spc="-5">
                <a:latin typeface="Consolas"/>
                <a:cs typeface="Consolas"/>
              </a:rPr>
              <a:t>count</a:t>
            </a:r>
            <a:r>
              <a:rPr dirty="0" sz="3000" spc="-975">
                <a:latin typeface="Consolas"/>
                <a:cs typeface="Consolas"/>
              </a:rPr>
              <a:t> </a:t>
            </a:r>
            <a:r>
              <a:rPr dirty="0" sz="3000" spc="-10">
                <a:latin typeface="Cambria"/>
                <a:cs typeface="Cambria"/>
              </a:rPr>
              <a:t>to</a:t>
            </a:r>
            <a:r>
              <a:rPr dirty="0" sz="3000" spc="-3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be</a:t>
            </a:r>
            <a:r>
              <a:rPr dirty="0" sz="3000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static</a:t>
            </a:r>
            <a:r>
              <a:rPr dirty="0" sz="3000" spc="-965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and initializes</a:t>
            </a:r>
            <a:r>
              <a:rPr dirty="0" sz="3000" spc="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it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to</a:t>
            </a:r>
            <a:r>
              <a:rPr dirty="0" sz="3000" spc="-1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1.</a:t>
            </a:r>
            <a:endParaRPr sz="3000">
              <a:latin typeface="Cambria"/>
              <a:cs typeface="Cambria"/>
            </a:endParaRPr>
          </a:p>
          <a:p>
            <a:pPr lvl="1" marL="1155700" indent="-2286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200" spc="-5" b="1">
                <a:solidFill>
                  <a:srgbClr val="0000FF"/>
                </a:solidFill>
                <a:latin typeface="Consolas"/>
                <a:cs typeface="Consolas"/>
              </a:rPr>
              <a:t>static </a:t>
            </a:r>
            <a:r>
              <a:rPr dirty="0" sz="2200" b="1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dirty="0" sz="2200" spc="-5" b="1">
                <a:latin typeface="Consolas"/>
                <a:cs typeface="Consolas"/>
              </a:rPr>
              <a:t>count =</a:t>
            </a:r>
            <a:r>
              <a:rPr dirty="0" sz="2200" spc="5" b="1">
                <a:latin typeface="Consolas"/>
                <a:cs typeface="Consolas"/>
              </a:rPr>
              <a:t> </a:t>
            </a:r>
            <a:r>
              <a:rPr dirty="0" sz="2200" spc="-5" b="1">
                <a:solidFill>
                  <a:srgbClr val="1289FF"/>
                </a:solidFill>
                <a:latin typeface="Consolas"/>
                <a:cs typeface="Consolas"/>
              </a:rPr>
              <a:t>1</a:t>
            </a:r>
            <a:r>
              <a:rPr dirty="0" sz="2200" spc="-5" b="1"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764" y="547242"/>
            <a:ext cx="604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5.12	</a:t>
            </a:r>
            <a:r>
              <a:rPr dirty="0" spc="-5"/>
              <a:t>Storage </a:t>
            </a:r>
            <a:r>
              <a:rPr dirty="0"/>
              <a:t>Classes</a:t>
            </a:r>
            <a:r>
              <a:rPr dirty="0" spc="-8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3186"/>
            <a:ext cx="7973059" cy="432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All numeric </a:t>
            </a:r>
            <a:r>
              <a:rPr dirty="0" sz="3000" spc="-15">
                <a:latin typeface="Cambria"/>
                <a:cs typeface="Cambria"/>
              </a:rPr>
              <a:t>variables </a:t>
            </a:r>
            <a:r>
              <a:rPr dirty="0" sz="3000">
                <a:latin typeface="Cambria"/>
                <a:cs typeface="Cambria"/>
              </a:rPr>
              <a:t>of static </a:t>
            </a:r>
            <a:r>
              <a:rPr dirty="0" sz="3000" spc="-10">
                <a:latin typeface="Cambria"/>
                <a:cs typeface="Cambria"/>
              </a:rPr>
              <a:t>storage duration  </a:t>
            </a:r>
            <a:r>
              <a:rPr dirty="0" sz="3000" spc="-20">
                <a:latin typeface="Cambria"/>
                <a:cs typeface="Cambria"/>
              </a:rPr>
              <a:t>are </a:t>
            </a:r>
            <a:r>
              <a:rPr dirty="0" sz="3000">
                <a:latin typeface="Cambria"/>
                <a:cs typeface="Cambria"/>
              </a:rPr>
              <a:t>initialized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15">
                <a:latin typeface="Cambria"/>
                <a:cs typeface="Cambria"/>
              </a:rPr>
              <a:t>zero </a:t>
            </a:r>
            <a:r>
              <a:rPr dirty="0" sz="3000" spc="-25">
                <a:latin typeface="Cambria"/>
                <a:cs typeface="Cambria"/>
              </a:rPr>
              <a:t>by </a:t>
            </a:r>
            <a:r>
              <a:rPr dirty="0" sz="3000" spc="-10">
                <a:latin typeface="Cambria"/>
                <a:cs typeface="Cambria"/>
              </a:rPr>
              <a:t>default </a:t>
            </a:r>
            <a:r>
              <a:rPr dirty="0" sz="3000">
                <a:latin typeface="Cambria"/>
                <a:cs typeface="Cambria"/>
              </a:rPr>
              <a:t>if </a:t>
            </a:r>
            <a:r>
              <a:rPr dirty="0" sz="3000" spc="-20">
                <a:latin typeface="Cambria"/>
                <a:cs typeface="Cambria"/>
              </a:rPr>
              <a:t>you </a:t>
            </a:r>
            <a:r>
              <a:rPr dirty="0" sz="3000">
                <a:latin typeface="Cambria"/>
                <a:cs typeface="Cambria"/>
              </a:rPr>
              <a:t>do </a:t>
            </a:r>
            <a:r>
              <a:rPr dirty="0" sz="3000" spc="-5">
                <a:latin typeface="Cambria"/>
                <a:cs typeface="Cambria"/>
              </a:rPr>
              <a:t>not  </a:t>
            </a:r>
            <a:r>
              <a:rPr dirty="0" sz="3000" spc="-15">
                <a:latin typeface="Cambria"/>
                <a:cs typeface="Cambria"/>
              </a:rPr>
              <a:t>explicitly </a:t>
            </a:r>
            <a:r>
              <a:rPr dirty="0" sz="3000">
                <a:latin typeface="Cambria"/>
                <a:cs typeface="Cambria"/>
              </a:rPr>
              <a:t>initialize</a:t>
            </a:r>
            <a:r>
              <a:rPr dirty="0" sz="3000" spc="2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them.</a:t>
            </a:r>
            <a:endParaRPr sz="3000">
              <a:latin typeface="Cambria"/>
              <a:cs typeface="Cambria"/>
            </a:endParaRPr>
          </a:p>
          <a:p>
            <a:pPr algn="just" marL="355600" marR="516255" indent="-342900">
              <a:lnSpc>
                <a:spcPct val="10100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 spc="-20">
                <a:latin typeface="Cambria"/>
                <a:cs typeface="Cambria"/>
              </a:rPr>
              <a:t>Keywords</a:t>
            </a:r>
            <a:r>
              <a:rPr dirty="0" sz="3000" spc="-45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extern</a:t>
            </a:r>
            <a:r>
              <a:rPr dirty="0" sz="3000" spc="-969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and</a:t>
            </a:r>
            <a:r>
              <a:rPr dirty="0" sz="3000" spc="-15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static</a:t>
            </a:r>
            <a:r>
              <a:rPr dirty="0" sz="3000" spc="-969">
                <a:latin typeface="Consolas"/>
                <a:cs typeface="Consolas"/>
              </a:rPr>
              <a:t> </a:t>
            </a:r>
            <a:r>
              <a:rPr dirty="0" sz="3000" spc="-30">
                <a:latin typeface="Cambria"/>
                <a:cs typeface="Cambria"/>
              </a:rPr>
              <a:t>have</a:t>
            </a:r>
            <a:r>
              <a:rPr dirty="0" sz="3000" spc="-5">
                <a:latin typeface="Cambria"/>
                <a:cs typeface="Cambria"/>
              </a:rPr>
              <a:t> special  meaning when </a:t>
            </a:r>
            <a:r>
              <a:rPr dirty="0" sz="3000" spc="-15">
                <a:latin typeface="Cambria"/>
                <a:cs typeface="Cambria"/>
              </a:rPr>
              <a:t>explicitly </a:t>
            </a:r>
            <a:r>
              <a:rPr dirty="0" sz="3000" spc="-5">
                <a:latin typeface="Cambria"/>
                <a:cs typeface="Cambria"/>
              </a:rPr>
              <a:t>applied </a:t>
            </a:r>
            <a:r>
              <a:rPr dirty="0" sz="3000" spc="-15">
                <a:latin typeface="Cambria"/>
                <a:cs typeface="Cambria"/>
              </a:rPr>
              <a:t>to </a:t>
            </a:r>
            <a:r>
              <a:rPr dirty="0" sz="3000" spc="-10">
                <a:latin typeface="Cambria"/>
                <a:cs typeface="Cambria"/>
              </a:rPr>
              <a:t>external  </a:t>
            </a:r>
            <a:r>
              <a:rPr dirty="0" sz="3000">
                <a:latin typeface="Cambria"/>
                <a:cs typeface="Cambria"/>
              </a:rPr>
              <a:t>identifiers.</a:t>
            </a:r>
            <a:endParaRPr sz="3000">
              <a:latin typeface="Cambria"/>
              <a:cs typeface="Cambria"/>
            </a:endParaRPr>
          </a:p>
          <a:p>
            <a:pPr marL="355600" marR="309245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In Chapter </a:t>
            </a:r>
            <a:r>
              <a:rPr dirty="0" sz="3000">
                <a:latin typeface="Cambria"/>
                <a:cs typeface="Cambria"/>
              </a:rPr>
              <a:t>14 </a:t>
            </a:r>
            <a:r>
              <a:rPr dirty="0" sz="3000" spc="-15">
                <a:latin typeface="Cambria"/>
                <a:cs typeface="Cambria"/>
              </a:rPr>
              <a:t>we </a:t>
            </a:r>
            <a:r>
              <a:rPr dirty="0" sz="3000" spc="-5">
                <a:latin typeface="Cambria"/>
                <a:cs typeface="Cambria"/>
              </a:rPr>
              <a:t>discuss the </a:t>
            </a:r>
            <a:r>
              <a:rPr dirty="0" sz="3000" spc="-15">
                <a:latin typeface="Cambria"/>
                <a:cs typeface="Cambria"/>
              </a:rPr>
              <a:t>explicit </a:t>
            </a:r>
            <a:r>
              <a:rPr dirty="0" sz="3000" spc="-5">
                <a:latin typeface="Cambria"/>
                <a:cs typeface="Cambria"/>
              </a:rPr>
              <a:t>use </a:t>
            </a:r>
            <a:r>
              <a:rPr dirty="0" sz="3000">
                <a:latin typeface="Cambria"/>
                <a:cs typeface="Cambria"/>
              </a:rPr>
              <a:t>of  </a:t>
            </a:r>
            <a:r>
              <a:rPr dirty="0" sz="3000" spc="-5">
                <a:latin typeface="Consolas"/>
                <a:cs typeface="Consolas"/>
              </a:rPr>
              <a:t>extern</a:t>
            </a:r>
            <a:r>
              <a:rPr dirty="0" sz="3000" spc="-975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and </a:t>
            </a:r>
            <a:r>
              <a:rPr dirty="0" sz="3000" spc="-10">
                <a:latin typeface="Consolas"/>
                <a:cs typeface="Consolas"/>
              </a:rPr>
              <a:t>static</a:t>
            </a:r>
            <a:r>
              <a:rPr dirty="0" sz="3000" spc="-950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with</a:t>
            </a:r>
            <a:r>
              <a:rPr dirty="0" sz="3000" spc="-10">
                <a:latin typeface="Cambria"/>
                <a:cs typeface="Cambria"/>
              </a:rPr>
              <a:t> external </a:t>
            </a:r>
            <a:r>
              <a:rPr dirty="0" sz="3000" spc="-5">
                <a:latin typeface="Cambria"/>
                <a:cs typeface="Cambria"/>
              </a:rPr>
              <a:t>identifiers  and multiple-source-file</a:t>
            </a:r>
            <a:r>
              <a:rPr dirty="0" sz="3000" spc="5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programs.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145" y="547242"/>
            <a:ext cx="3759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 spc="-5">
                <a:solidFill>
                  <a:srgbClr val="23B5A0"/>
                </a:solidFill>
              </a:rPr>
              <a:t>5.13	</a:t>
            </a:r>
            <a:r>
              <a:rPr dirty="0" spc="-5"/>
              <a:t>Scope</a:t>
            </a:r>
            <a:r>
              <a:rPr dirty="0" spc="-85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7875270" cy="44843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93980" indent="-342900">
              <a:lnSpc>
                <a:spcPts val="27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scope of an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identifier </a:t>
            </a:r>
            <a:r>
              <a:rPr dirty="0" sz="2500" spc="-5">
                <a:latin typeface="Cambria"/>
                <a:cs typeface="Cambria"/>
              </a:rPr>
              <a:t>is the portion of the </a:t>
            </a:r>
            <a:r>
              <a:rPr dirty="0" sz="2500" spc="-20">
                <a:latin typeface="Cambria"/>
                <a:cs typeface="Cambria"/>
              </a:rPr>
              <a:t>program  </a:t>
            </a: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ambria"/>
                <a:cs typeface="Cambria"/>
              </a:rPr>
              <a:t>which the </a:t>
            </a:r>
            <a:r>
              <a:rPr dirty="0" sz="2500" spc="-5">
                <a:latin typeface="Cambria"/>
                <a:cs typeface="Cambria"/>
              </a:rPr>
              <a:t>identifier </a:t>
            </a:r>
            <a:r>
              <a:rPr dirty="0" sz="2500">
                <a:latin typeface="Cambria"/>
                <a:cs typeface="Cambria"/>
              </a:rPr>
              <a:t>can be</a:t>
            </a:r>
            <a:r>
              <a:rPr dirty="0" sz="2500" spc="10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referenced.</a:t>
            </a:r>
            <a:endParaRPr sz="2500">
              <a:latin typeface="Cambria"/>
              <a:cs typeface="Cambria"/>
            </a:endParaRPr>
          </a:p>
          <a:p>
            <a:pPr algn="just" marL="355600" marR="36830" indent="-342900">
              <a:lnSpc>
                <a:spcPts val="27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35">
                <a:latin typeface="Cambria"/>
                <a:cs typeface="Cambria"/>
              </a:rPr>
              <a:t>For </a:t>
            </a:r>
            <a:r>
              <a:rPr dirty="0" sz="2500" spc="-15">
                <a:latin typeface="Cambria"/>
                <a:cs typeface="Cambria"/>
              </a:rPr>
              <a:t>example, </a:t>
            </a:r>
            <a:r>
              <a:rPr dirty="0" sz="2500" spc="-10">
                <a:latin typeface="Cambria"/>
                <a:cs typeface="Cambria"/>
              </a:rPr>
              <a:t>when </a:t>
            </a:r>
            <a:r>
              <a:rPr dirty="0" sz="2500" spc="-20">
                <a:latin typeface="Cambria"/>
                <a:cs typeface="Cambria"/>
              </a:rPr>
              <a:t>we </a:t>
            </a:r>
            <a:r>
              <a:rPr dirty="0" sz="2500" spc="-5">
                <a:latin typeface="Cambria"/>
                <a:cs typeface="Cambria"/>
              </a:rPr>
              <a:t>define a local </a:t>
            </a:r>
            <a:r>
              <a:rPr dirty="0" sz="2500" spc="-10">
                <a:latin typeface="Cambria"/>
                <a:cs typeface="Cambria"/>
              </a:rPr>
              <a:t>variable </a:t>
            </a:r>
            <a:r>
              <a:rPr dirty="0" sz="2500" spc="-5">
                <a:latin typeface="Cambria"/>
                <a:cs typeface="Cambria"/>
              </a:rPr>
              <a:t>in a </a:t>
            </a:r>
            <a:r>
              <a:rPr dirty="0" sz="2500" spc="-10">
                <a:latin typeface="Cambria"/>
                <a:cs typeface="Cambria"/>
              </a:rPr>
              <a:t>block,  </a:t>
            </a:r>
            <a:r>
              <a:rPr dirty="0" sz="2500" spc="-5">
                <a:latin typeface="Cambria"/>
                <a:cs typeface="Cambria"/>
              </a:rPr>
              <a:t>it </a:t>
            </a:r>
            <a:r>
              <a:rPr dirty="0" sz="2500">
                <a:latin typeface="Cambria"/>
                <a:cs typeface="Cambria"/>
              </a:rPr>
              <a:t>can </a:t>
            </a:r>
            <a:r>
              <a:rPr dirty="0" sz="2500" spc="-5">
                <a:latin typeface="Cambria"/>
                <a:cs typeface="Cambria"/>
              </a:rPr>
              <a:t>be </a:t>
            </a:r>
            <a:r>
              <a:rPr dirty="0" sz="2500" spc="-15">
                <a:latin typeface="Cambria"/>
                <a:cs typeface="Cambria"/>
              </a:rPr>
              <a:t>referenced </a:t>
            </a:r>
            <a:r>
              <a:rPr dirty="0" sz="2500" spc="-20">
                <a:latin typeface="Cambria"/>
                <a:cs typeface="Cambria"/>
              </a:rPr>
              <a:t>only </a:t>
            </a:r>
            <a:r>
              <a:rPr dirty="0" sz="2500" spc="-15">
                <a:latin typeface="Cambria"/>
                <a:cs typeface="Cambria"/>
              </a:rPr>
              <a:t>following </a:t>
            </a:r>
            <a:r>
              <a:rPr dirty="0" sz="2500" spc="-5">
                <a:latin typeface="Cambria"/>
                <a:cs typeface="Cambria"/>
              </a:rPr>
              <a:t>its definition in </a:t>
            </a:r>
            <a:r>
              <a:rPr dirty="0" sz="2500" spc="-10">
                <a:latin typeface="Cambria"/>
                <a:cs typeface="Cambria"/>
              </a:rPr>
              <a:t>that  block </a:t>
            </a:r>
            <a:r>
              <a:rPr dirty="0" sz="2500" spc="-5">
                <a:latin typeface="Cambria"/>
                <a:cs typeface="Cambria"/>
              </a:rPr>
              <a:t>or in </a:t>
            </a:r>
            <a:r>
              <a:rPr dirty="0" sz="2500" spc="-10">
                <a:latin typeface="Cambria"/>
                <a:cs typeface="Cambria"/>
              </a:rPr>
              <a:t>blocks </a:t>
            </a:r>
            <a:r>
              <a:rPr dirty="0" sz="2500" spc="-15">
                <a:latin typeface="Cambria"/>
                <a:cs typeface="Cambria"/>
              </a:rPr>
              <a:t>nested </a:t>
            </a:r>
            <a:r>
              <a:rPr dirty="0" sz="2500" spc="-10">
                <a:latin typeface="Cambria"/>
                <a:cs typeface="Cambria"/>
              </a:rPr>
              <a:t>within </a:t>
            </a:r>
            <a:r>
              <a:rPr dirty="0" sz="2500" spc="-5">
                <a:latin typeface="Cambria"/>
                <a:cs typeface="Cambria"/>
              </a:rPr>
              <a:t>that</a:t>
            </a:r>
            <a:r>
              <a:rPr dirty="0" sz="2500" spc="16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block.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7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four </a:t>
            </a:r>
            <a:r>
              <a:rPr dirty="0" sz="2500" spc="-5">
                <a:latin typeface="Cambria"/>
                <a:cs typeface="Cambria"/>
              </a:rPr>
              <a:t>identifier scopes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function scope</a:t>
            </a:r>
            <a:r>
              <a:rPr dirty="0" sz="2500" spc="-5">
                <a:latin typeface="Cambria"/>
                <a:cs typeface="Cambria"/>
              </a:rPr>
              <a:t>,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file scope</a:t>
            </a:r>
            <a:r>
              <a:rPr dirty="0" sz="2500" spc="-5">
                <a:latin typeface="Cambria"/>
                <a:cs typeface="Cambria"/>
              </a:rPr>
              <a:t>,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block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scope</a:t>
            </a:r>
            <a:r>
              <a:rPr dirty="0" sz="2500" spc="-5">
                <a:latin typeface="Cambria"/>
                <a:cs typeface="Cambria"/>
              </a:rPr>
              <a:t>, </a:t>
            </a:r>
            <a:r>
              <a:rPr dirty="0" sz="2500" spc="-10">
                <a:latin typeface="Cambria"/>
                <a:cs typeface="Cambria"/>
              </a:rPr>
              <a:t>and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function-prototype</a:t>
            </a:r>
            <a:r>
              <a:rPr dirty="0" sz="2500" spc="11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scope</a:t>
            </a:r>
            <a:r>
              <a:rPr dirty="0" sz="2500" spc="-5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70485" indent="-342900">
              <a:lnSpc>
                <a:spcPts val="276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Labels (identifiers </a:t>
            </a:r>
            <a:r>
              <a:rPr dirty="0" sz="2500" spc="-20">
                <a:latin typeface="Cambria"/>
                <a:cs typeface="Cambria"/>
              </a:rPr>
              <a:t>followed by </a:t>
            </a:r>
            <a:r>
              <a:rPr dirty="0" sz="2500" spc="-5">
                <a:latin typeface="Cambria"/>
                <a:cs typeface="Cambria"/>
              </a:rPr>
              <a:t>a colon such as </a:t>
            </a:r>
            <a:r>
              <a:rPr dirty="0" sz="2500" spc="-10">
                <a:latin typeface="Consolas"/>
                <a:cs typeface="Consolas"/>
              </a:rPr>
              <a:t>start:</a:t>
            </a:r>
            <a:r>
              <a:rPr dirty="0" sz="2500" spc="-10">
                <a:latin typeface="Cambria"/>
                <a:cs typeface="Cambria"/>
              </a:rPr>
              <a:t>) 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20">
                <a:latin typeface="Cambria"/>
                <a:cs typeface="Cambria"/>
              </a:rPr>
              <a:t>only </a:t>
            </a:r>
            <a:r>
              <a:rPr dirty="0" sz="2500" spc="-5">
                <a:latin typeface="Cambria"/>
                <a:cs typeface="Cambria"/>
              </a:rPr>
              <a:t>identifiers </a:t>
            </a:r>
            <a:r>
              <a:rPr dirty="0" sz="2500" spc="-10">
                <a:latin typeface="Cambria"/>
                <a:cs typeface="Cambria"/>
              </a:rPr>
              <a:t>with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function</a:t>
            </a:r>
            <a:r>
              <a:rPr dirty="0" sz="2500" spc="18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scope</a:t>
            </a:r>
            <a:r>
              <a:rPr dirty="0" sz="2500" spc="-5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289560" indent="-342900">
              <a:lnSpc>
                <a:spcPct val="9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Labels </a:t>
            </a:r>
            <a:r>
              <a:rPr dirty="0" sz="2500">
                <a:latin typeface="Cambria"/>
                <a:cs typeface="Cambria"/>
              </a:rPr>
              <a:t>can be </a:t>
            </a:r>
            <a:r>
              <a:rPr dirty="0" sz="2500" spc="-10">
                <a:latin typeface="Cambria"/>
                <a:cs typeface="Cambria"/>
              </a:rPr>
              <a:t>used </a:t>
            </a:r>
            <a:r>
              <a:rPr dirty="0" sz="2500" spc="-20">
                <a:latin typeface="Cambria"/>
                <a:cs typeface="Cambria"/>
              </a:rPr>
              <a:t>anywhere </a:t>
            </a:r>
            <a:r>
              <a:rPr dirty="0" sz="2500" spc="-5">
                <a:latin typeface="Cambria"/>
                <a:cs typeface="Cambria"/>
              </a:rPr>
              <a:t>in the function in </a:t>
            </a:r>
            <a:r>
              <a:rPr dirty="0" sz="2500" spc="-10">
                <a:latin typeface="Cambria"/>
                <a:cs typeface="Cambria"/>
              </a:rPr>
              <a:t>which  </a:t>
            </a:r>
            <a:r>
              <a:rPr dirty="0" sz="2500" spc="-15">
                <a:latin typeface="Cambria"/>
                <a:cs typeface="Cambria"/>
              </a:rPr>
              <a:t>they </a:t>
            </a:r>
            <a:r>
              <a:rPr dirty="0" sz="2500" spc="-40">
                <a:latin typeface="Cambria"/>
                <a:cs typeface="Cambria"/>
              </a:rPr>
              <a:t>appear, </a:t>
            </a:r>
            <a:r>
              <a:rPr dirty="0" sz="2500" spc="-5">
                <a:latin typeface="Cambria"/>
                <a:cs typeface="Cambria"/>
              </a:rPr>
              <a:t>but cannot be </a:t>
            </a:r>
            <a:r>
              <a:rPr dirty="0" sz="2500" spc="-15">
                <a:latin typeface="Cambria"/>
                <a:cs typeface="Cambria"/>
              </a:rPr>
              <a:t>referenced </a:t>
            </a:r>
            <a:r>
              <a:rPr dirty="0" sz="2500" spc="-5">
                <a:latin typeface="Cambria"/>
                <a:cs typeface="Cambria"/>
              </a:rPr>
              <a:t>outside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500" spc="-5">
                <a:latin typeface="Cambria"/>
                <a:cs typeface="Cambria"/>
              </a:rPr>
              <a:t>function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55">
                <a:latin typeface="Cambria"/>
                <a:cs typeface="Cambria"/>
              </a:rPr>
              <a:t>body.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547242"/>
            <a:ext cx="5283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5.13	</a:t>
            </a:r>
            <a:r>
              <a:rPr dirty="0" spc="-5"/>
              <a:t>Scope </a:t>
            </a:r>
            <a:r>
              <a:rPr dirty="0"/>
              <a:t>Rules</a:t>
            </a:r>
            <a:r>
              <a:rPr dirty="0" spc="-9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7939405" cy="43745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21971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Labels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are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used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in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switch</a:t>
            </a:r>
            <a:r>
              <a:rPr dirty="0" sz="2500" spc="-790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statements</a:t>
            </a:r>
            <a:r>
              <a:rPr dirty="0" sz="2500" spc="5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(as </a:t>
            </a:r>
            <a:r>
              <a:rPr dirty="0" sz="2500" spc="-10">
                <a:latin typeface="Consolas"/>
                <a:cs typeface="Consolas"/>
              </a:rPr>
              <a:t>case</a:t>
            </a:r>
            <a:r>
              <a:rPr dirty="0" sz="2500" spc="-805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labels)  </a:t>
            </a:r>
            <a:r>
              <a:rPr dirty="0" sz="2500" spc="-5">
                <a:latin typeface="Cambria"/>
                <a:cs typeface="Cambria"/>
              </a:rPr>
              <a:t>and in </a:t>
            </a:r>
            <a:r>
              <a:rPr dirty="0" sz="2500" spc="-10">
                <a:latin typeface="Consolas"/>
                <a:cs typeface="Consolas"/>
              </a:rPr>
              <a:t>goto</a:t>
            </a:r>
            <a:r>
              <a:rPr dirty="0" sz="2500" spc="-645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statements </a:t>
            </a:r>
            <a:r>
              <a:rPr dirty="0" sz="2500" spc="-5">
                <a:latin typeface="Cambria"/>
                <a:cs typeface="Cambria"/>
              </a:rPr>
              <a:t>(see </a:t>
            </a:r>
            <a:r>
              <a:rPr dirty="0" sz="2500" spc="-10">
                <a:latin typeface="Cambria"/>
                <a:cs typeface="Cambria"/>
              </a:rPr>
              <a:t>Chapter </a:t>
            </a:r>
            <a:r>
              <a:rPr dirty="0" sz="2500" spc="-5">
                <a:latin typeface="Cambria"/>
                <a:cs typeface="Cambria"/>
              </a:rPr>
              <a:t>14).</a:t>
            </a:r>
            <a:endParaRPr sz="2500">
              <a:latin typeface="Cambria"/>
              <a:cs typeface="Cambria"/>
            </a:endParaRPr>
          </a:p>
          <a:p>
            <a:pPr marL="355600" marR="876300" indent="-342900">
              <a:lnSpc>
                <a:spcPts val="24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Labels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5">
                <a:latin typeface="Cambria"/>
                <a:cs typeface="Cambria"/>
              </a:rPr>
              <a:t>hidden in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function in </a:t>
            </a:r>
            <a:r>
              <a:rPr dirty="0" sz="2500" spc="-10">
                <a:latin typeface="Cambria"/>
                <a:cs typeface="Cambria"/>
              </a:rPr>
              <a:t>which they’re  </a:t>
            </a:r>
            <a:r>
              <a:rPr dirty="0" sz="2500" spc="-5">
                <a:latin typeface="Cambria"/>
                <a:cs typeface="Cambria"/>
              </a:rPr>
              <a:t>defined.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This </a:t>
            </a:r>
            <a:r>
              <a:rPr dirty="0" sz="2500" spc="-10">
                <a:latin typeface="Cambria"/>
                <a:cs typeface="Cambria"/>
              </a:rPr>
              <a:t>hiding—more </a:t>
            </a:r>
            <a:r>
              <a:rPr dirty="0" sz="2500" spc="-15">
                <a:latin typeface="Cambria"/>
                <a:cs typeface="Cambria"/>
              </a:rPr>
              <a:t>formally </a:t>
            </a:r>
            <a:r>
              <a:rPr dirty="0" sz="2500" spc="-5">
                <a:latin typeface="Cambria"/>
                <a:cs typeface="Cambria"/>
              </a:rPr>
              <a:t>called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information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hiding</a:t>
            </a:r>
            <a:r>
              <a:rPr dirty="0" sz="2500" spc="-5">
                <a:latin typeface="Cambria"/>
                <a:cs typeface="Cambria"/>
              </a:rPr>
              <a:t>—  is a means of </a:t>
            </a:r>
            <a:r>
              <a:rPr dirty="0" sz="2500" spc="-10">
                <a:latin typeface="Cambria"/>
                <a:cs typeface="Cambria"/>
              </a:rPr>
              <a:t>implementing the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principle of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least  privilege</a:t>
            </a:r>
            <a:r>
              <a:rPr dirty="0" sz="2500" spc="-10">
                <a:latin typeface="Cambria"/>
                <a:cs typeface="Cambria"/>
              </a:rPr>
              <a:t>—a </a:t>
            </a:r>
            <a:r>
              <a:rPr dirty="0" sz="2500" spc="-5">
                <a:latin typeface="Cambria"/>
                <a:cs typeface="Cambria"/>
              </a:rPr>
              <a:t>fundamental principle of </a:t>
            </a:r>
            <a:r>
              <a:rPr dirty="0" sz="2500" spc="-10">
                <a:latin typeface="Cambria"/>
                <a:cs typeface="Cambria"/>
              </a:rPr>
              <a:t>good </a:t>
            </a:r>
            <a:r>
              <a:rPr dirty="0" sz="2500" spc="-15">
                <a:latin typeface="Cambria"/>
                <a:cs typeface="Cambria"/>
              </a:rPr>
              <a:t>software  </a:t>
            </a:r>
            <a:r>
              <a:rPr dirty="0" sz="2500" spc="-5">
                <a:latin typeface="Cambria"/>
                <a:cs typeface="Cambria"/>
              </a:rPr>
              <a:t>engineering.</a:t>
            </a:r>
            <a:endParaRPr sz="2500">
              <a:latin typeface="Cambria"/>
              <a:cs typeface="Cambria"/>
            </a:endParaRPr>
          </a:p>
          <a:p>
            <a:pPr marL="355600" marR="749935" indent="-342900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An identifier </a:t>
            </a:r>
            <a:r>
              <a:rPr dirty="0" sz="2500" spc="-10">
                <a:latin typeface="Cambria"/>
                <a:cs typeface="Cambria"/>
              </a:rPr>
              <a:t>declared </a:t>
            </a:r>
            <a:r>
              <a:rPr dirty="0" sz="2500" spc="-5">
                <a:latin typeface="Cambria"/>
                <a:cs typeface="Cambria"/>
              </a:rPr>
              <a:t>outside </a:t>
            </a:r>
            <a:r>
              <a:rPr dirty="0" sz="2500" spc="-20">
                <a:latin typeface="Cambria"/>
                <a:cs typeface="Cambria"/>
              </a:rPr>
              <a:t>any </a:t>
            </a: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500">
                <a:latin typeface="Cambria"/>
                <a:cs typeface="Cambria"/>
              </a:rPr>
              <a:t>has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file  scope</a:t>
            </a:r>
            <a:r>
              <a:rPr dirty="0" sz="2500" spc="-5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732155" indent="-3429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Such an identifier is </a:t>
            </a:r>
            <a:r>
              <a:rPr dirty="0" sz="2500" spc="-20">
                <a:latin typeface="Cambria"/>
                <a:cs typeface="Cambria"/>
              </a:rPr>
              <a:t>“known” </a:t>
            </a:r>
            <a:r>
              <a:rPr dirty="0" sz="2500" spc="-5">
                <a:latin typeface="Cambria"/>
                <a:cs typeface="Cambria"/>
              </a:rPr>
              <a:t>(i.e., accessible) in all  functions </a:t>
            </a:r>
            <a:r>
              <a:rPr dirty="0" sz="2500" spc="-15">
                <a:latin typeface="Cambria"/>
                <a:cs typeface="Cambria"/>
              </a:rPr>
              <a:t>from </a:t>
            </a:r>
            <a:r>
              <a:rPr dirty="0" sz="2500" spc="-10">
                <a:latin typeface="Cambria"/>
                <a:cs typeface="Cambria"/>
              </a:rPr>
              <a:t>the point </a:t>
            </a:r>
            <a:r>
              <a:rPr dirty="0" sz="2500" spc="-5">
                <a:latin typeface="Cambria"/>
                <a:cs typeface="Cambria"/>
              </a:rPr>
              <a:t>at </a:t>
            </a:r>
            <a:r>
              <a:rPr dirty="0" sz="2500" spc="-10">
                <a:latin typeface="Cambria"/>
                <a:cs typeface="Cambria"/>
              </a:rPr>
              <a:t>which the </a:t>
            </a:r>
            <a:r>
              <a:rPr dirty="0" sz="2500" spc="-5">
                <a:latin typeface="Cambria"/>
                <a:cs typeface="Cambria"/>
              </a:rPr>
              <a:t>identifier is  </a:t>
            </a:r>
            <a:r>
              <a:rPr dirty="0" sz="2500" spc="-10">
                <a:latin typeface="Cambria"/>
                <a:cs typeface="Cambria"/>
              </a:rPr>
              <a:t>declared </a:t>
            </a:r>
            <a:r>
              <a:rPr dirty="0" sz="2500" spc="-5">
                <a:latin typeface="Cambria"/>
                <a:cs typeface="Cambria"/>
              </a:rPr>
              <a:t>until the end of the</a:t>
            </a:r>
            <a:r>
              <a:rPr dirty="0" sz="2500" spc="9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file.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547242"/>
            <a:ext cx="5283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5.13	</a:t>
            </a:r>
            <a:r>
              <a:rPr dirty="0" spc="-5"/>
              <a:t>Scope </a:t>
            </a:r>
            <a:r>
              <a:rPr dirty="0"/>
              <a:t>Rules</a:t>
            </a:r>
            <a:r>
              <a:rPr dirty="0" spc="-9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563"/>
            <a:ext cx="7929245" cy="44704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marR="205740" indent="-342900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Global </a:t>
            </a:r>
            <a:r>
              <a:rPr dirty="0" sz="2700" spc="-10">
                <a:latin typeface="Cambria"/>
                <a:cs typeface="Cambria"/>
              </a:rPr>
              <a:t>variables, </a:t>
            </a:r>
            <a:r>
              <a:rPr dirty="0" sz="2700">
                <a:latin typeface="Cambria"/>
                <a:cs typeface="Cambria"/>
              </a:rPr>
              <a:t>function definitions, and function  </a:t>
            </a:r>
            <a:r>
              <a:rPr dirty="0" sz="2700" spc="-10">
                <a:latin typeface="Cambria"/>
                <a:cs typeface="Cambria"/>
              </a:rPr>
              <a:t>prototypes </a:t>
            </a:r>
            <a:r>
              <a:rPr dirty="0" sz="2700" spc="-5">
                <a:latin typeface="Cambria"/>
                <a:cs typeface="Cambria"/>
              </a:rPr>
              <a:t>placed </a:t>
            </a:r>
            <a:r>
              <a:rPr dirty="0" sz="2700">
                <a:latin typeface="Cambria"/>
                <a:cs typeface="Cambria"/>
              </a:rPr>
              <a:t>outside a function </a:t>
            </a:r>
            <a:r>
              <a:rPr dirty="0" sz="2700" spc="-5">
                <a:latin typeface="Cambria"/>
                <a:cs typeface="Cambria"/>
              </a:rPr>
              <a:t>all </a:t>
            </a:r>
            <a:r>
              <a:rPr dirty="0" sz="2700" spc="-25">
                <a:latin typeface="Cambria"/>
                <a:cs typeface="Cambria"/>
              </a:rPr>
              <a:t>have </a:t>
            </a:r>
            <a:r>
              <a:rPr dirty="0" sz="2700">
                <a:latin typeface="Cambria"/>
                <a:cs typeface="Cambria"/>
              </a:rPr>
              <a:t>file  scope.</a:t>
            </a:r>
            <a:endParaRPr sz="27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Identifiers </a:t>
            </a:r>
            <a:r>
              <a:rPr dirty="0" sz="2700">
                <a:latin typeface="Cambria"/>
                <a:cs typeface="Cambria"/>
              </a:rPr>
              <a:t>defined inside a </a:t>
            </a:r>
            <a:r>
              <a:rPr dirty="0" sz="2700" spc="-5">
                <a:latin typeface="Cambria"/>
                <a:cs typeface="Cambria"/>
              </a:rPr>
              <a:t>block </a:t>
            </a:r>
            <a:r>
              <a:rPr dirty="0" sz="2700" spc="-25">
                <a:latin typeface="Cambria"/>
                <a:cs typeface="Cambria"/>
              </a:rPr>
              <a:t>have </a:t>
            </a:r>
            <a:r>
              <a:rPr dirty="0" sz="2700" spc="-5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r>
              <a:rPr dirty="0" sz="2700" spc="-35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700" spc="-5">
                <a:solidFill>
                  <a:srgbClr val="0000FF"/>
                </a:solidFill>
                <a:latin typeface="Cambria"/>
                <a:cs typeface="Cambria"/>
              </a:rPr>
              <a:t>scope</a:t>
            </a:r>
            <a:r>
              <a:rPr dirty="0" sz="2700" spc="-5">
                <a:latin typeface="Cambria"/>
                <a:cs typeface="Cambria"/>
              </a:rPr>
              <a:t>.</a:t>
            </a:r>
            <a:endParaRPr sz="2700">
              <a:latin typeface="Cambria"/>
              <a:cs typeface="Cambria"/>
            </a:endParaRPr>
          </a:p>
          <a:p>
            <a:pPr marL="355600" marR="147955" indent="-342900">
              <a:lnSpc>
                <a:spcPts val="298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Block </a:t>
            </a:r>
            <a:r>
              <a:rPr dirty="0" sz="2700">
                <a:latin typeface="Cambria"/>
                <a:cs typeface="Cambria"/>
              </a:rPr>
              <a:t>scope ends at </a:t>
            </a:r>
            <a:r>
              <a:rPr dirty="0" sz="2700" spc="-5">
                <a:latin typeface="Cambria"/>
                <a:cs typeface="Cambria"/>
              </a:rPr>
              <a:t>the terminating right </a:t>
            </a:r>
            <a:r>
              <a:rPr dirty="0" sz="2700" spc="-15">
                <a:latin typeface="Cambria"/>
                <a:cs typeface="Cambria"/>
              </a:rPr>
              <a:t>brace </a:t>
            </a:r>
            <a:r>
              <a:rPr dirty="0" sz="2700" spc="-10">
                <a:latin typeface="Cambria"/>
                <a:cs typeface="Cambria"/>
              </a:rPr>
              <a:t>(</a:t>
            </a:r>
            <a:r>
              <a:rPr dirty="0" sz="2700" spc="-10">
                <a:latin typeface="Consolas"/>
                <a:cs typeface="Consolas"/>
              </a:rPr>
              <a:t>}</a:t>
            </a:r>
            <a:r>
              <a:rPr dirty="0" sz="2700" spc="-10">
                <a:latin typeface="Cambria"/>
                <a:cs typeface="Cambria"/>
              </a:rPr>
              <a:t>)  </a:t>
            </a:r>
            <a:r>
              <a:rPr dirty="0" sz="2700">
                <a:latin typeface="Cambria"/>
                <a:cs typeface="Cambria"/>
              </a:rPr>
              <a:t>of </a:t>
            </a:r>
            <a:r>
              <a:rPr dirty="0" sz="2700" spc="-5">
                <a:latin typeface="Cambria"/>
                <a:cs typeface="Cambria"/>
              </a:rPr>
              <a:t>the</a:t>
            </a:r>
            <a:r>
              <a:rPr dirty="0" sz="270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block.</a:t>
            </a:r>
            <a:endParaRPr sz="27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Local </a:t>
            </a:r>
            <a:r>
              <a:rPr dirty="0" sz="2700" spc="-10">
                <a:latin typeface="Cambria"/>
                <a:cs typeface="Cambria"/>
              </a:rPr>
              <a:t>variables </a:t>
            </a:r>
            <a:r>
              <a:rPr dirty="0" sz="2700">
                <a:latin typeface="Cambria"/>
                <a:cs typeface="Cambria"/>
              </a:rPr>
              <a:t>defined </a:t>
            </a:r>
            <a:r>
              <a:rPr dirty="0" sz="2700" spc="-5">
                <a:latin typeface="Cambria"/>
                <a:cs typeface="Cambria"/>
              </a:rPr>
              <a:t>at the </a:t>
            </a:r>
            <a:r>
              <a:rPr dirty="0" sz="2700">
                <a:latin typeface="Cambria"/>
                <a:cs typeface="Cambria"/>
              </a:rPr>
              <a:t>beginning </a:t>
            </a:r>
            <a:r>
              <a:rPr dirty="0" sz="2700" spc="-10">
                <a:latin typeface="Cambria"/>
                <a:cs typeface="Cambria"/>
              </a:rPr>
              <a:t>of </a:t>
            </a:r>
            <a:r>
              <a:rPr dirty="0" sz="2700">
                <a:latin typeface="Cambria"/>
                <a:cs typeface="Cambria"/>
              </a:rPr>
              <a:t>a  function </a:t>
            </a:r>
            <a:r>
              <a:rPr dirty="0" sz="2700" spc="-25">
                <a:latin typeface="Cambria"/>
                <a:cs typeface="Cambria"/>
              </a:rPr>
              <a:t>have </a:t>
            </a:r>
            <a:r>
              <a:rPr dirty="0" sz="2700" spc="-5">
                <a:latin typeface="Cambria"/>
                <a:cs typeface="Cambria"/>
              </a:rPr>
              <a:t>block </a:t>
            </a:r>
            <a:r>
              <a:rPr dirty="0" sz="2700">
                <a:latin typeface="Cambria"/>
                <a:cs typeface="Cambria"/>
              </a:rPr>
              <a:t>scope </a:t>
            </a:r>
            <a:r>
              <a:rPr dirty="0" sz="2700" spc="-5">
                <a:latin typeface="Cambria"/>
                <a:cs typeface="Cambria"/>
              </a:rPr>
              <a:t>as </a:t>
            </a:r>
            <a:r>
              <a:rPr dirty="0" sz="2700">
                <a:latin typeface="Cambria"/>
                <a:cs typeface="Cambria"/>
              </a:rPr>
              <a:t>do function  </a:t>
            </a:r>
            <a:r>
              <a:rPr dirty="0" sz="2700" spc="-10">
                <a:latin typeface="Cambria"/>
                <a:cs typeface="Cambria"/>
              </a:rPr>
              <a:t>parameters, which </a:t>
            </a:r>
            <a:r>
              <a:rPr dirty="0" sz="2700" spc="-15">
                <a:latin typeface="Cambria"/>
                <a:cs typeface="Cambria"/>
              </a:rPr>
              <a:t>are </a:t>
            </a:r>
            <a:r>
              <a:rPr dirty="0" sz="2700" spc="-5">
                <a:latin typeface="Cambria"/>
                <a:cs typeface="Cambria"/>
              </a:rPr>
              <a:t>considered local </a:t>
            </a:r>
            <a:r>
              <a:rPr dirty="0" sz="2700" spc="-10">
                <a:latin typeface="Cambria"/>
                <a:cs typeface="Cambria"/>
              </a:rPr>
              <a:t>variables </a:t>
            </a:r>
            <a:r>
              <a:rPr dirty="0" sz="2700" spc="-20">
                <a:latin typeface="Cambria"/>
                <a:cs typeface="Cambria"/>
              </a:rPr>
              <a:t>by  </a:t>
            </a:r>
            <a:r>
              <a:rPr dirty="0" sz="2700" spc="-5">
                <a:latin typeface="Cambria"/>
                <a:cs typeface="Cambria"/>
              </a:rPr>
              <a:t>the</a:t>
            </a:r>
            <a:r>
              <a:rPr dirty="0" sz="2700" spc="-1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function.</a:t>
            </a:r>
            <a:endParaRPr sz="27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20">
                <a:latin typeface="Cambria"/>
                <a:cs typeface="Cambria"/>
              </a:rPr>
              <a:t>Any </a:t>
            </a:r>
            <a:r>
              <a:rPr dirty="0" sz="2700" spc="-5">
                <a:latin typeface="Cambria"/>
                <a:cs typeface="Cambria"/>
              </a:rPr>
              <a:t>block </a:t>
            </a:r>
            <a:r>
              <a:rPr dirty="0" sz="2700" spc="-20">
                <a:latin typeface="Cambria"/>
                <a:cs typeface="Cambria"/>
              </a:rPr>
              <a:t>may </a:t>
            </a:r>
            <a:r>
              <a:rPr dirty="0" sz="2700">
                <a:latin typeface="Cambria"/>
                <a:cs typeface="Cambria"/>
              </a:rPr>
              <a:t>contain </a:t>
            </a:r>
            <a:r>
              <a:rPr dirty="0" sz="2700" spc="-15">
                <a:latin typeface="Cambria"/>
                <a:cs typeface="Cambria"/>
              </a:rPr>
              <a:t>variable</a:t>
            </a:r>
            <a:r>
              <a:rPr dirty="0" sz="2700" spc="7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definitions.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547242"/>
            <a:ext cx="5283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5.13	</a:t>
            </a:r>
            <a:r>
              <a:rPr dirty="0" spc="-5"/>
              <a:t>Scope </a:t>
            </a:r>
            <a:r>
              <a:rPr dirty="0"/>
              <a:t>Rules</a:t>
            </a:r>
            <a:r>
              <a:rPr dirty="0" spc="-9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2961"/>
            <a:ext cx="7972425" cy="34563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When </a:t>
            </a:r>
            <a:r>
              <a:rPr dirty="0" sz="3000" spc="-10">
                <a:latin typeface="Cambria"/>
                <a:cs typeface="Cambria"/>
              </a:rPr>
              <a:t>blocks </a:t>
            </a:r>
            <a:r>
              <a:rPr dirty="0" sz="3000" spc="-25">
                <a:latin typeface="Cambria"/>
                <a:cs typeface="Cambria"/>
              </a:rPr>
              <a:t>are </a:t>
            </a:r>
            <a:r>
              <a:rPr dirty="0" sz="3000" spc="-5">
                <a:latin typeface="Cambria"/>
                <a:cs typeface="Cambria"/>
              </a:rPr>
              <a:t>nested, and an identifier </a:t>
            </a:r>
            <a:r>
              <a:rPr dirty="0" sz="3000">
                <a:latin typeface="Cambria"/>
                <a:cs typeface="Cambria"/>
              </a:rPr>
              <a:t>in</a:t>
            </a:r>
            <a:r>
              <a:rPr dirty="0" sz="3000" spc="5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an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2520"/>
              </a:lnSpc>
            </a:pPr>
            <a:r>
              <a:rPr dirty="0" sz="3000">
                <a:latin typeface="Cambria"/>
                <a:cs typeface="Cambria"/>
              </a:rPr>
              <a:t>outer block has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same </a:t>
            </a:r>
            <a:r>
              <a:rPr dirty="0" sz="3000" spc="-5">
                <a:latin typeface="Cambria"/>
                <a:cs typeface="Cambria"/>
              </a:rPr>
              <a:t>name as an</a:t>
            </a:r>
            <a:r>
              <a:rPr dirty="0" sz="3000" spc="-3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identifier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2520"/>
              </a:lnSpc>
            </a:pPr>
            <a:r>
              <a:rPr dirty="0" sz="3000">
                <a:latin typeface="Cambria"/>
                <a:cs typeface="Cambria"/>
              </a:rPr>
              <a:t>in </a:t>
            </a:r>
            <a:r>
              <a:rPr dirty="0" sz="3000" spc="-5">
                <a:latin typeface="Cambria"/>
                <a:cs typeface="Cambria"/>
              </a:rPr>
              <a:t>an </a:t>
            </a:r>
            <a:r>
              <a:rPr dirty="0" sz="3000">
                <a:latin typeface="Cambria"/>
                <a:cs typeface="Cambria"/>
              </a:rPr>
              <a:t>inner </a:t>
            </a:r>
            <a:r>
              <a:rPr dirty="0" sz="3000" spc="-5">
                <a:latin typeface="Cambria"/>
                <a:cs typeface="Cambria"/>
              </a:rPr>
              <a:t>block, the identifier </a:t>
            </a:r>
            <a:r>
              <a:rPr dirty="0" sz="3000">
                <a:latin typeface="Cambria"/>
                <a:cs typeface="Cambria"/>
              </a:rPr>
              <a:t>in the </a:t>
            </a:r>
            <a:r>
              <a:rPr dirty="0" sz="3000" spc="-5">
                <a:latin typeface="Cambria"/>
                <a:cs typeface="Cambria"/>
              </a:rPr>
              <a:t>outer</a:t>
            </a:r>
            <a:endParaRPr sz="3000">
              <a:latin typeface="Cambria"/>
              <a:cs typeface="Cambria"/>
            </a:endParaRPr>
          </a:p>
          <a:p>
            <a:pPr marL="355600" marR="1494790">
              <a:lnSpc>
                <a:spcPct val="70000"/>
              </a:lnSpc>
              <a:spcBef>
                <a:spcPts val="540"/>
              </a:spcBef>
            </a:pPr>
            <a:r>
              <a:rPr dirty="0" sz="3000">
                <a:latin typeface="Cambria"/>
                <a:cs typeface="Cambria"/>
              </a:rPr>
              <a:t>block is </a:t>
            </a:r>
            <a:r>
              <a:rPr dirty="0" sz="3000" spc="-15">
                <a:latin typeface="Cambria"/>
                <a:cs typeface="Cambria"/>
              </a:rPr>
              <a:t>“hidden” </a:t>
            </a:r>
            <a:r>
              <a:rPr dirty="0" sz="3000" spc="-5">
                <a:latin typeface="Cambria"/>
                <a:cs typeface="Cambria"/>
              </a:rPr>
              <a:t>until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inner block  terminates.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This means </a:t>
            </a:r>
            <a:r>
              <a:rPr dirty="0" sz="3000" spc="-5">
                <a:latin typeface="Cambria"/>
                <a:cs typeface="Cambria"/>
              </a:rPr>
              <a:t>that while </a:t>
            </a:r>
            <a:r>
              <a:rPr dirty="0" sz="3000" spc="-10">
                <a:latin typeface="Cambria"/>
                <a:cs typeface="Cambria"/>
              </a:rPr>
              <a:t>executing </a:t>
            </a:r>
            <a:r>
              <a:rPr dirty="0" sz="3000">
                <a:latin typeface="Cambria"/>
                <a:cs typeface="Cambria"/>
              </a:rPr>
              <a:t>in the</a:t>
            </a:r>
            <a:r>
              <a:rPr dirty="0" sz="3000" spc="-3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inner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2520"/>
              </a:lnSpc>
            </a:pPr>
            <a:r>
              <a:rPr dirty="0" sz="3000">
                <a:latin typeface="Cambria"/>
                <a:cs typeface="Cambria"/>
              </a:rPr>
              <a:t>block, the inner block sees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5">
                <a:latin typeface="Cambria"/>
                <a:cs typeface="Cambria"/>
              </a:rPr>
              <a:t>value </a:t>
            </a:r>
            <a:r>
              <a:rPr dirty="0" sz="3000">
                <a:latin typeface="Cambria"/>
                <a:cs typeface="Cambria"/>
              </a:rPr>
              <a:t>of its</a:t>
            </a:r>
            <a:r>
              <a:rPr dirty="0" sz="3000" spc="-85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own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2520"/>
              </a:lnSpc>
            </a:pPr>
            <a:r>
              <a:rPr dirty="0" sz="3000" spc="-5">
                <a:latin typeface="Cambria"/>
                <a:cs typeface="Cambria"/>
              </a:rPr>
              <a:t>local identifier </a:t>
            </a:r>
            <a:r>
              <a:rPr dirty="0" sz="3000">
                <a:latin typeface="Cambria"/>
                <a:cs typeface="Cambria"/>
              </a:rPr>
              <a:t>and </a:t>
            </a:r>
            <a:r>
              <a:rPr dirty="0" sz="3000" spc="-5">
                <a:latin typeface="Cambria"/>
                <a:cs typeface="Cambria"/>
              </a:rPr>
              <a:t>not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5">
                <a:latin typeface="Cambria"/>
                <a:cs typeface="Cambria"/>
              </a:rPr>
              <a:t>value </a:t>
            </a:r>
            <a:r>
              <a:rPr dirty="0" sz="3000">
                <a:latin typeface="Cambria"/>
                <a:cs typeface="Cambria"/>
              </a:rPr>
              <a:t>of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the</a:t>
            </a:r>
            <a:endParaRPr sz="3000">
              <a:latin typeface="Cambria"/>
              <a:cs typeface="Cambria"/>
            </a:endParaRPr>
          </a:p>
          <a:p>
            <a:pPr marL="355600" marR="473075">
              <a:lnSpc>
                <a:spcPct val="70100"/>
              </a:lnSpc>
              <a:spcBef>
                <a:spcPts val="535"/>
              </a:spcBef>
            </a:pPr>
            <a:r>
              <a:rPr dirty="0" sz="3000" spc="-5">
                <a:latin typeface="Cambria"/>
                <a:cs typeface="Cambria"/>
              </a:rPr>
              <a:t>identically </a:t>
            </a:r>
            <a:r>
              <a:rPr dirty="0" sz="3000">
                <a:latin typeface="Cambria"/>
                <a:cs typeface="Cambria"/>
              </a:rPr>
              <a:t>named </a:t>
            </a:r>
            <a:r>
              <a:rPr dirty="0" sz="3000" spc="-5">
                <a:latin typeface="Cambria"/>
                <a:cs typeface="Cambria"/>
              </a:rPr>
              <a:t>identifier </a:t>
            </a:r>
            <a:r>
              <a:rPr dirty="0" sz="3000">
                <a:latin typeface="Cambria"/>
                <a:cs typeface="Cambria"/>
              </a:rPr>
              <a:t>in </a:t>
            </a:r>
            <a:r>
              <a:rPr dirty="0" sz="3000" spc="-5">
                <a:latin typeface="Cambria"/>
                <a:cs typeface="Cambria"/>
              </a:rPr>
              <a:t>the enclosing  </a:t>
            </a:r>
            <a:r>
              <a:rPr dirty="0" sz="3000">
                <a:latin typeface="Cambria"/>
                <a:cs typeface="Cambria"/>
              </a:rPr>
              <a:t>block.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877561"/>
            <a:ext cx="71583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Local </a:t>
            </a:r>
            <a:r>
              <a:rPr dirty="0" sz="3000" spc="-15">
                <a:latin typeface="Cambria"/>
                <a:cs typeface="Cambria"/>
              </a:rPr>
              <a:t>variables </a:t>
            </a:r>
            <a:r>
              <a:rPr dirty="0" sz="3000" spc="-10">
                <a:latin typeface="Cambria"/>
                <a:cs typeface="Cambria"/>
              </a:rPr>
              <a:t>declared </a:t>
            </a:r>
            <a:r>
              <a:rPr dirty="0" sz="3000" spc="-10">
                <a:latin typeface="Consolas"/>
                <a:cs typeface="Consolas"/>
              </a:rPr>
              <a:t>static</a:t>
            </a:r>
            <a:r>
              <a:rPr dirty="0" sz="3000" spc="-969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still </a:t>
            </a:r>
            <a:r>
              <a:rPr dirty="0" sz="3000" spc="-30">
                <a:latin typeface="Cambria"/>
                <a:cs typeface="Cambria"/>
              </a:rPr>
              <a:t>have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5197246"/>
            <a:ext cx="7731125" cy="80327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 marR="5080">
              <a:lnSpc>
                <a:spcPct val="70100"/>
              </a:lnSpc>
              <a:spcBef>
                <a:spcPts val="1175"/>
              </a:spcBef>
            </a:pPr>
            <a:r>
              <a:rPr dirty="0" sz="3000">
                <a:latin typeface="Cambria"/>
                <a:cs typeface="Cambria"/>
              </a:rPr>
              <a:t>block scope, </a:t>
            </a:r>
            <a:r>
              <a:rPr dirty="0" sz="3000" spc="-25">
                <a:latin typeface="Cambria"/>
                <a:cs typeface="Cambria"/>
              </a:rPr>
              <a:t>even </a:t>
            </a:r>
            <a:r>
              <a:rPr dirty="0" sz="3000" spc="-5">
                <a:latin typeface="Cambria"/>
                <a:cs typeface="Cambria"/>
              </a:rPr>
              <a:t>though </a:t>
            </a:r>
            <a:r>
              <a:rPr dirty="0" sz="3000" spc="-10">
                <a:latin typeface="Cambria"/>
                <a:cs typeface="Cambria"/>
              </a:rPr>
              <a:t>they exist </a:t>
            </a:r>
            <a:r>
              <a:rPr dirty="0" sz="3000" spc="-15">
                <a:latin typeface="Cambria"/>
                <a:cs typeface="Cambria"/>
              </a:rPr>
              <a:t>from before  program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startup.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547242"/>
            <a:ext cx="5283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5.13	</a:t>
            </a:r>
            <a:r>
              <a:rPr dirty="0" spc="-5"/>
              <a:t>Scope </a:t>
            </a:r>
            <a:r>
              <a:rPr dirty="0"/>
              <a:t>Rules</a:t>
            </a:r>
            <a:r>
              <a:rPr dirty="0" spc="-9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1729"/>
            <a:ext cx="8044180" cy="438848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marR="360680" indent="-342900">
              <a:lnSpc>
                <a:spcPts val="259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Thus, </a:t>
            </a:r>
            <a:r>
              <a:rPr dirty="0" sz="2700" spc="-15">
                <a:latin typeface="Cambria"/>
                <a:cs typeface="Cambria"/>
              </a:rPr>
              <a:t>storage </a:t>
            </a:r>
            <a:r>
              <a:rPr dirty="0" sz="2700" spc="-10">
                <a:latin typeface="Cambria"/>
                <a:cs typeface="Cambria"/>
              </a:rPr>
              <a:t>duration </a:t>
            </a:r>
            <a:r>
              <a:rPr dirty="0" sz="2700" spc="-5">
                <a:latin typeface="Cambria"/>
                <a:cs typeface="Cambria"/>
              </a:rPr>
              <a:t>does </a:t>
            </a:r>
            <a:r>
              <a:rPr dirty="0" sz="2700" spc="-5" i="1">
                <a:latin typeface="Cambria"/>
                <a:cs typeface="Cambria"/>
              </a:rPr>
              <a:t>not </a:t>
            </a:r>
            <a:r>
              <a:rPr dirty="0" sz="2700" spc="-10">
                <a:latin typeface="Cambria"/>
                <a:cs typeface="Cambria"/>
              </a:rPr>
              <a:t>affect </a:t>
            </a:r>
            <a:r>
              <a:rPr dirty="0" sz="2700" spc="-5">
                <a:latin typeface="Cambria"/>
                <a:cs typeface="Cambria"/>
              </a:rPr>
              <a:t>the scope </a:t>
            </a:r>
            <a:r>
              <a:rPr dirty="0" sz="2700">
                <a:latin typeface="Cambria"/>
                <a:cs typeface="Cambria"/>
              </a:rPr>
              <a:t>of  </a:t>
            </a:r>
            <a:r>
              <a:rPr dirty="0" sz="2700" spc="-5">
                <a:latin typeface="Cambria"/>
                <a:cs typeface="Cambria"/>
              </a:rPr>
              <a:t>an</a:t>
            </a:r>
            <a:r>
              <a:rPr dirty="0" sz="2700">
                <a:latin typeface="Cambria"/>
                <a:cs typeface="Cambria"/>
              </a:rPr>
              <a:t> </a:t>
            </a:r>
            <a:r>
              <a:rPr dirty="0" sz="2700" spc="-25">
                <a:latin typeface="Cambria"/>
                <a:cs typeface="Cambria"/>
              </a:rPr>
              <a:t>identifier.</a:t>
            </a:r>
            <a:endParaRPr sz="2700">
              <a:latin typeface="Cambria"/>
              <a:cs typeface="Cambria"/>
            </a:endParaRPr>
          </a:p>
          <a:p>
            <a:pPr marL="355600" marR="305435" indent="-342900">
              <a:lnSpc>
                <a:spcPts val="259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The </a:t>
            </a:r>
            <a:r>
              <a:rPr dirty="0" sz="2700" spc="-15">
                <a:latin typeface="Cambria"/>
                <a:cs typeface="Cambria"/>
              </a:rPr>
              <a:t>only </a:t>
            </a:r>
            <a:r>
              <a:rPr dirty="0" sz="2700">
                <a:latin typeface="Cambria"/>
                <a:cs typeface="Cambria"/>
              </a:rPr>
              <a:t>identifiers </a:t>
            </a:r>
            <a:r>
              <a:rPr dirty="0" sz="2700" spc="-5">
                <a:latin typeface="Cambria"/>
                <a:cs typeface="Cambria"/>
              </a:rPr>
              <a:t>with </a:t>
            </a:r>
            <a:r>
              <a:rPr dirty="0" sz="2700" spc="-10">
                <a:solidFill>
                  <a:srgbClr val="0000FF"/>
                </a:solidFill>
                <a:latin typeface="Cambria"/>
                <a:cs typeface="Cambria"/>
              </a:rPr>
              <a:t>function-prototype </a:t>
            </a:r>
            <a:r>
              <a:rPr dirty="0" sz="2700">
                <a:solidFill>
                  <a:srgbClr val="0000FF"/>
                </a:solidFill>
                <a:latin typeface="Cambria"/>
                <a:cs typeface="Cambria"/>
              </a:rPr>
              <a:t>scope </a:t>
            </a:r>
            <a:r>
              <a:rPr dirty="0" sz="2700">
                <a:latin typeface="Cambria"/>
                <a:cs typeface="Cambria"/>
              </a:rPr>
              <a:t> </a:t>
            </a:r>
            <a:r>
              <a:rPr dirty="0" sz="2700" spc="-15">
                <a:latin typeface="Cambria"/>
                <a:cs typeface="Cambria"/>
              </a:rPr>
              <a:t>are </a:t>
            </a:r>
            <a:r>
              <a:rPr dirty="0" sz="2700" spc="-5">
                <a:latin typeface="Cambria"/>
                <a:cs typeface="Cambria"/>
              </a:rPr>
              <a:t>those </a:t>
            </a:r>
            <a:r>
              <a:rPr dirty="0" sz="2700">
                <a:latin typeface="Cambria"/>
                <a:cs typeface="Cambria"/>
              </a:rPr>
              <a:t>used in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0">
                <a:latin typeface="Cambria"/>
                <a:cs typeface="Cambria"/>
              </a:rPr>
              <a:t>parameter </a:t>
            </a:r>
            <a:r>
              <a:rPr dirty="0" sz="2700" spc="-5">
                <a:latin typeface="Cambria"/>
                <a:cs typeface="Cambria"/>
              </a:rPr>
              <a:t>list </a:t>
            </a:r>
            <a:r>
              <a:rPr dirty="0" sz="2700">
                <a:latin typeface="Cambria"/>
                <a:cs typeface="Cambria"/>
              </a:rPr>
              <a:t>of a function  </a:t>
            </a:r>
            <a:r>
              <a:rPr dirty="0" sz="2700" spc="-10">
                <a:latin typeface="Cambria"/>
                <a:cs typeface="Cambria"/>
              </a:rPr>
              <a:t>prototype.</a:t>
            </a:r>
            <a:endParaRPr sz="27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As mentioned </a:t>
            </a:r>
            <a:r>
              <a:rPr dirty="0" sz="2700" spc="-30">
                <a:latin typeface="Cambria"/>
                <a:cs typeface="Cambria"/>
              </a:rPr>
              <a:t>previously, </a:t>
            </a:r>
            <a:r>
              <a:rPr dirty="0" sz="2700">
                <a:latin typeface="Cambria"/>
                <a:cs typeface="Cambria"/>
              </a:rPr>
              <a:t>function </a:t>
            </a:r>
            <a:r>
              <a:rPr dirty="0" sz="2700" spc="-10">
                <a:latin typeface="Cambria"/>
                <a:cs typeface="Cambria"/>
              </a:rPr>
              <a:t>prototypes </a:t>
            </a:r>
            <a:r>
              <a:rPr dirty="0" sz="2700">
                <a:latin typeface="Cambria"/>
                <a:cs typeface="Cambria"/>
              </a:rPr>
              <a:t>do </a:t>
            </a:r>
            <a:r>
              <a:rPr dirty="0" sz="2700" spc="-5">
                <a:latin typeface="Cambria"/>
                <a:cs typeface="Cambria"/>
              </a:rPr>
              <a:t>not  </a:t>
            </a:r>
            <a:r>
              <a:rPr dirty="0" sz="2700" spc="-10">
                <a:latin typeface="Cambria"/>
                <a:cs typeface="Cambria"/>
              </a:rPr>
              <a:t>require </a:t>
            </a:r>
            <a:r>
              <a:rPr dirty="0" sz="2700" spc="-5">
                <a:latin typeface="Cambria"/>
                <a:cs typeface="Cambria"/>
              </a:rPr>
              <a:t>names </a:t>
            </a:r>
            <a:r>
              <a:rPr dirty="0" sz="2700">
                <a:latin typeface="Cambria"/>
                <a:cs typeface="Cambria"/>
              </a:rPr>
              <a:t>in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0">
                <a:latin typeface="Cambria"/>
                <a:cs typeface="Cambria"/>
              </a:rPr>
              <a:t>parameter list—only </a:t>
            </a:r>
            <a:r>
              <a:rPr dirty="0" sz="2700" spc="-5">
                <a:latin typeface="Cambria"/>
                <a:cs typeface="Cambria"/>
              </a:rPr>
              <a:t>types </a:t>
            </a:r>
            <a:r>
              <a:rPr dirty="0" sz="2700" spc="-15">
                <a:latin typeface="Cambria"/>
                <a:cs typeface="Cambria"/>
              </a:rPr>
              <a:t>are  </a:t>
            </a:r>
            <a:r>
              <a:rPr dirty="0" sz="2700" spc="-10">
                <a:latin typeface="Cambria"/>
                <a:cs typeface="Cambria"/>
              </a:rPr>
              <a:t>required.</a:t>
            </a:r>
            <a:endParaRPr sz="2700">
              <a:latin typeface="Cambria"/>
              <a:cs typeface="Cambria"/>
            </a:endParaRPr>
          </a:p>
          <a:p>
            <a:pPr marL="355600" marR="29273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If </a:t>
            </a:r>
            <a:r>
              <a:rPr dirty="0" sz="2700">
                <a:latin typeface="Cambria"/>
                <a:cs typeface="Cambria"/>
              </a:rPr>
              <a:t>a </a:t>
            </a:r>
            <a:r>
              <a:rPr dirty="0" sz="2700" spc="-5">
                <a:latin typeface="Cambria"/>
                <a:cs typeface="Cambria"/>
              </a:rPr>
              <a:t>name </a:t>
            </a:r>
            <a:r>
              <a:rPr dirty="0" sz="2700">
                <a:latin typeface="Cambria"/>
                <a:cs typeface="Cambria"/>
              </a:rPr>
              <a:t>is </a:t>
            </a:r>
            <a:r>
              <a:rPr dirty="0" sz="2700" spc="-5">
                <a:latin typeface="Cambria"/>
                <a:cs typeface="Cambria"/>
              </a:rPr>
              <a:t>used </a:t>
            </a:r>
            <a:r>
              <a:rPr dirty="0" sz="2700">
                <a:latin typeface="Cambria"/>
                <a:cs typeface="Cambria"/>
              </a:rPr>
              <a:t>in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0">
                <a:latin typeface="Cambria"/>
                <a:cs typeface="Cambria"/>
              </a:rPr>
              <a:t>parameter </a:t>
            </a:r>
            <a:r>
              <a:rPr dirty="0" sz="2700" spc="-5">
                <a:latin typeface="Cambria"/>
                <a:cs typeface="Cambria"/>
              </a:rPr>
              <a:t>list </a:t>
            </a:r>
            <a:r>
              <a:rPr dirty="0" sz="2700">
                <a:latin typeface="Cambria"/>
                <a:cs typeface="Cambria"/>
              </a:rPr>
              <a:t>of a function  </a:t>
            </a:r>
            <a:r>
              <a:rPr dirty="0" sz="2700" spc="-10">
                <a:latin typeface="Cambria"/>
                <a:cs typeface="Cambria"/>
              </a:rPr>
              <a:t>prototype,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compiler </a:t>
            </a:r>
            <a:r>
              <a:rPr dirty="0" sz="2700" spc="-5">
                <a:latin typeface="Cambria"/>
                <a:cs typeface="Cambria"/>
              </a:rPr>
              <a:t>ignores the</a:t>
            </a:r>
            <a:r>
              <a:rPr dirty="0" sz="2700" spc="3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name.</a:t>
            </a:r>
            <a:endParaRPr sz="2700">
              <a:latin typeface="Cambria"/>
              <a:cs typeface="Cambria"/>
            </a:endParaRPr>
          </a:p>
          <a:p>
            <a:pPr marL="355600" marR="2730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Identifiers </a:t>
            </a:r>
            <a:r>
              <a:rPr dirty="0" sz="2700" spc="-5">
                <a:latin typeface="Cambria"/>
                <a:cs typeface="Cambria"/>
              </a:rPr>
              <a:t>used </a:t>
            </a:r>
            <a:r>
              <a:rPr dirty="0" sz="2700">
                <a:latin typeface="Cambria"/>
                <a:cs typeface="Cambria"/>
              </a:rPr>
              <a:t>in a </a:t>
            </a:r>
            <a:r>
              <a:rPr dirty="0" sz="2700" spc="-5">
                <a:latin typeface="Cambria"/>
                <a:cs typeface="Cambria"/>
              </a:rPr>
              <a:t>function </a:t>
            </a:r>
            <a:r>
              <a:rPr dirty="0" sz="2700" spc="-10">
                <a:latin typeface="Cambria"/>
                <a:cs typeface="Cambria"/>
              </a:rPr>
              <a:t>prototype </a:t>
            </a:r>
            <a:r>
              <a:rPr dirty="0" sz="2700">
                <a:latin typeface="Cambria"/>
                <a:cs typeface="Cambria"/>
              </a:rPr>
              <a:t>can </a:t>
            </a:r>
            <a:r>
              <a:rPr dirty="0" sz="2700" spc="-5">
                <a:latin typeface="Cambria"/>
                <a:cs typeface="Cambria"/>
              </a:rPr>
              <a:t>be  reused </a:t>
            </a:r>
            <a:r>
              <a:rPr dirty="0" sz="2700" spc="-10">
                <a:latin typeface="Cambria"/>
                <a:cs typeface="Cambria"/>
              </a:rPr>
              <a:t>elsewhere </a:t>
            </a:r>
            <a:r>
              <a:rPr dirty="0" sz="2700">
                <a:latin typeface="Cambria"/>
                <a:cs typeface="Cambria"/>
              </a:rPr>
              <a:t>in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5">
                <a:latin typeface="Cambria"/>
                <a:cs typeface="Cambria"/>
              </a:rPr>
              <a:t>program </a:t>
            </a:r>
            <a:r>
              <a:rPr dirty="0" sz="2700" spc="-5">
                <a:latin typeface="Cambria"/>
                <a:cs typeface="Cambria"/>
              </a:rPr>
              <a:t>without</a:t>
            </a:r>
            <a:r>
              <a:rPr dirty="0" sz="2700" spc="20">
                <a:latin typeface="Cambria"/>
                <a:cs typeface="Cambria"/>
              </a:rPr>
              <a:t> </a:t>
            </a:r>
            <a:r>
              <a:rPr dirty="0" sz="2700" spc="-30">
                <a:latin typeface="Cambria"/>
                <a:cs typeface="Cambria"/>
              </a:rPr>
              <a:t>ambiguity.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37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148</a:t>
            </a:fld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148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547242"/>
            <a:ext cx="5283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5.13	</a:t>
            </a:r>
            <a:r>
              <a:rPr dirty="0" spc="-5"/>
              <a:t>Scope </a:t>
            </a:r>
            <a:r>
              <a:rPr dirty="0"/>
              <a:t>Rules</a:t>
            </a:r>
            <a:r>
              <a:rPr dirty="0" spc="-9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7883525" cy="421005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55600" marR="311150" indent="-34290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Figure </a:t>
            </a:r>
            <a:r>
              <a:rPr dirty="0" sz="2500" spc="-5">
                <a:latin typeface="Cambria"/>
                <a:cs typeface="Cambria"/>
              </a:rPr>
              <a:t>5.16 </a:t>
            </a:r>
            <a:r>
              <a:rPr dirty="0" sz="2500" spc="-15">
                <a:latin typeface="Cambria"/>
                <a:cs typeface="Cambria"/>
              </a:rPr>
              <a:t>demonstrates </a:t>
            </a:r>
            <a:r>
              <a:rPr dirty="0" sz="2500" spc="-5">
                <a:latin typeface="Cambria"/>
                <a:cs typeface="Cambria"/>
              </a:rPr>
              <a:t>scoping issues with </a:t>
            </a:r>
            <a:r>
              <a:rPr dirty="0" sz="2500" spc="-10">
                <a:latin typeface="Cambria"/>
                <a:cs typeface="Cambria"/>
              </a:rPr>
              <a:t>global  variables, automatic local variables,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onsolas"/>
                <a:cs typeface="Consolas"/>
              </a:rPr>
              <a:t>static</a:t>
            </a:r>
            <a:r>
              <a:rPr dirty="0" sz="2500" spc="-64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local  </a:t>
            </a:r>
            <a:r>
              <a:rPr dirty="0" sz="2500" spc="-10">
                <a:latin typeface="Cambria"/>
                <a:cs typeface="Cambria"/>
              </a:rPr>
              <a:t>variables.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global variable </a:t>
            </a:r>
            <a:r>
              <a:rPr dirty="0" sz="2500" spc="-5">
                <a:latin typeface="Consolas"/>
                <a:cs typeface="Consolas"/>
              </a:rPr>
              <a:t>x</a:t>
            </a:r>
            <a:r>
              <a:rPr dirty="0" sz="2500" spc="-66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defined and initialized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1.</a:t>
            </a:r>
            <a:endParaRPr sz="2500">
              <a:latin typeface="Cambria"/>
              <a:cs typeface="Cambria"/>
            </a:endParaRPr>
          </a:p>
          <a:p>
            <a:pPr marL="355600" marR="40005" indent="-342900">
              <a:lnSpc>
                <a:spcPts val="264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This global </a:t>
            </a:r>
            <a:r>
              <a:rPr dirty="0" sz="2500" spc="-10">
                <a:latin typeface="Cambria"/>
                <a:cs typeface="Cambria"/>
              </a:rPr>
              <a:t>variable </a:t>
            </a:r>
            <a:r>
              <a:rPr dirty="0" sz="2500" spc="-5">
                <a:latin typeface="Cambria"/>
                <a:cs typeface="Cambria"/>
              </a:rPr>
              <a:t>is hidden in </a:t>
            </a:r>
            <a:r>
              <a:rPr dirty="0" sz="2500" spc="-20">
                <a:latin typeface="Cambria"/>
                <a:cs typeface="Cambria"/>
              </a:rPr>
              <a:t>any </a:t>
            </a:r>
            <a:r>
              <a:rPr dirty="0" sz="2500" spc="-10">
                <a:latin typeface="Cambria"/>
                <a:cs typeface="Cambria"/>
              </a:rPr>
              <a:t>block (or </a:t>
            </a:r>
            <a:r>
              <a:rPr dirty="0" sz="2500" spc="-5">
                <a:latin typeface="Cambria"/>
                <a:cs typeface="Cambria"/>
              </a:rPr>
              <a:t>function)  in </a:t>
            </a:r>
            <a:r>
              <a:rPr dirty="0" sz="2500" spc="-10">
                <a:latin typeface="Cambria"/>
                <a:cs typeface="Cambria"/>
              </a:rPr>
              <a:t>which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variable </a:t>
            </a:r>
            <a:r>
              <a:rPr dirty="0" sz="2500" spc="-5">
                <a:latin typeface="Cambria"/>
                <a:cs typeface="Cambria"/>
              </a:rPr>
              <a:t>named </a:t>
            </a:r>
            <a:r>
              <a:rPr dirty="0" sz="2500" spc="-5">
                <a:latin typeface="Consolas"/>
                <a:cs typeface="Consolas"/>
              </a:rPr>
              <a:t>x</a:t>
            </a:r>
            <a:r>
              <a:rPr dirty="0" sz="2500" spc="-77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defined.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onsolas"/>
                <a:cs typeface="Consolas"/>
              </a:rPr>
              <a:t>main</a:t>
            </a:r>
            <a:r>
              <a:rPr dirty="0" sz="2500" spc="-10">
                <a:latin typeface="Cambria"/>
                <a:cs typeface="Cambria"/>
              </a:rPr>
              <a:t>, </a:t>
            </a:r>
            <a:r>
              <a:rPr dirty="0" sz="2500" spc="-5">
                <a:latin typeface="Cambria"/>
                <a:cs typeface="Cambria"/>
              </a:rPr>
              <a:t>a local </a:t>
            </a:r>
            <a:r>
              <a:rPr dirty="0" sz="2500" spc="-10">
                <a:latin typeface="Cambria"/>
                <a:cs typeface="Cambria"/>
              </a:rPr>
              <a:t>variable </a:t>
            </a:r>
            <a:r>
              <a:rPr dirty="0" sz="2500" spc="-5">
                <a:latin typeface="Consolas"/>
                <a:cs typeface="Consolas"/>
              </a:rPr>
              <a:t>x</a:t>
            </a:r>
            <a:r>
              <a:rPr dirty="0" sz="2500" spc="-59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defined </a:t>
            </a:r>
            <a:r>
              <a:rPr dirty="0" sz="2500" spc="-10">
                <a:latin typeface="Cambria"/>
                <a:cs typeface="Cambria"/>
              </a:rPr>
              <a:t>and </a:t>
            </a:r>
            <a:r>
              <a:rPr dirty="0" sz="2500" spc="-5">
                <a:latin typeface="Cambria"/>
                <a:cs typeface="Cambria"/>
              </a:rPr>
              <a:t>initialized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5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7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This </a:t>
            </a:r>
            <a:r>
              <a:rPr dirty="0" sz="2500" spc="-10">
                <a:latin typeface="Cambria"/>
                <a:cs typeface="Cambria"/>
              </a:rPr>
              <a:t>variable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then printed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show </a:t>
            </a:r>
            <a:r>
              <a:rPr dirty="0" sz="2500" spc="-5">
                <a:latin typeface="Cambria"/>
                <a:cs typeface="Cambria"/>
              </a:rPr>
              <a:t>that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global </a:t>
            </a:r>
            <a:r>
              <a:rPr dirty="0" sz="2500" spc="-5">
                <a:latin typeface="Consolas"/>
                <a:cs typeface="Consolas"/>
              </a:rPr>
              <a:t>x</a:t>
            </a:r>
            <a:r>
              <a:rPr dirty="0" sz="2500" spc="-62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 hidden in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main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113664" indent="-342900">
              <a:lnSpc>
                <a:spcPts val="27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>
                <a:latin typeface="Cambria"/>
                <a:cs typeface="Cambria"/>
              </a:rPr>
              <a:t>Next,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new block </a:t>
            </a:r>
            <a:r>
              <a:rPr dirty="0" sz="2500" spc="-5">
                <a:latin typeface="Cambria"/>
                <a:cs typeface="Cambria"/>
              </a:rPr>
              <a:t>is defined in </a:t>
            </a:r>
            <a:r>
              <a:rPr dirty="0" sz="2500" spc="-10">
                <a:latin typeface="Consolas"/>
                <a:cs typeface="Consolas"/>
              </a:rPr>
              <a:t>main</a:t>
            </a:r>
            <a:r>
              <a:rPr dirty="0" sz="2500" spc="-590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with another </a:t>
            </a:r>
            <a:r>
              <a:rPr dirty="0" sz="2500" spc="-5">
                <a:latin typeface="Cambria"/>
                <a:cs typeface="Cambria"/>
              </a:rPr>
              <a:t>local  </a:t>
            </a:r>
            <a:r>
              <a:rPr dirty="0" sz="2500" spc="-10">
                <a:latin typeface="Cambria"/>
                <a:cs typeface="Cambria"/>
              </a:rPr>
              <a:t>variable </a:t>
            </a:r>
            <a:r>
              <a:rPr dirty="0" sz="2500" spc="-5">
                <a:latin typeface="Consolas"/>
                <a:cs typeface="Consolas"/>
              </a:rPr>
              <a:t>x</a:t>
            </a:r>
            <a:r>
              <a:rPr dirty="0" sz="2500" spc="-74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initialized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7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547242"/>
            <a:ext cx="5283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5.13	</a:t>
            </a:r>
            <a:r>
              <a:rPr dirty="0" spc="-5"/>
              <a:t>Scope </a:t>
            </a:r>
            <a:r>
              <a:rPr dirty="0"/>
              <a:t>Rules</a:t>
            </a:r>
            <a:r>
              <a:rPr dirty="0" spc="-9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7918450" cy="43745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508634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This </a:t>
            </a:r>
            <a:r>
              <a:rPr dirty="0" sz="2500" spc="-10">
                <a:latin typeface="Cambria"/>
                <a:cs typeface="Cambria"/>
              </a:rPr>
              <a:t>variable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printed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show </a:t>
            </a:r>
            <a:r>
              <a:rPr dirty="0" sz="2500" spc="-5">
                <a:latin typeface="Cambria"/>
                <a:cs typeface="Cambria"/>
              </a:rPr>
              <a:t>that it hides </a:t>
            </a:r>
            <a:r>
              <a:rPr dirty="0" sz="2500" spc="-5">
                <a:latin typeface="Consolas"/>
                <a:cs typeface="Consolas"/>
              </a:rPr>
              <a:t>x</a:t>
            </a:r>
            <a:r>
              <a:rPr dirty="0" sz="2500" spc="-62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ambria"/>
                <a:cs typeface="Cambria"/>
              </a:rPr>
              <a:t>the  outer block </a:t>
            </a:r>
            <a:r>
              <a:rPr dirty="0" sz="2500" spc="-5">
                <a:latin typeface="Cambria"/>
                <a:cs typeface="Cambria"/>
              </a:rPr>
              <a:t>of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main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algn="just" marL="355600" marR="94615" indent="-342900">
              <a:lnSpc>
                <a:spcPct val="80400"/>
              </a:lnSpc>
              <a:spcBef>
                <a:spcPts val="61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variable </a:t>
            </a:r>
            <a:r>
              <a:rPr dirty="0" sz="2500" spc="-5">
                <a:latin typeface="Consolas"/>
                <a:cs typeface="Consolas"/>
              </a:rPr>
              <a:t>x </a:t>
            </a:r>
            <a:r>
              <a:rPr dirty="0" sz="2500" spc="-10">
                <a:latin typeface="Cambria"/>
                <a:cs typeface="Cambria"/>
              </a:rPr>
              <a:t>with </a:t>
            </a:r>
            <a:r>
              <a:rPr dirty="0" sz="2500" spc="-15">
                <a:latin typeface="Cambria"/>
                <a:cs typeface="Cambria"/>
              </a:rPr>
              <a:t>value </a:t>
            </a:r>
            <a:r>
              <a:rPr dirty="0" sz="2500" spc="-5">
                <a:latin typeface="Cambria"/>
                <a:cs typeface="Cambria"/>
              </a:rPr>
              <a:t>7 is </a:t>
            </a:r>
            <a:r>
              <a:rPr dirty="0" sz="2500" spc="-10">
                <a:latin typeface="Cambria"/>
                <a:cs typeface="Cambria"/>
              </a:rPr>
              <a:t>automatically </a:t>
            </a:r>
            <a:r>
              <a:rPr dirty="0" sz="2500" spc="-20">
                <a:latin typeface="Cambria"/>
                <a:cs typeface="Cambria"/>
              </a:rPr>
              <a:t>destroyed  </a:t>
            </a:r>
            <a:r>
              <a:rPr dirty="0" sz="2500" spc="-10">
                <a:latin typeface="Cambria"/>
                <a:cs typeface="Cambria"/>
              </a:rPr>
              <a:t>when the block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exited,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the local variable </a:t>
            </a:r>
            <a:r>
              <a:rPr dirty="0" sz="2500" spc="-5">
                <a:latin typeface="Consolas"/>
                <a:cs typeface="Consolas"/>
              </a:rPr>
              <a:t>x </a:t>
            </a: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ambria"/>
                <a:cs typeface="Cambria"/>
              </a:rPr>
              <a:t>the  outer </a:t>
            </a:r>
            <a:r>
              <a:rPr dirty="0" sz="2500" spc="-5">
                <a:latin typeface="Cambria"/>
                <a:cs typeface="Cambria"/>
              </a:rPr>
              <a:t>block of </a:t>
            </a:r>
            <a:r>
              <a:rPr dirty="0" sz="2500" spc="-5">
                <a:latin typeface="Consolas"/>
                <a:cs typeface="Consolas"/>
              </a:rPr>
              <a:t>main</a:t>
            </a:r>
            <a:r>
              <a:rPr dirty="0" sz="2500" spc="-64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printed again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show </a:t>
            </a:r>
            <a:r>
              <a:rPr dirty="0" sz="2500" spc="-5">
                <a:latin typeface="Cambria"/>
                <a:cs typeface="Cambria"/>
              </a:rPr>
              <a:t>that it’s </a:t>
            </a:r>
            <a:r>
              <a:rPr dirty="0" sz="2500" spc="-10">
                <a:latin typeface="Cambria"/>
                <a:cs typeface="Cambria"/>
              </a:rPr>
              <a:t>no  longer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hidden.</a:t>
            </a:r>
            <a:endParaRPr sz="2500">
              <a:latin typeface="Cambria"/>
              <a:cs typeface="Cambria"/>
            </a:endParaRPr>
          </a:p>
          <a:p>
            <a:pPr marL="355600" marR="222250" indent="-342900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program </a:t>
            </a:r>
            <a:r>
              <a:rPr dirty="0" sz="2500" spc="-5">
                <a:latin typeface="Cambria"/>
                <a:cs typeface="Cambria"/>
              </a:rPr>
              <a:t>defines </a:t>
            </a:r>
            <a:r>
              <a:rPr dirty="0" sz="2500" spc="-15">
                <a:latin typeface="Cambria"/>
                <a:cs typeface="Cambria"/>
              </a:rPr>
              <a:t>three </a:t>
            </a:r>
            <a:r>
              <a:rPr dirty="0" sz="2500" spc="-5">
                <a:latin typeface="Cambria"/>
                <a:cs typeface="Cambria"/>
              </a:rPr>
              <a:t>functions that each </a:t>
            </a:r>
            <a:r>
              <a:rPr dirty="0" sz="2500" spc="-20">
                <a:latin typeface="Cambria"/>
                <a:cs typeface="Cambria"/>
              </a:rPr>
              <a:t>take </a:t>
            </a:r>
            <a:r>
              <a:rPr dirty="0" sz="2500" spc="-10">
                <a:latin typeface="Cambria"/>
                <a:cs typeface="Cambria"/>
              </a:rPr>
              <a:t>no  arguments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return</a:t>
            </a:r>
            <a:r>
              <a:rPr dirty="0" sz="2500" spc="7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nothing.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44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useLocal</a:t>
            </a:r>
            <a:r>
              <a:rPr dirty="0" sz="2500" spc="-77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defines</a:t>
            </a:r>
            <a:r>
              <a:rPr dirty="0" sz="2500" spc="5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an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automatic</a:t>
            </a:r>
            <a:r>
              <a:rPr dirty="0" sz="2500" spc="25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variable</a:t>
            </a:r>
            <a:r>
              <a:rPr dirty="0" sz="2500" spc="25">
                <a:latin typeface="Cambria"/>
                <a:cs typeface="Cambria"/>
              </a:rPr>
              <a:t> </a:t>
            </a:r>
            <a:r>
              <a:rPr dirty="0" sz="2500" spc="-5">
                <a:latin typeface="Consolas"/>
                <a:cs typeface="Consolas"/>
              </a:rPr>
              <a:t>x</a:t>
            </a:r>
            <a:r>
              <a:rPr dirty="0" sz="2500" spc="-819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and  </a:t>
            </a:r>
            <a:r>
              <a:rPr dirty="0" sz="2500" spc="-5">
                <a:latin typeface="Cambria"/>
                <a:cs typeface="Cambria"/>
              </a:rPr>
              <a:t>initializes it </a:t>
            </a:r>
            <a:r>
              <a:rPr dirty="0" sz="2500" spc="-20">
                <a:latin typeface="Cambria"/>
                <a:cs typeface="Cambria"/>
              </a:rPr>
              <a:t>to</a:t>
            </a:r>
            <a:r>
              <a:rPr dirty="0" sz="2500" spc="7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25</a:t>
            </a:r>
            <a:endParaRPr sz="2500">
              <a:latin typeface="Cambria"/>
              <a:cs typeface="Cambria"/>
            </a:endParaRPr>
          </a:p>
          <a:p>
            <a:pPr algn="just" marL="355600" marR="854075" indent="-342900">
              <a:lnSpc>
                <a:spcPct val="80600"/>
              </a:lnSpc>
              <a:spcBef>
                <a:spcPts val="55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When </a:t>
            </a:r>
            <a:r>
              <a:rPr dirty="0" sz="2500" spc="-10">
                <a:latin typeface="Consolas"/>
                <a:cs typeface="Consolas"/>
              </a:rPr>
              <a:t>useLocal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called, the variable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printed,  incremented,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printed again </a:t>
            </a:r>
            <a:r>
              <a:rPr dirty="0" sz="2500" spc="-20">
                <a:latin typeface="Cambria"/>
                <a:cs typeface="Cambria"/>
              </a:rPr>
              <a:t>before </a:t>
            </a:r>
            <a:r>
              <a:rPr dirty="0" sz="2500" spc="-10">
                <a:latin typeface="Cambria"/>
                <a:cs typeface="Cambria"/>
              </a:rPr>
              <a:t>exiting the  </a:t>
            </a:r>
            <a:r>
              <a:rPr dirty="0" sz="2500" spc="-5">
                <a:latin typeface="Cambria"/>
                <a:cs typeface="Cambria"/>
              </a:rPr>
              <a:t>function.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547242"/>
            <a:ext cx="5283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5.13	</a:t>
            </a:r>
            <a:r>
              <a:rPr dirty="0" spc="-5"/>
              <a:t>Scope </a:t>
            </a:r>
            <a:r>
              <a:rPr dirty="0"/>
              <a:t>Rules</a:t>
            </a:r>
            <a:r>
              <a:rPr dirty="0" spc="-9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7898765" cy="414147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355600" marR="48895" indent="-342900">
              <a:lnSpc>
                <a:spcPts val="244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Each time this function is called, automatic </a:t>
            </a:r>
            <a:r>
              <a:rPr dirty="0" sz="2500" spc="-10">
                <a:latin typeface="Cambria"/>
                <a:cs typeface="Cambria"/>
              </a:rPr>
              <a:t>variable </a:t>
            </a:r>
            <a:r>
              <a:rPr dirty="0" sz="2500" spc="-5">
                <a:latin typeface="Consolas"/>
                <a:cs typeface="Consolas"/>
              </a:rPr>
              <a:t>x</a:t>
            </a:r>
            <a:r>
              <a:rPr dirty="0" sz="2500" spc="-71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 reinitialized </a:t>
            </a:r>
            <a:r>
              <a:rPr dirty="0" sz="2500" spc="-20">
                <a:latin typeface="Cambria"/>
                <a:cs typeface="Cambria"/>
              </a:rPr>
              <a:t>to</a:t>
            </a:r>
            <a:r>
              <a:rPr dirty="0" sz="2500" spc="5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25.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6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5">
                <a:latin typeface="Consolas"/>
                <a:cs typeface="Consolas"/>
              </a:rPr>
              <a:t>useStaticLocal</a:t>
            </a:r>
            <a:r>
              <a:rPr dirty="0" sz="2500" spc="-77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defines</a:t>
            </a:r>
            <a:r>
              <a:rPr dirty="0" sz="2500" spc="4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a</a:t>
            </a:r>
            <a:r>
              <a:rPr dirty="0" sz="2500" spc="-1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static</a:t>
            </a:r>
            <a:r>
              <a:rPr dirty="0" sz="2500" spc="-795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variable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5">
                <a:latin typeface="Consolas"/>
                <a:cs typeface="Consolas"/>
              </a:rPr>
              <a:t>x</a:t>
            </a:r>
            <a:endParaRPr sz="2500">
              <a:latin typeface="Consolas"/>
              <a:cs typeface="Consolas"/>
            </a:endParaRPr>
          </a:p>
          <a:p>
            <a:pPr marL="355600">
              <a:lnSpc>
                <a:spcPts val="2700"/>
              </a:lnSpc>
            </a:pPr>
            <a:r>
              <a:rPr dirty="0" sz="2500" spc="-5">
                <a:latin typeface="Cambria"/>
                <a:cs typeface="Cambria"/>
              </a:rPr>
              <a:t>and initializes it </a:t>
            </a:r>
            <a:r>
              <a:rPr dirty="0" sz="2500" spc="-20">
                <a:latin typeface="Cambria"/>
                <a:cs typeface="Cambria"/>
              </a:rPr>
              <a:t>to</a:t>
            </a:r>
            <a:r>
              <a:rPr dirty="0" sz="2500" spc="7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50</a:t>
            </a:r>
            <a:endParaRPr sz="2500">
              <a:latin typeface="Cambria"/>
              <a:cs typeface="Cambria"/>
            </a:endParaRPr>
          </a:p>
          <a:p>
            <a:pPr marL="355600" marR="247015" indent="-342900">
              <a:lnSpc>
                <a:spcPts val="244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Local </a:t>
            </a:r>
            <a:r>
              <a:rPr dirty="0" sz="2500" spc="-10">
                <a:latin typeface="Cambria"/>
                <a:cs typeface="Cambria"/>
              </a:rPr>
              <a:t>variables declared </a:t>
            </a:r>
            <a:r>
              <a:rPr dirty="0" sz="2500" spc="-5">
                <a:latin typeface="Cambria"/>
                <a:cs typeface="Cambria"/>
              </a:rPr>
              <a:t>as </a:t>
            </a:r>
            <a:r>
              <a:rPr dirty="0" sz="2500" spc="-10">
                <a:latin typeface="Consolas"/>
                <a:cs typeface="Consolas"/>
              </a:rPr>
              <a:t>static</a:t>
            </a:r>
            <a:r>
              <a:rPr dirty="0" sz="2500" spc="-600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retain </a:t>
            </a:r>
            <a:r>
              <a:rPr dirty="0" sz="2500" spc="-10">
                <a:latin typeface="Cambria"/>
                <a:cs typeface="Cambria"/>
              </a:rPr>
              <a:t>their </a:t>
            </a:r>
            <a:r>
              <a:rPr dirty="0" sz="2500" spc="-15">
                <a:latin typeface="Cambria"/>
                <a:cs typeface="Cambria"/>
              </a:rPr>
              <a:t>values  </a:t>
            </a:r>
            <a:r>
              <a:rPr dirty="0" sz="2500" spc="-25">
                <a:latin typeface="Cambria"/>
                <a:cs typeface="Cambria"/>
              </a:rPr>
              <a:t>even </a:t>
            </a:r>
            <a:r>
              <a:rPr dirty="0" sz="2500" spc="-10">
                <a:latin typeface="Cambria"/>
                <a:cs typeface="Cambria"/>
              </a:rPr>
              <a:t>when they’re </a:t>
            </a:r>
            <a:r>
              <a:rPr dirty="0" sz="2500" spc="-5">
                <a:latin typeface="Cambria"/>
                <a:cs typeface="Cambria"/>
              </a:rPr>
              <a:t>out of</a:t>
            </a:r>
            <a:r>
              <a:rPr dirty="0" sz="2500" spc="12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scope.</a:t>
            </a:r>
            <a:endParaRPr sz="2500">
              <a:latin typeface="Cambria"/>
              <a:cs typeface="Cambria"/>
            </a:endParaRPr>
          </a:p>
          <a:p>
            <a:pPr marL="355600" marR="834390" indent="-342900">
              <a:lnSpc>
                <a:spcPct val="806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When </a:t>
            </a:r>
            <a:r>
              <a:rPr dirty="0" sz="2500" spc="-5">
                <a:latin typeface="Consolas"/>
                <a:cs typeface="Consolas"/>
              </a:rPr>
              <a:t>useStaticLocal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called, </a:t>
            </a:r>
            <a:r>
              <a:rPr dirty="0" sz="2500" spc="-5">
                <a:latin typeface="Consolas"/>
                <a:cs typeface="Consolas"/>
              </a:rPr>
              <a:t>x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printed,  incremented,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printed again </a:t>
            </a:r>
            <a:r>
              <a:rPr dirty="0" sz="2500" spc="-20">
                <a:latin typeface="Cambria"/>
                <a:cs typeface="Cambria"/>
              </a:rPr>
              <a:t>before </a:t>
            </a:r>
            <a:r>
              <a:rPr dirty="0" sz="2500" spc="-10">
                <a:latin typeface="Cambria"/>
                <a:cs typeface="Cambria"/>
              </a:rPr>
              <a:t>exiting the  </a:t>
            </a:r>
            <a:r>
              <a:rPr dirty="0" sz="2500" spc="-5">
                <a:latin typeface="Cambria"/>
                <a:cs typeface="Cambria"/>
              </a:rPr>
              <a:t>function.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68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ambria"/>
                <a:cs typeface="Cambria"/>
              </a:rPr>
              <a:t>the next </a:t>
            </a:r>
            <a:r>
              <a:rPr dirty="0" sz="2500" spc="-5">
                <a:latin typeface="Cambria"/>
                <a:cs typeface="Cambria"/>
              </a:rPr>
              <a:t>call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this </a:t>
            </a:r>
            <a:r>
              <a:rPr dirty="0" sz="2500" spc="-5">
                <a:latin typeface="Cambria"/>
                <a:cs typeface="Cambria"/>
              </a:rPr>
              <a:t>function, </a:t>
            </a:r>
            <a:r>
              <a:rPr dirty="0" sz="2500" spc="-10">
                <a:latin typeface="Consolas"/>
                <a:cs typeface="Consolas"/>
              </a:rPr>
              <a:t>static</a:t>
            </a:r>
            <a:r>
              <a:rPr dirty="0" sz="2500" spc="-57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local </a:t>
            </a:r>
            <a:r>
              <a:rPr dirty="0" sz="2500" spc="-15">
                <a:latin typeface="Cambria"/>
                <a:cs typeface="Cambria"/>
              </a:rPr>
              <a:t>variable </a:t>
            </a:r>
            <a:r>
              <a:rPr dirty="0" sz="2500" spc="-5">
                <a:latin typeface="Consolas"/>
                <a:cs typeface="Consolas"/>
              </a:rPr>
              <a:t>x</a:t>
            </a:r>
            <a:endParaRPr sz="2500">
              <a:latin typeface="Consolas"/>
              <a:cs typeface="Consolas"/>
            </a:endParaRPr>
          </a:p>
          <a:p>
            <a:pPr marL="355600">
              <a:lnSpc>
                <a:spcPts val="2700"/>
              </a:lnSpc>
            </a:pPr>
            <a:r>
              <a:rPr dirty="0" sz="2500" spc="-10">
                <a:latin typeface="Cambria"/>
                <a:cs typeface="Cambria"/>
              </a:rPr>
              <a:t>will </a:t>
            </a:r>
            <a:r>
              <a:rPr dirty="0" sz="2500" spc="-5">
                <a:latin typeface="Cambria"/>
                <a:cs typeface="Cambria"/>
              </a:rPr>
              <a:t>contain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value</a:t>
            </a:r>
            <a:r>
              <a:rPr dirty="0" sz="2500" spc="6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51.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9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 </a:t>
            </a:r>
            <a:r>
              <a:rPr dirty="0" sz="2500" spc="-10">
                <a:latin typeface="Consolas"/>
                <a:cs typeface="Consolas"/>
              </a:rPr>
              <a:t>useGlobal</a:t>
            </a:r>
            <a:r>
              <a:rPr dirty="0" sz="2500" spc="-64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does </a:t>
            </a:r>
            <a:r>
              <a:rPr dirty="0" sz="2500" spc="-10">
                <a:latin typeface="Cambria"/>
                <a:cs typeface="Cambria"/>
              </a:rPr>
              <a:t>not </a:t>
            </a:r>
            <a:r>
              <a:rPr dirty="0" sz="2500" spc="-5">
                <a:latin typeface="Cambria"/>
                <a:cs typeface="Cambria"/>
              </a:rPr>
              <a:t>define </a:t>
            </a:r>
            <a:r>
              <a:rPr dirty="0" sz="2500" spc="-20">
                <a:latin typeface="Cambria"/>
                <a:cs typeface="Cambria"/>
              </a:rPr>
              <a:t>any </a:t>
            </a:r>
            <a:r>
              <a:rPr dirty="0" sz="2500" spc="-10">
                <a:latin typeface="Cambria"/>
                <a:cs typeface="Cambria"/>
              </a:rPr>
              <a:t>variables.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547242"/>
            <a:ext cx="5283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5.13	</a:t>
            </a:r>
            <a:r>
              <a:rPr dirty="0" spc="-5"/>
              <a:t>Scope </a:t>
            </a:r>
            <a:r>
              <a:rPr dirty="0"/>
              <a:t>Rules</a:t>
            </a:r>
            <a:r>
              <a:rPr dirty="0" spc="-9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157"/>
            <a:ext cx="8059420" cy="398208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marR="5080" indent="-342900">
              <a:lnSpc>
                <a:spcPts val="263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latin typeface="Cambria"/>
                <a:cs typeface="Cambria"/>
              </a:rPr>
              <a:t>Therefore, </a:t>
            </a:r>
            <a:r>
              <a:rPr dirty="0" sz="2700" spc="-10">
                <a:latin typeface="Cambria"/>
                <a:cs typeface="Cambria"/>
              </a:rPr>
              <a:t>when </a:t>
            </a:r>
            <a:r>
              <a:rPr dirty="0" sz="2700">
                <a:latin typeface="Cambria"/>
                <a:cs typeface="Cambria"/>
              </a:rPr>
              <a:t>it </a:t>
            </a:r>
            <a:r>
              <a:rPr dirty="0" sz="2700" spc="-15">
                <a:latin typeface="Cambria"/>
                <a:cs typeface="Cambria"/>
              </a:rPr>
              <a:t>refers to </a:t>
            </a:r>
            <a:r>
              <a:rPr dirty="0" sz="2700" spc="-10">
                <a:latin typeface="Cambria"/>
                <a:cs typeface="Cambria"/>
              </a:rPr>
              <a:t>variable </a:t>
            </a:r>
            <a:r>
              <a:rPr dirty="0" sz="2700">
                <a:latin typeface="Consolas"/>
                <a:cs typeface="Consolas"/>
              </a:rPr>
              <a:t>x</a:t>
            </a:r>
            <a:r>
              <a:rPr dirty="0" sz="2700">
                <a:latin typeface="Cambria"/>
                <a:cs typeface="Cambria"/>
              </a:rPr>
              <a:t>,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0">
                <a:latin typeface="Cambria"/>
                <a:cs typeface="Cambria"/>
              </a:rPr>
              <a:t>global </a:t>
            </a:r>
            <a:r>
              <a:rPr dirty="0" sz="2700">
                <a:latin typeface="Consolas"/>
                <a:cs typeface="Consolas"/>
              </a:rPr>
              <a:t>x</a:t>
            </a:r>
            <a:r>
              <a:rPr dirty="0" sz="2700" spc="-844">
                <a:latin typeface="Consolas"/>
                <a:cs typeface="Consolas"/>
              </a:rPr>
              <a:t> </a:t>
            </a:r>
            <a:r>
              <a:rPr dirty="0" sz="2700">
                <a:latin typeface="Cambria"/>
                <a:cs typeface="Cambria"/>
              </a:rPr>
              <a:t>is  </a:t>
            </a:r>
            <a:r>
              <a:rPr dirty="0" sz="2700" spc="-5">
                <a:latin typeface="Cambria"/>
                <a:cs typeface="Cambria"/>
              </a:rPr>
              <a:t>used.</a:t>
            </a:r>
            <a:endParaRPr sz="2700">
              <a:latin typeface="Cambria"/>
              <a:cs typeface="Cambria"/>
            </a:endParaRPr>
          </a:p>
          <a:p>
            <a:pPr marL="355600" marR="308610" indent="-342900">
              <a:lnSpc>
                <a:spcPct val="806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When </a:t>
            </a:r>
            <a:r>
              <a:rPr dirty="0" sz="2700">
                <a:latin typeface="Consolas"/>
                <a:cs typeface="Consolas"/>
              </a:rPr>
              <a:t>useGlobal </a:t>
            </a:r>
            <a:r>
              <a:rPr dirty="0" sz="2700">
                <a:latin typeface="Cambria"/>
                <a:cs typeface="Cambria"/>
              </a:rPr>
              <a:t>is called,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0">
                <a:latin typeface="Cambria"/>
                <a:cs typeface="Cambria"/>
              </a:rPr>
              <a:t>global </a:t>
            </a:r>
            <a:r>
              <a:rPr dirty="0" sz="2700" spc="-15">
                <a:latin typeface="Cambria"/>
                <a:cs typeface="Cambria"/>
              </a:rPr>
              <a:t>variable </a:t>
            </a:r>
            <a:r>
              <a:rPr dirty="0" sz="2700">
                <a:latin typeface="Cambria"/>
                <a:cs typeface="Cambria"/>
              </a:rPr>
              <a:t>is  </a:t>
            </a:r>
            <a:r>
              <a:rPr dirty="0" sz="2700" spc="-5">
                <a:latin typeface="Cambria"/>
                <a:cs typeface="Cambria"/>
              </a:rPr>
              <a:t>printed, multiplied </a:t>
            </a:r>
            <a:r>
              <a:rPr dirty="0" sz="2700" spc="-20">
                <a:latin typeface="Cambria"/>
                <a:cs typeface="Cambria"/>
              </a:rPr>
              <a:t>by </a:t>
            </a:r>
            <a:r>
              <a:rPr dirty="0" sz="2700">
                <a:latin typeface="Cambria"/>
                <a:cs typeface="Cambria"/>
              </a:rPr>
              <a:t>10, and </a:t>
            </a:r>
            <a:r>
              <a:rPr dirty="0" sz="2700" spc="-5">
                <a:latin typeface="Cambria"/>
                <a:cs typeface="Cambria"/>
              </a:rPr>
              <a:t>printed </a:t>
            </a:r>
            <a:r>
              <a:rPr dirty="0" sz="2700" spc="-10">
                <a:latin typeface="Cambria"/>
                <a:cs typeface="Cambria"/>
              </a:rPr>
              <a:t>again </a:t>
            </a:r>
            <a:r>
              <a:rPr dirty="0" sz="2700" spc="-15">
                <a:latin typeface="Cambria"/>
                <a:cs typeface="Cambria"/>
              </a:rPr>
              <a:t>before  </a:t>
            </a:r>
            <a:r>
              <a:rPr dirty="0" sz="2700" spc="-10">
                <a:latin typeface="Cambria"/>
                <a:cs typeface="Cambria"/>
              </a:rPr>
              <a:t>exiting </a:t>
            </a:r>
            <a:r>
              <a:rPr dirty="0" sz="2700" spc="-5">
                <a:latin typeface="Cambria"/>
                <a:cs typeface="Cambria"/>
              </a:rPr>
              <a:t>the function.</a:t>
            </a:r>
            <a:endParaRPr sz="2700">
              <a:latin typeface="Cambria"/>
              <a:cs typeface="Cambria"/>
            </a:endParaRPr>
          </a:p>
          <a:p>
            <a:pPr marL="355600" marR="736600" indent="-342900">
              <a:lnSpc>
                <a:spcPts val="263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The </a:t>
            </a:r>
            <a:r>
              <a:rPr dirty="0" sz="2700" spc="-10">
                <a:latin typeface="Cambria"/>
                <a:cs typeface="Cambria"/>
              </a:rPr>
              <a:t>next </a:t>
            </a:r>
            <a:r>
              <a:rPr dirty="0" sz="2700" spc="-5">
                <a:latin typeface="Cambria"/>
                <a:cs typeface="Cambria"/>
              </a:rPr>
              <a:t>time function </a:t>
            </a:r>
            <a:r>
              <a:rPr dirty="0" sz="2700">
                <a:latin typeface="Consolas"/>
                <a:cs typeface="Consolas"/>
              </a:rPr>
              <a:t>useGlobal</a:t>
            </a:r>
            <a:r>
              <a:rPr dirty="0" sz="2700" spc="-919">
                <a:latin typeface="Consolas"/>
                <a:cs typeface="Consolas"/>
              </a:rPr>
              <a:t> </a:t>
            </a:r>
            <a:r>
              <a:rPr dirty="0" sz="2700">
                <a:latin typeface="Cambria"/>
                <a:cs typeface="Cambria"/>
              </a:rPr>
              <a:t>is </a:t>
            </a:r>
            <a:r>
              <a:rPr dirty="0" sz="2700" spc="-5">
                <a:latin typeface="Cambria"/>
                <a:cs typeface="Cambria"/>
              </a:rPr>
              <a:t>called, the  </a:t>
            </a:r>
            <a:r>
              <a:rPr dirty="0" sz="2700" spc="-10">
                <a:latin typeface="Cambria"/>
                <a:cs typeface="Cambria"/>
              </a:rPr>
              <a:t>global </a:t>
            </a:r>
            <a:r>
              <a:rPr dirty="0" sz="2700" spc="-15">
                <a:latin typeface="Cambria"/>
                <a:cs typeface="Cambria"/>
              </a:rPr>
              <a:t>variable </a:t>
            </a:r>
            <a:r>
              <a:rPr dirty="0" sz="2700">
                <a:latin typeface="Cambria"/>
                <a:cs typeface="Cambria"/>
              </a:rPr>
              <a:t>still has its </a:t>
            </a:r>
            <a:r>
              <a:rPr dirty="0" sz="2700" spc="-5">
                <a:latin typeface="Cambria"/>
                <a:cs typeface="Cambria"/>
              </a:rPr>
              <a:t>modified </a:t>
            </a:r>
            <a:r>
              <a:rPr dirty="0" sz="2700" spc="-15">
                <a:latin typeface="Cambria"/>
                <a:cs typeface="Cambria"/>
              </a:rPr>
              <a:t>value,</a:t>
            </a:r>
            <a:r>
              <a:rPr dirty="0" sz="2700" spc="4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10.</a:t>
            </a:r>
            <a:endParaRPr sz="2700">
              <a:latin typeface="Cambria"/>
              <a:cs typeface="Cambria"/>
            </a:endParaRPr>
          </a:p>
          <a:p>
            <a:pPr marL="355600" marR="438150" indent="-342900">
              <a:lnSpc>
                <a:spcPct val="804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latin typeface="Cambria"/>
                <a:cs typeface="Cambria"/>
              </a:rPr>
              <a:t>Finally,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5">
                <a:latin typeface="Cambria"/>
                <a:cs typeface="Cambria"/>
              </a:rPr>
              <a:t>program </a:t>
            </a:r>
            <a:r>
              <a:rPr dirty="0" sz="2700" spc="-5">
                <a:latin typeface="Cambria"/>
                <a:cs typeface="Cambria"/>
              </a:rPr>
              <a:t>prints the local </a:t>
            </a:r>
            <a:r>
              <a:rPr dirty="0" sz="2700" spc="-10">
                <a:latin typeface="Cambria"/>
                <a:cs typeface="Cambria"/>
              </a:rPr>
              <a:t>variable </a:t>
            </a:r>
            <a:r>
              <a:rPr dirty="0" sz="2700">
                <a:latin typeface="Consolas"/>
                <a:cs typeface="Consolas"/>
              </a:rPr>
              <a:t>x </a:t>
            </a:r>
            <a:r>
              <a:rPr dirty="0" sz="2700" spc="5">
                <a:latin typeface="Cambria"/>
                <a:cs typeface="Cambria"/>
              </a:rPr>
              <a:t>in  </a:t>
            </a:r>
            <a:r>
              <a:rPr dirty="0" sz="2700">
                <a:latin typeface="Consolas"/>
                <a:cs typeface="Consolas"/>
              </a:rPr>
              <a:t>main</a:t>
            </a:r>
            <a:r>
              <a:rPr dirty="0" sz="2700" spc="-880">
                <a:latin typeface="Consolas"/>
                <a:cs typeface="Consolas"/>
              </a:rPr>
              <a:t> </a:t>
            </a:r>
            <a:r>
              <a:rPr dirty="0" sz="2700" spc="-10">
                <a:latin typeface="Cambria"/>
                <a:cs typeface="Cambria"/>
              </a:rPr>
              <a:t>again </a:t>
            </a:r>
            <a:r>
              <a:rPr dirty="0" sz="2700" spc="-20">
                <a:latin typeface="Cambria"/>
                <a:cs typeface="Cambria"/>
              </a:rPr>
              <a:t>to </a:t>
            </a:r>
            <a:r>
              <a:rPr dirty="0" sz="2700" spc="-5">
                <a:latin typeface="Cambria"/>
                <a:cs typeface="Cambria"/>
              </a:rPr>
              <a:t>show that none </a:t>
            </a:r>
            <a:r>
              <a:rPr dirty="0" sz="2700">
                <a:latin typeface="Cambria"/>
                <a:cs typeface="Cambria"/>
              </a:rPr>
              <a:t>of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function calls  </a:t>
            </a:r>
            <a:r>
              <a:rPr dirty="0" sz="2700" spc="-5">
                <a:latin typeface="Cambria"/>
                <a:cs typeface="Cambria"/>
              </a:rPr>
              <a:t>modified the </a:t>
            </a:r>
            <a:r>
              <a:rPr dirty="0" sz="2700" spc="-15">
                <a:latin typeface="Cambria"/>
                <a:cs typeface="Cambria"/>
              </a:rPr>
              <a:t>value </a:t>
            </a:r>
            <a:r>
              <a:rPr dirty="0" sz="2700">
                <a:latin typeface="Cambria"/>
                <a:cs typeface="Cambria"/>
              </a:rPr>
              <a:t>of </a:t>
            </a:r>
            <a:r>
              <a:rPr dirty="0" sz="2700">
                <a:latin typeface="Consolas"/>
                <a:cs typeface="Consolas"/>
              </a:rPr>
              <a:t>x </a:t>
            </a:r>
            <a:r>
              <a:rPr dirty="0" sz="2700" spc="-5">
                <a:latin typeface="Cambria"/>
                <a:cs typeface="Cambria"/>
              </a:rPr>
              <a:t>because the functions all  </a:t>
            </a:r>
            <a:r>
              <a:rPr dirty="0" sz="2700" spc="-15">
                <a:latin typeface="Cambria"/>
                <a:cs typeface="Cambria"/>
              </a:rPr>
              <a:t>referred to </a:t>
            </a:r>
            <a:r>
              <a:rPr dirty="0" sz="2700" spc="-10">
                <a:latin typeface="Cambria"/>
                <a:cs typeface="Cambria"/>
              </a:rPr>
              <a:t>variables </a:t>
            </a:r>
            <a:r>
              <a:rPr dirty="0" sz="2700">
                <a:latin typeface="Cambria"/>
                <a:cs typeface="Cambria"/>
              </a:rPr>
              <a:t>in </a:t>
            </a:r>
            <a:r>
              <a:rPr dirty="0" sz="2700" spc="-5">
                <a:latin typeface="Cambria"/>
                <a:cs typeface="Cambria"/>
              </a:rPr>
              <a:t>other</a:t>
            </a:r>
            <a:r>
              <a:rPr dirty="0" sz="2700" spc="1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scopes.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618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154</a:t>
            </a:fld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5341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154</a:t>
            </a:fld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5341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154</a:t>
            </a:fld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579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154</a:t>
            </a:fld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7322" y="547242"/>
            <a:ext cx="3227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 spc="-5">
                <a:solidFill>
                  <a:srgbClr val="23B5A0"/>
                </a:solidFill>
              </a:rPr>
              <a:t>5.14</a:t>
            </a:r>
            <a:r>
              <a:rPr dirty="0" spc="-5">
                <a:solidFill>
                  <a:srgbClr val="23B5A0"/>
                </a:solidFill>
              </a:rPr>
              <a:t>	</a:t>
            </a:r>
            <a:r>
              <a:rPr dirty="0" spc="-5"/>
              <a:t>Recurs</a:t>
            </a:r>
            <a:r>
              <a:rPr dirty="0" spc="5"/>
              <a:t>i</a:t>
            </a:r>
            <a:r>
              <a:rPr dirty="0" spc="-5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1729"/>
            <a:ext cx="7752715" cy="43884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marR="305435" indent="-342900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The </a:t>
            </a:r>
            <a:r>
              <a:rPr dirty="0" sz="2700" spc="-15">
                <a:latin typeface="Cambria"/>
                <a:cs typeface="Cambria"/>
              </a:rPr>
              <a:t>programs </a:t>
            </a:r>
            <a:r>
              <a:rPr dirty="0" sz="2700" spc="-20">
                <a:latin typeface="Cambria"/>
                <a:cs typeface="Cambria"/>
              </a:rPr>
              <a:t>we’ve </a:t>
            </a:r>
            <a:r>
              <a:rPr dirty="0" sz="2700">
                <a:latin typeface="Cambria"/>
                <a:cs typeface="Cambria"/>
              </a:rPr>
              <a:t>discussed </a:t>
            </a:r>
            <a:r>
              <a:rPr dirty="0" sz="2700" spc="-15">
                <a:latin typeface="Cambria"/>
                <a:cs typeface="Cambria"/>
              </a:rPr>
              <a:t>are generally  </a:t>
            </a:r>
            <a:r>
              <a:rPr dirty="0" sz="2700" spc="-5">
                <a:latin typeface="Cambria"/>
                <a:cs typeface="Cambria"/>
              </a:rPr>
              <a:t>structured as </a:t>
            </a:r>
            <a:r>
              <a:rPr dirty="0" sz="2700">
                <a:latin typeface="Cambria"/>
                <a:cs typeface="Cambria"/>
              </a:rPr>
              <a:t>functions </a:t>
            </a:r>
            <a:r>
              <a:rPr dirty="0" sz="2700" spc="-5">
                <a:latin typeface="Cambria"/>
                <a:cs typeface="Cambria"/>
              </a:rPr>
              <a:t>that </a:t>
            </a:r>
            <a:r>
              <a:rPr dirty="0" sz="2700">
                <a:latin typeface="Cambria"/>
                <a:cs typeface="Cambria"/>
              </a:rPr>
              <a:t>call one </a:t>
            </a:r>
            <a:r>
              <a:rPr dirty="0" sz="2700" spc="-5">
                <a:latin typeface="Cambria"/>
                <a:cs typeface="Cambria"/>
              </a:rPr>
              <a:t>another </a:t>
            </a:r>
            <a:r>
              <a:rPr dirty="0" sz="2700">
                <a:latin typeface="Cambria"/>
                <a:cs typeface="Cambria"/>
              </a:rPr>
              <a:t>in a  disciplined, </a:t>
            </a:r>
            <a:r>
              <a:rPr dirty="0" sz="2700" spc="-10">
                <a:latin typeface="Cambria"/>
                <a:cs typeface="Cambria"/>
              </a:rPr>
              <a:t>hierarchical</a:t>
            </a:r>
            <a:r>
              <a:rPr dirty="0" sz="2700" spc="-45">
                <a:latin typeface="Cambria"/>
                <a:cs typeface="Cambria"/>
              </a:rPr>
              <a:t> </a:t>
            </a:r>
            <a:r>
              <a:rPr dirty="0" sz="2700" spc="-40">
                <a:latin typeface="Cambria"/>
                <a:cs typeface="Cambria"/>
              </a:rPr>
              <a:t>manner.</a:t>
            </a:r>
            <a:endParaRPr sz="2700">
              <a:latin typeface="Cambria"/>
              <a:cs typeface="Cambria"/>
            </a:endParaRPr>
          </a:p>
          <a:p>
            <a:pPr marL="355600" marR="650875" indent="-342900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latin typeface="Cambria"/>
                <a:cs typeface="Cambria"/>
              </a:rPr>
              <a:t>For </a:t>
            </a:r>
            <a:r>
              <a:rPr dirty="0" sz="2700">
                <a:latin typeface="Cambria"/>
                <a:cs typeface="Cambria"/>
              </a:rPr>
              <a:t>some </a:t>
            </a:r>
            <a:r>
              <a:rPr dirty="0" sz="2700" spc="-5">
                <a:latin typeface="Cambria"/>
                <a:cs typeface="Cambria"/>
              </a:rPr>
              <a:t>types </a:t>
            </a:r>
            <a:r>
              <a:rPr dirty="0" sz="2700">
                <a:latin typeface="Cambria"/>
                <a:cs typeface="Cambria"/>
              </a:rPr>
              <a:t>of </a:t>
            </a:r>
            <a:r>
              <a:rPr dirty="0" sz="2700" spc="-5">
                <a:latin typeface="Cambria"/>
                <a:cs typeface="Cambria"/>
              </a:rPr>
              <a:t>problems, </a:t>
            </a:r>
            <a:r>
              <a:rPr dirty="0" sz="2700">
                <a:latin typeface="Cambria"/>
                <a:cs typeface="Cambria"/>
              </a:rPr>
              <a:t>it’s </a:t>
            </a:r>
            <a:r>
              <a:rPr dirty="0" sz="2700" spc="-5">
                <a:latin typeface="Cambria"/>
                <a:cs typeface="Cambria"/>
              </a:rPr>
              <a:t>useful </a:t>
            </a:r>
            <a:r>
              <a:rPr dirty="0" sz="2700" spc="-15">
                <a:latin typeface="Cambria"/>
                <a:cs typeface="Cambria"/>
              </a:rPr>
              <a:t>to </a:t>
            </a:r>
            <a:r>
              <a:rPr dirty="0" sz="2700" spc="-25">
                <a:latin typeface="Cambria"/>
                <a:cs typeface="Cambria"/>
              </a:rPr>
              <a:t>have  </a:t>
            </a:r>
            <a:r>
              <a:rPr dirty="0" sz="2700">
                <a:latin typeface="Cambria"/>
                <a:cs typeface="Cambria"/>
              </a:rPr>
              <a:t>functions call</a:t>
            </a:r>
            <a:r>
              <a:rPr dirty="0" sz="2700" spc="-5">
                <a:latin typeface="Cambria"/>
                <a:cs typeface="Cambria"/>
              </a:rPr>
              <a:t> </a:t>
            </a:r>
            <a:r>
              <a:rPr dirty="0" sz="2700" spc="-10">
                <a:latin typeface="Cambria"/>
                <a:cs typeface="Cambria"/>
              </a:rPr>
              <a:t>themselves.</a:t>
            </a:r>
            <a:endParaRPr sz="2700">
              <a:latin typeface="Cambria"/>
              <a:cs typeface="Cambria"/>
            </a:endParaRPr>
          </a:p>
          <a:p>
            <a:pPr marL="355600" marR="398145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A </a:t>
            </a:r>
            <a:r>
              <a:rPr dirty="0" sz="2700" spc="-20">
                <a:solidFill>
                  <a:srgbClr val="0000FF"/>
                </a:solidFill>
                <a:latin typeface="Cambria"/>
                <a:cs typeface="Cambria"/>
              </a:rPr>
              <a:t>recursive </a:t>
            </a:r>
            <a:r>
              <a:rPr dirty="0" sz="2700">
                <a:solidFill>
                  <a:srgbClr val="0000FF"/>
                </a:solidFill>
                <a:latin typeface="Cambria"/>
                <a:cs typeface="Cambria"/>
              </a:rPr>
              <a:t>function </a:t>
            </a:r>
            <a:r>
              <a:rPr dirty="0" sz="2700">
                <a:latin typeface="Cambria"/>
                <a:cs typeface="Cambria"/>
              </a:rPr>
              <a:t>is a function </a:t>
            </a:r>
            <a:r>
              <a:rPr dirty="0" sz="2700" spc="-5">
                <a:latin typeface="Cambria"/>
                <a:cs typeface="Cambria"/>
              </a:rPr>
              <a:t>that </a:t>
            </a:r>
            <a:r>
              <a:rPr dirty="0" sz="2700">
                <a:latin typeface="Cambria"/>
                <a:cs typeface="Cambria"/>
              </a:rPr>
              <a:t>calls </a:t>
            </a:r>
            <a:r>
              <a:rPr dirty="0" sz="2700" spc="-5">
                <a:latin typeface="Cambria"/>
                <a:cs typeface="Cambria"/>
              </a:rPr>
              <a:t>itself  either </a:t>
            </a:r>
            <a:r>
              <a:rPr dirty="0" sz="2700" spc="-10">
                <a:latin typeface="Cambria"/>
                <a:cs typeface="Cambria"/>
              </a:rPr>
              <a:t>directly </a:t>
            </a:r>
            <a:r>
              <a:rPr dirty="0" sz="2700">
                <a:latin typeface="Cambria"/>
                <a:cs typeface="Cambria"/>
              </a:rPr>
              <a:t>or </a:t>
            </a:r>
            <a:r>
              <a:rPr dirty="0" sz="2700" spc="-10">
                <a:latin typeface="Cambria"/>
                <a:cs typeface="Cambria"/>
              </a:rPr>
              <a:t>indirectly </a:t>
            </a:r>
            <a:r>
              <a:rPr dirty="0" sz="2700" spc="-15">
                <a:latin typeface="Cambria"/>
                <a:cs typeface="Cambria"/>
              </a:rPr>
              <a:t>through </a:t>
            </a:r>
            <a:r>
              <a:rPr dirty="0" sz="2700">
                <a:latin typeface="Cambria"/>
                <a:cs typeface="Cambria"/>
              </a:rPr>
              <a:t>another  function.</a:t>
            </a:r>
            <a:endParaRPr sz="27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Recursion </a:t>
            </a:r>
            <a:r>
              <a:rPr dirty="0" sz="2700">
                <a:latin typeface="Cambria"/>
                <a:cs typeface="Cambria"/>
              </a:rPr>
              <a:t>is a </a:t>
            </a:r>
            <a:r>
              <a:rPr dirty="0" sz="2700" spc="-5">
                <a:latin typeface="Cambria"/>
                <a:cs typeface="Cambria"/>
              </a:rPr>
              <a:t>complex </a:t>
            </a:r>
            <a:r>
              <a:rPr dirty="0" sz="2700" spc="-10">
                <a:latin typeface="Cambria"/>
                <a:cs typeface="Cambria"/>
              </a:rPr>
              <a:t>topic </a:t>
            </a:r>
            <a:r>
              <a:rPr dirty="0" sz="2700">
                <a:latin typeface="Cambria"/>
                <a:cs typeface="Cambria"/>
              </a:rPr>
              <a:t>discussed </a:t>
            </a:r>
            <a:r>
              <a:rPr dirty="0" sz="2700" spc="-5">
                <a:latin typeface="Cambria"/>
                <a:cs typeface="Cambria"/>
              </a:rPr>
              <a:t>at length </a:t>
            </a:r>
            <a:r>
              <a:rPr dirty="0" sz="2700">
                <a:latin typeface="Cambria"/>
                <a:cs typeface="Cambria"/>
              </a:rPr>
              <a:t>in  </a:t>
            </a:r>
            <a:r>
              <a:rPr dirty="0" sz="2700" spc="-10">
                <a:latin typeface="Cambria"/>
                <a:cs typeface="Cambria"/>
              </a:rPr>
              <a:t>upper-level computer </a:t>
            </a:r>
            <a:r>
              <a:rPr dirty="0" sz="2700">
                <a:latin typeface="Cambria"/>
                <a:cs typeface="Cambria"/>
              </a:rPr>
              <a:t>science</a:t>
            </a:r>
            <a:r>
              <a:rPr dirty="0" sz="2700" spc="-1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courses.</a:t>
            </a:r>
            <a:endParaRPr sz="2700">
              <a:latin typeface="Cambria"/>
              <a:cs typeface="Cambria"/>
            </a:endParaRPr>
          </a:p>
          <a:p>
            <a:pPr marL="355600" marR="502920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In this </a:t>
            </a:r>
            <a:r>
              <a:rPr dirty="0" sz="2700">
                <a:latin typeface="Cambria"/>
                <a:cs typeface="Cambria"/>
              </a:rPr>
              <a:t>section and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next, simple </a:t>
            </a:r>
            <a:r>
              <a:rPr dirty="0" sz="2700" spc="-10">
                <a:latin typeface="Cambria"/>
                <a:cs typeface="Cambria"/>
              </a:rPr>
              <a:t>examples </a:t>
            </a:r>
            <a:r>
              <a:rPr dirty="0" sz="2700">
                <a:latin typeface="Cambria"/>
                <a:cs typeface="Cambria"/>
              </a:rPr>
              <a:t>of  </a:t>
            </a:r>
            <a:r>
              <a:rPr dirty="0" sz="2700" spc="-5">
                <a:latin typeface="Cambria"/>
                <a:cs typeface="Cambria"/>
              </a:rPr>
              <a:t>recursion </a:t>
            </a:r>
            <a:r>
              <a:rPr dirty="0" sz="2700" spc="-15">
                <a:latin typeface="Cambria"/>
                <a:cs typeface="Cambria"/>
              </a:rPr>
              <a:t>are</a:t>
            </a:r>
            <a:r>
              <a:rPr dirty="0" sz="2700" spc="-20">
                <a:latin typeface="Cambria"/>
                <a:cs typeface="Cambria"/>
              </a:rPr>
              <a:t> </a:t>
            </a:r>
            <a:r>
              <a:rPr dirty="0" sz="2700" spc="-10">
                <a:latin typeface="Cambria"/>
                <a:cs typeface="Cambria"/>
              </a:rPr>
              <a:t>presented.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47242"/>
            <a:ext cx="475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5.14	</a:t>
            </a:r>
            <a:r>
              <a:rPr dirty="0"/>
              <a:t>Recursion</a:t>
            </a:r>
            <a:r>
              <a:rPr dirty="0" spc="-10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349"/>
            <a:ext cx="8027034" cy="41414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marR="154940" indent="-342900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This book contains an </a:t>
            </a:r>
            <a:r>
              <a:rPr dirty="0" sz="2500" spc="-20">
                <a:latin typeface="Cambria"/>
                <a:cs typeface="Cambria"/>
              </a:rPr>
              <a:t>extensive </a:t>
            </a:r>
            <a:r>
              <a:rPr dirty="0" sz="2500" spc="-10">
                <a:latin typeface="Cambria"/>
                <a:cs typeface="Cambria"/>
              </a:rPr>
              <a:t>treatment </a:t>
            </a:r>
            <a:r>
              <a:rPr dirty="0" sz="2500" spc="-5">
                <a:latin typeface="Cambria"/>
                <a:cs typeface="Cambria"/>
              </a:rPr>
              <a:t>of recursion,  </a:t>
            </a:r>
            <a:r>
              <a:rPr dirty="0" sz="2500" spc="-10">
                <a:latin typeface="Cambria"/>
                <a:cs typeface="Cambria"/>
              </a:rPr>
              <a:t>which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spread throughout </a:t>
            </a:r>
            <a:r>
              <a:rPr dirty="0" sz="2500" spc="-5">
                <a:latin typeface="Cambria"/>
                <a:cs typeface="Cambria"/>
              </a:rPr>
              <a:t>Chapters 5–8, 12 </a:t>
            </a:r>
            <a:r>
              <a:rPr dirty="0" sz="2500" spc="-10">
                <a:latin typeface="Cambria"/>
                <a:cs typeface="Cambria"/>
              </a:rPr>
              <a:t>and  </a:t>
            </a:r>
            <a:r>
              <a:rPr dirty="0" sz="2500" spc="-5">
                <a:latin typeface="Cambria"/>
                <a:cs typeface="Cambria"/>
              </a:rPr>
              <a:t>Appendix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130">
                <a:latin typeface="Cambria"/>
                <a:cs typeface="Cambria"/>
              </a:rPr>
              <a:t>F.</a:t>
            </a:r>
            <a:endParaRPr sz="2500">
              <a:latin typeface="Cambria"/>
              <a:cs typeface="Cambria"/>
            </a:endParaRPr>
          </a:p>
          <a:p>
            <a:pPr marL="355600" marR="1280160" indent="-342900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Figure </a:t>
            </a:r>
            <a:r>
              <a:rPr dirty="0" sz="2500" spc="-5">
                <a:latin typeface="Cambria"/>
                <a:cs typeface="Cambria"/>
              </a:rPr>
              <a:t>5.17, in Section 5.16, summarizes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31  recursion </a:t>
            </a:r>
            <a:r>
              <a:rPr dirty="0" sz="2500" spc="-15">
                <a:latin typeface="Cambria"/>
                <a:cs typeface="Cambria"/>
              </a:rPr>
              <a:t>examples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5">
                <a:latin typeface="Cambria"/>
                <a:cs typeface="Cambria"/>
              </a:rPr>
              <a:t>exercises </a:t>
            </a:r>
            <a:r>
              <a:rPr dirty="0" sz="2500" spc="-5">
                <a:latin typeface="Cambria"/>
                <a:cs typeface="Cambria"/>
              </a:rPr>
              <a:t>in the</a:t>
            </a:r>
            <a:r>
              <a:rPr dirty="0" sz="2500" spc="14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book.</a:t>
            </a:r>
            <a:endParaRPr sz="2500">
              <a:latin typeface="Cambria"/>
              <a:cs typeface="Cambria"/>
            </a:endParaRPr>
          </a:p>
          <a:p>
            <a:pPr marL="355600" marR="226060" indent="-342900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75">
                <a:latin typeface="Cambria"/>
                <a:cs typeface="Cambria"/>
              </a:rPr>
              <a:t>We </a:t>
            </a:r>
            <a:r>
              <a:rPr dirty="0" sz="2500" spc="-5">
                <a:latin typeface="Cambria"/>
                <a:cs typeface="Cambria"/>
              </a:rPr>
              <a:t>consider </a:t>
            </a:r>
            <a:r>
              <a:rPr dirty="0" sz="2500" spc="-10">
                <a:latin typeface="Cambria"/>
                <a:cs typeface="Cambria"/>
              </a:rPr>
              <a:t>recursion conceptually </a:t>
            </a:r>
            <a:r>
              <a:rPr dirty="0" sz="2500">
                <a:latin typeface="Cambria"/>
                <a:cs typeface="Cambria"/>
              </a:rPr>
              <a:t>first, </a:t>
            </a:r>
            <a:r>
              <a:rPr dirty="0" sz="2500" spc="-10">
                <a:latin typeface="Cambria"/>
                <a:cs typeface="Cambria"/>
              </a:rPr>
              <a:t>then </a:t>
            </a:r>
            <a:r>
              <a:rPr dirty="0" sz="2500" spc="-15">
                <a:latin typeface="Cambria"/>
                <a:cs typeface="Cambria"/>
              </a:rPr>
              <a:t>examine  </a:t>
            </a:r>
            <a:r>
              <a:rPr dirty="0" sz="2500" spc="-20">
                <a:latin typeface="Cambria"/>
                <a:cs typeface="Cambria"/>
              </a:rPr>
              <a:t>several </a:t>
            </a:r>
            <a:r>
              <a:rPr dirty="0" sz="2500" spc="-15">
                <a:latin typeface="Cambria"/>
                <a:cs typeface="Cambria"/>
              </a:rPr>
              <a:t>programs </a:t>
            </a:r>
            <a:r>
              <a:rPr dirty="0" sz="2500" spc="-5">
                <a:latin typeface="Cambria"/>
                <a:cs typeface="Cambria"/>
              </a:rPr>
              <a:t>containing </a:t>
            </a:r>
            <a:r>
              <a:rPr dirty="0" sz="2500" spc="-20">
                <a:latin typeface="Cambria"/>
                <a:cs typeface="Cambria"/>
              </a:rPr>
              <a:t>recursive</a:t>
            </a:r>
            <a:r>
              <a:rPr dirty="0" sz="2500" spc="17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functions.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20">
                <a:latin typeface="Cambria"/>
                <a:cs typeface="Cambria"/>
              </a:rPr>
              <a:t>Recursive </a:t>
            </a:r>
            <a:r>
              <a:rPr dirty="0" sz="2500" spc="-15">
                <a:latin typeface="Cambria"/>
                <a:cs typeface="Cambria"/>
              </a:rPr>
              <a:t>problem-solving </a:t>
            </a:r>
            <a:r>
              <a:rPr dirty="0" sz="2500" spc="-10">
                <a:latin typeface="Cambria"/>
                <a:cs typeface="Cambria"/>
              </a:rPr>
              <a:t>approaches </a:t>
            </a:r>
            <a:r>
              <a:rPr dirty="0" sz="2500" spc="-25">
                <a:latin typeface="Cambria"/>
                <a:cs typeface="Cambria"/>
              </a:rPr>
              <a:t>have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number </a:t>
            </a:r>
            <a:r>
              <a:rPr dirty="0" sz="2500" spc="-5">
                <a:latin typeface="Cambria"/>
                <a:cs typeface="Cambria"/>
              </a:rPr>
              <a:t>of  elements in</a:t>
            </a:r>
            <a:r>
              <a:rPr dirty="0" sz="2500" spc="6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common.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20">
                <a:latin typeface="Cambria"/>
                <a:cs typeface="Cambria"/>
              </a:rPr>
              <a:t>recursive </a:t>
            </a:r>
            <a:r>
              <a:rPr dirty="0" sz="2500" spc="-5">
                <a:latin typeface="Cambria"/>
                <a:cs typeface="Cambria"/>
              </a:rPr>
              <a:t>function is called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25">
                <a:latin typeface="Cambria"/>
                <a:cs typeface="Cambria"/>
              </a:rPr>
              <a:t>solve </a:t>
            </a:r>
            <a:r>
              <a:rPr dirty="0" sz="2500" spc="-5">
                <a:latin typeface="Cambria"/>
                <a:cs typeface="Cambria"/>
              </a:rPr>
              <a:t>a</a:t>
            </a:r>
            <a:r>
              <a:rPr dirty="0" sz="2500" spc="18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problem.</a:t>
            </a:r>
            <a:endParaRPr sz="2500">
              <a:latin typeface="Cambria"/>
              <a:cs typeface="Cambria"/>
            </a:endParaRPr>
          </a:p>
          <a:p>
            <a:pPr marL="355600" marR="920750" indent="-342900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function </a:t>
            </a:r>
            <a:r>
              <a:rPr dirty="0" sz="2500" spc="-10">
                <a:latin typeface="Cambria"/>
                <a:cs typeface="Cambria"/>
              </a:rPr>
              <a:t>actually </a:t>
            </a:r>
            <a:r>
              <a:rPr dirty="0" sz="2500" spc="-15">
                <a:latin typeface="Cambria"/>
                <a:cs typeface="Cambria"/>
              </a:rPr>
              <a:t>knows </a:t>
            </a:r>
            <a:r>
              <a:rPr dirty="0" sz="2500" spc="-10">
                <a:latin typeface="Cambria"/>
                <a:cs typeface="Cambria"/>
              </a:rPr>
              <a:t>how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25">
                <a:latin typeface="Cambria"/>
                <a:cs typeface="Cambria"/>
              </a:rPr>
              <a:t>solve </a:t>
            </a:r>
            <a:r>
              <a:rPr dirty="0" sz="2500" spc="-20">
                <a:latin typeface="Cambria"/>
                <a:cs typeface="Cambria"/>
              </a:rPr>
              <a:t>only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500" spc="-5">
                <a:latin typeface="Cambria"/>
                <a:cs typeface="Cambria"/>
              </a:rPr>
              <a:t>simplest case(s), or </a:t>
            </a:r>
            <a:r>
              <a:rPr dirty="0" sz="2500" spc="-10">
                <a:latin typeface="Cambria"/>
                <a:cs typeface="Cambria"/>
              </a:rPr>
              <a:t>so-called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base</a:t>
            </a:r>
            <a:r>
              <a:rPr dirty="0" sz="2500" spc="85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case(s)</a:t>
            </a:r>
            <a:r>
              <a:rPr dirty="0" sz="2500" spc="-5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582" y="547242"/>
            <a:ext cx="7087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5">
                <a:solidFill>
                  <a:srgbClr val="23B5A0"/>
                </a:solidFill>
              </a:rPr>
              <a:t>5.3	</a:t>
            </a:r>
            <a:r>
              <a:rPr dirty="0"/>
              <a:t>Math Library </a:t>
            </a:r>
            <a:r>
              <a:rPr dirty="0" spc="-5"/>
              <a:t>Functions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895"/>
            <a:ext cx="7664450" cy="427291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5600" marR="6273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mbria"/>
                <a:cs typeface="Cambria"/>
              </a:rPr>
              <a:t>Function arguments </a:t>
            </a:r>
            <a:r>
              <a:rPr dirty="0" sz="3200" spc="-25">
                <a:latin typeface="Cambria"/>
                <a:cs typeface="Cambria"/>
              </a:rPr>
              <a:t>may </a:t>
            </a:r>
            <a:r>
              <a:rPr dirty="0" sz="3200" spc="-5">
                <a:latin typeface="Cambria"/>
                <a:cs typeface="Cambria"/>
              </a:rPr>
              <a:t>be </a:t>
            </a:r>
            <a:r>
              <a:rPr dirty="0" sz="3200">
                <a:latin typeface="Cambria"/>
                <a:cs typeface="Cambria"/>
              </a:rPr>
              <a:t>constants,  </a:t>
            </a:r>
            <a:r>
              <a:rPr dirty="0" sz="3200" spc="-10">
                <a:latin typeface="Cambria"/>
                <a:cs typeface="Cambria"/>
              </a:rPr>
              <a:t>variables, </a:t>
            </a:r>
            <a:r>
              <a:rPr dirty="0" sz="3200">
                <a:latin typeface="Cambria"/>
                <a:cs typeface="Cambria"/>
              </a:rPr>
              <a:t>or</a:t>
            </a:r>
            <a:r>
              <a:rPr dirty="0" sz="3200" spc="2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expressions.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ts val="3529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If </a:t>
            </a:r>
            <a:r>
              <a:rPr dirty="0" sz="3200">
                <a:latin typeface="Consolas"/>
                <a:cs typeface="Consolas"/>
              </a:rPr>
              <a:t>c1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=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13.0</a:t>
            </a:r>
            <a:r>
              <a:rPr dirty="0" sz="3200">
                <a:latin typeface="Cambria"/>
                <a:cs typeface="Cambria"/>
              </a:rPr>
              <a:t>,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d</a:t>
            </a:r>
            <a:r>
              <a:rPr dirty="0" sz="3200" spc="-1055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=</a:t>
            </a:r>
            <a:r>
              <a:rPr dirty="0" sz="3200" spc="-1070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3.0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and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f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=</a:t>
            </a:r>
            <a:r>
              <a:rPr dirty="0" sz="3200" spc="-1055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4.0</a:t>
            </a:r>
            <a:r>
              <a:rPr dirty="0" sz="3200">
                <a:latin typeface="Cambria"/>
                <a:cs typeface="Cambria"/>
              </a:rPr>
              <a:t>,</a:t>
            </a:r>
            <a:r>
              <a:rPr dirty="0" sz="3200" spc="-5">
                <a:latin typeface="Cambria"/>
                <a:cs typeface="Cambria"/>
              </a:rPr>
              <a:t> then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the  statement</a:t>
            </a:r>
            <a:endParaRPr sz="3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85"/>
              </a:spcBef>
            </a:pPr>
            <a:r>
              <a:rPr dirty="0" sz="2400">
                <a:latin typeface="Consolas"/>
                <a:cs typeface="Consolas"/>
              </a:rPr>
              <a:t>printf(</a:t>
            </a:r>
            <a:r>
              <a:rPr dirty="0" sz="2400" b="1">
                <a:solidFill>
                  <a:srgbClr val="1289FF"/>
                </a:solidFill>
                <a:latin typeface="Consolas"/>
                <a:cs typeface="Consolas"/>
              </a:rPr>
              <a:t>"%.2f"</a:t>
            </a:r>
            <a:r>
              <a:rPr dirty="0" sz="2400" b="1">
                <a:latin typeface="Consolas"/>
                <a:cs typeface="Consolas"/>
              </a:rPr>
              <a:t>, </a:t>
            </a:r>
            <a:r>
              <a:rPr dirty="0" sz="2400" spc="5" b="1">
                <a:latin typeface="Consolas"/>
                <a:cs typeface="Consolas"/>
              </a:rPr>
              <a:t>sqrt(c1 </a:t>
            </a:r>
            <a:r>
              <a:rPr dirty="0" sz="2400" b="1">
                <a:latin typeface="Consolas"/>
                <a:cs typeface="Consolas"/>
              </a:rPr>
              <a:t>+ d *</a:t>
            </a:r>
            <a:r>
              <a:rPr dirty="0" sz="2400" spc="30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f));</a:t>
            </a:r>
            <a:endParaRPr sz="2400">
              <a:latin typeface="Consolas"/>
              <a:cs typeface="Consolas"/>
            </a:endParaRPr>
          </a:p>
          <a:p>
            <a:pPr marL="355600" indent="-342900">
              <a:lnSpc>
                <a:spcPts val="3615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calculates </a:t>
            </a:r>
            <a:r>
              <a:rPr dirty="0" sz="3200">
                <a:latin typeface="Cambria"/>
                <a:cs typeface="Cambria"/>
              </a:rPr>
              <a:t>and </a:t>
            </a:r>
            <a:r>
              <a:rPr dirty="0" sz="3200" spc="-5">
                <a:latin typeface="Cambria"/>
                <a:cs typeface="Cambria"/>
              </a:rPr>
              <a:t>prints the </a:t>
            </a:r>
            <a:r>
              <a:rPr dirty="0" sz="3200" spc="-10">
                <a:latin typeface="Cambria"/>
                <a:cs typeface="Cambria"/>
              </a:rPr>
              <a:t>square root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5">
                <a:latin typeface="Cambria"/>
                <a:cs typeface="Cambria"/>
              </a:rPr>
              <a:t>of</a:t>
            </a:r>
            <a:endParaRPr sz="3200">
              <a:latin typeface="Cambria"/>
              <a:cs typeface="Cambria"/>
            </a:endParaRPr>
          </a:p>
          <a:p>
            <a:pPr marL="355600">
              <a:lnSpc>
                <a:spcPts val="3615"/>
              </a:lnSpc>
            </a:pPr>
            <a:r>
              <a:rPr dirty="0" sz="3200">
                <a:latin typeface="Consolas"/>
                <a:cs typeface="Consolas"/>
              </a:rPr>
              <a:t>13.0</a:t>
            </a:r>
            <a:r>
              <a:rPr dirty="0" sz="3200" spc="-1075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+</a:t>
            </a:r>
            <a:r>
              <a:rPr dirty="0" sz="3200" spc="-1070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3.0</a:t>
            </a:r>
            <a:r>
              <a:rPr dirty="0" sz="3200" spc="-1060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*</a:t>
            </a:r>
            <a:r>
              <a:rPr dirty="0" sz="3200" spc="-1070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4.0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=</a:t>
            </a:r>
            <a:r>
              <a:rPr dirty="0" sz="3200" spc="-1070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25.0</a:t>
            </a:r>
            <a:r>
              <a:rPr dirty="0" sz="3200">
                <a:latin typeface="Cambria"/>
                <a:cs typeface="Cambria"/>
              </a:rPr>
              <a:t>,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namely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5.00</a:t>
            </a:r>
            <a:r>
              <a:rPr dirty="0" sz="320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L="355600" marR="335280" indent="-342900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In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0">
                <a:latin typeface="Cambria"/>
                <a:cs typeface="Cambria"/>
              </a:rPr>
              <a:t>figure,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the</a:t>
            </a:r>
            <a:r>
              <a:rPr dirty="0" sz="3200" spc="-10">
                <a:latin typeface="Cambria"/>
                <a:cs typeface="Cambria"/>
              </a:rPr>
              <a:t> variables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x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 spc="-5">
                <a:latin typeface="Cambria"/>
                <a:cs typeface="Cambria"/>
              </a:rPr>
              <a:t>and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y</a:t>
            </a:r>
            <a:r>
              <a:rPr dirty="0" sz="3200" spc="-1055">
                <a:latin typeface="Consolas"/>
                <a:cs typeface="Consolas"/>
              </a:rPr>
              <a:t> </a:t>
            </a:r>
            <a:r>
              <a:rPr dirty="0" sz="3200" spc="-20">
                <a:latin typeface="Cambria"/>
                <a:cs typeface="Cambria"/>
              </a:rPr>
              <a:t>are</a:t>
            </a:r>
            <a:r>
              <a:rPr dirty="0" sz="3200">
                <a:latin typeface="Cambria"/>
                <a:cs typeface="Cambria"/>
              </a:rPr>
              <a:t> of  type</a:t>
            </a:r>
            <a:r>
              <a:rPr dirty="0" sz="3200" spc="-30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double</a:t>
            </a:r>
            <a:r>
              <a:rPr dirty="0" sz="320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49233" y="6465214"/>
            <a:ext cx="25907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47242"/>
            <a:ext cx="475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5.14	</a:t>
            </a:r>
            <a:r>
              <a:rPr dirty="0"/>
              <a:t>Recursion</a:t>
            </a:r>
            <a:r>
              <a:rPr dirty="0" spc="-10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7466"/>
            <a:ext cx="8058150" cy="437007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607695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If </a:t>
            </a:r>
            <a:r>
              <a:rPr dirty="0" sz="3000">
                <a:latin typeface="Cambria"/>
                <a:cs typeface="Cambria"/>
              </a:rPr>
              <a:t>the function is called </a:t>
            </a:r>
            <a:r>
              <a:rPr dirty="0" sz="3000" spc="-5">
                <a:latin typeface="Cambria"/>
                <a:cs typeface="Cambria"/>
              </a:rPr>
              <a:t>with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5">
                <a:latin typeface="Cambria"/>
                <a:cs typeface="Cambria"/>
              </a:rPr>
              <a:t>base </a:t>
            </a:r>
            <a:r>
              <a:rPr dirty="0" sz="3000">
                <a:latin typeface="Cambria"/>
                <a:cs typeface="Cambria"/>
              </a:rPr>
              <a:t>case, the  function </a:t>
            </a:r>
            <a:r>
              <a:rPr dirty="0" sz="3000" spc="-15">
                <a:latin typeface="Cambria"/>
                <a:cs typeface="Cambria"/>
              </a:rPr>
              <a:t>simply </a:t>
            </a:r>
            <a:r>
              <a:rPr dirty="0" sz="3000" spc="-10">
                <a:latin typeface="Cambria"/>
                <a:cs typeface="Cambria"/>
              </a:rPr>
              <a:t>returns </a:t>
            </a:r>
            <a:r>
              <a:rPr dirty="0" sz="3000">
                <a:latin typeface="Cambria"/>
                <a:cs typeface="Cambria"/>
              </a:rPr>
              <a:t>a</a:t>
            </a:r>
            <a:r>
              <a:rPr dirty="0" sz="3000" spc="2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result.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If </a:t>
            </a:r>
            <a:r>
              <a:rPr dirty="0" sz="3000">
                <a:latin typeface="Cambria"/>
                <a:cs typeface="Cambria"/>
              </a:rPr>
              <a:t>the function is called </a:t>
            </a:r>
            <a:r>
              <a:rPr dirty="0" sz="3000" spc="-5">
                <a:latin typeface="Cambria"/>
                <a:cs typeface="Cambria"/>
              </a:rPr>
              <a:t>with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15">
                <a:latin typeface="Cambria"/>
                <a:cs typeface="Cambria"/>
              </a:rPr>
              <a:t>more </a:t>
            </a:r>
            <a:r>
              <a:rPr dirty="0" sz="3000" spc="-5">
                <a:latin typeface="Cambria"/>
                <a:cs typeface="Cambria"/>
              </a:rPr>
              <a:t>complex  </a:t>
            </a:r>
            <a:r>
              <a:rPr dirty="0" sz="3000" spc="-10">
                <a:latin typeface="Cambria"/>
                <a:cs typeface="Cambria"/>
              </a:rPr>
              <a:t>problem,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>
                <a:latin typeface="Cambria"/>
                <a:cs typeface="Cambria"/>
              </a:rPr>
              <a:t>function </a:t>
            </a:r>
            <a:r>
              <a:rPr dirty="0" sz="3000" spc="-10">
                <a:latin typeface="Cambria"/>
                <a:cs typeface="Cambria"/>
              </a:rPr>
              <a:t>divides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problem into  two </a:t>
            </a:r>
            <a:r>
              <a:rPr dirty="0" sz="3000">
                <a:latin typeface="Cambria"/>
                <a:cs typeface="Cambria"/>
              </a:rPr>
              <a:t>conceptual </a:t>
            </a:r>
            <a:r>
              <a:rPr dirty="0" sz="3000" spc="-5">
                <a:latin typeface="Cambria"/>
                <a:cs typeface="Cambria"/>
              </a:rPr>
              <a:t>pieces: </a:t>
            </a:r>
            <a:r>
              <a:rPr dirty="0" sz="3000">
                <a:latin typeface="Cambria"/>
                <a:cs typeface="Cambria"/>
              </a:rPr>
              <a:t>a piece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>
                <a:latin typeface="Cambria"/>
                <a:cs typeface="Cambria"/>
              </a:rPr>
              <a:t>the</a:t>
            </a:r>
            <a:r>
              <a:rPr dirty="0" sz="3000" spc="-10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function  </a:t>
            </a:r>
            <a:r>
              <a:rPr dirty="0" sz="3000" spc="-5">
                <a:latin typeface="Cambria"/>
                <a:cs typeface="Cambria"/>
              </a:rPr>
              <a:t>knows </a:t>
            </a:r>
            <a:r>
              <a:rPr dirty="0" sz="3000">
                <a:latin typeface="Cambria"/>
                <a:cs typeface="Cambria"/>
              </a:rPr>
              <a:t>how </a:t>
            </a:r>
            <a:r>
              <a:rPr dirty="0" sz="3000" spc="-15">
                <a:latin typeface="Cambria"/>
                <a:cs typeface="Cambria"/>
              </a:rPr>
              <a:t>to </a:t>
            </a:r>
            <a:r>
              <a:rPr dirty="0" sz="3000">
                <a:latin typeface="Cambria"/>
                <a:cs typeface="Cambria"/>
              </a:rPr>
              <a:t>do and a piece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>
                <a:latin typeface="Cambria"/>
                <a:cs typeface="Cambria"/>
              </a:rPr>
              <a:t>it does not  </a:t>
            </a:r>
            <a:r>
              <a:rPr dirty="0" sz="3000" spc="-5">
                <a:latin typeface="Cambria"/>
                <a:cs typeface="Cambria"/>
              </a:rPr>
              <a:t>know how </a:t>
            </a:r>
            <a:r>
              <a:rPr dirty="0" sz="3000" spc="-10">
                <a:latin typeface="Cambria"/>
                <a:cs typeface="Cambria"/>
              </a:rPr>
              <a:t>to</a:t>
            </a:r>
            <a:r>
              <a:rPr dirty="0" sz="3000" spc="-2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do.</a:t>
            </a:r>
            <a:endParaRPr sz="3000">
              <a:latin typeface="Cambria"/>
              <a:cs typeface="Cambria"/>
            </a:endParaRPr>
          </a:p>
          <a:p>
            <a:pPr marL="355600" marR="408940" indent="-342900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20">
                <a:latin typeface="Cambria"/>
                <a:cs typeface="Cambria"/>
              </a:rPr>
              <a:t>To </a:t>
            </a:r>
            <a:r>
              <a:rPr dirty="0" sz="3000" spc="-15">
                <a:latin typeface="Cambria"/>
                <a:cs typeface="Cambria"/>
              </a:rPr>
              <a:t>make </a:t>
            </a:r>
            <a:r>
              <a:rPr dirty="0" sz="3000" spc="-10">
                <a:latin typeface="Cambria"/>
                <a:cs typeface="Cambria"/>
              </a:rPr>
              <a:t>recursion </a:t>
            </a:r>
            <a:r>
              <a:rPr dirty="0" sz="3000" spc="-5">
                <a:latin typeface="Cambria"/>
                <a:cs typeface="Cambria"/>
              </a:rPr>
              <a:t>feasible,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latter piece  must </a:t>
            </a:r>
            <a:r>
              <a:rPr dirty="0" sz="3000" spc="-10">
                <a:latin typeface="Cambria"/>
                <a:cs typeface="Cambria"/>
              </a:rPr>
              <a:t>resemble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original </a:t>
            </a:r>
            <a:r>
              <a:rPr dirty="0" sz="3000" spc="-10">
                <a:latin typeface="Cambria"/>
                <a:cs typeface="Cambria"/>
              </a:rPr>
              <a:t>problem, </a:t>
            </a:r>
            <a:r>
              <a:rPr dirty="0" sz="3000" spc="-5">
                <a:latin typeface="Cambria"/>
                <a:cs typeface="Cambria"/>
              </a:rPr>
              <a:t>but be </a:t>
            </a:r>
            <a:r>
              <a:rPr dirty="0" sz="3000">
                <a:latin typeface="Cambria"/>
                <a:cs typeface="Cambria"/>
              </a:rPr>
              <a:t>a  </a:t>
            </a:r>
            <a:r>
              <a:rPr dirty="0" sz="3000" spc="-10">
                <a:latin typeface="Cambria"/>
                <a:cs typeface="Cambria"/>
              </a:rPr>
              <a:t>slightly </a:t>
            </a:r>
            <a:r>
              <a:rPr dirty="0" sz="3000" spc="-5">
                <a:latin typeface="Cambria"/>
                <a:cs typeface="Cambria"/>
              </a:rPr>
              <a:t>simpler </a:t>
            </a:r>
            <a:r>
              <a:rPr dirty="0" sz="3000">
                <a:latin typeface="Cambria"/>
                <a:cs typeface="Cambria"/>
              </a:rPr>
              <a:t>or smaller </a:t>
            </a:r>
            <a:r>
              <a:rPr dirty="0" sz="3000" spc="-10">
                <a:latin typeface="Cambria"/>
                <a:cs typeface="Cambria"/>
              </a:rPr>
              <a:t>version.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47242"/>
            <a:ext cx="475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5.14	</a:t>
            </a:r>
            <a:r>
              <a:rPr dirty="0"/>
              <a:t>Recursion</a:t>
            </a:r>
            <a:r>
              <a:rPr dirty="0" spc="-10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235"/>
            <a:ext cx="7981315" cy="4369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7307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Because </a:t>
            </a:r>
            <a:r>
              <a:rPr dirty="0" sz="2500" spc="-10">
                <a:latin typeface="Cambria"/>
                <a:cs typeface="Cambria"/>
              </a:rPr>
              <a:t>this new problem </a:t>
            </a:r>
            <a:r>
              <a:rPr dirty="0" sz="2500" spc="-15">
                <a:latin typeface="Cambria"/>
                <a:cs typeface="Cambria"/>
              </a:rPr>
              <a:t>looks </a:t>
            </a:r>
            <a:r>
              <a:rPr dirty="0" sz="2500" spc="-20">
                <a:latin typeface="Cambria"/>
                <a:cs typeface="Cambria"/>
              </a:rPr>
              <a:t>like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original  </a:t>
            </a:r>
            <a:r>
              <a:rPr dirty="0" sz="2500" spc="-10">
                <a:latin typeface="Cambria"/>
                <a:cs typeface="Cambria"/>
              </a:rPr>
              <a:t>problem, the </a:t>
            </a:r>
            <a:r>
              <a:rPr dirty="0" sz="2500" spc="-5">
                <a:latin typeface="Cambria"/>
                <a:cs typeface="Cambria"/>
              </a:rPr>
              <a:t>function launches (calls) a </a:t>
            </a:r>
            <a:r>
              <a:rPr dirty="0" sz="2500" spc="-10">
                <a:latin typeface="Cambria"/>
                <a:cs typeface="Cambria"/>
              </a:rPr>
              <a:t>fresh copy </a:t>
            </a:r>
            <a:r>
              <a:rPr dirty="0" sz="2500" spc="-5">
                <a:latin typeface="Cambria"/>
                <a:cs typeface="Cambria"/>
              </a:rPr>
              <a:t>of  itself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go </a:t>
            </a:r>
            <a:r>
              <a:rPr dirty="0" sz="2500" spc="-15">
                <a:latin typeface="Cambria"/>
                <a:cs typeface="Cambria"/>
              </a:rPr>
              <a:t>to work </a:t>
            </a:r>
            <a:r>
              <a:rPr dirty="0" sz="2500" spc="-5">
                <a:latin typeface="Cambria"/>
                <a:cs typeface="Cambria"/>
              </a:rPr>
              <a:t>on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smaller </a:t>
            </a:r>
            <a:r>
              <a:rPr dirty="0" sz="2500" spc="-15">
                <a:latin typeface="Cambria"/>
                <a:cs typeface="Cambria"/>
              </a:rPr>
              <a:t>problem—this </a:t>
            </a:r>
            <a:r>
              <a:rPr dirty="0" sz="2500" spc="-5">
                <a:latin typeface="Cambria"/>
                <a:cs typeface="Cambria"/>
              </a:rPr>
              <a:t>is  </a:t>
            </a:r>
            <a:r>
              <a:rPr dirty="0" sz="2500" spc="-15">
                <a:latin typeface="Cambria"/>
                <a:cs typeface="Cambria"/>
              </a:rPr>
              <a:t>referred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as a </a:t>
            </a:r>
            <a:r>
              <a:rPr dirty="0" sz="2500" spc="-20">
                <a:solidFill>
                  <a:srgbClr val="0000FF"/>
                </a:solidFill>
                <a:latin typeface="Cambria"/>
                <a:cs typeface="Cambria"/>
              </a:rPr>
              <a:t>recursive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call </a:t>
            </a:r>
            <a:r>
              <a:rPr dirty="0" sz="2500" spc="-5">
                <a:latin typeface="Cambria"/>
                <a:cs typeface="Cambria"/>
              </a:rPr>
              <a:t>or the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recursion</a:t>
            </a:r>
            <a:r>
              <a:rPr dirty="0" sz="2500" spc="185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step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257175" indent="-342900">
              <a:lnSpc>
                <a:spcPct val="100699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recursion step </a:t>
            </a:r>
            <a:r>
              <a:rPr dirty="0" sz="2500" spc="-5">
                <a:latin typeface="Cambria"/>
                <a:cs typeface="Cambria"/>
              </a:rPr>
              <a:t>also includes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25">
                <a:latin typeface="Cambria"/>
                <a:cs typeface="Cambria"/>
              </a:rPr>
              <a:t>keyword </a:t>
            </a:r>
            <a:r>
              <a:rPr dirty="0" sz="2500" spc="-10">
                <a:latin typeface="Consolas"/>
                <a:cs typeface="Consolas"/>
              </a:rPr>
              <a:t>return</a:t>
            </a:r>
            <a:r>
              <a:rPr dirty="0" sz="2500" spc="-10">
                <a:latin typeface="Cambria"/>
                <a:cs typeface="Cambria"/>
              </a:rPr>
              <a:t>,  </a:t>
            </a:r>
            <a:r>
              <a:rPr dirty="0" sz="2500" spc="-5">
                <a:latin typeface="Cambria"/>
                <a:cs typeface="Cambria"/>
              </a:rPr>
              <a:t>because its </a:t>
            </a:r>
            <a:r>
              <a:rPr dirty="0" sz="2500" spc="-10">
                <a:latin typeface="Cambria"/>
                <a:cs typeface="Cambria"/>
              </a:rPr>
              <a:t>result will </a:t>
            </a:r>
            <a:r>
              <a:rPr dirty="0" sz="2500" spc="-5">
                <a:latin typeface="Cambria"/>
                <a:cs typeface="Cambria"/>
              </a:rPr>
              <a:t>be combined </a:t>
            </a:r>
            <a:r>
              <a:rPr dirty="0" sz="2500" spc="-10">
                <a:latin typeface="Cambria"/>
                <a:cs typeface="Cambria"/>
              </a:rPr>
              <a:t>with the portion </a:t>
            </a:r>
            <a:r>
              <a:rPr dirty="0" sz="2500" spc="-5">
                <a:latin typeface="Cambria"/>
                <a:cs typeface="Cambria"/>
              </a:rPr>
              <a:t>of  the </a:t>
            </a:r>
            <a:r>
              <a:rPr dirty="0" sz="2500" spc="-10">
                <a:latin typeface="Cambria"/>
                <a:cs typeface="Cambria"/>
              </a:rPr>
              <a:t>problem </a:t>
            </a:r>
            <a:r>
              <a:rPr dirty="0" sz="2500" spc="-5">
                <a:latin typeface="Cambria"/>
                <a:cs typeface="Cambria"/>
              </a:rPr>
              <a:t>the function knew </a:t>
            </a:r>
            <a:r>
              <a:rPr dirty="0" sz="2500" spc="-10">
                <a:latin typeface="Cambria"/>
                <a:cs typeface="Cambria"/>
              </a:rPr>
              <a:t>how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25">
                <a:latin typeface="Cambria"/>
                <a:cs typeface="Cambria"/>
              </a:rPr>
              <a:t>solve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5">
                <a:latin typeface="Cambria"/>
                <a:cs typeface="Cambria"/>
              </a:rPr>
              <a:t>form </a:t>
            </a:r>
            <a:r>
              <a:rPr dirty="0" sz="2500" spc="-5">
                <a:latin typeface="Cambria"/>
                <a:cs typeface="Cambria"/>
              </a:rPr>
              <a:t>a  </a:t>
            </a:r>
            <a:r>
              <a:rPr dirty="0" sz="2500" spc="-10">
                <a:latin typeface="Cambria"/>
                <a:cs typeface="Cambria"/>
              </a:rPr>
              <a:t>result </a:t>
            </a:r>
            <a:r>
              <a:rPr dirty="0" sz="2500" spc="-5">
                <a:latin typeface="Cambria"/>
                <a:cs typeface="Cambria"/>
              </a:rPr>
              <a:t>that </a:t>
            </a:r>
            <a:r>
              <a:rPr dirty="0" sz="2500" spc="-10">
                <a:latin typeface="Cambria"/>
                <a:cs typeface="Cambria"/>
              </a:rPr>
              <a:t>will </a:t>
            </a:r>
            <a:r>
              <a:rPr dirty="0" sz="2500" spc="-5">
                <a:latin typeface="Cambria"/>
                <a:cs typeface="Cambria"/>
              </a:rPr>
              <a:t>be passed back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original</a:t>
            </a:r>
            <a:r>
              <a:rPr dirty="0" sz="2500" spc="175">
                <a:latin typeface="Cambria"/>
                <a:cs typeface="Cambria"/>
              </a:rPr>
              <a:t> </a:t>
            </a:r>
            <a:r>
              <a:rPr dirty="0" sz="2500" spc="-40">
                <a:latin typeface="Cambria"/>
                <a:cs typeface="Cambria"/>
              </a:rPr>
              <a:t>caller.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recursion step </a:t>
            </a:r>
            <a:r>
              <a:rPr dirty="0" sz="2500" spc="-15">
                <a:latin typeface="Cambria"/>
                <a:cs typeface="Cambria"/>
              </a:rPr>
              <a:t>executes </a:t>
            </a:r>
            <a:r>
              <a:rPr dirty="0" sz="2500" spc="-10">
                <a:latin typeface="Cambria"/>
                <a:cs typeface="Cambria"/>
              </a:rPr>
              <a:t>while the </a:t>
            </a:r>
            <a:r>
              <a:rPr dirty="0" sz="2500" spc="-5">
                <a:latin typeface="Cambria"/>
                <a:cs typeface="Cambria"/>
              </a:rPr>
              <a:t>original call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500" spc="-5">
                <a:latin typeface="Cambria"/>
                <a:cs typeface="Cambria"/>
              </a:rPr>
              <a:t>function is </a:t>
            </a:r>
            <a:r>
              <a:rPr dirty="0" sz="2500" spc="-10">
                <a:latin typeface="Cambria"/>
                <a:cs typeface="Cambria"/>
              </a:rPr>
              <a:t>paused, </a:t>
            </a:r>
            <a:r>
              <a:rPr dirty="0" sz="2500" spc="-15">
                <a:latin typeface="Cambria"/>
                <a:cs typeface="Cambria"/>
              </a:rPr>
              <a:t>waiting for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result from </a:t>
            </a:r>
            <a:r>
              <a:rPr dirty="0" sz="2500" spc="-10">
                <a:latin typeface="Cambria"/>
                <a:cs typeface="Cambria"/>
              </a:rPr>
              <a:t>the  recursion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step.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47242"/>
            <a:ext cx="475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5.14	</a:t>
            </a:r>
            <a:r>
              <a:rPr dirty="0"/>
              <a:t>Recursion</a:t>
            </a:r>
            <a:r>
              <a:rPr dirty="0" spc="-10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7844155" cy="432435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55600" marR="561975" indent="-34290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recursion </a:t>
            </a:r>
            <a:r>
              <a:rPr dirty="0" sz="2500" spc="-10">
                <a:latin typeface="Cambria"/>
                <a:cs typeface="Cambria"/>
              </a:rPr>
              <a:t>step </a:t>
            </a:r>
            <a:r>
              <a:rPr dirty="0" sz="2500">
                <a:latin typeface="Cambria"/>
                <a:cs typeface="Cambria"/>
              </a:rPr>
              <a:t>can </a:t>
            </a:r>
            <a:r>
              <a:rPr dirty="0" sz="2500" spc="-10">
                <a:latin typeface="Cambria"/>
                <a:cs typeface="Cambria"/>
              </a:rPr>
              <a:t>result </a:t>
            </a: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5">
                <a:latin typeface="Cambria"/>
                <a:cs typeface="Cambria"/>
              </a:rPr>
              <a:t>many more </a:t>
            </a:r>
            <a:r>
              <a:rPr dirty="0" sz="2500" spc="-5">
                <a:latin typeface="Cambria"/>
                <a:cs typeface="Cambria"/>
              </a:rPr>
              <a:t>such  </a:t>
            </a:r>
            <a:r>
              <a:rPr dirty="0" sz="2500" spc="-20">
                <a:latin typeface="Cambria"/>
                <a:cs typeface="Cambria"/>
              </a:rPr>
              <a:t>recursive </a:t>
            </a:r>
            <a:r>
              <a:rPr dirty="0" sz="2500" spc="-5">
                <a:latin typeface="Cambria"/>
                <a:cs typeface="Cambria"/>
              </a:rPr>
              <a:t>calls, </a:t>
            </a:r>
            <a:r>
              <a:rPr dirty="0" sz="2500">
                <a:latin typeface="Cambria"/>
                <a:cs typeface="Cambria"/>
              </a:rPr>
              <a:t>as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500" spc="-15">
                <a:latin typeface="Cambria"/>
                <a:cs typeface="Cambria"/>
              </a:rPr>
              <a:t>keeps </a:t>
            </a:r>
            <a:r>
              <a:rPr dirty="0" sz="2500" spc="-10">
                <a:latin typeface="Cambria"/>
                <a:cs typeface="Cambria"/>
              </a:rPr>
              <a:t>dividing </a:t>
            </a:r>
            <a:r>
              <a:rPr dirty="0" sz="2500" spc="-5">
                <a:latin typeface="Cambria"/>
                <a:cs typeface="Cambria"/>
              </a:rPr>
              <a:t>each  </a:t>
            </a:r>
            <a:r>
              <a:rPr dirty="0" sz="2500" spc="-10">
                <a:latin typeface="Cambria"/>
                <a:cs typeface="Cambria"/>
              </a:rPr>
              <a:t>problem </a:t>
            </a:r>
            <a:r>
              <a:rPr dirty="0" sz="2500" spc="-5">
                <a:latin typeface="Cambria"/>
                <a:cs typeface="Cambria"/>
              </a:rPr>
              <a:t>it’s called </a:t>
            </a:r>
            <a:r>
              <a:rPr dirty="0" sz="2500" spc="-10">
                <a:latin typeface="Cambria"/>
                <a:cs typeface="Cambria"/>
              </a:rPr>
              <a:t>with into </a:t>
            </a:r>
            <a:r>
              <a:rPr dirty="0" sz="2500" spc="-20">
                <a:latin typeface="Cambria"/>
                <a:cs typeface="Cambria"/>
              </a:rPr>
              <a:t>two </a:t>
            </a:r>
            <a:r>
              <a:rPr dirty="0" sz="2500" spc="-5">
                <a:latin typeface="Cambria"/>
                <a:cs typeface="Cambria"/>
              </a:rPr>
              <a:t>conceptual</a:t>
            </a:r>
            <a:r>
              <a:rPr dirty="0" sz="2500" spc="18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pieces.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35">
                <a:latin typeface="Cambria"/>
                <a:cs typeface="Cambria"/>
              </a:rPr>
              <a:t>For </a:t>
            </a:r>
            <a:r>
              <a:rPr dirty="0" sz="2500" spc="-5">
                <a:latin typeface="Cambria"/>
                <a:cs typeface="Cambria"/>
              </a:rPr>
              <a:t>the recursion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terminate, </a:t>
            </a:r>
            <a:r>
              <a:rPr dirty="0" sz="2500" spc="-5">
                <a:latin typeface="Cambria"/>
                <a:cs typeface="Cambria"/>
              </a:rPr>
              <a:t>each time the function  calls itself </a:t>
            </a:r>
            <a:r>
              <a:rPr dirty="0" sz="2500" spc="-10">
                <a:latin typeface="Cambria"/>
                <a:cs typeface="Cambria"/>
              </a:rPr>
              <a:t>with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slightly </a:t>
            </a:r>
            <a:r>
              <a:rPr dirty="0" sz="2500" spc="-5">
                <a:latin typeface="Cambria"/>
                <a:cs typeface="Cambria"/>
              </a:rPr>
              <a:t>simpler </a:t>
            </a:r>
            <a:r>
              <a:rPr dirty="0" sz="2500" spc="-10">
                <a:latin typeface="Cambria"/>
                <a:cs typeface="Cambria"/>
              </a:rPr>
              <a:t>version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original  </a:t>
            </a:r>
            <a:r>
              <a:rPr dirty="0" sz="2500" spc="-10">
                <a:latin typeface="Cambria"/>
                <a:cs typeface="Cambria"/>
              </a:rPr>
              <a:t>problem, this </a:t>
            </a:r>
            <a:r>
              <a:rPr dirty="0" sz="2500" spc="-5">
                <a:latin typeface="Cambria"/>
                <a:cs typeface="Cambria"/>
              </a:rPr>
              <a:t>sequence of smaller </a:t>
            </a:r>
            <a:r>
              <a:rPr dirty="0" sz="2500" spc="-10">
                <a:latin typeface="Cambria"/>
                <a:cs typeface="Cambria"/>
              </a:rPr>
              <a:t>problems must  </a:t>
            </a:r>
            <a:r>
              <a:rPr dirty="0" sz="2500" spc="-15">
                <a:latin typeface="Cambria"/>
                <a:cs typeface="Cambria"/>
              </a:rPr>
              <a:t>eventually </a:t>
            </a:r>
            <a:r>
              <a:rPr dirty="0" sz="2500" spc="-20">
                <a:latin typeface="Cambria"/>
                <a:cs typeface="Cambria"/>
              </a:rPr>
              <a:t>converge </a:t>
            </a:r>
            <a:r>
              <a:rPr dirty="0" sz="2500" spc="-5">
                <a:latin typeface="Cambria"/>
                <a:cs typeface="Cambria"/>
              </a:rPr>
              <a:t>on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base</a:t>
            </a:r>
            <a:r>
              <a:rPr dirty="0" sz="2500" spc="145">
                <a:latin typeface="Cambria"/>
                <a:cs typeface="Cambria"/>
              </a:rPr>
              <a:t> </a:t>
            </a:r>
            <a:r>
              <a:rPr dirty="0" sz="2500">
                <a:latin typeface="Cambria"/>
                <a:cs typeface="Cambria"/>
              </a:rPr>
              <a:t>case.</a:t>
            </a:r>
            <a:endParaRPr sz="2500">
              <a:latin typeface="Cambria"/>
              <a:cs typeface="Cambria"/>
            </a:endParaRPr>
          </a:p>
          <a:p>
            <a:pPr marL="355600" marR="47625" indent="-342900">
              <a:lnSpc>
                <a:spcPct val="895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When the function recognizes the base case, </a:t>
            </a:r>
            <a:r>
              <a:rPr dirty="0" sz="2500" spc="-10">
                <a:latin typeface="Cambria"/>
                <a:cs typeface="Cambria"/>
              </a:rPr>
              <a:t>returns </a:t>
            </a:r>
            <a:r>
              <a:rPr dirty="0" sz="2500" spc="-5">
                <a:latin typeface="Cambria"/>
                <a:cs typeface="Cambria"/>
              </a:rPr>
              <a:t>a  </a:t>
            </a:r>
            <a:r>
              <a:rPr dirty="0" sz="2500" spc="-10">
                <a:latin typeface="Cambria"/>
                <a:cs typeface="Cambria"/>
              </a:rPr>
              <a:t>result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the previous copy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function, and a  sequence of </a:t>
            </a:r>
            <a:r>
              <a:rPr dirty="0" sz="2500" spc="-10">
                <a:latin typeface="Cambria"/>
                <a:cs typeface="Cambria"/>
              </a:rPr>
              <a:t>returns </a:t>
            </a:r>
            <a:r>
              <a:rPr dirty="0" sz="2500" spc="-5">
                <a:latin typeface="Cambria"/>
                <a:cs typeface="Cambria"/>
              </a:rPr>
              <a:t>ensues all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35">
                <a:latin typeface="Cambria"/>
                <a:cs typeface="Cambria"/>
              </a:rPr>
              <a:t>way </a:t>
            </a:r>
            <a:r>
              <a:rPr dirty="0" sz="2500">
                <a:latin typeface="Cambria"/>
                <a:cs typeface="Cambria"/>
              </a:rPr>
              <a:t>up </a:t>
            </a:r>
            <a:r>
              <a:rPr dirty="0" sz="2500" spc="-10">
                <a:latin typeface="Cambria"/>
                <a:cs typeface="Cambria"/>
              </a:rPr>
              <a:t>the line until  the </a:t>
            </a:r>
            <a:r>
              <a:rPr dirty="0" sz="2500" spc="-5">
                <a:latin typeface="Cambria"/>
                <a:cs typeface="Cambria"/>
              </a:rPr>
              <a:t>original call of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500" spc="-15">
                <a:latin typeface="Cambria"/>
                <a:cs typeface="Cambria"/>
              </a:rPr>
              <a:t>eventually </a:t>
            </a:r>
            <a:r>
              <a:rPr dirty="0" sz="2500" spc="-10">
                <a:latin typeface="Cambria"/>
                <a:cs typeface="Cambria"/>
              </a:rPr>
              <a:t>returns the  </a:t>
            </a:r>
            <a:r>
              <a:rPr dirty="0" sz="2500">
                <a:latin typeface="Cambria"/>
                <a:cs typeface="Cambria"/>
              </a:rPr>
              <a:t>final </a:t>
            </a:r>
            <a:r>
              <a:rPr dirty="0" sz="2500" spc="-10">
                <a:latin typeface="Cambria"/>
                <a:cs typeface="Cambria"/>
              </a:rPr>
              <a:t>result </a:t>
            </a:r>
            <a:r>
              <a:rPr dirty="0" sz="2500" spc="-20">
                <a:latin typeface="Cambria"/>
                <a:cs typeface="Cambria"/>
              </a:rPr>
              <a:t>to</a:t>
            </a:r>
            <a:r>
              <a:rPr dirty="0" sz="2500" spc="4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main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47242"/>
            <a:ext cx="475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5.14	</a:t>
            </a:r>
            <a:r>
              <a:rPr dirty="0"/>
              <a:t>Recursion</a:t>
            </a:r>
            <a:r>
              <a:rPr dirty="0" spc="-10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349"/>
            <a:ext cx="8004809" cy="4222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95"/>
              </a:spcBef>
            </a:pPr>
            <a:r>
              <a:rPr dirty="0" sz="2500" spc="-15" b="1" i="1">
                <a:latin typeface="Cambria"/>
                <a:cs typeface="Cambria"/>
              </a:rPr>
              <a:t>Recursively </a:t>
            </a:r>
            <a:r>
              <a:rPr dirty="0" sz="2500" spc="-5" b="1" i="1">
                <a:latin typeface="Cambria"/>
                <a:cs typeface="Cambria"/>
              </a:rPr>
              <a:t>Calculating</a:t>
            </a:r>
            <a:r>
              <a:rPr dirty="0" sz="2500" spc="-35" b="1" i="1">
                <a:latin typeface="Cambria"/>
                <a:cs typeface="Cambria"/>
              </a:rPr>
              <a:t> </a:t>
            </a:r>
            <a:r>
              <a:rPr dirty="0" sz="2500" spc="-15" b="1" i="1">
                <a:latin typeface="Cambria"/>
                <a:cs typeface="Cambria"/>
              </a:rPr>
              <a:t>Factorials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7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factorial </a:t>
            </a:r>
            <a:r>
              <a:rPr dirty="0" sz="2500" spc="-5">
                <a:latin typeface="Cambria"/>
                <a:cs typeface="Cambria"/>
              </a:rPr>
              <a:t>of a </a:t>
            </a:r>
            <a:r>
              <a:rPr dirty="0" sz="2500" spc="-15">
                <a:latin typeface="Cambria"/>
                <a:cs typeface="Cambria"/>
              </a:rPr>
              <a:t>nonnegative </a:t>
            </a:r>
            <a:r>
              <a:rPr dirty="0" sz="2500" spc="-10">
                <a:latin typeface="Cambria"/>
                <a:cs typeface="Cambria"/>
              </a:rPr>
              <a:t>integer </a:t>
            </a:r>
            <a:r>
              <a:rPr dirty="0" sz="2500" spc="-5" i="1">
                <a:latin typeface="Cambria"/>
                <a:cs typeface="Cambria"/>
              </a:rPr>
              <a:t>n</a:t>
            </a:r>
            <a:r>
              <a:rPr dirty="0" sz="2500" spc="-5">
                <a:latin typeface="Cambria"/>
                <a:cs typeface="Cambria"/>
              </a:rPr>
              <a:t>, </a:t>
            </a:r>
            <a:r>
              <a:rPr dirty="0" sz="2500" spc="-10">
                <a:latin typeface="Cambria"/>
                <a:cs typeface="Cambria"/>
              </a:rPr>
              <a:t>written</a:t>
            </a:r>
            <a:r>
              <a:rPr dirty="0" sz="2500" spc="220">
                <a:latin typeface="Cambria"/>
                <a:cs typeface="Cambria"/>
              </a:rPr>
              <a:t> </a:t>
            </a:r>
            <a:r>
              <a:rPr dirty="0" sz="2500" spc="-10" i="1">
                <a:latin typeface="Cambria"/>
                <a:cs typeface="Cambria"/>
              </a:rPr>
              <a:t>n!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695"/>
              </a:lnSpc>
            </a:pPr>
            <a:r>
              <a:rPr dirty="0" sz="2500" spc="-5">
                <a:latin typeface="Cambria"/>
                <a:cs typeface="Cambria"/>
              </a:rPr>
              <a:t>(pronounced </a:t>
            </a:r>
            <a:r>
              <a:rPr dirty="0" sz="2500" spc="-15">
                <a:latin typeface="Cambria"/>
                <a:cs typeface="Cambria"/>
              </a:rPr>
              <a:t>“</a:t>
            </a:r>
            <a:r>
              <a:rPr dirty="0" sz="2500" spc="-15" i="1">
                <a:latin typeface="Cambria"/>
                <a:cs typeface="Cambria"/>
              </a:rPr>
              <a:t>n </a:t>
            </a:r>
            <a:r>
              <a:rPr dirty="0" sz="2500" spc="-10">
                <a:latin typeface="Cambria"/>
                <a:cs typeface="Cambria"/>
              </a:rPr>
              <a:t>factorial”),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the</a:t>
            </a:r>
            <a:r>
              <a:rPr dirty="0" sz="2500" spc="9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product</a:t>
            </a:r>
            <a:endParaRPr sz="2500">
              <a:latin typeface="Cambria"/>
              <a:cs typeface="Cambria"/>
            </a:endParaRPr>
          </a:p>
          <a:p>
            <a:pPr lvl="1" marL="1155700" indent="-228600">
              <a:lnSpc>
                <a:spcPts val="227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900" spc="-5" i="1">
                <a:latin typeface="Consolas"/>
                <a:cs typeface="Consolas"/>
              </a:rPr>
              <a:t>n</a:t>
            </a:r>
            <a:r>
              <a:rPr dirty="0" sz="1900" spc="-630" i="1">
                <a:latin typeface="Consolas"/>
                <a:cs typeface="Consolas"/>
              </a:rPr>
              <a:t> </a:t>
            </a:r>
            <a:r>
              <a:rPr dirty="0" sz="1900" spc="-5">
                <a:latin typeface="Cambria"/>
                <a:cs typeface="Cambria"/>
              </a:rPr>
              <a:t>· </a:t>
            </a:r>
            <a:r>
              <a:rPr dirty="0" sz="1900" spc="-10">
                <a:latin typeface="Cambria"/>
                <a:cs typeface="Cambria"/>
              </a:rPr>
              <a:t>(</a:t>
            </a:r>
            <a:r>
              <a:rPr dirty="0" sz="1900" spc="-10" i="1">
                <a:latin typeface="Consolas"/>
                <a:cs typeface="Consolas"/>
              </a:rPr>
              <a:t>n</a:t>
            </a:r>
            <a:r>
              <a:rPr dirty="0" sz="1900" spc="-625" i="1">
                <a:latin typeface="Consolas"/>
                <a:cs typeface="Consolas"/>
              </a:rPr>
              <a:t> </a:t>
            </a:r>
            <a:r>
              <a:rPr dirty="0" sz="1900" spc="-10">
                <a:latin typeface="Cambria"/>
                <a:cs typeface="Cambria"/>
              </a:rPr>
              <a:t>–1)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· (</a:t>
            </a:r>
            <a:r>
              <a:rPr dirty="0" sz="1900" spc="-5" i="1">
                <a:latin typeface="Consolas"/>
                <a:cs typeface="Consolas"/>
              </a:rPr>
              <a:t>n</a:t>
            </a:r>
            <a:r>
              <a:rPr dirty="0" sz="1900" spc="-625" i="1">
                <a:latin typeface="Consolas"/>
                <a:cs typeface="Consolas"/>
              </a:rPr>
              <a:t> </a:t>
            </a:r>
            <a:r>
              <a:rPr dirty="0" sz="1900" spc="-5">
                <a:latin typeface="Cambria"/>
                <a:cs typeface="Cambria"/>
              </a:rPr>
              <a:t>–</a:t>
            </a:r>
            <a:r>
              <a:rPr dirty="0" sz="190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2)</a:t>
            </a:r>
            <a:r>
              <a:rPr dirty="0" sz="1900" spc="-5">
                <a:latin typeface="Cambria"/>
                <a:cs typeface="Cambria"/>
              </a:rPr>
              <a:t> · …</a:t>
            </a:r>
            <a:r>
              <a:rPr dirty="0" sz="1900" spc="-15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· 1</a:t>
            </a:r>
            <a:endParaRPr sz="19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2500" spc="-5">
                <a:latin typeface="Cambria"/>
                <a:cs typeface="Cambria"/>
              </a:rPr>
              <a:t>with 1! </a:t>
            </a:r>
            <a:r>
              <a:rPr dirty="0" sz="2500">
                <a:latin typeface="Cambria"/>
                <a:cs typeface="Cambria"/>
              </a:rPr>
              <a:t>equal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1, and 0! defined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be</a:t>
            </a:r>
            <a:r>
              <a:rPr dirty="0" sz="2500" spc="14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1.</a:t>
            </a:r>
            <a:endParaRPr sz="2500">
              <a:latin typeface="Cambria"/>
              <a:cs typeface="Cambria"/>
            </a:endParaRPr>
          </a:p>
          <a:p>
            <a:pPr marL="355600" marR="324485" indent="-342900">
              <a:lnSpc>
                <a:spcPts val="24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35">
                <a:latin typeface="Cambria"/>
                <a:cs typeface="Cambria"/>
              </a:rPr>
              <a:t>For </a:t>
            </a:r>
            <a:r>
              <a:rPr dirty="0" sz="2500" spc="-15">
                <a:latin typeface="Cambria"/>
                <a:cs typeface="Cambria"/>
              </a:rPr>
              <a:t>example, </a:t>
            </a:r>
            <a:r>
              <a:rPr dirty="0" sz="2500" spc="-5">
                <a:latin typeface="Cambria"/>
                <a:cs typeface="Cambria"/>
              </a:rPr>
              <a:t>5! is </a:t>
            </a:r>
            <a:r>
              <a:rPr dirty="0" sz="2500" spc="-10">
                <a:latin typeface="Cambria"/>
                <a:cs typeface="Cambria"/>
              </a:rPr>
              <a:t>the product </a:t>
            </a:r>
            <a:r>
              <a:rPr dirty="0" sz="2500" spc="-5">
                <a:latin typeface="Cambria"/>
                <a:cs typeface="Cambria"/>
              </a:rPr>
              <a:t>5 * 4 * 3 * 2 * 1, which is  </a:t>
            </a:r>
            <a:r>
              <a:rPr dirty="0" sz="2500">
                <a:latin typeface="Cambria"/>
                <a:cs typeface="Cambria"/>
              </a:rPr>
              <a:t>equal </a:t>
            </a:r>
            <a:r>
              <a:rPr dirty="0" sz="2500" spc="-20">
                <a:latin typeface="Cambria"/>
                <a:cs typeface="Cambria"/>
              </a:rPr>
              <a:t>to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120.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factorial </a:t>
            </a:r>
            <a:r>
              <a:rPr dirty="0" sz="2500" spc="-5">
                <a:latin typeface="Cambria"/>
                <a:cs typeface="Cambria"/>
              </a:rPr>
              <a:t>of an </a:t>
            </a:r>
            <a:r>
              <a:rPr dirty="0" sz="2500" spc="-40">
                <a:latin typeface="Cambria"/>
                <a:cs typeface="Cambria"/>
              </a:rPr>
              <a:t>integer, </a:t>
            </a:r>
            <a:r>
              <a:rPr dirty="0" sz="2500" spc="-10">
                <a:latin typeface="Consolas"/>
                <a:cs typeface="Consolas"/>
              </a:rPr>
              <a:t>number</a:t>
            </a:r>
            <a:r>
              <a:rPr dirty="0" sz="2500" spc="-10">
                <a:latin typeface="Cambria"/>
                <a:cs typeface="Cambria"/>
              </a:rPr>
              <a:t>, </a:t>
            </a:r>
            <a:r>
              <a:rPr dirty="0" sz="2500" spc="-15">
                <a:latin typeface="Cambria"/>
                <a:cs typeface="Cambria"/>
              </a:rPr>
              <a:t>greater </a:t>
            </a:r>
            <a:r>
              <a:rPr dirty="0" sz="2500" spc="-10">
                <a:latin typeface="Cambria"/>
                <a:cs typeface="Cambria"/>
              </a:rPr>
              <a:t>than </a:t>
            </a:r>
            <a:r>
              <a:rPr dirty="0" sz="2500" spc="-5">
                <a:latin typeface="Cambria"/>
                <a:cs typeface="Cambria"/>
              </a:rPr>
              <a:t>or equal 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0 </a:t>
            </a:r>
            <a:r>
              <a:rPr dirty="0" sz="2500">
                <a:latin typeface="Cambria"/>
                <a:cs typeface="Cambria"/>
              </a:rPr>
              <a:t>can be </a:t>
            </a:r>
            <a:r>
              <a:rPr dirty="0" sz="2500" spc="-10">
                <a:latin typeface="Cambria"/>
                <a:cs typeface="Cambria"/>
              </a:rPr>
              <a:t>calculated </a:t>
            </a:r>
            <a:r>
              <a:rPr dirty="0" sz="2500" spc="-25">
                <a:latin typeface="Cambria"/>
                <a:cs typeface="Cambria"/>
              </a:rPr>
              <a:t>iteratively </a:t>
            </a:r>
            <a:r>
              <a:rPr dirty="0" sz="2500" spc="-20">
                <a:latin typeface="Cambria"/>
                <a:cs typeface="Cambria"/>
              </a:rPr>
              <a:t>(nonrecursively) </a:t>
            </a:r>
            <a:r>
              <a:rPr dirty="0" sz="2500" spc="-10">
                <a:latin typeface="Cambria"/>
                <a:cs typeface="Cambria"/>
              </a:rPr>
              <a:t>using 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onsolas"/>
                <a:cs typeface="Consolas"/>
              </a:rPr>
              <a:t>for</a:t>
            </a:r>
            <a:r>
              <a:rPr dirty="0" sz="2500" spc="-755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statement </a:t>
            </a:r>
            <a:r>
              <a:rPr dirty="0" sz="2500" spc="-5">
                <a:latin typeface="Cambria"/>
                <a:cs typeface="Cambria"/>
              </a:rPr>
              <a:t>as </a:t>
            </a:r>
            <a:r>
              <a:rPr dirty="0" sz="2500" spc="-20">
                <a:latin typeface="Cambria"/>
                <a:cs typeface="Cambria"/>
              </a:rPr>
              <a:t>follows:</a:t>
            </a:r>
            <a:endParaRPr sz="2500">
              <a:latin typeface="Cambria"/>
              <a:cs typeface="Cambria"/>
            </a:endParaRPr>
          </a:p>
          <a:p>
            <a:pPr marL="1155700">
              <a:lnSpc>
                <a:spcPct val="100000"/>
              </a:lnSpc>
              <a:spcBef>
                <a:spcPts val="120"/>
              </a:spcBef>
            </a:pPr>
            <a:r>
              <a:rPr dirty="0" sz="1800" spc="-5">
                <a:latin typeface="Consolas"/>
                <a:cs typeface="Consolas"/>
              </a:rPr>
              <a:t>factorial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1289FF"/>
                </a:solidFill>
                <a:latin typeface="Consolas"/>
                <a:cs typeface="Consolas"/>
              </a:rPr>
              <a:t>1</a:t>
            </a:r>
            <a:r>
              <a:rPr dirty="0" sz="1800" spc="-5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155700">
              <a:lnSpc>
                <a:spcPts val="1945"/>
              </a:lnSpc>
              <a:spcBef>
                <a:spcPts val="25"/>
              </a:spcBef>
            </a:pP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dirty="0" sz="1800" spc="-5">
                <a:latin typeface="Consolas"/>
                <a:cs typeface="Consolas"/>
              </a:rPr>
              <a:t>(counter </a:t>
            </a:r>
            <a:r>
              <a:rPr dirty="0" sz="1800">
                <a:latin typeface="Consolas"/>
                <a:cs typeface="Consolas"/>
              </a:rPr>
              <a:t>= </a:t>
            </a:r>
            <a:r>
              <a:rPr dirty="0" sz="1800" spc="-5">
                <a:latin typeface="Consolas"/>
                <a:cs typeface="Consolas"/>
              </a:rPr>
              <a:t>number; counter </a:t>
            </a:r>
            <a:r>
              <a:rPr dirty="0" sz="1800">
                <a:latin typeface="Consolas"/>
                <a:cs typeface="Consolas"/>
              </a:rPr>
              <a:t>&gt;= </a:t>
            </a:r>
            <a:r>
              <a:rPr dirty="0" sz="1800" spc="-5">
                <a:solidFill>
                  <a:srgbClr val="1289FF"/>
                </a:solidFill>
                <a:latin typeface="Consolas"/>
                <a:cs typeface="Consolas"/>
              </a:rPr>
              <a:t>1</a:t>
            </a:r>
            <a:r>
              <a:rPr dirty="0" sz="1800" spc="-5">
                <a:latin typeface="Consolas"/>
                <a:cs typeface="Consolas"/>
              </a:rPr>
              <a:t>;</a:t>
            </a:r>
            <a:r>
              <a:rPr dirty="0" sz="1800" spc="-60">
                <a:latin typeface="Consolas"/>
                <a:cs typeface="Consolas"/>
              </a:rPr>
              <a:t> </a:t>
            </a:r>
            <a:r>
              <a:rPr dirty="0" sz="1800" spc="-5">
                <a:latin typeface="Consolas"/>
                <a:cs typeface="Consolas"/>
              </a:rPr>
              <a:t>counter--)</a:t>
            </a:r>
            <a:endParaRPr sz="1800">
              <a:latin typeface="Consolas"/>
              <a:cs typeface="Consolas"/>
            </a:endParaRPr>
          </a:p>
          <a:p>
            <a:pPr marL="1530350">
              <a:lnSpc>
                <a:spcPts val="1945"/>
              </a:lnSpc>
            </a:pPr>
            <a:r>
              <a:rPr dirty="0" sz="1800" spc="-5">
                <a:latin typeface="Consolas"/>
                <a:cs typeface="Consolas"/>
              </a:rPr>
              <a:t>factorial </a:t>
            </a:r>
            <a:r>
              <a:rPr dirty="0" sz="1800" spc="-10">
                <a:latin typeface="Consolas"/>
                <a:cs typeface="Consolas"/>
              </a:rPr>
              <a:t>*=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">
                <a:latin typeface="Consolas"/>
                <a:cs typeface="Consolas"/>
              </a:rPr>
              <a:t>counter;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47242"/>
            <a:ext cx="475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5.14	</a:t>
            </a:r>
            <a:r>
              <a:rPr dirty="0"/>
              <a:t>Recursion</a:t>
            </a:r>
            <a:r>
              <a:rPr dirty="0" spc="-10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7466"/>
            <a:ext cx="8050530" cy="447675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10" i="1">
                <a:latin typeface="Cambria"/>
                <a:cs typeface="Cambria"/>
              </a:rPr>
              <a:t>recursive </a:t>
            </a:r>
            <a:r>
              <a:rPr dirty="0" sz="3000">
                <a:latin typeface="Cambria"/>
                <a:cs typeface="Cambria"/>
              </a:rPr>
              <a:t>definition of the </a:t>
            </a:r>
            <a:r>
              <a:rPr dirty="0" sz="3000" spc="-10">
                <a:latin typeface="Cambria"/>
                <a:cs typeface="Cambria"/>
              </a:rPr>
              <a:t>factorial </a:t>
            </a:r>
            <a:r>
              <a:rPr dirty="0" sz="3000">
                <a:latin typeface="Cambria"/>
                <a:cs typeface="Cambria"/>
              </a:rPr>
              <a:t>function is  </a:t>
            </a:r>
            <a:r>
              <a:rPr dirty="0" sz="3000" spc="-25">
                <a:latin typeface="Cambria"/>
                <a:cs typeface="Cambria"/>
              </a:rPr>
              <a:t>arrived </a:t>
            </a:r>
            <a:r>
              <a:rPr dirty="0" sz="3000" spc="-5">
                <a:latin typeface="Cambria"/>
                <a:cs typeface="Cambria"/>
              </a:rPr>
              <a:t>at </a:t>
            </a:r>
            <a:r>
              <a:rPr dirty="0" sz="3000" spc="-25">
                <a:latin typeface="Cambria"/>
                <a:cs typeface="Cambria"/>
              </a:rPr>
              <a:t>by </a:t>
            </a:r>
            <a:r>
              <a:rPr dirty="0" sz="3000">
                <a:latin typeface="Cambria"/>
                <a:cs typeface="Cambria"/>
              </a:rPr>
              <a:t>observing the </a:t>
            </a:r>
            <a:r>
              <a:rPr dirty="0" sz="3000" spc="-5">
                <a:latin typeface="Cambria"/>
                <a:cs typeface="Cambria"/>
              </a:rPr>
              <a:t>following  relationship:</a:t>
            </a:r>
            <a:endParaRPr sz="3000">
              <a:latin typeface="Cambria"/>
              <a:cs typeface="Cambria"/>
            </a:endParaRPr>
          </a:p>
          <a:p>
            <a:pPr marL="1155700">
              <a:lnSpc>
                <a:spcPct val="100000"/>
              </a:lnSpc>
              <a:spcBef>
                <a:spcPts val="190"/>
              </a:spcBef>
            </a:pPr>
            <a:r>
              <a:rPr dirty="0" sz="2200" spc="-5" i="1">
                <a:latin typeface="Cambria"/>
                <a:cs typeface="Cambria"/>
              </a:rPr>
              <a:t>n</a:t>
            </a:r>
            <a:r>
              <a:rPr dirty="0" sz="2200" spc="-5" i="1">
                <a:latin typeface="Consolas"/>
                <a:cs typeface="Consolas"/>
              </a:rPr>
              <a:t>!</a:t>
            </a:r>
            <a:r>
              <a:rPr dirty="0" sz="2200" spc="-695" i="1">
                <a:latin typeface="Consolas"/>
                <a:cs typeface="Consolas"/>
              </a:rPr>
              <a:t> </a:t>
            </a:r>
            <a:r>
              <a:rPr dirty="0" sz="2200" spc="-5" i="1">
                <a:latin typeface="Cambria"/>
                <a:cs typeface="Cambria"/>
              </a:rPr>
              <a:t>= n · (n – </a:t>
            </a:r>
            <a:r>
              <a:rPr dirty="0" sz="2200" spc="-10" i="1">
                <a:latin typeface="Cambria"/>
                <a:cs typeface="Cambria"/>
              </a:rPr>
              <a:t>1)!</a:t>
            </a:r>
            <a:endParaRPr sz="2200">
              <a:latin typeface="Cambria"/>
              <a:cs typeface="Cambria"/>
            </a:endParaRPr>
          </a:p>
          <a:p>
            <a:pPr marL="355600" marR="554990" indent="-342900">
              <a:lnSpc>
                <a:spcPts val="324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40">
                <a:latin typeface="Cambria"/>
                <a:cs typeface="Cambria"/>
              </a:rPr>
              <a:t>For </a:t>
            </a:r>
            <a:r>
              <a:rPr dirty="0" sz="3000" spc="-10">
                <a:latin typeface="Cambria"/>
                <a:cs typeface="Cambria"/>
              </a:rPr>
              <a:t>example, </a:t>
            </a:r>
            <a:r>
              <a:rPr dirty="0" sz="3000">
                <a:latin typeface="Cambria"/>
                <a:cs typeface="Cambria"/>
              </a:rPr>
              <a:t>5! is </a:t>
            </a:r>
            <a:r>
              <a:rPr dirty="0" sz="3000" spc="-10">
                <a:latin typeface="Cambria"/>
                <a:cs typeface="Cambria"/>
              </a:rPr>
              <a:t>clearly </a:t>
            </a:r>
            <a:r>
              <a:rPr dirty="0" sz="3000" spc="-5">
                <a:latin typeface="Cambria"/>
                <a:cs typeface="Cambria"/>
              </a:rPr>
              <a:t>equal to </a:t>
            </a:r>
            <a:r>
              <a:rPr dirty="0" sz="3000">
                <a:latin typeface="Cambria"/>
                <a:cs typeface="Cambria"/>
              </a:rPr>
              <a:t>5 * 4! </a:t>
            </a:r>
            <a:r>
              <a:rPr dirty="0" sz="3000" spc="-5">
                <a:latin typeface="Cambria"/>
                <a:cs typeface="Cambria"/>
              </a:rPr>
              <a:t>as </a:t>
            </a:r>
            <a:r>
              <a:rPr dirty="0" sz="3000">
                <a:latin typeface="Cambria"/>
                <a:cs typeface="Cambria"/>
              </a:rPr>
              <a:t>is  shown </a:t>
            </a:r>
            <a:r>
              <a:rPr dirty="0" sz="3000" spc="-25">
                <a:latin typeface="Cambria"/>
                <a:cs typeface="Cambria"/>
              </a:rPr>
              <a:t>by </a:t>
            </a:r>
            <a:r>
              <a:rPr dirty="0" sz="3000">
                <a:latin typeface="Cambria"/>
                <a:cs typeface="Cambria"/>
              </a:rPr>
              <a:t>the</a:t>
            </a:r>
            <a:r>
              <a:rPr dirty="0" sz="3000" spc="-5">
                <a:latin typeface="Cambria"/>
                <a:cs typeface="Cambria"/>
              </a:rPr>
              <a:t> following:</a:t>
            </a:r>
            <a:endParaRPr sz="3000">
              <a:latin typeface="Cambria"/>
              <a:cs typeface="Cambria"/>
            </a:endParaRPr>
          </a:p>
          <a:p>
            <a:pPr marL="1155700">
              <a:lnSpc>
                <a:spcPts val="2510"/>
              </a:lnSpc>
              <a:spcBef>
                <a:spcPts val="185"/>
              </a:spcBef>
            </a:pPr>
            <a:r>
              <a:rPr dirty="0" sz="2200" spc="-5">
                <a:latin typeface="Consolas"/>
                <a:cs typeface="Consolas"/>
              </a:rPr>
              <a:t>5! </a:t>
            </a:r>
            <a:r>
              <a:rPr dirty="0" sz="2200" spc="-5">
                <a:latin typeface="Cambria"/>
                <a:cs typeface="Cambria"/>
              </a:rPr>
              <a:t>= 5 ·</a:t>
            </a:r>
            <a:r>
              <a:rPr dirty="0" sz="2200" spc="-19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4 · 3 · 2 · 1</a:t>
            </a:r>
            <a:endParaRPr sz="2200">
              <a:latin typeface="Cambria"/>
              <a:cs typeface="Cambria"/>
            </a:endParaRPr>
          </a:p>
          <a:p>
            <a:pPr marL="1155700">
              <a:lnSpc>
                <a:spcPts val="2380"/>
              </a:lnSpc>
            </a:pPr>
            <a:r>
              <a:rPr dirty="0" sz="2200" spc="-5">
                <a:latin typeface="Consolas"/>
                <a:cs typeface="Consolas"/>
              </a:rPr>
              <a:t>5!</a:t>
            </a:r>
            <a:r>
              <a:rPr dirty="0" sz="2200" spc="-695">
                <a:latin typeface="Consolas"/>
                <a:cs typeface="Consolas"/>
              </a:rPr>
              <a:t> </a:t>
            </a:r>
            <a:r>
              <a:rPr dirty="0" sz="2200" spc="-5">
                <a:latin typeface="Cambria"/>
                <a:cs typeface="Cambria"/>
              </a:rPr>
              <a:t>= 5 · (4 · 3 · 2 · 1)</a:t>
            </a:r>
            <a:endParaRPr sz="2200">
              <a:latin typeface="Cambria"/>
              <a:cs typeface="Cambria"/>
            </a:endParaRPr>
          </a:p>
          <a:p>
            <a:pPr marL="1155700">
              <a:lnSpc>
                <a:spcPts val="2510"/>
              </a:lnSpc>
            </a:pPr>
            <a:r>
              <a:rPr dirty="0" sz="2200" spc="-5">
                <a:latin typeface="Consolas"/>
                <a:cs typeface="Consolas"/>
              </a:rPr>
              <a:t>5!</a:t>
            </a:r>
            <a:r>
              <a:rPr dirty="0" sz="2200" spc="-710">
                <a:latin typeface="Consolas"/>
                <a:cs typeface="Consolas"/>
              </a:rPr>
              <a:t> </a:t>
            </a:r>
            <a:r>
              <a:rPr dirty="0" sz="2200" spc="-5">
                <a:latin typeface="Cambria"/>
                <a:cs typeface="Cambria"/>
              </a:rPr>
              <a:t>= 5 · (4!)</a:t>
            </a:r>
            <a:endParaRPr sz="2200">
              <a:latin typeface="Cambria"/>
              <a:cs typeface="Cambria"/>
            </a:endParaRPr>
          </a:p>
          <a:p>
            <a:pPr marL="355600" marR="364490" indent="-342900">
              <a:lnSpc>
                <a:spcPts val="324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evaluation </a:t>
            </a:r>
            <a:r>
              <a:rPr dirty="0" sz="3000">
                <a:latin typeface="Cambria"/>
                <a:cs typeface="Cambria"/>
              </a:rPr>
              <a:t>of 5! </a:t>
            </a:r>
            <a:r>
              <a:rPr dirty="0" sz="3000" spc="-10">
                <a:latin typeface="Cambria"/>
                <a:cs typeface="Cambria"/>
              </a:rPr>
              <a:t>would proceed </a:t>
            </a:r>
            <a:r>
              <a:rPr dirty="0" sz="3000" spc="-5">
                <a:latin typeface="Cambria"/>
                <a:cs typeface="Cambria"/>
              </a:rPr>
              <a:t>as shown  </a:t>
            </a:r>
            <a:r>
              <a:rPr dirty="0" sz="3000">
                <a:latin typeface="Cambria"/>
                <a:cs typeface="Cambria"/>
              </a:rPr>
              <a:t>in Fig.</a:t>
            </a:r>
            <a:r>
              <a:rPr dirty="0" sz="3000" spc="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5.17.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47242"/>
            <a:ext cx="475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5.14	</a:t>
            </a:r>
            <a:r>
              <a:rPr dirty="0"/>
              <a:t>Recursion</a:t>
            </a:r>
            <a:r>
              <a:rPr dirty="0" spc="-10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449"/>
            <a:ext cx="7790815" cy="364617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Figure </a:t>
            </a:r>
            <a:r>
              <a:rPr dirty="0" sz="2500" spc="-5">
                <a:latin typeface="Cambria"/>
                <a:cs typeface="Cambria"/>
              </a:rPr>
              <a:t>5.17(a) </a:t>
            </a:r>
            <a:r>
              <a:rPr dirty="0" sz="2500" spc="-15">
                <a:latin typeface="Cambria"/>
                <a:cs typeface="Cambria"/>
              </a:rPr>
              <a:t>shows </a:t>
            </a:r>
            <a:r>
              <a:rPr dirty="0" sz="2500" spc="-10">
                <a:latin typeface="Cambria"/>
                <a:cs typeface="Cambria"/>
              </a:rPr>
              <a:t>how </a:t>
            </a:r>
            <a:r>
              <a:rPr dirty="0" sz="2500" spc="-5">
                <a:latin typeface="Cambria"/>
                <a:cs typeface="Cambria"/>
              </a:rPr>
              <a:t>the succession of </a:t>
            </a:r>
            <a:r>
              <a:rPr dirty="0" sz="2500" spc="-20">
                <a:latin typeface="Cambria"/>
                <a:cs typeface="Cambria"/>
              </a:rPr>
              <a:t>recursive  </a:t>
            </a:r>
            <a:r>
              <a:rPr dirty="0" sz="2500" spc="-5">
                <a:latin typeface="Cambria"/>
                <a:cs typeface="Cambria"/>
              </a:rPr>
              <a:t>calls </a:t>
            </a:r>
            <a:r>
              <a:rPr dirty="0" sz="2500" spc="-10">
                <a:latin typeface="Cambria"/>
                <a:cs typeface="Cambria"/>
              </a:rPr>
              <a:t>proceeds until </a:t>
            </a:r>
            <a:r>
              <a:rPr dirty="0" sz="2500" spc="-5">
                <a:latin typeface="Cambria"/>
                <a:cs typeface="Cambria"/>
              </a:rPr>
              <a:t>1! is </a:t>
            </a:r>
            <a:r>
              <a:rPr dirty="0" sz="2500" spc="-15">
                <a:latin typeface="Cambria"/>
                <a:cs typeface="Cambria"/>
              </a:rPr>
              <a:t>evaluated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be 1 (i.e.,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 i="1">
                <a:latin typeface="Cambria"/>
                <a:cs typeface="Cambria"/>
              </a:rPr>
              <a:t>base  </a:t>
            </a:r>
            <a:r>
              <a:rPr dirty="0" sz="2500" spc="-5">
                <a:latin typeface="Cambria"/>
                <a:cs typeface="Cambria"/>
              </a:rPr>
              <a:t>case), </a:t>
            </a:r>
            <a:r>
              <a:rPr dirty="0" sz="2500" spc="-10">
                <a:latin typeface="Cambria"/>
                <a:cs typeface="Cambria"/>
              </a:rPr>
              <a:t>which terminates the</a:t>
            </a:r>
            <a:r>
              <a:rPr dirty="0" sz="2500" spc="9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recursion.</a:t>
            </a:r>
            <a:endParaRPr sz="2500">
              <a:latin typeface="Cambria"/>
              <a:cs typeface="Cambria"/>
            </a:endParaRPr>
          </a:p>
          <a:p>
            <a:pPr marL="355600" marR="413384" indent="-342900">
              <a:lnSpc>
                <a:spcPts val="27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Figure </a:t>
            </a:r>
            <a:r>
              <a:rPr dirty="0" sz="2500" spc="-5">
                <a:latin typeface="Cambria"/>
                <a:cs typeface="Cambria"/>
              </a:rPr>
              <a:t>5.17(b) </a:t>
            </a:r>
            <a:r>
              <a:rPr dirty="0" sz="2500" spc="-15">
                <a:latin typeface="Cambria"/>
                <a:cs typeface="Cambria"/>
              </a:rPr>
              <a:t>shows </a:t>
            </a: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values returned from </a:t>
            </a:r>
            <a:r>
              <a:rPr dirty="0" sz="2500" spc="-5">
                <a:latin typeface="Cambria"/>
                <a:cs typeface="Cambria"/>
              </a:rPr>
              <a:t>each  </a:t>
            </a:r>
            <a:r>
              <a:rPr dirty="0" sz="2500" spc="-20">
                <a:latin typeface="Cambria"/>
                <a:cs typeface="Cambria"/>
              </a:rPr>
              <a:t>recursive </a:t>
            </a:r>
            <a:r>
              <a:rPr dirty="0" sz="2500" spc="-5">
                <a:latin typeface="Cambria"/>
                <a:cs typeface="Cambria"/>
              </a:rPr>
              <a:t>call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its caller </a:t>
            </a:r>
            <a:r>
              <a:rPr dirty="0" sz="2500" spc="-10">
                <a:latin typeface="Cambria"/>
                <a:cs typeface="Cambria"/>
              </a:rPr>
              <a:t>until the </a:t>
            </a:r>
            <a:r>
              <a:rPr dirty="0" sz="2500">
                <a:latin typeface="Cambria"/>
                <a:cs typeface="Cambria"/>
              </a:rPr>
              <a:t>final </a:t>
            </a:r>
            <a:r>
              <a:rPr dirty="0" sz="2500" spc="-15">
                <a:latin typeface="Cambria"/>
                <a:cs typeface="Cambria"/>
              </a:rPr>
              <a:t>value </a:t>
            </a:r>
            <a:r>
              <a:rPr dirty="0" sz="2500" spc="-5">
                <a:latin typeface="Cambria"/>
                <a:cs typeface="Cambria"/>
              </a:rPr>
              <a:t>is  </a:t>
            </a:r>
            <a:r>
              <a:rPr dirty="0" sz="2500" spc="-10">
                <a:latin typeface="Cambria"/>
                <a:cs typeface="Cambria"/>
              </a:rPr>
              <a:t>calculated </a:t>
            </a:r>
            <a:r>
              <a:rPr dirty="0" sz="2500" spc="-5">
                <a:latin typeface="Cambria"/>
                <a:cs typeface="Cambria"/>
              </a:rPr>
              <a:t>and</a:t>
            </a:r>
            <a:r>
              <a:rPr dirty="0" sz="2500" spc="2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returned.</a:t>
            </a:r>
            <a:endParaRPr sz="2500">
              <a:latin typeface="Cambria"/>
              <a:cs typeface="Cambria"/>
            </a:endParaRPr>
          </a:p>
          <a:p>
            <a:pPr marL="355600" marR="312420" indent="-342900">
              <a:lnSpc>
                <a:spcPct val="9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Figure </a:t>
            </a:r>
            <a:r>
              <a:rPr dirty="0" sz="2500" spc="-5">
                <a:latin typeface="Cambria"/>
                <a:cs typeface="Cambria"/>
              </a:rPr>
              <a:t>5.18 </a:t>
            </a:r>
            <a:r>
              <a:rPr dirty="0" sz="2500" spc="-10">
                <a:latin typeface="Cambria"/>
                <a:cs typeface="Cambria"/>
              </a:rPr>
              <a:t>uses recursion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calculate and print the  factorials </a:t>
            </a:r>
            <a:r>
              <a:rPr dirty="0" sz="2500" spc="-5">
                <a:latin typeface="Cambria"/>
                <a:cs typeface="Cambria"/>
              </a:rPr>
              <a:t>of the integers </a:t>
            </a:r>
            <a:r>
              <a:rPr dirty="0" sz="2500" spc="-10">
                <a:latin typeface="Cambria"/>
                <a:cs typeface="Cambria"/>
              </a:rPr>
              <a:t>0–10 </a:t>
            </a:r>
            <a:r>
              <a:rPr dirty="0" sz="2500" spc="-5">
                <a:latin typeface="Cambria"/>
                <a:cs typeface="Cambria"/>
              </a:rPr>
              <a:t>(the choice of the </a:t>
            </a:r>
            <a:r>
              <a:rPr dirty="0" sz="2500" spc="-10">
                <a:latin typeface="Cambria"/>
                <a:cs typeface="Cambria"/>
              </a:rPr>
              <a:t>type  </a:t>
            </a:r>
            <a:r>
              <a:rPr dirty="0" sz="2500" spc="-10">
                <a:latin typeface="Consolas"/>
                <a:cs typeface="Consolas"/>
              </a:rPr>
              <a:t>unsigned long long int </a:t>
            </a:r>
            <a:r>
              <a:rPr dirty="0" sz="2500" spc="-10">
                <a:latin typeface="Cambria"/>
                <a:cs typeface="Cambria"/>
              </a:rPr>
              <a:t>will </a:t>
            </a:r>
            <a:r>
              <a:rPr dirty="0" sz="2500" spc="-5">
                <a:latin typeface="Cambria"/>
                <a:cs typeface="Cambria"/>
              </a:rPr>
              <a:t>be </a:t>
            </a:r>
            <a:r>
              <a:rPr dirty="0" sz="2500" spc="-10">
                <a:latin typeface="Cambria"/>
                <a:cs typeface="Cambria"/>
              </a:rPr>
              <a:t>explained  momentarily).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47242"/>
            <a:ext cx="475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5.14	</a:t>
            </a:r>
            <a:r>
              <a:rPr dirty="0"/>
              <a:t>Recursion</a:t>
            </a:r>
            <a:r>
              <a:rPr dirty="0" spc="-10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717155" cy="438594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marR="55244" indent="-342900">
              <a:lnSpc>
                <a:spcPct val="805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If </a:t>
            </a:r>
            <a:r>
              <a:rPr dirty="0" sz="3000" spc="-10">
                <a:latin typeface="Consolas"/>
                <a:cs typeface="Consolas"/>
              </a:rPr>
              <a:t>number </a:t>
            </a:r>
            <a:r>
              <a:rPr dirty="0" sz="3000">
                <a:latin typeface="Cambria"/>
                <a:cs typeface="Cambria"/>
              </a:rPr>
              <a:t>is indeed </a:t>
            </a:r>
            <a:r>
              <a:rPr dirty="0" sz="3000" spc="-5">
                <a:latin typeface="Cambria"/>
                <a:cs typeface="Cambria"/>
              </a:rPr>
              <a:t>less than </a:t>
            </a:r>
            <a:r>
              <a:rPr dirty="0" sz="3000">
                <a:latin typeface="Cambria"/>
                <a:cs typeface="Cambria"/>
              </a:rPr>
              <a:t>or equal </a:t>
            </a:r>
            <a:r>
              <a:rPr dirty="0" sz="3000" spc="-15">
                <a:latin typeface="Cambria"/>
                <a:cs typeface="Cambria"/>
              </a:rPr>
              <a:t>to </a:t>
            </a:r>
            <a:r>
              <a:rPr dirty="0" sz="3000">
                <a:latin typeface="Cambria"/>
                <a:cs typeface="Cambria"/>
              </a:rPr>
              <a:t>1,  </a:t>
            </a:r>
            <a:r>
              <a:rPr dirty="0" sz="3000" spc="-5">
                <a:latin typeface="Consolas"/>
                <a:cs typeface="Consolas"/>
              </a:rPr>
              <a:t>factorial</a:t>
            </a:r>
            <a:r>
              <a:rPr dirty="0" sz="3000" spc="-990">
                <a:latin typeface="Consolas"/>
                <a:cs typeface="Consolas"/>
              </a:rPr>
              <a:t> </a:t>
            </a:r>
            <a:r>
              <a:rPr dirty="0" sz="3000" spc="-10">
                <a:latin typeface="Cambria"/>
                <a:cs typeface="Cambria"/>
              </a:rPr>
              <a:t>returns </a:t>
            </a:r>
            <a:r>
              <a:rPr dirty="0" sz="3000">
                <a:latin typeface="Cambria"/>
                <a:cs typeface="Cambria"/>
              </a:rPr>
              <a:t>1, </a:t>
            </a:r>
            <a:r>
              <a:rPr dirty="0" sz="3000" spc="-5">
                <a:latin typeface="Cambria"/>
                <a:cs typeface="Cambria"/>
              </a:rPr>
              <a:t>no </a:t>
            </a:r>
            <a:r>
              <a:rPr dirty="0" sz="3000">
                <a:latin typeface="Cambria"/>
                <a:cs typeface="Cambria"/>
              </a:rPr>
              <a:t>further </a:t>
            </a:r>
            <a:r>
              <a:rPr dirty="0" sz="3000" spc="-10">
                <a:latin typeface="Cambria"/>
                <a:cs typeface="Cambria"/>
              </a:rPr>
              <a:t>recursion </a:t>
            </a:r>
            <a:r>
              <a:rPr dirty="0" sz="3000">
                <a:latin typeface="Cambria"/>
                <a:cs typeface="Cambria"/>
              </a:rPr>
              <a:t>is  </a:t>
            </a:r>
            <a:r>
              <a:rPr dirty="0" sz="3000" spc="-30">
                <a:latin typeface="Cambria"/>
                <a:cs typeface="Cambria"/>
              </a:rPr>
              <a:t>necessary, </a:t>
            </a:r>
            <a:r>
              <a:rPr dirty="0" sz="3000">
                <a:latin typeface="Cambria"/>
                <a:cs typeface="Cambria"/>
              </a:rPr>
              <a:t>and the </a:t>
            </a:r>
            <a:r>
              <a:rPr dirty="0" sz="3000" spc="-15">
                <a:latin typeface="Cambria"/>
                <a:cs typeface="Cambria"/>
              </a:rPr>
              <a:t>program</a:t>
            </a:r>
            <a:r>
              <a:rPr dirty="0" sz="3000" spc="-5">
                <a:latin typeface="Cambria"/>
                <a:cs typeface="Cambria"/>
              </a:rPr>
              <a:t> terminates.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356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If </a:t>
            </a:r>
            <a:r>
              <a:rPr dirty="0" sz="3000" spc="-10">
                <a:latin typeface="Consolas"/>
                <a:cs typeface="Consolas"/>
              </a:rPr>
              <a:t>number</a:t>
            </a:r>
            <a:r>
              <a:rPr dirty="0" sz="3000" spc="-990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spc="-15">
                <a:latin typeface="Cambria"/>
                <a:cs typeface="Cambria"/>
              </a:rPr>
              <a:t>greater </a:t>
            </a:r>
            <a:r>
              <a:rPr dirty="0" sz="3000" spc="-5">
                <a:latin typeface="Cambria"/>
                <a:cs typeface="Cambria"/>
              </a:rPr>
              <a:t>than </a:t>
            </a:r>
            <a:r>
              <a:rPr dirty="0" sz="3000">
                <a:latin typeface="Cambria"/>
                <a:cs typeface="Cambria"/>
              </a:rPr>
              <a:t>1, </a:t>
            </a:r>
            <a:r>
              <a:rPr dirty="0" sz="3000" spc="-5">
                <a:latin typeface="Cambria"/>
                <a:cs typeface="Cambria"/>
              </a:rPr>
              <a:t>the statement</a:t>
            </a:r>
            <a:endParaRPr sz="3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dirty="0" sz="2200" spc="-5" b="1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dirty="0" sz="2200" b="1">
                <a:latin typeface="Consolas"/>
                <a:cs typeface="Consolas"/>
              </a:rPr>
              <a:t>number </a:t>
            </a:r>
            <a:r>
              <a:rPr dirty="0" sz="2200" spc="-5" b="1">
                <a:latin typeface="Consolas"/>
                <a:cs typeface="Consolas"/>
              </a:rPr>
              <a:t>* </a:t>
            </a:r>
            <a:r>
              <a:rPr dirty="0" sz="2200" b="1">
                <a:latin typeface="Consolas"/>
                <a:cs typeface="Consolas"/>
              </a:rPr>
              <a:t>factorial(number </a:t>
            </a:r>
            <a:r>
              <a:rPr dirty="0" sz="2200" spc="-5" b="1">
                <a:latin typeface="Consolas"/>
                <a:cs typeface="Consolas"/>
              </a:rPr>
              <a:t>-</a:t>
            </a:r>
            <a:r>
              <a:rPr dirty="0" sz="2200" spc="25" b="1">
                <a:latin typeface="Consolas"/>
                <a:cs typeface="Consolas"/>
              </a:rPr>
              <a:t> </a:t>
            </a:r>
            <a:r>
              <a:rPr dirty="0" sz="2200" spc="-5" b="1">
                <a:solidFill>
                  <a:srgbClr val="1289FF"/>
                </a:solidFill>
                <a:latin typeface="Consolas"/>
                <a:cs typeface="Consolas"/>
              </a:rPr>
              <a:t>1</a:t>
            </a:r>
            <a:r>
              <a:rPr dirty="0" sz="2200" spc="-5" b="1"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355600" marR="521970" indent="-342900">
              <a:lnSpc>
                <a:spcPct val="795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mbria"/>
                <a:cs typeface="Cambria"/>
              </a:rPr>
              <a:t>expresses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problem </a:t>
            </a:r>
            <a:r>
              <a:rPr dirty="0" sz="3000" spc="-5">
                <a:latin typeface="Cambria"/>
                <a:cs typeface="Cambria"/>
              </a:rPr>
              <a:t>as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product </a:t>
            </a:r>
            <a:r>
              <a:rPr dirty="0" sz="3000">
                <a:latin typeface="Cambria"/>
                <a:cs typeface="Cambria"/>
              </a:rPr>
              <a:t>of  </a:t>
            </a:r>
            <a:r>
              <a:rPr dirty="0" sz="3000" spc="-5">
                <a:latin typeface="Consolas"/>
                <a:cs typeface="Consolas"/>
              </a:rPr>
              <a:t>number</a:t>
            </a:r>
            <a:r>
              <a:rPr dirty="0" sz="3000" spc="-950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and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25">
                <a:latin typeface="Cambria"/>
                <a:cs typeface="Cambria"/>
              </a:rPr>
              <a:t>recursive </a:t>
            </a:r>
            <a:r>
              <a:rPr dirty="0" sz="3000">
                <a:latin typeface="Cambria"/>
                <a:cs typeface="Cambria"/>
              </a:rPr>
              <a:t>call </a:t>
            </a:r>
            <a:r>
              <a:rPr dirty="0" sz="3000" spc="-15">
                <a:latin typeface="Cambria"/>
                <a:cs typeface="Cambria"/>
              </a:rPr>
              <a:t>to </a:t>
            </a:r>
            <a:r>
              <a:rPr dirty="0" sz="3000" spc="-10">
                <a:latin typeface="Consolas"/>
                <a:cs typeface="Consolas"/>
              </a:rPr>
              <a:t>factorial  </a:t>
            </a:r>
            <a:r>
              <a:rPr dirty="0" sz="3000" spc="-10">
                <a:latin typeface="Cambria"/>
                <a:cs typeface="Cambria"/>
              </a:rPr>
              <a:t>evaluating </a:t>
            </a:r>
            <a:r>
              <a:rPr dirty="0" sz="3000" spc="-5">
                <a:latin typeface="Cambria"/>
                <a:cs typeface="Cambria"/>
              </a:rPr>
              <a:t>the</a:t>
            </a:r>
            <a:r>
              <a:rPr dirty="0" sz="3000" spc="-15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factorial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of</a:t>
            </a:r>
            <a:r>
              <a:rPr dirty="0" sz="3000" spc="-35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number</a:t>
            </a:r>
            <a:r>
              <a:rPr dirty="0" sz="3000" spc="-965">
                <a:latin typeface="Consolas"/>
                <a:cs typeface="Consolas"/>
              </a:rPr>
              <a:t> </a:t>
            </a:r>
            <a:r>
              <a:rPr dirty="0" sz="3000">
                <a:latin typeface="Consolas"/>
                <a:cs typeface="Consolas"/>
              </a:rPr>
              <a:t>-</a:t>
            </a:r>
            <a:r>
              <a:rPr dirty="0" sz="3000" spc="-980">
                <a:latin typeface="Consolas"/>
                <a:cs typeface="Consolas"/>
              </a:rPr>
              <a:t> </a:t>
            </a:r>
            <a:r>
              <a:rPr dirty="0" sz="3000" spc="-5">
                <a:latin typeface="Consolas"/>
                <a:cs typeface="Consolas"/>
              </a:rPr>
              <a:t>1</a:t>
            </a:r>
            <a:r>
              <a:rPr dirty="0" sz="3000" spc="-5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call</a:t>
            </a:r>
            <a:r>
              <a:rPr dirty="0" sz="3000" spc="-25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factorial(number</a:t>
            </a:r>
            <a:r>
              <a:rPr dirty="0" sz="3000" spc="-915">
                <a:latin typeface="Consolas"/>
                <a:cs typeface="Consolas"/>
              </a:rPr>
              <a:t> </a:t>
            </a:r>
            <a:r>
              <a:rPr dirty="0" sz="3000">
                <a:latin typeface="Consolas"/>
                <a:cs typeface="Consolas"/>
              </a:rPr>
              <a:t>-</a:t>
            </a:r>
            <a:r>
              <a:rPr dirty="0" sz="3000" spc="-994">
                <a:latin typeface="Consolas"/>
                <a:cs typeface="Consolas"/>
              </a:rPr>
              <a:t> </a:t>
            </a:r>
            <a:r>
              <a:rPr dirty="0" sz="3000" spc="-5">
                <a:latin typeface="Consolas"/>
                <a:cs typeface="Consolas"/>
              </a:rPr>
              <a:t>1</a:t>
            </a:r>
            <a:r>
              <a:rPr dirty="0" sz="3000" spc="-5">
                <a:latin typeface="Cambria"/>
                <a:cs typeface="Cambria"/>
              </a:rPr>
              <a:t>)</a:t>
            </a:r>
            <a:r>
              <a:rPr dirty="0" sz="3000" spc="1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is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a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slightly  </a:t>
            </a:r>
            <a:r>
              <a:rPr dirty="0" sz="3000" spc="-5">
                <a:latin typeface="Cambria"/>
                <a:cs typeface="Cambria"/>
              </a:rPr>
              <a:t>simpler </a:t>
            </a:r>
            <a:r>
              <a:rPr dirty="0" sz="3000" spc="-10">
                <a:latin typeface="Cambria"/>
                <a:cs typeface="Cambria"/>
              </a:rPr>
              <a:t>problem </a:t>
            </a:r>
            <a:r>
              <a:rPr dirty="0" sz="3000" spc="-5">
                <a:latin typeface="Cambria"/>
                <a:cs typeface="Cambria"/>
              </a:rPr>
              <a:t>than </a:t>
            </a:r>
            <a:r>
              <a:rPr dirty="0" sz="3000">
                <a:latin typeface="Cambria"/>
                <a:cs typeface="Cambria"/>
              </a:rPr>
              <a:t>the original calculation  </a:t>
            </a:r>
            <a:r>
              <a:rPr dirty="0" sz="3000" spc="-5">
                <a:latin typeface="Consolas"/>
                <a:cs typeface="Consolas"/>
              </a:rPr>
              <a:t>factorial(number</a:t>
            </a:r>
            <a:r>
              <a:rPr dirty="0" sz="3000" spc="-5">
                <a:latin typeface="Cambria"/>
                <a:cs typeface="Cambria"/>
              </a:rPr>
              <a:t>).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47242"/>
            <a:ext cx="475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5.14	</a:t>
            </a:r>
            <a:r>
              <a:rPr dirty="0"/>
              <a:t>Recursion</a:t>
            </a:r>
            <a:r>
              <a:rPr dirty="0" spc="-10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9829"/>
            <a:ext cx="8040370" cy="41490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34290" indent="-342900">
              <a:lnSpc>
                <a:spcPts val="27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 </a:t>
            </a:r>
            <a:r>
              <a:rPr dirty="0" sz="2500" spc="-10">
                <a:latin typeface="Consolas"/>
                <a:cs typeface="Consolas"/>
              </a:rPr>
              <a:t>factorial </a:t>
            </a:r>
            <a:r>
              <a:rPr dirty="0" sz="2500" spc="-5">
                <a:latin typeface="Cambria"/>
                <a:cs typeface="Cambria"/>
              </a:rPr>
              <a:t>has </a:t>
            </a:r>
            <a:r>
              <a:rPr dirty="0" sz="2500" spc="-10">
                <a:latin typeface="Cambria"/>
                <a:cs typeface="Cambria"/>
              </a:rPr>
              <a:t>been declared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25">
                <a:latin typeface="Cambria"/>
                <a:cs typeface="Cambria"/>
              </a:rPr>
              <a:t>receive </a:t>
            </a:r>
            <a:r>
              <a:rPr dirty="0" sz="2500" spc="-5">
                <a:latin typeface="Cambria"/>
                <a:cs typeface="Cambria"/>
              </a:rPr>
              <a:t>a  </a:t>
            </a:r>
            <a:r>
              <a:rPr dirty="0" sz="2500" spc="-15">
                <a:latin typeface="Cambria"/>
                <a:cs typeface="Cambria"/>
              </a:rPr>
              <a:t>parameter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type </a:t>
            </a:r>
            <a:r>
              <a:rPr dirty="0" sz="2500" spc="-10">
                <a:latin typeface="Consolas"/>
                <a:cs typeface="Consolas"/>
              </a:rPr>
              <a:t>long</a:t>
            </a:r>
            <a:r>
              <a:rPr dirty="0" sz="2500" spc="-490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and </a:t>
            </a:r>
            <a:r>
              <a:rPr dirty="0" sz="2500" spc="-15">
                <a:latin typeface="Cambria"/>
                <a:cs typeface="Cambria"/>
              </a:rPr>
              <a:t>return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5">
                <a:latin typeface="Cambria"/>
                <a:cs typeface="Cambria"/>
              </a:rPr>
              <a:t>result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type </a:t>
            </a:r>
            <a:r>
              <a:rPr dirty="0" sz="2500" spc="-10">
                <a:latin typeface="Consolas"/>
                <a:cs typeface="Consolas"/>
              </a:rPr>
              <a:t>long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This is shorthand </a:t>
            </a:r>
            <a:r>
              <a:rPr dirty="0" sz="2500" spc="-10">
                <a:latin typeface="Cambria"/>
                <a:cs typeface="Cambria"/>
              </a:rPr>
              <a:t>notation </a:t>
            </a:r>
            <a:r>
              <a:rPr dirty="0" sz="2500" spc="-15">
                <a:latin typeface="Cambria"/>
                <a:cs typeface="Cambria"/>
              </a:rPr>
              <a:t>for </a:t>
            </a:r>
            <a:r>
              <a:rPr dirty="0" sz="2500" spc="-10">
                <a:latin typeface="Consolas"/>
                <a:cs typeface="Consolas"/>
              </a:rPr>
              <a:t>long</a:t>
            </a:r>
            <a:r>
              <a:rPr dirty="0" sz="2500" spc="-680">
                <a:latin typeface="Consolas"/>
                <a:cs typeface="Consolas"/>
              </a:rPr>
              <a:t> </a:t>
            </a:r>
            <a:r>
              <a:rPr dirty="0" sz="2500" spc="-10">
                <a:latin typeface="Consolas"/>
                <a:cs typeface="Consolas"/>
              </a:rPr>
              <a:t>int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algn="just" marL="355600" marR="5080" indent="-342900">
              <a:lnSpc>
                <a:spcPct val="91000"/>
              </a:lnSpc>
              <a:spcBef>
                <a:spcPts val="57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C </a:t>
            </a:r>
            <a:r>
              <a:rPr dirty="0" sz="2500" spc="-10">
                <a:latin typeface="Cambria"/>
                <a:cs typeface="Cambria"/>
              </a:rPr>
              <a:t>standard </a:t>
            </a:r>
            <a:r>
              <a:rPr dirty="0" sz="2500" spc="-5">
                <a:latin typeface="Cambria"/>
                <a:cs typeface="Cambria"/>
              </a:rPr>
              <a:t>specifies that a </a:t>
            </a:r>
            <a:r>
              <a:rPr dirty="0" sz="2500" spc="-10">
                <a:latin typeface="Cambria"/>
                <a:cs typeface="Cambria"/>
              </a:rPr>
              <a:t>variable </a:t>
            </a:r>
            <a:r>
              <a:rPr dirty="0" sz="2500" spc="-5">
                <a:latin typeface="Cambria"/>
                <a:cs typeface="Cambria"/>
              </a:rPr>
              <a:t>of type </a:t>
            </a:r>
            <a:r>
              <a:rPr dirty="0" sz="2500" spc="-10">
                <a:latin typeface="Consolas"/>
                <a:cs typeface="Consolas"/>
              </a:rPr>
              <a:t>long</a:t>
            </a:r>
            <a:r>
              <a:rPr dirty="0" sz="2500" spc="-640">
                <a:latin typeface="Consolas"/>
                <a:cs typeface="Consolas"/>
              </a:rPr>
              <a:t> </a:t>
            </a:r>
            <a:r>
              <a:rPr dirty="0" sz="2500" spc="-15">
                <a:latin typeface="Consolas"/>
                <a:cs typeface="Consolas"/>
              </a:rPr>
              <a:t>int 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5">
                <a:latin typeface="Cambria"/>
                <a:cs typeface="Cambria"/>
              </a:rPr>
              <a:t>stored </a:t>
            </a:r>
            <a:r>
              <a:rPr dirty="0" sz="2500" spc="-5">
                <a:latin typeface="Cambria"/>
                <a:cs typeface="Cambria"/>
              </a:rPr>
              <a:t>in at </a:t>
            </a:r>
            <a:r>
              <a:rPr dirty="0" sz="2500" spc="-10">
                <a:latin typeface="Cambria"/>
                <a:cs typeface="Cambria"/>
              </a:rPr>
              <a:t>least </a:t>
            </a:r>
            <a:r>
              <a:rPr dirty="0" sz="2500" spc="-5">
                <a:latin typeface="Cambria"/>
                <a:cs typeface="Cambria"/>
              </a:rPr>
              <a:t>4 </a:t>
            </a:r>
            <a:r>
              <a:rPr dirty="0" sz="2500" spc="-15">
                <a:latin typeface="Cambria"/>
                <a:cs typeface="Cambria"/>
              </a:rPr>
              <a:t>bytes,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thus </a:t>
            </a:r>
            <a:r>
              <a:rPr dirty="0" sz="2500" spc="-20">
                <a:latin typeface="Cambria"/>
                <a:cs typeface="Cambria"/>
              </a:rPr>
              <a:t>may </a:t>
            </a:r>
            <a:r>
              <a:rPr dirty="0" sz="2500">
                <a:latin typeface="Cambria"/>
                <a:cs typeface="Cambria"/>
              </a:rPr>
              <a:t>hold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5">
                <a:latin typeface="Cambria"/>
                <a:cs typeface="Cambria"/>
              </a:rPr>
              <a:t>value </a:t>
            </a:r>
            <a:r>
              <a:rPr dirty="0" sz="2500" spc="-5">
                <a:latin typeface="Cambria"/>
                <a:cs typeface="Cambria"/>
              </a:rPr>
              <a:t>as  </a:t>
            </a:r>
            <a:r>
              <a:rPr dirty="0" sz="2500" spc="-10">
                <a:latin typeface="Cambria"/>
                <a:cs typeface="Cambria"/>
              </a:rPr>
              <a:t>large </a:t>
            </a:r>
            <a:r>
              <a:rPr dirty="0" sz="2500" spc="-5">
                <a:latin typeface="Cambria"/>
                <a:cs typeface="Cambria"/>
              </a:rPr>
              <a:t>as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+2147483647.</a:t>
            </a:r>
            <a:endParaRPr sz="2500">
              <a:latin typeface="Cambria"/>
              <a:cs typeface="Cambria"/>
            </a:endParaRPr>
          </a:p>
          <a:p>
            <a:pPr marL="355600" marR="87630" indent="-342900">
              <a:lnSpc>
                <a:spcPts val="27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As </a:t>
            </a:r>
            <a:r>
              <a:rPr dirty="0" sz="2500">
                <a:latin typeface="Cambria"/>
                <a:cs typeface="Cambria"/>
              </a:rPr>
              <a:t>can be </a:t>
            </a:r>
            <a:r>
              <a:rPr dirty="0" sz="2500" spc="-5">
                <a:latin typeface="Cambria"/>
                <a:cs typeface="Cambria"/>
              </a:rPr>
              <a:t>seen in </a:t>
            </a:r>
            <a:r>
              <a:rPr dirty="0" sz="2500">
                <a:latin typeface="Cambria"/>
                <a:cs typeface="Cambria"/>
              </a:rPr>
              <a:t>Fig. </a:t>
            </a:r>
            <a:r>
              <a:rPr dirty="0" sz="2500" spc="-5">
                <a:latin typeface="Cambria"/>
                <a:cs typeface="Cambria"/>
              </a:rPr>
              <a:t>5.14, </a:t>
            </a:r>
            <a:r>
              <a:rPr dirty="0" sz="2500" spc="-10">
                <a:latin typeface="Cambria"/>
                <a:cs typeface="Cambria"/>
              </a:rPr>
              <a:t>factorial </a:t>
            </a:r>
            <a:r>
              <a:rPr dirty="0" sz="2500" spc="-15">
                <a:latin typeface="Cambria"/>
                <a:cs typeface="Cambria"/>
              </a:rPr>
              <a:t>values </a:t>
            </a:r>
            <a:r>
              <a:rPr dirty="0" sz="2500" spc="-10">
                <a:latin typeface="Cambria"/>
                <a:cs typeface="Cambria"/>
              </a:rPr>
              <a:t>become large  </a:t>
            </a:r>
            <a:r>
              <a:rPr dirty="0" sz="2500" spc="-35">
                <a:latin typeface="Cambria"/>
                <a:cs typeface="Cambria"/>
              </a:rPr>
              <a:t>quickly.</a:t>
            </a:r>
            <a:endParaRPr sz="2500">
              <a:latin typeface="Cambria"/>
              <a:cs typeface="Cambria"/>
            </a:endParaRPr>
          </a:p>
          <a:p>
            <a:pPr marL="355600" marR="441959" indent="-342900">
              <a:lnSpc>
                <a:spcPct val="91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45">
                <a:latin typeface="Cambria"/>
                <a:cs typeface="Cambria"/>
              </a:rPr>
              <a:t>We’ve </a:t>
            </a:r>
            <a:r>
              <a:rPr dirty="0" sz="2500" spc="-5">
                <a:latin typeface="Cambria"/>
                <a:cs typeface="Cambria"/>
              </a:rPr>
              <a:t>chosen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data </a:t>
            </a:r>
            <a:r>
              <a:rPr dirty="0" sz="2500" spc="-10">
                <a:latin typeface="Cambria"/>
                <a:cs typeface="Cambria"/>
              </a:rPr>
              <a:t>type </a:t>
            </a:r>
            <a:r>
              <a:rPr dirty="0" sz="2500" spc="-10">
                <a:latin typeface="Consolas"/>
                <a:cs typeface="Consolas"/>
              </a:rPr>
              <a:t>long </a:t>
            </a:r>
            <a:r>
              <a:rPr dirty="0" sz="2500" spc="-5">
                <a:latin typeface="Cambria"/>
                <a:cs typeface="Cambria"/>
              </a:rPr>
              <a:t>so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20">
                <a:latin typeface="Cambria"/>
                <a:cs typeface="Cambria"/>
              </a:rPr>
              <a:t>program </a:t>
            </a:r>
            <a:r>
              <a:rPr dirty="0" sz="2500" spc="-5">
                <a:latin typeface="Cambria"/>
                <a:cs typeface="Cambria"/>
              </a:rPr>
              <a:t>can  </a:t>
            </a:r>
            <a:r>
              <a:rPr dirty="0" sz="2500" spc="-10">
                <a:latin typeface="Cambria"/>
                <a:cs typeface="Cambria"/>
              </a:rPr>
              <a:t>calculate factorials </a:t>
            </a:r>
            <a:r>
              <a:rPr dirty="0" sz="2500" spc="-15">
                <a:latin typeface="Cambria"/>
                <a:cs typeface="Cambria"/>
              </a:rPr>
              <a:t>greater </a:t>
            </a:r>
            <a:r>
              <a:rPr dirty="0" sz="2500" spc="-5">
                <a:latin typeface="Cambria"/>
                <a:cs typeface="Cambria"/>
              </a:rPr>
              <a:t>than 7! on computers </a:t>
            </a:r>
            <a:r>
              <a:rPr dirty="0" sz="2500" spc="-10">
                <a:latin typeface="Cambria"/>
                <a:cs typeface="Cambria"/>
              </a:rPr>
              <a:t>with  </a:t>
            </a:r>
            <a:r>
              <a:rPr dirty="0" sz="2500" spc="-5">
                <a:latin typeface="Cambria"/>
                <a:cs typeface="Cambria"/>
              </a:rPr>
              <a:t>small (such as </a:t>
            </a:r>
            <a:r>
              <a:rPr dirty="0" sz="2500" spc="-15">
                <a:latin typeface="Cambria"/>
                <a:cs typeface="Cambria"/>
              </a:rPr>
              <a:t>2-byte)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integers.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579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168</a:t>
            </a:fld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4120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168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5646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32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9233" y="6465214"/>
            <a:ext cx="25907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170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5646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9233" y="6465214"/>
            <a:ext cx="25907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171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47242"/>
            <a:ext cx="475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5.14	</a:t>
            </a:r>
            <a:r>
              <a:rPr dirty="0"/>
              <a:t>Recursion</a:t>
            </a:r>
            <a:r>
              <a:rPr dirty="0" spc="-10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1353"/>
            <a:ext cx="8072755" cy="424116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397510" indent="-342900">
              <a:lnSpc>
                <a:spcPct val="9110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The </a:t>
            </a:r>
            <a:r>
              <a:rPr dirty="0" sz="2400" spc="-15">
                <a:latin typeface="Cambria"/>
                <a:cs typeface="Cambria"/>
              </a:rPr>
              <a:t>recursive </a:t>
            </a:r>
            <a:r>
              <a:rPr dirty="0" sz="2400">
                <a:latin typeface="Consolas"/>
                <a:cs typeface="Consolas"/>
              </a:rPr>
              <a:t>factorial </a:t>
            </a:r>
            <a:r>
              <a:rPr dirty="0" sz="2400">
                <a:latin typeface="Cambria"/>
                <a:cs typeface="Cambria"/>
              </a:rPr>
              <a:t>function first </a:t>
            </a:r>
            <a:r>
              <a:rPr dirty="0" sz="2400" spc="-5">
                <a:latin typeface="Cambria"/>
                <a:cs typeface="Cambria"/>
              </a:rPr>
              <a:t>tests whether </a:t>
            </a:r>
            <a:r>
              <a:rPr dirty="0" sz="2400">
                <a:latin typeface="Cambria"/>
                <a:cs typeface="Cambria"/>
              </a:rPr>
              <a:t>a  </a:t>
            </a:r>
            <a:r>
              <a:rPr dirty="0" sz="2400" spc="-10" i="1">
                <a:latin typeface="Cambria"/>
                <a:cs typeface="Cambria"/>
              </a:rPr>
              <a:t>terminating </a:t>
            </a:r>
            <a:r>
              <a:rPr dirty="0" sz="2400" spc="-5" i="1">
                <a:latin typeface="Cambria"/>
                <a:cs typeface="Cambria"/>
              </a:rPr>
              <a:t>condition </a:t>
            </a:r>
            <a:r>
              <a:rPr dirty="0" sz="2400">
                <a:latin typeface="Cambria"/>
                <a:cs typeface="Cambria"/>
              </a:rPr>
              <a:t>is true, i.e., </a:t>
            </a:r>
            <a:r>
              <a:rPr dirty="0" sz="2400" spc="-5">
                <a:latin typeface="Cambria"/>
                <a:cs typeface="Cambria"/>
              </a:rPr>
              <a:t>whether </a:t>
            </a:r>
            <a:r>
              <a:rPr dirty="0" sz="2400">
                <a:latin typeface="Consolas"/>
                <a:cs typeface="Consolas"/>
              </a:rPr>
              <a:t>number</a:t>
            </a:r>
            <a:r>
              <a:rPr dirty="0" sz="2400" spc="-844">
                <a:latin typeface="Consolas"/>
                <a:cs typeface="Consolas"/>
              </a:rPr>
              <a:t> </a:t>
            </a:r>
            <a:r>
              <a:rPr dirty="0" sz="2400">
                <a:latin typeface="Cambria"/>
                <a:cs typeface="Cambria"/>
              </a:rPr>
              <a:t>is </a:t>
            </a:r>
            <a:r>
              <a:rPr dirty="0" sz="2400" spc="-5">
                <a:latin typeface="Cambria"/>
                <a:cs typeface="Cambria"/>
              </a:rPr>
              <a:t>less  than </a:t>
            </a:r>
            <a:r>
              <a:rPr dirty="0" sz="2400">
                <a:latin typeface="Cambria"/>
                <a:cs typeface="Cambria"/>
              </a:rPr>
              <a:t>or equal </a:t>
            </a:r>
            <a:r>
              <a:rPr dirty="0" sz="2400" spc="-15">
                <a:latin typeface="Cambria"/>
                <a:cs typeface="Cambria"/>
              </a:rPr>
              <a:t>to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1.</a:t>
            </a:r>
            <a:endParaRPr sz="2400">
              <a:latin typeface="Cambria"/>
              <a:cs typeface="Cambria"/>
            </a:endParaRPr>
          </a:p>
          <a:p>
            <a:pPr marL="355600" marR="360045" indent="-342900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The </a:t>
            </a:r>
            <a:r>
              <a:rPr dirty="0" sz="2400" spc="-10">
                <a:latin typeface="Cambria"/>
                <a:cs typeface="Cambria"/>
              </a:rPr>
              <a:t>conversion </a:t>
            </a:r>
            <a:r>
              <a:rPr dirty="0" sz="2400">
                <a:latin typeface="Cambria"/>
                <a:cs typeface="Cambria"/>
              </a:rPr>
              <a:t>specifier </a:t>
            </a:r>
            <a:r>
              <a:rPr dirty="0" sz="2400">
                <a:latin typeface="Consolas"/>
                <a:cs typeface="Consolas"/>
              </a:rPr>
              <a:t>%llu</a:t>
            </a:r>
            <a:r>
              <a:rPr dirty="0" sz="2400" spc="-835">
                <a:latin typeface="Consolas"/>
                <a:cs typeface="Consolas"/>
              </a:rPr>
              <a:t> </a:t>
            </a:r>
            <a:r>
              <a:rPr dirty="0" sz="2400">
                <a:latin typeface="Cambria"/>
                <a:cs typeface="Cambria"/>
              </a:rPr>
              <a:t>is </a:t>
            </a:r>
            <a:r>
              <a:rPr dirty="0" sz="2400" spc="-5">
                <a:latin typeface="Cambria"/>
                <a:cs typeface="Cambria"/>
              </a:rPr>
              <a:t>used </a:t>
            </a:r>
            <a:r>
              <a:rPr dirty="0" sz="2400" spc="-15">
                <a:latin typeface="Cambria"/>
                <a:cs typeface="Cambria"/>
              </a:rPr>
              <a:t>to </a:t>
            </a:r>
            <a:r>
              <a:rPr dirty="0" sz="2400" spc="-5">
                <a:latin typeface="Cambria"/>
                <a:cs typeface="Cambria"/>
              </a:rPr>
              <a:t>print </a:t>
            </a:r>
            <a:r>
              <a:rPr dirty="0" sz="2400">
                <a:latin typeface="Consolas"/>
                <a:cs typeface="Consolas"/>
              </a:rPr>
              <a:t>unsigned  long long int</a:t>
            </a:r>
            <a:r>
              <a:rPr dirty="0" sz="2400" spc="-755">
                <a:latin typeface="Consolas"/>
                <a:cs typeface="Consolas"/>
              </a:rPr>
              <a:t> </a:t>
            </a:r>
            <a:r>
              <a:rPr dirty="0" sz="2400" spc="-15">
                <a:latin typeface="Cambria"/>
                <a:cs typeface="Cambria"/>
              </a:rPr>
              <a:t>values.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ct val="905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latin typeface="Cambria"/>
                <a:cs typeface="Cambria"/>
              </a:rPr>
              <a:t>Unfortunately,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>
                <a:latin typeface="Consolas"/>
                <a:cs typeface="Consolas"/>
              </a:rPr>
              <a:t>factorial </a:t>
            </a:r>
            <a:r>
              <a:rPr dirty="0" sz="2400">
                <a:latin typeface="Cambria"/>
                <a:cs typeface="Cambria"/>
              </a:rPr>
              <a:t>function </a:t>
            </a:r>
            <a:r>
              <a:rPr dirty="0" sz="2400" spc="-10">
                <a:latin typeface="Cambria"/>
                <a:cs typeface="Cambria"/>
              </a:rPr>
              <a:t>produces large  values </a:t>
            </a:r>
            <a:r>
              <a:rPr dirty="0" sz="2400">
                <a:latin typeface="Cambria"/>
                <a:cs typeface="Cambria"/>
              </a:rPr>
              <a:t>so </a:t>
            </a:r>
            <a:r>
              <a:rPr dirty="0" sz="2400" spc="-10">
                <a:latin typeface="Cambria"/>
                <a:cs typeface="Cambria"/>
              </a:rPr>
              <a:t>quickly </a:t>
            </a:r>
            <a:r>
              <a:rPr dirty="0" sz="2400" spc="-5">
                <a:latin typeface="Cambria"/>
                <a:cs typeface="Cambria"/>
              </a:rPr>
              <a:t>that </a:t>
            </a:r>
            <a:r>
              <a:rPr dirty="0" sz="2400" spc="-20">
                <a:latin typeface="Cambria"/>
                <a:cs typeface="Cambria"/>
              </a:rPr>
              <a:t>even </a:t>
            </a:r>
            <a:r>
              <a:rPr dirty="0" sz="2400">
                <a:latin typeface="Consolas"/>
                <a:cs typeface="Consolas"/>
              </a:rPr>
              <a:t>unsigned long long int  </a:t>
            </a:r>
            <a:r>
              <a:rPr dirty="0" sz="2400">
                <a:latin typeface="Cambria"/>
                <a:cs typeface="Cambria"/>
              </a:rPr>
              <a:t>does </a:t>
            </a:r>
            <a:r>
              <a:rPr dirty="0" sz="2400" spc="-5">
                <a:latin typeface="Cambria"/>
                <a:cs typeface="Cambria"/>
              </a:rPr>
              <a:t>not </a:t>
            </a:r>
            <a:r>
              <a:rPr dirty="0" sz="2400">
                <a:latin typeface="Cambria"/>
                <a:cs typeface="Cambria"/>
              </a:rPr>
              <a:t>help </a:t>
            </a:r>
            <a:r>
              <a:rPr dirty="0" sz="2400" spc="-5">
                <a:latin typeface="Cambria"/>
                <a:cs typeface="Cambria"/>
              </a:rPr>
              <a:t>us print </a:t>
            </a:r>
            <a:r>
              <a:rPr dirty="0" sz="2400" spc="-10">
                <a:latin typeface="Cambria"/>
                <a:cs typeface="Cambria"/>
              </a:rPr>
              <a:t>very </a:t>
            </a:r>
            <a:r>
              <a:rPr dirty="0" sz="2400" spc="-15">
                <a:latin typeface="Cambria"/>
                <a:cs typeface="Cambria"/>
              </a:rPr>
              <a:t>many </a:t>
            </a:r>
            <a:r>
              <a:rPr dirty="0" sz="2400" spc="-5">
                <a:latin typeface="Cambria"/>
                <a:cs typeface="Cambria"/>
              </a:rPr>
              <a:t>factorial </a:t>
            </a:r>
            <a:r>
              <a:rPr dirty="0" sz="2400" spc="-10">
                <a:latin typeface="Cambria"/>
                <a:cs typeface="Cambria"/>
              </a:rPr>
              <a:t>values before </a:t>
            </a:r>
            <a:r>
              <a:rPr dirty="0" sz="2400" spc="-5">
                <a:latin typeface="Cambria"/>
                <a:cs typeface="Cambria"/>
              </a:rPr>
              <a:t>the  maximum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value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onsolas"/>
                <a:cs typeface="Consolas"/>
              </a:rPr>
              <a:t>unsigned</a:t>
            </a:r>
            <a:r>
              <a:rPr dirty="0" sz="2400" spc="2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long</a:t>
            </a:r>
            <a:r>
              <a:rPr dirty="0" sz="2400" spc="1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long</a:t>
            </a:r>
            <a:r>
              <a:rPr dirty="0" sz="2400" spc="-76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int</a:t>
            </a:r>
            <a:r>
              <a:rPr dirty="0" sz="2400" spc="-785">
                <a:latin typeface="Consolas"/>
                <a:cs typeface="Consolas"/>
              </a:rPr>
              <a:t> </a:t>
            </a:r>
            <a:r>
              <a:rPr dirty="0" sz="2400" spc="-10">
                <a:latin typeface="Cambria"/>
                <a:cs typeface="Cambria"/>
              </a:rPr>
              <a:t>variable 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exceeded.</a:t>
            </a:r>
            <a:endParaRPr sz="2400">
              <a:latin typeface="Cambria"/>
              <a:cs typeface="Cambria"/>
            </a:endParaRPr>
          </a:p>
          <a:p>
            <a:pPr marL="355600" marR="590550" indent="-342900">
              <a:lnSpc>
                <a:spcPts val="265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latin typeface="Cambria"/>
                <a:cs typeface="Cambria"/>
              </a:rPr>
              <a:t>Even </a:t>
            </a:r>
            <a:r>
              <a:rPr dirty="0" sz="2400" spc="-10">
                <a:latin typeface="Cambria"/>
                <a:cs typeface="Cambria"/>
              </a:rPr>
              <a:t>when </a:t>
            </a:r>
            <a:r>
              <a:rPr dirty="0" sz="2400" spc="-20">
                <a:latin typeface="Cambria"/>
                <a:cs typeface="Cambria"/>
              </a:rPr>
              <a:t>we </a:t>
            </a:r>
            <a:r>
              <a:rPr dirty="0" sz="2400" spc="-5">
                <a:latin typeface="Cambria"/>
                <a:cs typeface="Cambria"/>
              </a:rPr>
              <a:t>use </a:t>
            </a:r>
            <a:r>
              <a:rPr dirty="0" sz="2400">
                <a:latin typeface="Consolas"/>
                <a:cs typeface="Consolas"/>
              </a:rPr>
              <a:t>unsigned long long</a:t>
            </a:r>
            <a:r>
              <a:rPr dirty="0" sz="2400" spc="-67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int</a:t>
            </a:r>
            <a:r>
              <a:rPr dirty="0" sz="2400">
                <a:latin typeface="Cambria"/>
                <a:cs typeface="Cambria"/>
              </a:rPr>
              <a:t>, </a:t>
            </a:r>
            <a:r>
              <a:rPr dirty="0" sz="2400" spc="-20">
                <a:latin typeface="Cambria"/>
                <a:cs typeface="Cambria"/>
              </a:rPr>
              <a:t>we </a:t>
            </a:r>
            <a:r>
              <a:rPr dirty="0" sz="2400" spc="-5">
                <a:latin typeface="Cambria"/>
                <a:cs typeface="Cambria"/>
              </a:rPr>
              <a:t>still  </a:t>
            </a:r>
            <a:r>
              <a:rPr dirty="0" sz="2400" spc="-15">
                <a:latin typeface="Cambria"/>
                <a:cs typeface="Cambria"/>
              </a:rPr>
              <a:t>can’t </a:t>
            </a:r>
            <a:r>
              <a:rPr dirty="0" sz="2400" spc="-5">
                <a:latin typeface="Cambria"/>
                <a:cs typeface="Cambria"/>
              </a:rPr>
              <a:t>calculate factorials </a:t>
            </a:r>
            <a:r>
              <a:rPr dirty="0" sz="2400" spc="-15">
                <a:latin typeface="Cambria"/>
                <a:cs typeface="Cambria"/>
              </a:rPr>
              <a:t>beyond</a:t>
            </a:r>
            <a:r>
              <a:rPr dirty="0" sz="2400">
                <a:latin typeface="Cambria"/>
                <a:cs typeface="Cambria"/>
              </a:rPr>
              <a:t> 21!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47242"/>
            <a:ext cx="475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5.14	</a:t>
            </a:r>
            <a:r>
              <a:rPr dirty="0"/>
              <a:t>Recursion</a:t>
            </a:r>
            <a:r>
              <a:rPr dirty="0" spc="-10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7466"/>
            <a:ext cx="8038465" cy="42786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marR="92710" indent="-342900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This points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5">
                <a:latin typeface="Cambria"/>
                <a:cs typeface="Cambria"/>
              </a:rPr>
              <a:t>weakness </a:t>
            </a:r>
            <a:r>
              <a:rPr dirty="0" sz="3000">
                <a:latin typeface="Cambria"/>
                <a:cs typeface="Cambria"/>
              </a:rPr>
              <a:t>in C (and most</a:t>
            </a:r>
            <a:r>
              <a:rPr dirty="0" sz="3000" spc="-9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other  </a:t>
            </a:r>
            <a:r>
              <a:rPr dirty="0" sz="3000" spc="-15">
                <a:latin typeface="Cambria"/>
                <a:cs typeface="Cambria"/>
              </a:rPr>
              <a:t>procedural programming </a:t>
            </a:r>
            <a:r>
              <a:rPr dirty="0" sz="3000" spc="-10">
                <a:latin typeface="Cambria"/>
                <a:cs typeface="Cambria"/>
              </a:rPr>
              <a:t>languages)—namely 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>
                <a:latin typeface="Cambria"/>
                <a:cs typeface="Cambria"/>
              </a:rPr>
              <a:t>the language is not </a:t>
            </a:r>
            <a:r>
              <a:rPr dirty="0" sz="3000" spc="-15">
                <a:latin typeface="Cambria"/>
                <a:cs typeface="Cambria"/>
              </a:rPr>
              <a:t>easily </a:t>
            </a:r>
            <a:r>
              <a:rPr dirty="0" sz="3000" spc="-15" i="1">
                <a:latin typeface="Cambria"/>
                <a:cs typeface="Cambria"/>
              </a:rPr>
              <a:t>extended </a:t>
            </a:r>
            <a:r>
              <a:rPr dirty="0" sz="3000" spc="-10">
                <a:latin typeface="Cambria"/>
                <a:cs typeface="Cambria"/>
              </a:rPr>
              <a:t>to  </a:t>
            </a:r>
            <a:r>
              <a:rPr dirty="0" sz="3000">
                <a:latin typeface="Cambria"/>
                <a:cs typeface="Cambria"/>
              </a:rPr>
              <a:t>handle </a:t>
            </a:r>
            <a:r>
              <a:rPr dirty="0" sz="3000" spc="-5">
                <a:latin typeface="Cambria"/>
                <a:cs typeface="Cambria"/>
              </a:rPr>
              <a:t>the unique </a:t>
            </a:r>
            <a:r>
              <a:rPr dirty="0" sz="3000" spc="-10">
                <a:latin typeface="Cambria"/>
                <a:cs typeface="Cambria"/>
              </a:rPr>
              <a:t>requirements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10">
                <a:latin typeface="Cambria"/>
                <a:cs typeface="Cambria"/>
              </a:rPr>
              <a:t>various  </a:t>
            </a:r>
            <a:r>
              <a:rPr dirty="0" sz="3000" spc="-5">
                <a:latin typeface="Cambria"/>
                <a:cs typeface="Cambria"/>
              </a:rPr>
              <a:t>applications.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As </a:t>
            </a:r>
            <a:r>
              <a:rPr dirty="0" sz="3000" spc="-10">
                <a:latin typeface="Cambria"/>
                <a:cs typeface="Cambria"/>
              </a:rPr>
              <a:t>we’ll </a:t>
            </a:r>
            <a:r>
              <a:rPr dirty="0" sz="3000" spc="-5">
                <a:latin typeface="Cambria"/>
                <a:cs typeface="Cambria"/>
              </a:rPr>
              <a:t>see later </a:t>
            </a:r>
            <a:r>
              <a:rPr dirty="0" sz="3000">
                <a:latin typeface="Cambria"/>
                <a:cs typeface="Cambria"/>
              </a:rPr>
              <a:t>in the book, C++ is </a:t>
            </a:r>
            <a:r>
              <a:rPr dirty="0" sz="3000" spc="-5">
                <a:latin typeface="Cambria"/>
                <a:cs typeface="Cambria"/>
              </a:rPr>
              <a:t>an  </a:t>
            </a:r>
            <a:r>
              <a:rPr dirty="0" sz="3000" spc="-15" i="1">
                <a:latin typeface="Cambria"/>
                <a:cs typeface="Cambria"/>
              </a:rPr>
              <a:t>extensible </a:t>
            </a:r>
            <a:r>
              <a:rPr dirty="0" sz="3000" spc="-5">
                <a:latin typeface="Cambria"/>
                <a:cs typeface="Cambria"/>
              </a:rPr>
              <a:t>language </a:t>
            </a:r>
            <a:r>
              <a:rPr dirty="0" sz="3000" spc="5">
                <a:latin typeface="Cambria"/>
                <a:cs typeface="Cambria"/>
              </a:rPr>
              <a:t>that, </a:t>
            </a:r>
            <a:r>
              <a:rPr dirty="0" sz="3000" spc="-15">
                <a:latin typeface="Cambria"/>
                <a:cs typeface="Cambria"/>
              </a:rPr>
              <a:t>through </a:t>
            </a:r>
            <a:r>
              <a:rPr dirty="0" sz="3000" spc="-30">
                <a:latin typeface="Cambria"/>
                <a:cs typeface="Cambria"/>
              </a:rPr>
              <a:t>“classes,”  </a:t>
            </a:r>
            <a:r>
              <a:rPr dirty="0" sz="3000" spc="-10">
                <a:latin typeface="Cambria"/>
                <a:cs typeface="Cambria"/>
              </a:rPr>
              <a:t>allows </a:t>
            </a:r>
            <a:r>
              <a:rPr dirty="0" sz="3000" spc="-5">
                <a:latin typeface="Cambria"/>
                <a:cs typeface="Cambria"/>
              </a:rPr>
              <a:t>us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15">
                <a:latin typeface="Cambria"/>
                <a:cs typeface="Cambria"/>
              </a:rPr>
              <a:t>create </a:t>
            </a:r>
            <a:r>
              <a:rPr dirty="0" sz="3000">
                <a:latin typeface="Cambria"/>
                <a:cs typeface="Cambria"/>
              </a:rPr>
              <a:t>new data </a:t>
            </a:r>
            <a:r>
              <a:rPr dirty="0" sz="3000" spc="-5">
                <a:latin typeface="Cambria"/>
                <a:cs typeface="Cambria"/>
              </a:rPr>
              <a:t>types, </a:t>
            </a:r>
            <a:r>
              <a:rPr dirty="0" sz="3000">
                <a:latin typeface="Cambria"/>
                <a:cs typeface="Cambria"/>
              </a:rPr>
              <a:t>including  ones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>
                <a:latin typeface="Cambria"/>
                <a:cs typeface="Cambria"/>
              </a:rPr>
              <a:t>could hold </a:t>
            </a:r>
            <a:r>
              <a:rPr dirty="0" sz="3000" spc="-15">
                <a:latin typeface="Cambria"/>
                <a:cs typeface="Cambria"/>
              </a:rPr>
              <a:t>arbitrarily </a:t>
            </a:r>
            <a:r>
              <a:rPr dirty="0" sz="3000" spc="-10">
                <a:latin typeface="Cambria"/>
                <a:cs typeface="Cambria"/>
              </a:rPr>
              <a:t>large </a:t>
            </a:r>
            <a:r>
              <a:rPr dirty="0" sz="3000" spc="-5">
                <a:latin typeface="Cambria"/>
                <a:cs typeface="Cambria"/>
              </a:rPr>
              <a:t>integers </a:t>
            </a:r>
            <a:r>
              <a:rPr dirty="0" sz="3000">
                <a:latin typeface="Cambria"/>
                <a:cs typeface="Cambria"/>
              </a:rPr>
              <a:t>if  </a:t>
            </a:r>
            <a:r>
              <a:rPr dirty="0" sz="3000" spc="-20">
                <a:latin typeface="Cambria"/>
                <a:cs typeface="Cambria"/>
              </a:rPr>
              <a:t>we</a:t>
            </a:r>
            <a:r>
              <a:rPr dirty="0" sz="3000" spc="-5">
                <a:latin typeface="Cambria"/>
                <a:cs typeface="Cambria"/>
              </a:rPr>
              <a:t> wish.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174</a:t>
            </a:fld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37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174</a:t>
            </a:fld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74" y="333882"/>
            <a:ext cx="7674609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60090" marR="5080" indent="-3248025">
              <a:lnSpc>
                <a:spcPct val="100000"/>
              </a:lnSpc>
              <a:spcBef>
                <a:spcPts val="100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5.15	</a:t>
            </a:r>
            <a:r>
              <a:rPr dirty="0" sz="3200"/>
              <a:t>Example Using Recursion:</a:t>
            </a:r>
            <a:r>
              <a:rPr dirty="0" sz="3200" spc="-120"/>
              <a:t> </a:t>
            </a:r>
            <a:r>
              <a:rPr dirty="0" sz="3200" spc="-5"/>
              <a:t>Fibonacci  Series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27416"/>
            <a:ext cx="7847330" cy="445643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Fibonacci</a:t>
            </a:r>
            <a:r>
              <a:rPr dirty="0" sz="3000" spc="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series</a:t>
            </a:r>
            <a:endParaRPr sz="3000">
              <a:latin typeface="Cambria"/>
              <a:cs typeface="Cambria"/>
            </a:endParaRPr>
          </a:p>
          <a:p>
            <a:pPr lvl="1" marL="1155700" indent="-22860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200" spc="-5">
                <a:latin typeface="Cambria"/>
                <a:cs typeface="Cambria"/>
              </a:rPr>
              <a:t>0, 1, </a:t>
            </a:r>
            <a:r>
              <a:rPr dirty="0" sz="2200" spc="-10">
                <a:latin typeface="Cambria"/>
                <a:cs typeface="Cambria"/>
              </a:rPr>
              <a:t>1, </a:t>
            </a:r>
            <a:r>
              <a:rPr dirty="0" sz="2200" spc="-5">
                <a:latin typeface="Cambria"/>
                <a:cs typeface="Cambria"/>
              </a:rPr>
              <a:t>2, 3, 5, </a:t>
            </a:r>
            <a:r>
              <a:rPr dirty="0" sz="2200" spc="-10">
                <a:latin typeface="Cambria"/>
                <a:cs typeface="Cambria"/>
              </a:rPr>
              <a:t>8, </a:t>
            </a:r>
            <a:r>
              <a:rPr dirty="0" sz="2200" spc="-5">
                <a:latin typeface="Cambria"/>
                <a:cs typeface="Cambria"/>
              </a:rPr>
              <a:t>13, </a:t>
            </a:r>
            <a:r>
              <a:rPr dirty="0" sz="2200" spc="-10">
                <a:latin typeface="Cambria"/>
                <a:cs typeface="Cambria"/>
              </a:rPr>
              <a:t>21,</a:t>
            </a:r>
            <a:r>
              <a:rPr dirty="0" sz="2200" spc="2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…</a:t>
            </a:r>
            <a:endParaRPr sz="2200">
              <a:latin typeface="Cambria"/>
              <a:cs typeface="Cambria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begins </a:t>
            </a:r>
            <a:r>
              <a:rPr dirty="0" sz="3000" spc="-5">
                <a:latin typeface="Cambria"/>
                <a:cs typeface="Cambria"/>
              </a:rPr>
              <a:t>with </a:t>
            </a:r>
            <a:r>
              <a:rPr dirty="0" sz="3000">
                <a:latin typeface="Cambria"/>
                <a:cs typeface="Cambria"/>
              </a:rPr>
              <a:t>0 </a:t>
            </a:r>
            <a:r>
              <a:rPr dirty="0" sz="3000" spc="-5">
                <a:latin typeface="Cambria"/>
                <a:cs typeface="Cambria"/>
              </a:rPr>
              <a:t>and </a:t>
            </a:r>
            <a:r>
              <a:rPr dirty="0" sz="3000">
                <a:latin typeface="Cambria"/>
                <a:cs typeface="Cambria"/>
              </a:rPr>
              <a:t>1 and has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property </a:t>
            </a:r>
            <a:r>
              <a:rPr dirty="0" sz="3000" spc="-5">
                <a:latin typeface="Cambria"/>
                <a:cs typeface="Cambria"/>
              </a:rPr>
              <a:t>that  </a:t>
            </a:r>
            <a:r>
              <a:rPr dirty="0" sz="3000">
                <a:latin typeface="Cambria"/>
                <a:cs typeface="Cambria"/>
              </a:rPr>
              <a:t>each subsequent </a:t>
            </a:r>
            <a:r>
              <a:rPr dirty="0" sz="3000" spc="-5">
                <a:latin typeface="Cambria"/>
                <a:cs typeface="Cambria"/>
              </a:rPr>
              <a:t>Fibonacci number is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sum  </a:t>
            </a:r>
            <a:r>
              <a:rPr dirty="0" sz="3000">
                <a:latin typeface="Cambria"/>
                <a:cs typeface="Cambria"/>
              </a:rPr>
              <a:t>of the </a:t>
            </a:r>
            <a:r>
              <a:rPr dirty="0" sz="3000" spc="-10">
                <a:latin typeface="Cambria"/>
                <a:cs typeface="Cambria"/>
              </a:rPr>
              <a:t>previous two </a:t>
            </a:r>
            <a:r>
              <a:rPr dirty="0" sz="3000" spc="-5">
                <a:latin typeface="Cambria"/>
                <a:cs typeface="Cambria"/>
              </a:rPr>
              <a:t>Fibonacci</a:t>
            </a:r>
            <a:r>
              <a:rPr dirty="0" sz="3000" spc="-2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numbers.</a:t>
            </a:r>
            <a:endParaRPr sz="3000">
              <a:latin typeface="Cambria"/>
              <a:cs typeface="Cambria"/>
            </a:endParaRPr>
          </a:p>
          <a:p>
            <a:pPr marL="355600" marR="175895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series </a:t>
            </a:r>
            <a:r>
              <a:rPr dirty="0" sz="3000">
                <a:latin typeface="Cambria"/>
                <a:cs typeface="Cambria"/>
              </a:rPr>
              <a:t>occurs in </a:t>
            </a:r>
            <a:r>
              <a:rPr dirty="0" sz="3000" spc="-10">
                <a:latin typeface="Cambria"/>
                <a:cs typeface="Cambria"/>
              </a:rPr>
              <a:t>nature </a:t>
            </a:r>
            <a:r>
              <a:rPr dirty="0" sz="3000" spc="-5">
                <a:latin typeface="Cambria"/>
                <a:cs typeface="Cambria"/>
              </a:rPr>
              <a:t>and, </a:t>
            </a:r>
            <a:r>
              <a:rPr dirty="0" sz="3000">
                <a:latin typeface="Cambria"/>
                <a:cs typeface="Cambria"/>
              </a:rPr>
              <a:t>in </a:t>
            </a:r>
            <a:r>
              <a:rPr dirty="0" sz="3000" spc="-30">
                <a:latin typeface="Cambria"/>
                <a:cs typeface="Cambria"/>
              </a:rPr>
              <a:t>particular,  </a:t>
            </a:r>
            <a:r>
              <a:rPr dirty="0" sz="3000">
                <a:latin typeface="Cambria"/>
                <a:cs typeface="Cambria"/>
              </a:rPr>
              <a:t>describes a </a:t>
            </a:r>
            <a:r>
              <a:rPr dirty="0" sz="3000" spc="-10">
                <a:latin typeface="Cambria"/>
                <a:cs typeface="Cambria"/>
              </a:rPr>
              <a:t>form </a:t>
            </a:r>
            <a:r>
              <a:rPr dirty="0" sz="3000">
                <a:latin typeface="Cambria"/>
                <a:cs typeface="Cambria"/>
              </a:rPr>
              <a:t>of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spiral.</a:t>
            </a:r>
            <a:endParaRPr sz="3000">
              <a:latin typeface="Cambria"/>
              <a:cs typeface="Cambria"/>
            </a:endParaRPr>
          </a:p>
          <a:p>
            <a:pPr marL="355600" marR="63182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5">
                <a:latin typeface="Cambria"/>
                <a:cs typeface="Cambria"/>
              </a:rPr>
              <a:t>ratio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15">
                <a:latin typeface="Cambria"/>
                <a:cs typeface="Cambria"/>
              </a:rPr>
              <a:t>successive </a:t>
            </a:r>
            <a:r>
              <a:rPr dirty="0" sz="3000" spc="-5">
                <a:latin typeface="Cambria"/>
                <a:cs typeface="Cambria"/>
              </a:rPr>
              <a:t>Fibonacci </a:t>
            </a:r>
            <a:r>
              <a:rPr dirty="0" sz="3000">
                <a:latin typeface="Cambria"/>
                <a:cs typeface="Cambria"/>
              </a:rPr>
              <a:t>numbers  </a:t>
            </a:r>
            <a:r>
              <a:rPr dirty="0" sz="3000" spc="-15">
                <a:latin typeface="Cambria"/>
                <a:cs typeface="Cambria"/>
              </a:rPr>
              <a:t>converges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>
                <a:latin typeface="Cambria"/>
                <a:cs typeface="Cambria"/>
              </a:rPr>
              <a:t>a constant </a:t>
            </a:r>
            <a:r>
              <a:rPr dirty="0" sz="3000" spc="-15">
                <a:latin typeface="Cambria"/>
                <a:cs typeface="Cambria"/>
              </a:rPr>
              <a:t>value </a:t>
            </a:r>
            <a:r>
              <a:rPr dirty="0" sz="3000">
                <a:latin typeface="Cambria"/>
                <a:cs typeface="Cambria"/>
              </a:rPr>
              <a:t>of</a:t>
            </a:r>
            <a:r>
              <a:rPr dirty="0" sz="3000" spc="-3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1.618….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74" y="333882"/>
            <a:ext cx="7674609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3815" marR="5080" indent="-2571750">
              <a:lnSpc>
                <a:spcPct val="100000"/>
              </a:lnSpc>
              <a:spcBef>
                <a:spcPts val="100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5.15	</a:t>
            </a:r>
            <a:r>
              <a:rPr dirty="0" sz="3200"/>
              <a:t>Example Using Recursion:</a:t>
            </a:r>
            <a:r>
              <a:rPr dirty="0" sz="3200" spc="-120"/>
              <a:t> </a:t>
            </a:r>
            <a:r>
              <a:rPr dirty="0" sz="3200" spc="-5"/>
              <a:t>Fibonacci  Series 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77466"/>
            <a:ext cx="7722234" cy="4461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This </a:t>
            </a:r>
            <a:r>
              <a:rPr dirty="0" sz="3000" spc="-45">
                <a:latin typeface="Cambria"/>
                <a:cs typeface="Cambria"/>
              </a:rPr>
              <a:t>number, </a:t>
            </a:r>
            <a:r>
              <a:rPr dirty="0" sz="3000" spc="-5">
                <a:latin typeface="Cambria"/>
                <a:cs typeface="Cambria"/>
              </a:rPr>
              <a:t>too, </a:t>
            </a:r>
            <a:r>
              <a:rPr dirty="0" sz="3000" spc="-15">
                <a:latin typeface="Cambria"/>
                <a:cs typeface="Cambria"/>
              </a:rPr>
              <a:t>repeatedly </a:t>
            </a:r>
            <a:r>
              <a:rPr dirty="0" sz="3000">
                <a:latin typeface="Cambria"/>
                <a:cs typeface="Cambria"/>
              </a:rPr>
              <a:t>occurs in </a:t>
            </a:r>
            <a:r>
              <a:rPr dirty="0" sz="3000" spc="-10">
                <a:latin typeface="Cambria"/>
                <a:cs typeface="Cambria"/>
              </a:rPr>
              <a:t>nature  </a:t>
            </a:r>
            <a:r>
              <a:rPr dirty="0" sz="3000">
                <a:latin typeface="Cambria"/>
                <a:cs typeface="Cambria"/>
              </a:rPr>
              <a:t>and has </a:t>
            </a:r>
            <a:r>
              <a:rPr dirty="0" sz="3000" spc="-5">
                <a:latin typeface="Cambria"/>
                <a:cs typeface="Cambria"/>
              </a:rPr>
              <a:t>been </a:t>
            </a:r>
            <a:r>
              <a:rPr dirty="0" sz="3000">
                <a:latin typeface="Cambria"/>
                <a:cs typeface="Cambria"/>
              </a:rPr>
              <a:t>called </a:t>
            </a:r>
            <a:r>
              <a:rPr dirty="0" sz="3000" spc="-5">
                <a:latin typeface="Cambria"/>
                <a:cs typeface="Cambria"/>
              </a:rPr>
              <a:t>the golden </a:t>
            </a:r>
            <a:r>
              <a:rPr dirty="0" sz="3000" spc="-10">
                <a:latin typeface="Cambria"/>
                <a:cs typeface="Cambria"/>
              </a:rPr>
              <a:t>ratio </a:t>
            </a:r>
            <a:r>
              <a:rPr dirty="0" sz="3000">
                <a:latin typeface="Cambria"/>
                <a:cs typeface="Cambria"/>
              </a:rPr>
              <a:t>or the  golden</a:t>
            </a:r>
            <a:r>
              <a:rPr dirty="0" sz="3000" spc="-2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mean.</a:t>
            </a:r>
            <a:endParaRPr sz="3000">
              <a:latin typeface="Cambria"/>
              <a:cs typeface="Cambria"/>
            </a:endParaRPr>
          </a:p>
          <a:p>
            <a:pPr marL="355600" marR="1260475" indent="-342900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Humans </a:t>
            </a:r>
            <a:r>
              <a:rPr dirty="0" sz="3000" spc="-5">
                <a:latin typeface="Cambria"/>
                <a:cs typeface="Cambria"/>
              </a:rPr>
              <a:t>tend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find </a:t>
            </a:r>
            <a:r>
              <a:rPr dirty="0" sz="3000">
                <a:latin typeface="Cambria"/>
                <a:cs typeface="Cambria"/>
              </a:rPr>
              <a:t>the golden</a:t>
            </a:r>
            <a:r>
              <a:rPr dirty="0" sz="3000" spc="-10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mean  aesthetically</a:t>
            </a:r>
            <a:r>
              <a:rPr dirty="0" sz="3000" spc="-1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pleasing.</a:t>
            </a:r>
            <a:endParaRPr sz="3000">
              <a:latin typeface="Cambria"/>
              <a:cs typeface="Cambria"/>
            </a:endParaRPr>
          </a:p>
          <a:p>
            <a:pPr marL="355600" marR="92075" indent="-342900">
              <a:lnSpc>
                <a:spcPct val="9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mbria"/>
                <a:cs typeface="Cambria"/>
              </a:rPr>
              <a:t>Architects </a:t>
            </a:r>
            <a:r>
              <a:rPr dirty="0" sz="3000" spc="-5">
                <a:latin typeface="Cambria"/>
                <a:cs typeface="Cambria"/>
              </a:rPr>
              <a:t>often </a:t>
            </a:r>
            <a:r>
              <a:rPr dirty="0" sz="3000">
                <a:latin typeface="Cambria"/>
                <a:cs typeface="Cambria"/>
              </a:rPr>
              <a:t>design </a:t>
            </a:r>
            <a:r>
              <a:rPr dirty="0" sz="3000" spc="-5">
                <a:latin typeface="Cambria"/>
                <a:cs typeface="Cambria"/>
              </a:rPr>
              <a:t>windows, </a:t>
            </a:r>
            <a:r>
              <a:rPr dirty="0" sz="3000" spc="-10">
                <a:latin typeface="Cambria"/>
                <a:cs typeface="Cambria"/>
              </a:rPr>
              <a:t>rooms, </a:t>
            </a:r>
            <a:r>
              <a:rPr dirty="0" sz="3000" spc="-5">
                <a:latin typeface="Cambria"/>
                <a:cs typeface="Cambria"/>
              </a:rPr>
              <a:t>and  buildings whose </a:t>
            </a:r>
            <a:r>
              <a:rPr dirty="0" sz="3000">
                <a:latin typeface="Cambria"/>
                <a:cs typeface="Cambria"/>
              </a:rPr>
              <a:t>length and </a:t>
            </a:r>
            <a:r>
              <a:rPr dirty="0" sz="3000" spc="-5">
                <a:latin typeface="Cambria"/>
                <a:cs typeface="Cambria"/>
              </a:rPr>
              <a:t>width </a:t>
            </a:r>
            <a:r>
              <a:rPr dirty="0" sz="3000" spc="-20">
                <a:latin typeface="Cambria"/>
                <a:cs typeface="Cambria"/>
              </a:rPr>
              <a:t>are </a:t>
            </a:r>
            <a:r>
              <a:rPr dirty="0" sz="3000">
                <a:latin typeface="Cambria"/>
                <a:cs typeface="Cambria"/>
              </a:rPr>
              <a:t>in the  </a:t>
            </a:r>
            <a:r>
              <a:rPr dirty="0" sz="3000" spc="-10">
                <a:latin typeface="Cambria"/>
                <a:cs typeface="Cambria"/>
              </a:rPr>
              <a:t>ratio </a:t>
            </a:r>
            <a:r>
              <a:rPr dirty="0" sz="3000">
                <a:latin typeface="Cambria"/>
                <a:cs typeface="Cambria"/>
              </a:rPr>
              <a:t>of the </a:t>
            </a:r>
            <a:r>
              <a:rPr dirty="0" sz="3000" spc="-5">
                <a:latin typeface="Cambria"/>
                <a:cs typeface="Cambria"/>
              </a:rPr>
              <a:t>golden</a:t>
            </a:r>
            <a:r>
              <a:rPr dirty="0" sz="3000" spc="-2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mean.</a:t>
            </a:r>
            <a:endParaRPr sz="3000">
              <a:latin typeface="Cambria"/>
              <a:cs typeface="Cambria"/>
            </a:endParaRPr>
          </a:p>
          <a:p>
            <a:pPr marL="355600" marR="405130" indent="-342900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mbria"/>
                <a:cs typeface="Cambria"/>
              </a:rPr>
              <a:t>Postcards </a:t>
            </a:r>
            <a:r>
              <a:rPr dirty="0" sz="3000" spc="-20">
                <a:latin typeface="Cambria"/>
                <a:cs typeface="Cambria"/>
              </a:rPr>
              <a:t>are </a:t>
            </a:r>
            <a:r>
              <a:rPr dirty="0" sz="3000" spc="-5">
                <a:latin typeface="Cambria"/>
                <a:cs typeface="Cambria"/>
              </a:rPr>
              <a:t>often </a:t>
            </a:r>
            <a:r>
              <a:rPr dirty="0" sz="3000">
                <a:latin typeface="Cambria"/>
                <a:cs typeface="Cambria"/>
              </a:rPr>
              <a:t>designed with a </a:t>
            </a:r>
            <a:r>
              <a:rPr dirty="0" sz="3000" spc="-5">
                <a:latin typeface="Cambria"/>
                <a:cs typeface="Cambria"/>
              </a:rPr>
              <a:t>golden  mean </a:t>
            </a:r>
            <a:r>
              <a:rPr dirty="0" sz="3000">
                <a:latin typeface="Cambria"/>
                <a:cs typeface="Cambria"/>
              </a:rPr>
              <a:t>length/width</a:t>
            </a:r>
            <a:r>
              <a:rPr dirty="0" sz="3000" spc="-25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ratio.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74" y="333882"/>
            <a:ext cx="7674609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3815" marR="5080" indent="-2571750">
              <a:lnSpc>
                <a:spcPct val="100000"/>
              </a:lnSpc>
              <a:spcBef>
                <a:spcPts val="100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5.15	</a:t>
            </a:r>
            <a:r>
              <a:rPr dirty="0" sz="3200"/>
              <a:t>Example Using Recursion:</a:t>
            </a:r>
            <a:r>
              <a:rPr dirty="0" sz="3200" spc="-120"/>
              <a:t> </a:t>
            </a:r>
            <a:r>
              <a:rPr dirty="0" sz="3200" spc="-5"/>
              <a:t>Fibonacci  Series 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15821"/>
            <a:ext cx="7656195" cy="290195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355600" marR="450215" indent="-342900">
              <a:lnSpc>
                <a:spcPct val="70100"/>
              </a:lnSpc>
              <a:spcBef>
                <a:spcPts val="9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>
                <a:latin typeface="Cambria"/>
                <a:cs typeface="Cambria"/>
              </a:rPr>
              <a:t>Fibonacci </a:t>
            </a:r>
            <a:r>
              <a:rPr dirty="0" sz="2500" spc="-5">
                <a:latin typeface="Cambria"/>
                <a:cs typeface="Cambria"/>
              </a:rPr>
              <a:t>series </a:t>
            </a:r>
            <a:r>
              <a:rPr dirty="0" sz="2500" spc="-20">
                <a:latin typeface="Cambria"/>
                <a:cs typeface="Cambria"/>
              </a:rPr>
              <a:t>may </a:t>
            </a:r>
            <a:r>
              <a:rPr dirty="0" sz="2500">
                <a:latin typeface="Cambria"/>
                <a:cs typeface="Cambria"/>
              </a:rPr>
              <a:t>be </a:t>
            </a:r>
            <a:r>
              <a:rPr dirty="0" sz="2500" spc="-5">
                <a:latin typeface="Cambria"/>
                <a:cs typeface="Cambria"/>
              </a:rPr>
              <a:t>defined </a:t>
            </a:r>
            <a:r>
              <a:rPr dirty="0" sz="2500" spc="-20">
                <a:latin typeface="Cambria"/>
                <a:cs typeface="Cambria"/>
              </a:rPr>
              <a:t>recursively </a:t>
            </a:r>
            <a:r>
              <a:rPr dirty="0" sz="2500" spc="-10">
                <a:latin typeface="Cambria"/>
                <a:cs typeface="Cambria"/>
              </a:rPr>
              <a:t>as  </a:t>
            </a:r>
            <a:r>
              <a:rPr dirty="0" sz="2500" spc="-15">
                <a:latin typeface="Cambria"/>
                <a:cs typeface="Cambria"/>
              </a:rPr>
              <a:t>follows:</a:t>
            </a:r>
            <a:endParaRPr sz="2500">
              <a:latin typeface="Cambria"/>
              <a:cs typeface="Cambria"/>
            </a:endParaRPr>
          </a:p>
          <a:p>
            <a:pPr marL="1155700">
              <a:lnSpc>
                <a:spcPts val="1720"/>
              </a:lnSpc>
            </a:pPr>
            <a:r>
              <a:rPr dirty="0" sz="1900" spc="-5">
                <a:latin typeface="Cambria"/>
                <a:cs typeface="Cambria"/>
              </a:rPr>
              <a:t>fibonacci(0) =</a:t>
            </a:r>
            <a:r>
              <a:rPr dirty="0" sz="1900" spc="-7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0</a:t>
            </a:r>
            <a:endParaRPr sz="1900">
              <a:latin typeface="Cambria"/>
              <a:cs typeface="Cambria"/>
            </a:endParaRPr>
          </a:p>
          <a:p>
            <a:pPr marL="1155700">
              <a:lnSpc>
                <a:spcPts val="1595"/>
              </a:lnSpc>
            </a:pPr>
            <a:r>
              <a:rPr dirty="0" sz="1900" spc="-5">
                <a:latin typeface="Cambria"/>
                <a:cs typeface="Cambria"/>
              </a:rPr>
              <a:t>fibonacci(1) =</a:t>
            </a:r>
            <a:r>
              <a:rPr dirty="0" sz="1900" spc="-7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1</a:t>
            </a:r>
            <a:endParaRPr sz="1900">
              <a:latin typeface="Cambria"/>
              <a:cs typeface="Cambria"/>
            </a:endParaRPr>
          </a:p>
          <a:p>
            <a:pPr marL="1155700">
              <a:lnSpc>
                <a:spcPts val="1780"/>
              </a:lnSpc>
            </a:pPr>
            <a:r>
              <a:rPr dirty="0" sz="1900" spc="-5">
                <a:latin typeface="Cambria"/>
                <a:cs typeface="Cambria"/>
              </a:rPr>
              <a:t>fibonacci(</a:t>
            </a:r>
            <a:r>
              <a:rPr dirty="0" sz="1900" spc="-5" i="1">
                <a:latin typeface="Consolas"/>
                <a:cs typeface="Consolas"/>
              </a:rPr>
              <a:t>n</a:t>
            </a:r>
            <a:r>
              <a:rPr dirty="0" sz="1900" spc="-5">
                <a:latin typeface="Cambria"/>
                <a:cs typeface="Cambria"/>
              </a:rPr>
              <a:t>)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5" i="1">
                <a:latin typeface="Cambria"/>
                <a:cs typeface="Cambria"/>
              </a:rPr>
              <a:t>= </a:t>
            </a:r>
            <a:r>
              <a:rPr dirty="0" sz="1900" spc="-10" i="1">
                <a:latin typeface="Cambria"/>
                <a:cs typeface="Cambria"/>
              </a:rPr>
              <a:t>fibonacci(</a:t>
            </a:r>
            <a:r>
              <a:rPr dirty="0" sz="1900" spc="-10" i="1">
                <a:latin typeface="Consolas"/>
                <a:cs typeface="Consolas"/>
              </a:rPr>
              <a:t>n</a:t>
            </a:r>
            <a:r>
              <a:rPr dirty="0" sz="1900" spc="-625" i="1">
                <a:latin typeface="Consolas"/>
                <a:cs typeface="Consolas"/>
              </a:rPr>
              <a:t> </a:t>
            </a:r>
            <a:r>
              <a:rPr dirty="0" sz="1900" spc="-5" i="1">
                <a:latin typeface="Cambria"/>
                <a:cs typeface="Cambria"/>
              </a:rPr>
              <a:t>–</a:t>
            </a:r>
            <a:r>
              <a:rPr dirty="0" sz="1900" i="1">
                <a:latin typeface="Cambria"/>
                <a:cs typeface="Cambria"/>
              </a:rPr>
              <a:t> </a:t>
            </a:r>
            <a:r>
              <a:rPr dirty="0" sz="1900" spc="-5" i="1">
                <a:latin typeface="Cambria"/>
                <a:cs typeface="Cambria"/>
              </a:rPr>
              <a:t>1)</a:t>
            </a:r>
            <a:r>
              <a:rPr dirty="0" sz="1900" spc="-15" i="1">
                <a:latin typeface="Cambria"/>
                <a:cs typeface="Cambria"/>
              </a:rPr>
              <a:t> </a:t>
            </a:r>
            <a:r>
              <a:rPr dirty="0" sz="1900" spc="-5" i="1">
                <a:latin typeface="Cambria"/>
                <a:cs typeface="Cambria"/>
              </a:rPr>
              <a:t>+</a:t>
            </a:r>
            <a:r>
              <a:rPr dirty="0" sz="1900" spc="-20" i="1">
                <a:latin typeface="Cambria"/>
                <a:cs typeface="Cambria"/>
              </a:rPr>
              <a:t> </a:t>
            </a:r>
            <a:r>
              <a:rPr dirty="0" sz="1900" spc="-10" i="1">
                <a:latin typeface="Cambria"/>
                <a:cs typeface="Cambria"/>
              </a:rPr>
              <a:t>fibonacci(</a:t>
            </a:r>
            <a:r>
              <a:rPr dirty="0" sz="1900" spc="-10" i="1">
                <a:latin typeface="Consolas"/>
                <a:cs typeface="Consolas"/>
              </a:rPr>
              <a:t>n</a:t>
            </a:r>
            <a:r>
              <a:rPr dirty="0" sz="1900" spc="-615" i="1">
                <a:latin typeface="Consolas"/>
                <a:cs typeface="Consolas"/>
              </a:rPr>
              <a:t> </a:t>
            </a:r>
            <a:r>
              <a:rPr dirty="0" sz="1900" spc="-5" i="1">
                <a:latin typeface="Cambria"/>
                <a:cs typeface="Cambria"/>
              </a:rPr>
              <a:t>–</a:t>
            </a:r>
            <a:r>
              <a:rPr dirty="0" sz="1900" spc="-15" i="1">
                <a:latin typeface="Cambria"/>
                <a:cs typeface="Cambria"/>
              </a:rPr>
              <a:t> 2)</a:t>
            </a:r>
            <a:endParaRPr sz="1900">
              <a:latin typeface="Cambria"/>
              <a:cs typeface="Cambria"/>
            </a:endParaRPr>
          </a:p>
          <a:p>
            <a:pPr marL="355600" marR="901065" indent="-342900">
              <a:lnSpc>
                <a:spcPct val="701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Figure </a:t>
            </a:r>
            <a:r>
              <a:rPr dirty="0" sz="2500" spc="-5">
                <a:latin typeface="Cambria"/>
                <a:cs typeface="Cambria"/>
              </a:rPr>
              <a:t>5.19 calculates the </a:t>
            </a:r>
            <a:r>
              <a:rPr dirty="0" sz="2500" spc="-5" i="1">
                <a:latin typeface="Cambria"/>
                <a:cs typeface="Cambria"/>
              </a:rPr>
              <a:t>n</a:t>
            </a:r>
            <a:r>
              <a:rPr dirty="0" baseline="25252" sz="2475" spc="-7" i="1">
                <a:latin typeface="Cambria"/>
                <a:cs typeface="Cambria"/>
              </a:rPr>
              <a:t>th </a:t>
            </a:r>
            <a:r>
              <a:rPr dirty="0" sz="2500" spc="-5">
                <a:latin typeface="Cambria"/>
                <a:cs typeface="Cambria"/>
              </a:rPr>
              <a:t>Fibonacci </a:t>
            </a:r>
            <a:r>
              <a:rPr dirty="0" sz="2500" spc="-10">
                <a:latin typeface="Cambria"/>
                <a:cs typeface="Cambria"/>
              </a:rPr>
              <a:t>number  </a:t>
            </a:r>
            <a:r>
              <a:rPr dirty="0" sz="2500" spc="-20">
                <a:latin typeface="Cambria"/>
                <a:cs typeface="Cambria"/>
              </a:rPr>
              <a:t>recursively </a:t>
            </a:r>
            <a:r>
              <a:rPr dirty="0" sz="2500" spc="-10">
                <a:latin typeface="Cambria"/>
                <a:cs typeface="Cambria"/>
              </a:rPr>
              <a:t>using </a:t>
            </a:r>
            <a:r>
              <a:rPr dirty="0" sz="2500" spc="-5">
                <a:latin typeface="Cambria"/>
                <a:cs typeface="Cambria"/>
              </a:rPr>
              <a:t>function</a:t>
            </a:r>
            <a:r>
              <a:rPr dirty="0" sz="2500" spc="8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fibonacci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236220" indent="-342900">
              <a:lnSpc>
                <a:spcPct val="7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Notice that Fibonacci numbers </a:t>
            </a:r>
            <a:r>
              <a:rPr dirty="0" sz="2500" spc="-10">
                <a:latin typeface="Cambria"/>
                <a:cs typeface="Cambria"/>
              </a:rPr>
              <a:t>tend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become large  </a:t>
            </a:r>
            <a:r>
              <a:rPr dirty="0" sz="2500" spc="-35">
                <a:latin typeface="Cambria"/>
                <a:cs typeface="Cambria"/>
              </a:rPr>
              <a:t>quickly.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5">
                <a:latin typeface="Cambria"/>
                <a:cs typeface="Cambria"/>
              </a:rPr>
              <a:t>Therefore, </a:t>
            </a:r>
            <a:r>
              <a:rPr dirty="0" sz="2500" spc="-20">
                <a:latin typeface="Cambria"/>
                <a:cs typeface="Cambria"/>
              </a:rPr>
              <a:t>we’ve </a:t>
            </a:r>
            <a:r>
              <a:rPr dirty="0" sz="2500" spc="-5">
                <a:latin typeface="Cambria"/>
                <a:cs typeface="Cambria"/>
              </a:rPr>
              <a:t>chosen the data type </a:t>
            </a:r>
            <a:r>
              <a:rPr dirty="0" sz="2500" spc="-10">
                <a:latin typeface="Consolas"/>
                <a:cs typeface="Consolas"/>
              </a:rPr>
              <a:t>unsigned</a:t>
            </a:r>
            <a:r>
              <a:rPr dirty="0" sz="2500" spc="195">
                <a:latin typeface="Consolas"/>
                <a:cs typeface="Consolas"/>
              </a:rPr>
              <a:t> </a:t>
            </a:r>
            <a:r>
              <a:rPr dirty="0" sz="2500" spc="-15">
                <a:latin typeface="Consolas"/>
                <a:cs typeface="Consolas"/>
              </a:rPr>
              <a:t>int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78629"/>
            <a:ext cx="765746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>
              <a:lnSpc>
                <a:spcPts val="2550"/>
              </a:lnSpc>
              <a:spcBef>
                <a:spcPts val="95"/>
              </a:spcBef>
            </a:pPr>
            <a:r>
              <a:rPr dirty="0" sz="2500" spc="-15">
                <a:latin typeface="Cambria"/>
                <a:cs typeface="Cambria"/>
              </a:rPr>
              <a:t>for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parameter </a:t>
            </a:r>
            <a:r>
              <a:rPr dirty="0" sz="2500" spc="-10">
                <a:latin typeface="Cambria"/>
                <a:cs typeface="Cambria"/>
              </a:rPr>
              <a:t>type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data </a:t>
            </a:r>
            <a:r>
              <a:rPr dirty="0" sz="2500" spc="-10">
                <a:latin typeface="Cambria"/>
                <a:cs typeface="Cambria"/>
              </a:rPr>
              <a:t>type</a:t>
            </a:r>
            <a:r>
              <a:rPr dirty="0" sz="2500" spc="22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unsigned</a:t>
            </a:r>
            <a:endParaRPr sz="2500">
              <a:latin typeface="Consolas"/>
              <a:cs typeface="Consolas"/>
            </a:endParaRPr>
          </a:p>
          <a:p>
            <a:pPr marL="355600">
              <a:lnSpc>
                <a:spcPts val="2100"/>
              </a:lnSpc>
            </a:pPr>
            <a:r>
              <a:rPr dirty="0" sz="2500" spc="-10">
                <a:latin typeface="Consolas"/>
                <a:cs typeface="Consolas"/>
              </a:rPr>
              <a:t>long long int </a:t>
            </a:r>
            <a:r>
              <a:rPr dirty="0" sz="2500" spc="-15">
                <a:latin typeface="Cambria"/>
                <a:cs typeface="Cambria"/>
              </a:rPr>
              <a:t>for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return </a:t>
            </a:r>
            <a:r>
              <a:rPr dirty="0" sz="2500" spc="-10">
                <a:latin typeface="Cambria"/>
                <a:cs typeface="Cambria"/>
              </a:rPr>
              <a:t>type </a:t>
            </a:r>
            <a:r>
              <a:rPr dirty="0" sz="2500" spc="-5">
                <a:latin typeface="Cambria"/>
                <a:cs typeface="Cambria"/>
              </a:rPr>
              <a:t>in</a:t>
            </a:r>
            <a:r>
              <a:rPr dirty="0" sz="2500" spc="22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function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400"/>
              </a:lnSpc>
            </a:pPr>
            <a:r>
              <a:rPr dirty="0" sz="2500" spc="-10">
                <a:latin typeface="Consolas"/>
                <a:cs typeface="Consolas"/>
              </a:rPr>
              <a:t>fibonacci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7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In Fig. 5.19, each pair of output </a:t>
            </a:r>
            <a:r>
              <a:rPr dirty="0" sz="2500" spc="-10">
                <a:latin typeface="Cambria"/>
                <a:cs typeface="Cambria"/>
              </a:rPr>
              <a:t>lines </a:t>
            </a:r>
            <a:r>
              <a:rPr dirty="0" sz="2500" spc="-15">
                <a:latin typeface="Cambria"/>
                <a:cs typeface="Cambria"/>
              </a:rPr>
              <a:t>shows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5">
                <a:latin typeface="Cambria"/>
                <a:cs typeface="Cambria"/>
              </a:rPr>
              <a:t>separate  </a:t>
            </a:r>
            <a:r>
              <a:rPr dirty="0" sz="2500" spc="-5">
                <a:latin typeface="Cambria"/>
                <a:cs typeface="Cambria"/>
              </a:rPr>
              <a:t>run of the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program.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549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6533" y="6465214"/>
            <a:ext cx="2717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3967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6104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6533" y="6465214"/>
            <a:ext cx="2717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5951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9233" y="6465214"/>
            <a:ext cx="25907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74" y="333882"/>
            <a:ext cx="7674609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3815" marR="5080" indent="-2571750">
              <a:lnSpc>
                <a:spcPct val="100000"/>
              </a:lnSpc>
              <a:spcBef>
                <a:spcPts val="100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5.15	</a:t>
            </a:r>
            <a:r>
              <a:rPr dirty="0" sz="3200"/>
              <a:t>Example Using Recursion:</a:t>
            </a:r>
            <a:r>
              <a:rPr dirty="0" sz="3200" spc="-120"/>
              <a:t> </a:t>
            </a:r>
            <a:r>
              <a:rPr dirty="0" sz="3200" spc="-5"/>
              <a:t>Fibonacci  Series 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18615"/>
            <a:ext cx="8055609" cy="4140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8351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call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20">
                <a:latin typeface="Cambria"/>
                <a:cs typeface="Cambria"/>
              </a:rPr>
              <a:t>to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fibonacci</a:t>
            </a:r>
            <a:r>
              <a:rPr dirty="0" sz="2500" spc="-760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from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main</a:t>
            </a:r>
            <a:r>
              <a:rPr dirty="0" sz="2500" spc="-80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not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a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20">
                <a:latin typeface="Cambria"/>
                <a:cs typeface="Cambria"/>
              </a:rPr>
              <a:t>recursive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call,  but all subsequent calls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onsolas"/>
                <a:cs typeface="Consolas"/>
              </a:rPr>
              <a:t>fibonacci</a:t>
            </a:r>
            <a:r>
              <a:rPr dirty="0" sz="2500" spc="-675">
                <a:latin typeface="Consolas"/>
                <a:cs typeface="Consolas"/>
              </a:rPr>
              <a:t> </a:t>
            </a:r>
            <a:r>
              <a:rPr dirty="0" sz="2500" spc="-20">
                <a:latin typeface="Cambria"/>
                <a:cs typeface="Cambria"/>
              </a:rPr>
              <a:t>are recursive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Each </a:t>
            </a:r>
            <a:r>
              <a:rPr dirty="0" sz="2500" spc="-10">
                <a:latin typeface="Cambria"/>
                <a:cs typeface="Cambria"/>
              </a:rPr>
              <a:t>time </a:t>
            </a:r>
            <a:r>
              <a:rPr dirty="0" sz="2500" spc="-10">
                <a:latin typeface="Consolas"/>
                <a:cs typeface="Consolas"/>
              </a:rPr>
              <a:t>fibonacci</a:t>
            </a:r>
            <a:r>
              <a:rPr dirty="0" sz="2500" spc="-47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25">
                <a:latin typeface="Cambria"/>
                <a:cs typeface="Cambria"/>
              </a:rPr>
              <a:t>invoked, </a:t>
            </a:r>
            <a:r>
              <a:rPr dirty="0" sz="2500" spc="-5">
                <a:latin typeface="Cambria"/>
                <a:cs typeface="Cambria"/>
              </a:rPr>
              <a:t>it </a:t>
            </a:r>
            <a:r>
              <a:rPr dirty="0" sz="2500" spc="-15">
                <a:latin typeface="Cambria"/>
                <a:cs typeface="Cambria"/>
              </a:rPr>
              <a:t>immediately tests for  </a:t>
            </a:r>
            <a:r>
              <a:rPr dirty="0" sz="2500" spc="-5">
                <a:latin typeface="Cambria"/>
                <a:cs typeface="Cambria"/>
              </a:rPr>
              <a:t>the base case—</a:t>
            </a:r>
            <a:r>
              <a:rPr dirty="0" sz="2500" spc="-5">
                <a:latin typeface="Consolas"/>
                <a:cs typeface="Consolas"/>
              </a:rPr>
              <a:t>n</a:t>
            </a:r>
            <a:r>
              <a:rPr dirty="0" sz="2500" spc="-72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equal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0 </a:t>
            </a:r>
            <a:r>
              <a:rPr dirty="0" sz="2500" spc="-10">
                <a:latin typeface="Cambria"/>
                <a:cs typeface="Cambria"/>
              </a:rPr>
              <a:t>or </a:t>
            </a:r>
            <a:r>
              <a:rPr dirty="0" sz="2500" spc="-5">
                <a:latin typeface="Cambria"/>
                <a:cs typeface="Cambria"/>
              </a:rPr>
              <a:t>1.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If </a:t>
            </a:r>
            <a:r>
              <a:rPr dirty="0" sz="2500" spc="-10">
                <a:latin typeface="Cambria"/>
                <a:cs typeface="Cambria"/>
              </a:rPr>
              <a:t>this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true, </a:t>
            </a:r>
            <a:r>
              <a:rPr dirty="0" sz="2500" spc="-5">
                <a:latin typeface="Consolas"/>
                <a:cs typeface="Consolas"/>
              </a:rPr>
              <a:t>n</a:t>
            </a:r>
            <a:r>
              <a:rPr dirty="0" sz="2500" spc="-73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5">
                <a:latin typeface="Cambria"/>
                <a:cs typeface="Cambria"/>
              </a:rPr>
              <a:t>returned.</a:t>
            </a:r>
            <a:endParaRPr sz="2500">
              <a:latin typeface="Cambria"/>
              <a:cs typeface="Cambria"/>
            </a:endParaRPr>
          </a:p>
          <a:p>
            <a:pPr algn="just" marL="355600" marR="556260" indent="-342900">
              <a:lnSpc>
                <a:spcPct val="100099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30">
                <a:latin typeface="Cambria"/>
                <a:cs typeface="Cambria"/>
              </a:rPr>
              <a:t>Interestingly, </a:t>
            </a:r>
            <a:r>
              <a:rPr dirty="0" sz="2500" spc="-5">
                <a:latin typeface="Cambria"/>
                <a:cs typeface="Cambria"/>
              </a:rPr>
              <a:t>if </a:t>
            </a:r>
            <a:r>
              <a:rPr dirty="0" sz="2500" spc="-5">
                <a:latin typeface="Consolas"/>
                <a:cs typeface="Consolas"/>
              </a:rPr>
              <a:t>n</a:t>
            </a:r>
            <a:r>
              <a:rPr dirty="0" sz="2500" spc="-52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5">
                <a:latin typeface="Cambria"/>
                <a:cs typeface="Cambria"/>
              </a:rPr>
              <a:t>greater </a:t>
            </a:r>
            <a:r>
              <a:rPr dirty="0" sz="2500" spc="-10">
                <a:latin typeface="Cambria"/>
                <a:cs typeface="Cambria"/>
              </a:rPr>
              <a:t>than </a:t>
            </a:r>
            <a:r>
              <a:rPr dirty="0" sz="2500" spc="-5">
                <a:latin typeface="Cambria"/>
                <a:cs typeface="Cambria"/>
              </a:rPr>
              <a:t>1, </a:t>
            </a:r>
            <a:r>
              <a:rPr dirty="0" sz="2500" spc="-10">
                <a:latin typeface="Cambria"/>
                <a:cs typeface="Cambria"/>
              </a:rPr>
              <a:t>the recursion </a:t>
            </a:r>
            <a:r>
              <a:rPr dirty="0" sz="2500" spc="-15">
                <a:latin typeface="Cambria"/>
                <a:cs typeface="Cambria"/>
              </a:rPr>
              <a:t>step  generates </a:t>
            </a:r>
            <a:r>
              <a:rPr dirty="0" sz="2500" spc="-20">
                <a:latin typeface="Cambria"/>
                <a:cs typeface="Cambria"/>
              </a:rPr>
              <a:t>two recursive </a:t>
            </a:r>
            <a:r>
              <a:rPr dirty="0" sz="2500" spc="-5">
                <a:latin typeface="Cambria"/>
                <a:cs typeface="Cambria"/>
              </a:rPr>
              <a:t>calls, each a </a:t>
            </a:r>
            <a:r>
              <a:rPr dirty="0" sz="2500" spc="-10">
                <a:latin typeface="Cambria"/>
                <a:cs typeface="Cambria"/>
              </a:rPr>
              <a:t>slightly </a:t>
            </a:r>
            <a:r>
              <a:rPr dirty="0" sz="2500" spc="-5">
                <a:latin typeface="Cambria"/>
                <a:cs typeface="Cambria"/>
              </a:rPr>
              <a:t>simpler  </a:t>
            </a:r>
            <a:r>
              <a:rPr dirty="0" sz="2500" spc="-10">
                <a:latin typeface="Cambria"/>
                <a:cs typeface="Cambria"/>
              </a:rPr>
              <a:t>problem </a:t>
            </a:r>
            <a:r>
              <a:rPr dirty="0" sz="2500" spc="-5">
                <a:latin typeface="Cambria"/>
                <a:cs typeface="Cambria"/>
              </a:rPr>
              <a:t>than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original call </a:t>
            </a:r>
            <a:r>
              <a:rPr dirty="0" sz="2500" spc="-20">
                <a:latin typeface="Cambria"/>
                <a:cs typeface="Cambria"/>
              </a:rPr>
              <a:t>to</a:t>
            </a:r>
            <a:r>
              <a:rPr dirty="0" sz="2500" spc="6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fibonacci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81026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Figure </a:t>
            </a:r>
            <a:r>
              <a:rPr dirty="0" sz="2500" spc="-5">
                <a:latin typeface="Cambria"/>
                <a:cs typeface="Cambria"/>
              </a:rPr>
              <a:t>5.20 </a:t>
            </a:r>
            <a:r>
              <a:rPr dirty="0" sz="2500" spc="-15">
                <a:latin typeface="Cambria"/>
                <a:cs typeface="Cambria"/>
              </a:rPr>
              <a:t>shows </a:t>
            </a:r>
            <a:r>
              <a:rPr dirty="0" sz="2500" spc="-10">
                <a:latin typeface="Cambria"/>
                <a:cs typeface="Cambria"/>
              </a:rPr>
              <a:t>how </a:t>
            </a: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500" spc="-10">
                <a:latin typeface="Consolas"/>
                <a:cs typeface="Consolas"/>
              </a:rPr>
              <a:t>fibonacci</a:t>
            </a:r>
            <a:r>
              <a:rPr dirty="0" sz="2500" spc="-645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would  </a:t>
            </a:r>
            <a:r>
              <a:rPr dirty="0" sz="2500" spc="-20">
                <a:latin typeface="Cambria"/>
                <a:cs typeface="Cambria"/>
              </a:rPr>
              <a:t>evaluate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fibonacci(3)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9233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4578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9233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74" y="333882"/>
            <a:ext cx="7674609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3815" marR="5080" indent="-2571750">
              <a:lnSpc>
                <a:spcPct val="100000"/>
              </a:lnSpc>
              <a:spcBef>
                <a:spcPts val="100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5.15	</a:t>
            </a:r>
            <a:r>
              <a:rPr dirty="0" sz="3200"/>
              <a:t>Example Using Recursion:</a:t>
            </a:r>
            <a:r>
              <a:rPr dirty="0" sz="3200" spc="-120"/>
              <a:t> </a:t>
            </a:r>
            <a:r>
              <a:rPr dirty="0" sz="3200" spc="-5"/>
              <a:t>Fibonacci  Series 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55216"/>
            <a:ext cx="8024495" cy="423291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650"/>
              </a:spcBef>
            </a:pPr>
            <a:r>
              <a:rPr dirty="0" sz="2300" spc="-5" b="1" i="1">
                <a:latin typeface="Cambria"/>
                <a:cs typeface="Cambria"/>
              </a:rPr>
              <a:t>Order of Evaluation of</a:t>
            </a:r>
            <a:r>
              <a:rPr dirty="0" sz="2300" spc="5" b="1" i="1">
                <a:latin typeface="Cambria"/>
                <a:cs typeface="Cambria"/>
              </a:rPr>
              <a:t> </a:t>
            </a:r>
            <a:r>
              <a:rPr dirty="0" sz="2300" spc="-5" b="1" i="1">
                <a:latin typeface="Cambria"/>
                <a:cs typeface="Cambria"/>
              </a:rPr>
              <a:t>Operands</a:t>
            </a:r>
            <a:endParaRPr sz="2300">
              <a:latin typeface="Cambria"/>
              <a:cs typeface="Cambria"/>
            </a:endParaRPr>
          </a:p>
          <a:p>
            <a:pPr marL="355600" marR="211454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>
                <a:latin typeface="Cambria"/>
                <a:cs typeface="Cambria"/>
              </a:rPr>
              <a:t>This </a:t>
            </a:r>
            <a:r>
              <a:rPr dirty="0" sz="2300" spc="-10">
                <a:latin typeface="Cambria"/>
                <a:cs typeface="Cambria"/>
              </a:rPr>
              <a:t>figure raises </a:t>
            </a:r>
            <a:r>
              <a:rPr dirty="0" sz="2300">
                <a:latin typeface="Cambria"/>
                <a:cs typeface="Cambria"/>
              </a:rPr>
              <a:t>some </a:t>
            </a:r>
            <a:r>
              <a:rPr dirty="0" sz="2300" spc="-10">
                <a:latin typeface="Cambria"/>
                <a:cs typeface="Cambria"/>
              </a:rPr>
              <a:t>interesting </a:t>
            </a:r>
            <a:r>
              <a:rPr dirty="0" sz="2300">
                <a:latin typeface="Cambria"/>
                <a:cs typeface="Cambria"/>
              </a:rPr>
              <a:t>issues about </a:t>
            </a:r>
            <a:r>
              <a:rPr dirty="0" sz="2300" spc="-5">
                <a:latin typeface="Cambria"/>
                <a:cs typeface="Cambria"/>
              </a:rPr>
              <a:t>the </a:t>
            </a:r>
            <a:r>
              <a:rPr dirty="0" sz="2300" spc="-10">
                <a:latin typeface="Cambria"/>
                <a:cs typeface="Cambria"/>
              </a:rPr>
              <a:t>order </a:t>
            </a:r>
            <a:r>
              <a:rPr dirty="0" sz="2300" spc="-5">
                <a:latin typeface="Cambria"/>
                <a:cs typeface="Cambria"/>
              </a:rPr>
              <a:t>in  which </a:t>
            </a:r>
            <a:r>
              <a:rPr dirty="0" sz="2300">
                <a:latin typeface="Cambria"/>
                <a:cs typeface="Cambria"/>
              </a:rPr>
              <a:t>C compilers will </a:t>
            </a:r>
            <a:r>
              <a:rPr dirty="0" sz="2300" spc="-15">
                <a:latin typeface="Cambria"/>
                <a:cs typeface="Cambria"/>
              </a:rPr>
              <a:t>evaluate </a:t>
            </a:r>
            <a:r>
              <a:rPr dirty="0" sz="2300">
                <a:latin typeface="Cambria"/>
                <a:cs typeface="Cambria"/>
              </a:rPr>
              <a:t>the </a:t>
            </a:r>
            <a:r>
              <a:rPr dirty="0" sz="2300" spc="-5">
                <a:latin typeface="Cambria"/>
                <a:cs typeface="Cambria"/>
              </a:rPr>
              <a:t>operands </a:t>
            </a:r>
            <a:r>
              <a:rPr dirty="0" sz="2300">
                <a:latin typeface="Cambria"/>
                <a:cs typeface="Cambria"/>
              </a:rPr>
              <a:t>of</a:t>
            </a:r>
            <a:r>
              <a:rPr dirty="0" sz="2300" spc="-10">
                <a:latin typeface="Cambria"/>
                <a:cs typeface="Cambria"/>
              </a:rPr>
              <a:t> </a:t>
            </a:r>
            <a:r>
              <a:rPr dirty="0" sz="2300" spc="-5">
                <a:latin typeface="Cambria"/>
                <a:cs typeface="Cambria"/>
              </a:rPr>
              <a:t>operators.</a:t>
            </a:r>
            <a:endParaRPr sz="23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>
                <a:latin typeface="Cambria"/>
                <a:cs typeface="Cambria"/>
              </a:rPr>
              <a:t>This is a </a:t>
            </a:r>
            <a:r>
              <a:rPr dirty="0" sz="2300" spc="-10">
                <a:latin typeface="Cambria"/>
                <a:cs typeface="Cambria"/>
              </a:rPr>
              <a:t>different </a:t>
            </a:r>
            <a:r>
              <a:rPr dirty="0" sz="2300">
                <a:latin typeface="Cambria"/>
                <a:cs typeface="Cambria"/>
              </a:rPr>
              <a:t>issue </a:t>
            </a:r>
            <a:r>
              <a:rPr dirty="0" sz="2300" spc="-10">
                <a:latin typeface="Cambria"/>
                <a:cs typeface="Cambria"/>
              </a:rPr>
              <a:t>from </a:t>
            </a:r>
            <a:r>
              <a:rPr dirty="0" sz="2300" spc="-5">
                <a:latin typeface="Cambria"/>
                <a:cs typeface="Cambria"/>
              </a:rPr>
              <a:t>the order </a:t>
            </a:r>
            <a:r>
              <a:rPr dirty="0" sz="2300">
                <a:latin typeface="Cambria"/>
                <a:cs typeface="Cambria"/>
              </a:rPr>
              <a:t>in which </a:t>
            </a:r>
            <a:r>
              <a:rPr dirty="0" sz="2300" spc="-5">
                <a:latin typeface="Cambria"/>
                <a:cs typeface="Cambria"/>
              </a:rPr>
              <a:t>operators </a:t>
            </a:r>
            <a:r>
              <a:rPr dirty="0" sz="2300" spc="-15">
                <a:latin typeface="Cambria"/>
                <a:cs typeface="Cambria"/>
              </a:rPr>
              <a:t>are  </a:t>
            </a:r>
            <a:r>
              <a:rPr dirty="0" sz="2300" spc="-5">
                <a:latin typeface="Cambria"/>
                <a:cs typeface="Cambria"/>
              </a:rPr>
              <a:t>applied </a:t>
            </a:r>
            <a:r>
              <a:rPr dirty="0" sz="2300" spc="-15">
                <a:latin typeface="Cambria"/>
                <a:cs typeface="Cambria"/>
              </a:rPr>
              <a:t>to </a:t>
            </a:r>
            <a:r>
              <a:rPr dirty="0" sz="2300">
                <a:latin typeface="Cambria"/>
                <a:cs typeface="Cambria"/>
              </a:rPr>
              <a:t>their </a:t>
            </a:r>
            <a:r>
              <a:rPr dirty="0" sz="2300" spc="-5">
                <a:latin typeface="Cambria"/>
                <a:cs typeface="Cambria"/>
              </a:rPr>
              <a:t>operands, </a:t>
            </a:r>
            <a:r>
              <a:rPr dirty="0" sz="2300" spc="-10">
                <a:latin typeface="Cambria"/>
                <a:cs typeface="Cambria"/>
              </a:rPr>
              <a:t>namely </a:t>
            </a:r>
            <a:r>
              <a:rPr dirty="0" sz="2300" spc="-5">
                <a:latin typeface="Cambria"/>
                <a:cs typeface="Cambria"/>
              </a:rPr>
              <a:t>the </a:t>
            </a:r>
            <a:r>
              <a:rPr dirty="0" sz="2300" spc="-10">
                <a:latin typeface="Cambria"/>
                <a:cs typeface="Cambria"/>
              </a:rPr>
              <a:t>order </a:t>
            </a:r>
            <a:r>
              <a:rPr dirty="0" sz="2300" spc="-5">
                <a:latin typeface="Cambria"/>
                <a:cs typeface="Cambria"/>
              </a:rPr>
              <a:t>dictated </a:t>
            </a:r>
            <a:r>
              <a:rPr dirty="0" sz="2300" spc="-20">
                <a:latin typeface="Cambria"/>
                <a:cs typeface="Cambria"/>
              </a:rPr>
              <a:t>by </a:t>
            </a:r>
            <a:r>
              <a:rPr dirty="0" sz="2300" spc="-5">
                <a:latin typeface="Cambria"/>
                <a:cs typeface="Cambria"/>
              </a:rPr>
              <a:t>the  </a:t>
            </a:r>
            <a:r>
              <a:rPr dirty="0" sz="2300">
                <a:latin typeface="Cambria"/>
                <a:cs typeface="Cambria"/>
              </a:rPr>
              <a:t>rules of </a:t>
            </a:r>
            <a:r>
              <a:rPr dirty="0" sz="2300" spc="-10">
                <a:latin typeface="Cambria"/>
                <a:cs typeface="Cambria"/>
              </a:rPr>
              <a:t>operator</a:t>
            </a:r>
            <a:r>
              <a:rPr dirty="0" sz="2300" spc="5">
                <a:latin typeface="Cambria"/>
                <a:cs typeface="Cambria"/>
              </a:rPr>
              <a:t> </a:t>
            </a:r>
            <a:r>
              <a:rPr dirty="0" sz="2300" spc="-5">
                <a:latin typeface="Cambria"/>
                <a:cs typeface="Cambria"/>
              </a:rPr>
              <a:t>precedence.</a:t>
            </a:r>
            <a:endParaRPr sz="2300">
              <a:latin typeface="Cambria"/>
              <a:cs typeface="Cambria"/>
            </a:endParaRPr>
          </a:p>
          <a:p>
            <a:pPr marL="355600" marR="476884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>
                <a:latin typeface="Cambria"/>
                <a:cs typeface="Cambria"/>
              </a:rPr>
              <a:t>Fig. </a:t>
            </a:r>
            <a:r>
              <a:rPr dirty="0" sz="2300" spc="-5">
                <a:latin typeface="Cambria"/>
                <a:cs typeface="Cambria"/>
              </a:rPr>
              <a:t>5.20 shows that while </a:t>
            </a:r>
            <a:r>
              <a:rPr dirty="0" sz="2300" spc="-10">
                <a:latin typeface="Cambria"/>
                <a:cs typeface="Cambria"/>
              </a:rPr>
              <a:t>evaluating </a:t>
            </a:r>
            <a:r>
              <a:rPr dirty="0" sz="2300" spc="-5">
                <a:latin typeface="Consolas"/>
                <a:cs typeface="Consolas"/>
              </a:rPr>
              <a:t>fibonacci(3)</a:t>
            </a:r>
            <a:r>
              <a:rPr dirty="0" sz="2300" spc="-5">
                <a:latin typeface="Cambria"/>
                <a:cs typeface="Cambria"/>
              </a:rPr>
              <a:t>, </a:t>
            </a:r>
            <a:r>
              <a:rPr dirty="0" sz="2300" spc="-10">
                <a:latin typeface="Cambria"/>
                <a:cs typeface="Cambria"/>
              </a:rPr>
              <a:t>two  </a:t>
            </a:r>
            <a:r>
              <a:rPr dirty="0" sz="2300" spc="-15">
                <a:latin typeface="Cambria"/>
                <a:cs typeface="Cambria"/>
              </a:rPr>
              <a:t>recursive </a:t>
            </a:r>
            <a:r>
              <a:rPr dirty="0" sz="2300" spc="-5">
                <a:latin typeface="Cambria"/>
                <a:cs typeface="Cambria"/>
              </a:rPr>
              <a:t>calls </a:t>
            </a:r>
            <a:r>
              <a:rPr dirty="0" sz="2300">
                <a:latin typeface="Cambria"/>
                <a:cs typeface="Cambria"/>
              </a:rPr>
              <a:t>will </a:t>
            </a:r>
            <a:r>
              <a:rPr dirty="0" sz="2300" spc="-5">
                <a:latin typeface="Cambria"/>
                <a:cs typeface="Cambria"/>
              </a:rPr>
              <a:t>be </a:t>
            </a:r>
            <a:r>
              <a:rPr dirty="0" sz="2300">
                <a:latin typeface="Cambria"/>
                <a:cs typeface="Cambria"/>
              </a:rPr>
              <a:t>made, </a:t>
            </a:r>
            <a:r>
              <a:rPr dirty="0" sz="2300" spc="-10">
                <a:latin typeface="Cambria"/>
                <a:cs typeface="Cambria"/>
              </a:rPr>
              <a:t>namely </a:t>
            </a:r>
            <a:r>
              <a:rPr dirty="0" sz="2300">
                <a:latin typeface="Consolas"/>
                <a:cs typeface="Consolas"/>
              </a:rPr>
              <a:t>fibonacci(2) </a:t>
            </a:r>
            <a:r>
              <a:rPr dirty="0" sz="2300" spc="-5">
                <a:latin typeface="Cambria"/>
                <a:cs typeface="Cambria"/>
              </a:rPr>
              <a:t>and  </a:t>
            </a:r>
            <a:r>
              <a:rPr dirty="0" sz="2300">
                <a:latin typeface="Consolas"/>
                <a:cs typeface="Consolas"/>
              </a:rPr>
              <a:t>fibonacci(1)</a:t>
            </a:r>
            <a:r>
              <a:rPr dirty="0" sz="2300"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-5">
                <a:latin typeface="Cambria"/>
                <a:cs typeface="Cambria"/>
              </a:rPr>
              <a:t>But </a:t>
            </a:r>
            <a:r>
              <a:rPr dirty="0" sz="2300">
                <a:latin typeface="Cambria"/>
                <a:cs typeface="Cambria"/>
              </a:rPr>
              <a:t>in </a:t>
            </a:r>
            <a:r>
              <a:rPr dirty="0" sz="2300" spc="-5">
                <a:latin typeface="Cambria"/>
                <a:cs typeface="Cambria"/>
              </a:rPr>
              <a:t>what </a:t>
            </a:r>
            <a:r>
              <a:rPr dirty="0" sz="2300" spc="-10">
                <a:latin typeface="Cambria"/>
                <a:cs typeface="Cambria"/>
              </a:rPr>
              <a:t>order </a:t>
            </a:r>
            <a:r>
              <a:rPr dirty="0" sz="2300" spc="-5">
                <a:latin typeface="Cambria"/>
                <a:cs typeface="Cambria"/>
              </a:rPr>
              <a:t>will </a:t>
            </a:r>
            <a:r>
              <a:rPr dirty="0" sz="2300">
                <a:latin typeface="Cambria"/>
                <a:cs typeface="Cambria"/>
              </a:rPr>
              <a:t>these calls </a:t>
            </a:r>
            <a:r>
              <a:rPr dirty="0" sz="2300" spc="-5">
                <a:latin typeface="Cambria"/>
                <a:cs typeface="Cambria"/>
              </a:rPr>
              <a:t>be </a:t>
            </a:r>
            <a:r>
              <a:rPr dirty="0" sz="2300">
                <a:latin typeface="Cambria"/>
                <a:cs typeface="Cambria"/>
              </a:rPr>
              <a:t>made? </a:t>
            </a:r>
            <a:r>
              <a:rPr dirty="0" sz="2300" spc="-65">
                <a:latin typeface="Cambria"/>
                <a:cs typeface="Cambria"/>
              </a:rPr>
              <a:t>You </a:t>
            </a:r>
            <a:r>
              <a:rPr dirty="0" sz="2300" spc="-5">
                <a:latin typeface="Cambria"/>
                <a:cs typeface="Cambria"/>
              </a:rPr>
              <a:t>might</a:t>
            </a:r>
            <a:r>
              <a:rPr dirty="0" sz="2300" spc="55">
                <a:latin typeface="Cambria"/>
                <a:cs typeface="Cambria"/>
              </a:rPr>
              <a:t> </a:t>
            </a:r>
            <a:r>
              <a:rPr dirty="0" sz="2300" spc="-5">
                <a:latin typeface="Cambria"/>
                <a:cs typeface="Cambria"/>
              </a:rPr>
              <a:t>simply</a:t>
            </a:r>
            <a:endParaRPr sz="23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dirty="0" sz="2300">
                <a:latin typeface="Cambria"/>
                <a:cs typeface="Cambria"/>
              </a:rPr>
              <a:t>assume </a:t>
            </a:r>
            <a:r>
              <a:rPr dirty="0" sz="2300" spc="-5">
                <a:latin typeface="Cambria"/>
                <a:cs typeface="Cambria"/>
              </a:rPr>
              <a:t>the operands will </a:t>
            </a:r>
            <a:r>
              <a:rPr dirty="0" sz="2300">
                <a:latin typeface="Cambria"/>
                <a:cs typeface="Cambria"/>
              </a:rPr>
              <a:t>be </a:t>
            </a:r>
            <a:r>
              <a:rPr dirty="0" sz="2300" spc="-10">
                <a:latin typeface="Cambria"/>
                <a:cs typeface="Cambria"/>
              </a:rPr>
              <a:t>evaluated </a:t>
            </a:r>
            <a:r>
              <a:rPr dirty="0" sz="2300" spc="-5">
                <a:latin typeface="Cambria"/>
                <a:cs typeface="Cambria"/>
              </a:rPr>
              <a:t>left </a:t>
            </a:r>
            <a:r>
              <a:rPr dirty="0" sz="2300" spc="-15">
                <a:latin typeface="Cambria"/>
                <a:cs typeface="Cambria"/>
              </a:rPr>
              <a:t>to</a:t>
            </a:r>
            <a:r>
              <a:rPr dirty="0" sz="2300" spc="-5">
                <a:latin typeface="Cambria"/>
                <a:cs typeface="Cambria"/>
              </a:rPr>
              <a:t> </a:t>
            </a:r>
            <a:r>
              <a:rPr dirty="0" sz="2300">
                <a:latin typeface="Cambria"/>
                <a:cs typeface="Cambria"/>
              </a:rPr>
              <a:t>right.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74" y="333882"/>
            <a:ext cx="7674609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3815" marR="5080" indent="-2571750">
              <a:lnSpc>
                <a:spcPct val="100000"/>
              </a:lnSpc>
              <a:spcBef>
                <a:spcPts val="100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5.15	</a:t>
            </a:r>
            <a:r>
              <a:rPr dirty="0" sz="3200"/>
              <a:t>Example Using Recursion:</a:t>
            </a:r>
            <a:r>
              <a:rPr dirty="0" sz="3200" spc="-120"/>
              <a:t> </a:t>
            </a:r>
            <a:r>
              <a:rPr dirty="0" sz="3200" spc="-5"/>
              <a:t>Fibonacci  Series (Cont.)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45"/>
              <a:t>For </a:t>
            </a:r>
            <a:r>
              <a:rPr dirty="0"/>
              <a:t>optimization </a:t>
            </a:r>
            <a:r>
              <a:rPr dirty="0" spc="-10"/>
              <a:t>reasons, </a:t>
            </a:r>
            <a:r>
              <a:rPr dirty="0"/>
              <a:t>C does not</a:t>
            </a:r>
            <a:r>
              <a:rPr dirty="0" spc="10"/>
              <a:t> </a:t>
            </a:r>
            <a:r>
              <a:rPr dirty="0" spc="-5"/>
              <a:t>specify</a:t>
            </a:r>
          </a:p>
          <a:p>
            <a:pPr marL="355600" marR="141605">
              <a:lnSpc>
                <a:spcPct val="70000"/>
              </a:lnSpc>
              <a:spcBef>
                <a:spcPts val="540"/>
              </a:spcBef>
            </a:pPr>
            <a:r>
              <a:rPr dirty="0"/>
              <a:t>the </a:t>
            </a:r>
            <a:r>
              <a:rPr dirty="0" spc="-10"/>
              <a:t>order in </a:t>
            </a:r>
            <a:r>
              <a:rPr dirty="0" spc="-5"/>
              <a:t>which the </a:t>
            </a:r>
            <a:r>
              <a:rPr dirty="0" spc="-10"/>
              <a:t>operands </a:t>
            </a:r>
            <a:r>
              <a:rPr dirty="0"/>
              <a:t>of </a:t>
            </a:r>
            <a:r>
              <a:rPr dirty="0" spc="-5"/>
              <a:t>most  </a:t>
            </a:r>
            <a:r>
              <a:rPr dirty="0" spc="-10"/>
              <a:t>operators </a:t>
            </a:r>
            <a:r>
              <a:rPr dirty="0" spc="-5"/>
              <a:t>(including </a:t>
            </a:r>
            <a:r>
              <a:rPr dirty="0" spc="-5">
                <a:latin typeface="Consolas"/>
                <a:cs typeface="Consolas"/>
              </a:rPr>
              <a:t>+</a:t>
            </a:r>
            <a:r>
              <a:rPr dirty="0" spc="-5"/>
              <a:t>) </a:t>
            </a:r>
            <a:r>
              <a:rPr dirty="0" spc="-20"/>
              <a:t>are </a:t>
            </a:r>
            <a:r>
              <a:rPr dirty="0" spc="-10"/>
              <a:t>to </a:t>
            </a:r>
            <a:r>
              <a:rPr dirty="0" spc="-5"/>
              <a:t>be</a:t>
            </a:r>
            <a:r>
              <a:rPr dirty="0" spc="-10"/>
              <a:t> </a:t>
            </a:r>
            <a:r>
              <a:rPr dirty="0" spc="-15"/>
              <a:t>evaluated.</a:t>
            </a:r>
          </a:p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15"/>
              <a:t>Therefore, </a:t>
            </a:r>
            <a:r>
              <a:rPr dirty="0" spc="-25"/>
              <a:t>you </a:t>
            </a:r>
            <a:r>
              <a:rPr dirty="0"/>
              <a:t>should </a:t>
            </a:r>
            <a:r>
              <a:rPr dirty="0" spc="-15"/>
              <a:t>make </a:t>
            </a:r>
            <a:r>
              <a:rPr dirty="0" spc="-5"/>
              <a:t>no</a:t>
            </a:r>
            <a:r>
              <a:rPr dirty="0" spc="20"/>
              <a:t> </a:t>
            </a:r>
            <a:r>
              <a:rPr dirty="0" spc="-5"/>
              <a:t>assumption</a:t>
            </a:r>
          </a:p>
          <a:p>
            <a:pPr marL="355600" marR="678180">
              <a:lnSpc>
                <a:spcPct val="70000"/>
              </a:lnSpc>
              <a:spcBef>
                <a:spcPts val="545"/>
              </a:spcBef>
            </a:pPr>
            <a:r>
              <a:rPr dirty="0" spc="-5"/>
              <a:t>about </a:t>
            </a:r>
            <a:r>
              <a:rPr dirty="0"/>
              <a:t>the </a:t>
            </a:r>
            <a:r>
              <a:rPr dirty="0" spc="-10"/>
              <a:t>order in </a:t>
            </a:r>
            <a:r>
              <a:rPr dirty="0" spc="-5"/>
              <a:t>which these </a:t>
            </a:r>
            <a:r>
              <a:rPr dirty="0"/>
              <a:t>calls will  </a:t>
            </a:r>
            <a:r>
              <a:rPr dirty="0" spc="-15"/>
              <a:t>execute.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3597020"/>
            <a:ext cx="77679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calls </a:t>
            </a:r>
            <a:r>
              <a:rPr dirty="0" sz="3000" spc="-5">
                <a:latin typeface="Cambria"/>
                <a:cs typeface="Cambria"/>
              </a:rPr>
              <a:t>could </a:t>
            </a:r>
            <a:r>
              <a:rPr dirty="0" sz="3000">
                <a:latin typeface="Cambria"/>
                <a:cs typeface="Cambria"/>
              </a:rPr>
              <a:t>in </a:t>
            </a:r>
            <a:r>
              <a:rPr dirty="0" sz="3000" spc="-15">
                <a:latin typeface="Cambria"/>
                <a:cs typeface="Cambria"/>
              </a:rPr>
              <a:t>fact </a:t>
            </a:r>
            <a:r>
              <a:rPr dirty="0" sz="3000" spc="-20">
                <a:latin typeface="Cambria"/>
                <a:cs typeface="Cambria"/>
              </a:rPr>
              <a:t>execute</a:t>
            </a:r>
            <a:r>
              <a:rPr dirty="0" sz="3000" spc="-35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fibonacci(2)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916756"/>
            <a:ext cx="7728584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Cambria"/>
                <a:cs typeface="Cambria"/>
              </a:rPr>
              <a:t>first and then </a:t>
            </a:r>
            <a:r>
              <a:rPr dirty="0" sz="3000" spc="-10">
                <a:latin typeface="Consolas"/>
                <a:cs typeface="Consolas"/>
              </a:rPr>
              <a:t>fibonacci(1)</a:t>
            </a:r>
            <a:r>
              <a:rPr dirty="0" sz="3000" spc="-10">
                <a:latin typeface="Cambria"/>
                <a:cs typeface="Cambria"/>
              </a:rPr>
              <a:t>, </a:t>
            </a:r>
            <a:r>
              <a:rPr dirty="0" sz="3000">
                <a:latin typeface="Cambria"/>
                <a:cs typeface="Cambria"/>
              </a:rPr>
              <a:t>or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>
                <a:latin typeface="Cambria"/>
                <a:cs typeface="Cambria"/>
              </a:rPr>
              <a:t>calls</a:t>
            </a:r>
            <a:r>
              <a:rPr dirty="0" sz="3000" spc="4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could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4237482"/>
            <a:ext cx="718883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latin typeface="Cambria"/>
                <a:cs typeface="Cambria"/>
              </a:rPr>
              <a:t>execute </a:t>
            </a:r>
            <a:r>
              <a:rPr dirty="0" sz="3000">
                <a:latin typeface="Cambria"/>
                <a:cs typeface="Cambria"/>
              </a:rPr>
              <a:t>in the </a:t>
            </a:r>
            <a:r>
              <a:rPr dirty="0" sz="3000" spc="-20">
                <a:latin typeface="Cambria"/>
                <a:cs typeface="Cambria"/>
              </a:rPr>
              <a:t>reverse </a:t>
            </a:r>
            <a:r>
              <a:rPr dirty="0" sz="3000" spc="-60">
                <a:latin typeface="Cambria"/>
                <a:cs typeface="Cambria"/>
              </a:rPr>
              <a:t>order,</a:t>
            </a:r>
            <a:r>
              <a:rPr dirty="0" sz="3000" spc="-45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fibonacci(1)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557521"/>
            <a:ext cx="7587615" cy="121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ts val="3420"/>
              </a:lnSpc>
              <a:spcBef>
                <a:spcPts val="100"/>
              </a:spcBef>
            </a:pPr>
            <a:r>
              <a:rPr dirty="0" sz="3000">
                <a:latin typeface="Cambria"/>
                <a:cs typeface="Cambria"/>
              </a:rPr>
              <a:t>then</a:t>
            </a:r>
            <a:r>
              <a:rPr dirty="0" sz="3000" spc="-15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fibonacci(2)</a:t>
            </a:r>
            <a:r>
              <a:rPr dirty="0" sz="3000" spc="-10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7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In </a:t>
            </a:r>
            <a:r>
              <a:rPr dirty="0" sz="3000">
                <a:latin typeface="Cambria"/>
                <a:cs typeface="Cambria"/>
              </a:rPr>
              <a:t>this </a:t>
            </a:r>
            <a:r>
              <a:rPr dirty="0" sz="3000" spc="-15">
                <a:latin typeface="Cambria"/>
                <a:cs typeface="Cambria"/>
              </a:rPr>
              <a:t>program </a:t>
            </a:r>
            <a:r>
              <a:rPr dirty="0" sz="3000">
                <a:latin typeface="Cambria"/>
                <a:cs typeface="Cambria"/>
              </a:rPr>
              <a:t>and </a:t>
            </a:r>
            <a:r>
              <a:rPr dirty="0" sz="3000" spc="-10">
                <a:latin typeface="Cambria"/>
                <a:cs typeface="Cambria"/>
              </a:rPr>
              <a:t>in </a:t>
            </a:r>
            <a:r>
              <a:rPr dirty="0" sz="3000" spc="-5">
                <a:latin typeface="Cambria"/>
                <a:cs typeface="Cambria"/>
              </a:rPr>
              <a:t>most </a:t>
            </a:r>
            <a:r>
              <a:rPr dirty="0" sz="3000">
                <a:latin typeface="Cambria"/>
                <a:cs typeface="Cambria"/>
              </a:rPr>
              <a:t>other </a:t>
            </a:r>
            <a:r>
              <a:rPr dirty="0" sz="3000" spc="-15">
                <a:latin typeface="Cambria"/>
                <a:cs typeface="Cambria"/>
              </a:rPr>
              <a:t>programs, 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>
                <a:latin typeface="Cambria"/>
                <a:cs typeface="Cambria"/>
              </a:rPr>
              <a:t>final </a:t>
            </a:r>
            <a:r>
              <a:rPr dirty="0" sz="3000" spc="-10">
                <a:latin typeface="Cambria"/>
                <a:cs typeface="Cambria"/>
              </a:rPr>
              <a:t>result would </a:t>
            </a:r>
            <a:r>
              <a:rPr dirty="0" sz="3000" spc="-5">
                <a:latin typeface="Cambria"/>
                <a:cs typeface="Cambria"/>
              </a:rPr>
              <a:t>be the</a:t>
            </a:r>
            <a:r>
              <a:rPr dirty="0" sz="3000">
                <a:latin typeface="Cambria"/>
                <a:cs typeface="Cambria"/>
              </a:rPr>
              <a:t> same.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184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333882"/>
            <a:ext cx="7959090" cy="545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2570" marR="89535" indent="-2571750">
              <a:lnSpc>
                <a:spcPct val="100000"/>
              </a:lnSpc>
              <a:spcBef>
                <a:spcPts val="100"/>
              </a:spcBef>
              <a:tabLst>
                <a:tab pos="1226185" algn="l"/>
              </a:tabLst>
            </a:pPr>
            <a:r>
              <a:rPr dirty="0" sz="3200" spc="-5">
                <a:solidFill>
                  <a:srgbClr val="23B5A0"/>
                </a:solidFill>
                <a:latin typeface="Arial"/>
                <a:cs typeface="Arial"/>
              </a:rPr>
              <a:t>5.15	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Example Using Recursion:</a:t>
            </a:r>
            <a:r>
              <a:rPr dirty="0" sz="3200" spc="-120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Fibonacci  Series (Cont.)</a:t>
            </a:r>
            <a:endParaRPr sz="3200">
              <a:latin typeface="Arial"/>
              <a:cs typeface="Arial"/>
            </a:endParaRPr>
          </a:p>
          <a:p>
            <a:pPr marL="355600" marR="269240" indent="-342900">
              <a:lnSpc>
                <a:spcPts val="3460"/>
              </a:lnSpc>
              <a:spcBef>
                <a:spcPts val="2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But </a:t>
            </a:r>
            <a:r>
              <a:rPr dirty="0" sz="3200">
                <a:latin typeface="Cambria"/>
                <a:cs typeface="Cambria"/>
              </a:rPr>
              <a:t>in some </a:t>
            </a:r>
            <a:r>
              <a:rPr dirty="0" sz="3200" spc="-15">
                <a:latin typeface="Cambria"/>
                <a:cs typeface="Cambria"/>
              </a:rPr>
              <a:t>programs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5">
                <a:latin typeface="Cambria"/>
                <a:cs typeface="Cambria"/>
              </a:rPr>
              <a:t>evaluation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an  </a:t>
            </a:r>
            <a:r>
              <a:rPr dirty="0" sz="3200" spc="-10">
                <a:latin typeface="Cambria"/>
                <a:cs typeface="Cambria"/>
              </a:rPr>
              <a:t>operand </a:t>
            </a:r>
            <a:r>
              <a:rPr dirty="0" sz="3200" spc="-25">
                <a:latin typeface="Cambria"/>
                <a:cs typeface="Cambria"/>
              </a:rPr>
              <a:t>may </a:t>
            </a:r>
            <a:r>
              <a:rPr dirty="0" sz="3200" spc="-30">
                <a:latin typeface="Cambria"/>
                <a:cs typeface="Cambria"/>
              </a:rPr>
              <a:t>have </a:t>
            </a:r>
            <a:r>
              <a:rPr dirty="0" sz="3200">
                <a:latin typeface="Cambria"/>
                <a:cs typeface="Cambria"/>
              </a:rPr>
              <a:t>side </a:t>
            </a:r>
            <a:r>
              <a:rPr dirty="0" sz="3200" spc="-5">
                <a:latin typeface="Cambria"/>
                <a:cs typeface="Cambria"/>
              </a:rPr>
              <a:t>effects that could  </a:t>
            </a:r>
            <a:r>
              <a:rPr dirty="0" sz="3200" spc="-10">
                <a:latin typeface="Cambria"/>
                <a:cs typeface="Cambria"/>
              </a:rPr>
              <a:t>affect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final </a:t>
            </a:r>
            <a:r>
              <a:rPr dirty="0" sz="3200" spc="-10">
                <a:latin typeface="Cambria"/>
                <a:cs typeface="Cambria"/>
              </a:rPr>
              <a:t>result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</a:t>
            </a:r>
            <a:r>
              <a:rPr dirty="0" sz="3200" spc="3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expression.</a:t>
            </a:r>
            <a:endParaRPr sz="3200">
              <a:latin typeface="Cambria"/>
              <a:cs typeface="Cambria"/>
            </a:endParaRPr>
          </a:p>
          <a:p>
            <a:pPr marL="355600" marR="425450" indent="-342900">
              <a:lnSpc>
                <a:spcPct val="891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C specifies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0">
                <a:latin typeface="Cambria"/>
                <a:cs typeface="Cambria"/>
              </a:rPr>
              <a:t>order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15">
                <a:latin typeface="Cambria"/>
                <a:cs typeface="Cambria"/>
              </a:rPr>
              <a:t>evaluation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  </a:t>
            </a:r>
            <a:r>
              <a:rPr dirty="0" sz="3200" spc="-10">
                <a:latin typeface="Cambria"/>
                <a:cs typeface="Cambria"/>
              </a:rPr>
              <a:t>operands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15">
                <a:latin typeface="Cambria"/>
                <a:cs typeface="Cambria"/>
              </a:rPr>
              <a:t>only </a:t>
            </a:r>
            <a:r>
              <a:rPr dirty="0" sz="3200" spc="-10">
                <a:latin typeface="Cambria"/>
                <a:cs typeface="Cambria"/>
              </a:rPr>
              <a:t>four </a:t>
            </a:r>
            <a:r>
              <a:rPr dirty="0" sz="3200" spc="-15">
                <a:latin typeface="Cambria"/>
                <a:cs typeface="Cambria"/>
              </a:rPr>
              <a:t>operators—namely  </a:t>
            </a:r>
            <a:r>
              <a:rPr dirty="0" sz="3200">
                <a:latin typeface="Consolas"/>
                <a:cs typeface="Consolas"/>
              </a:rPr>
              <a:t>&amp;&amp;</a:t>
            </a:r>
            <a:r>
              <a:rPr dirty="0" sz="3200">
                <a:latin typeface="Cambria"/>
                <a:cs typeface="Cambria"/>
              </a:rPr>
              <a:t>, </a:t>
            </a:r>
            <a:r>
              <a:rPr dirty="0" sz="3200">
                <a:latin typeface="Consolas"/>
                <a:cs typeface="Consolas"/>
              </a:rPr>
              <a:t>||</a:t>
            </a:r>
            <a:r>
              <a:rPr dirty="0" sz="3200">
                <a:latin typeface="Cambria"/>
                <a:cs typeface="Cambria"/>
              </a:rPr>
              <a:t>,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comma (</a:t>
            </a:r>
            <a:r>
              <a:rPr dirty="0" sz="3200">
                <a:latin typeface="Consolas"/>
                <a:cs typeface="Consolas"/>
              </a:rPr>
              <a:t>,</a:t>
            </a:r>
            <a:r>
              <a:rPr dirty="0" sz="3200">
                <a:latin typeface="Cambria"/>
                <a:cs typeface="Cambria"/>
              </a:rPr>
              <a:t>) </a:t>
            </a:r>
            <a:r>
              <a:rPr dirty="0" sz="3200" spc="-15">
                <a:latin typeface="Cambria"/>
                <a:cs typeface="Cambria"/>
              </a:rPr>
              <a:t>operator </a:t>
            </a:r>
            <a:r>
              <a:rPr dirty="0" sz="3200">
                <a:latin typeface="Cambria"/>
                <a:cs typeface="Cambria"/>
              </a:rPr>
              <a:t>and</a:t>
            </a:r>
            <a:r>
              <a:rPr dirty="0" sz="3200" spc="-40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?:</a:t>
            </a:r>
            <a:r>
              <a:rPr dirty="0" sz="320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ts val="346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The first </a:t>
            </a:r>
            <a:r>
              <a:rPr dirty="0" sz="3200" spc="-15">
                <a:latin typeface="Cambria"/>
                <a:cs typeface="Cambria"/>
              </a:rPr>
              <a:t>three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these </a:t>
            </a:r>
            <a:r>
              <a:rPr dirty="0" sz="3200" spc="-20">
                <a:latin typeface="Cambria"/>
                <a:cs typeface="Cambria"/>
              </a:rPr>
              <a:t>are </a:t>
            </a:r>
            <a:r>
              <a:rPr dirty="0" sz="3200" spc="-5">
                <a:latin typeface="Cambria"/>
                <a:cs typeface="Cambria"/>
              </a:rPr>
              <a:t>binary </a:t>
            </a:r>
            <a:r>
              <a:rPr dirty="0" sz="3200" spc="-10">
                <a:latin typeface="Cambria"/>
                <a:cs typeface="Cambria"/>
              </a:rPr>
              <a:t>operators  </a:t>
            </a:r>
            <a:r>
              <a:rPr dirty="0" sz="3200" spc="-5">
                <a:latin typeface="Cambria"/>
                <a:cs typeface="Cambria"/>
              </a:rPr>
              <a:t>whose </a:t>
            </a:r>
            <a:r>
              <a:rPr dirty="0" sz="3200" spc="-10">
                <a:latin typeface="Cambria"/>
                <a:cs typeface="Cambria"/>
              </a:rPr>
              <a:t>operands </a:t>
            </a:r>
            <a:r>
              <a:rPr dirty="0" sz="3200" spc="-20">
                <a:latin typeface="Cambria"/>
                <a:cs typeface="Cambria"/>
              </a:rPr>
              <a:t>are </a:t>
            </a:r>
            <a:r>
              <a:rPr dirty="0" sz="3200" spc="-10">
                <a:latin typeface="Cambria"/>
                <a:cs typeface="Cambria"/>
              </a:rPr>
              <a:t>guaranteed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be  </a:t>
            </a:r>
            <a:r>
              <a:rPr dirty="0" sz="3200" spc="-20">
                <a:latin typeface="Cambria"/>
                <a:cs typeface="Cambria"/>
              </a:rPr>
              <a:t>evaluated </a:t>
            </a:r>
            <a:r>
              <a:rPr dirty="0" sz="3200" spc="-5">
                <a:latin typeface="Cambria"/>
                <a:cs typeface="Cambria"/>
              </a:rPr>
              <a:t>left </a:t>
            </a:r>
            <a:r>
              <a:rPr dirty="0" sz="3200" spc="-15">
                <a:latin typeface="Cambria"/>
                <a:cs typeface="Cambria"/>
              </a:rPr>
              <a:t>to</a:t>
            </a:r>
            <a:r>
              <a:rPr dirty="0" sz="3200" spc="3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right.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74" y="333882"/>
            <a:ext cx="7674609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3815" marR="5080" indent="-2571750">
              <a:lnSpc>
                <a:spcPct val="100000"/>
              </a:lnSpc>
              <a:spcBef>
                <a:spcPts val="100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5.15	</a:t>
            </a:r>
            <a:r>
              <a:rPr dirty="0" sz="3200"/>
              <a:t>Example Using Recursion:</a:t>
            </a:r>
            <a:r>
              <a:rPr dirty="0" sz="3200" spc="-120"/>
              <a:t> </a:t>
            </a:r>
            <a:r>
              <a:rPr dirty="0" sz="3200" spc="-5"/>
              <a:t>Fibonacci  Series 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31061"/>
            <a:ext cx="8020050" cy="423354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marR="633730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[</a:t>
            </a:r>
            <a:r>
              <a:rPr dirty="0" sz="3000" spc="-5" i="1">
                <a:latin typeface="Cambria"/>
                <a:cs typeface="Cambria"/>
              </a:rPr>
              <a:t>Note</a:t>
            </a:r>
            <a:r>
              <a:rPr dirty="0" sz="3000" spc="-5">
                <a:latin typeface="Cambria"/>
                <a:cs typeface="Cambria"/>
              </a:rPr>
              <a:t>: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commas used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15">
                <a:latin typeface="Cambria"/>
                <a:cs typeface="Cambria"/>
              </a:rPr>
              <a:t>separate </a:t>
            </a:r>
            <a:r>
              <a:rPr dirty="0" sz="3000" spc="-5">
                <a:latin typeface="Cambria"/>
                <a:cs typeface="Cambria"/>
              </a:rPr>
              <a:t>the  arguments </a:t>
            </a:r>
            <a:r>
              <a:rPr dirty="0" sz="3000">
                <a:latin typeface="Cambria"/>
                <a:cs typeface="Cambria"/>
              </a:rPr>
              <a:t>in a function call </a:t>
            </a:r>
            <a:r>
              <a:rPr dirty="0" sz="3000" spc="-15">
                <a:latin typeface="Cambria"/>
                <a:cs typeface="Cambria"/>
              </a:rPr>
              <a:t>are </a:t>
            </a:r>
            <a:r>
              <a:rPr dirty="0" sz="3000">
                <a:latin typeface="Cambria"/>
                <a:cs typeface="Cambria"/>
              </a:rPr>
              <a:t>not</a:t>
            </a:r>
            <a:r>
              <a:rPr dirty="0" sz="3000" spc="-4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comma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2545"/>
              </a:lnSpc>
            </a:pPr>
            <a:r>
              <a:rPr dirty="0" sz="3000" spc="-10">
                <a:latin typeface="Cambria"/>
                <a:cs typeface="Cambria"/>
              </a:rPr>
              <a:t>operators.]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last </a:t>
            </a:r>
            <a:r>
              <a:rPr dirty="0" sz="3000" spc="-10">
                <a:latin typeface="Cambria"/>
                <a:cs typeface="Cambria"/>
              </a:rPr>
              <a:t>operator </a:t>
            </a:r>
            <a:r>
              <a:rPr dirty="0" sz="3000">
                <a:latin typeface="Cambria"/>
                <a:cs typeface="Cambria"/>
              </a:rPr>
              <a:t>is C’s </a:t>
            </a:r>
            <a:r>
              <a:rPr dirty="0" sz="3000" spc="-15">
                <a:latin typeface="Cambria"/>
                <a:cs typeface="Cambria"/>
              </a:rPr>
              <a:t>only</a:t>
            </a:r>
            <a:r>
              <a:rPr dirty="0" sz="3000" spc="-120">
                <a:latin typeface="Cambria"/>
                <a:cs typeface="Cambria"/>
              </a:rPr>
              <a:t> </a:t>
            </a:r>
            <a:r>
              <a:rPr dirty="0" sz="3000" spc="-5" i="1">
                <a:latin typeface="Cambria"/>
                <a:cs typeface="Cambria"/>
              </a:rPr>
              <a:t>ternary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3240"/>
              </a:lnSpc>
            </a:pPr>
            <a:r>
              <a:rPr dirty="0" sz="3000" spc="-40">
                <a:latin typeface="Cambria"/>
                <a:cs typeface="Cambria"/>
              </a:rPr>
              <a:t>operator.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Its </a:t>
            </a:r>
            <a:r>
              <a:rPr dirty="0" sz="3000" spc="-5">
                <a:latin typeface="Cambria"/>
                <a:cs typeface="Cambria"/>
              </a:rPr>
              <a:t>leftmost </a:t>
            </a:r>
            <a:r>
              <a:rPr dirty="0" sz="3000" spc="-10">
                <a:latin typeface="Cambria"/>
                <a:cs typeface="Cambria"/>
              </a:rPr>
              <a:t>operand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spc="-35">
                <a:latin typeface="Cambria"/>
                <a:cs typeface="Cambria"/>
              </a:rPr>
              <a:t>always </a:t>
            </a:r>
            <a:r>
              <a:rPr dirty="0" sz="3000" spc="-15">
                <a:latin typeface="Cambria"/>
                <a:cs typeface="Cambria"/>
              </a:rPr>
              <a:t>evaluated </a:t>
            </a:r>
            <a:r>
              <a:rPr dirty="0" sz="3000" spc="-5">
                <a:latin typeface="Cambria"/>
                <a:cs typeface="Cambria"/>
              </a:rPr>
              <a:t>first; </a:t>
            </a:r>
            <a:r>
              <a:rPr dirty="0" sz="3000">
                <a:latin typeface="Cambria"/>
                <a:cs typeface="Cambria"/>
              </a:rPr>
              <a:t>if  the </a:t>
            </a:r>
            <a:r>
              <a:rPr dirty="0" sz="3000" spc="-5">
                <a:latin typeface="Cambria"/>
                <a:cs typeface="Cambria"/>
              </a:rPr>
              <a:t>leftmost </a:t>
            </a:r>
            <a:r>
              <a:rPr dirty="0" sz="3000" spc="-10">
                <a:latin typeface="Cambria"/>
                <a:cs typeface="Cambria"/>
              </a:rPr>
              <a:t>operand </a:t>
            </a:r>
            <a:r>
              <a:rPr dirty="0" sz="3000" spc="-15">
                <a:latin typeface="Cambria"/>
                <a:cs typeface="Cambria"/>
              </a:rPr>
              <a:t>evaluates </a:t>
            </a:r>
            <a:r>
              <a:rPr dirty="0" sz="3000" spc="-10">
                <a:latin typeface="Cambria"/>
                <a:cs typeface="Cambria"/>
              </a:rPr>
              <a:t>to nonzero, </a:t>
            </a:r>
            <a:r>
              <a:rPr dirty="0" sz="3000">
                <a:latin typeface="Cambria"/>
                <a:cs typeface="Cambria"/>
              </a:rPr>
              <a:t>the  </a:t>
            </a:r>
            <a:r>
              <a:rPr dirty="0" sz="3000" spc="-5">
                <a:latin typeface="Cambria"/>
                <a:cs typeface="Cambria"/>
              </a:rPr>
              <a:t>middle </a:t>
            </a:r>
            <a:r>
              <a:rPr dirty="0" sz="3000" spc="-10">
                <a:latin typeface="Cambria"/>
                <a:cs typeface="Cambria"/>
              </a:rPr>
              <a:t>operand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spc="-15">
                <a:latin typeface="Cambria"/>
                <a:cs typeface="Cambria"/>
              </a:rPr>
              <a:t>evaluated </a:t>
            </a:r>
            <a:r>
              <a:rPr dirty="0" sz="3000" spc="-10">
                <a:latin typeface="Cambria"/>
                <a:cs typeface="Cambria"/>
              </a:rPr>
              <a:t>next </a:t>
            </a:r>
            <a:r>
              <a:rPr dirty="0" sz="3000">
                <a:latin typeface="Cambria"/>
                <a:cs typeface="Cambria"/>
              </a:rPr>
              <a:t>and </a:t>
            </a:r>
            <a:r>
              <a:rPr dirty="0" sz="3000" spc="-5">
                <a:latin typeface="Cambria"/>
                <a:cs typeface="Cambria"/>
              </a:rPr>
              <a:t>the last  </a:t>
            </a:r>
            <a:r>
              <a:rPr dirty="0" sz="3000" spc="-10">
                <a:latin typeface="Cambria"/>
                <a:cs typeface="Cambria"/>
              </a:rPr>
              <a:t>operand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spc="-5">
                <a:latin typeface="Cambria"/>
                <a:cs typeface="Cambria"/>
              </a:rPr>
              <a:t>ignored; if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leftmost </a:t>
            </a:r>
            <a:r>
              <a:rPr dirty="0" sz="3000" spc="-10">
                <a:latin typeface="Cambria"/>
                <a:cs typeface="Cambria"/>
              </a:rPr>
              <a:t>operand  </a:t>
            </a:r>
            <a:r>
              <a:rPr dirty="0" sz="3000" spc="-15">
                <a:latin typeface="Cambria"/>
                <a:cs typeface="Cambria"/>
              </a:rPr>
              <a:t>evaluates </a:t>
            </a:r>
            <a:r>
              <a:rPr dirty="0" sz="3000" spc="-10">
                <a:latin typeface="Cambria"/>
                <a:cs typeface="Cambria"/>
              </a:rPr>
              <a:t>to zero,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5">
                <a:latin typeface="Cambria"/>
                <a:cs typeface="Cambria"/>
              </a:rPr>
              <a:t>third </a:t>
            </a:r>
            <a:r>
              <a:rPr dirty="0" sz="3000" spc="-10">
                <a:latin typeface="Cambria"/>
                <a:cs typeface="Cambria"/>
              </a:rPr>
              <a:t>operand </a:t>
            </a:r>
            <a:r>
              <a:rPr dirty="0" sz="3000">
                <a:latin typeface="Cambria"/>
                <a:cs typeface="Cambria"/>
              </a:rPr>
              <a:t>is  </a:t>
            </a:r>
            <a:r>
              <a:rPr dirty="0" sz="3000" spc="-15">
                <a:latin typeface="Cambria"/>
                <a:cs typeface="Cambria"/>
              </a:rPr>
              <a:t>evaluated </a:t>
            </a:r>
            <a:r>
              <a:rPr dirty="0" sz="3000" spc="-10">
                <a:latin typeface="Cambria"/>
                <a:cs typeface="Cambria"/>
              </a:rPr>
              <a:t>next </a:t>
            </a:r>
            <a:r>
              <a:rPr dirty="0" sz="3000">
                <a:latin typeface="Cambria"/>
                <a:cs typeface="Cambria"/>
              </a:rPr>
              <a:t>and </a:t>
            </a:r>
            <a:r>
              <a:rPr dirty="0" sz="3000" spc="-5">
                <a:latin typeface="Cambria"/>
                <a:cs typeface="Cambria"/>
              </a:rPr>
              <a:t>the middle </a:t>
            </a:r>
            <a:r>
              <a:rPr dirty="0" sz="3000" spc="-10">
                <a:latin typeface="Cambria"/>
                <a:cs typeface="Cambria"/>
              </a:rPr>
              <a:t>operand </a:t>
            </a:r>
            <a:r>
              <a:rPr dirty="0" sz="3000">
                <a:latin typeface="Cambria"/>
                <a:cs typeface="Cambria"/>
              </a:rPr>
              <a:t>is  </a:t>
            </a:r>
            <a:r>
              <a:rPr dirty="0" sz="3000" spc="-10">
                <a:latin typeface="Cambria"/>
                <a:cs typeface="Cambria"/>
              </a:rPr>
              <a:t>ignored.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37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188</a:t>
            </a:fld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188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438" y="547242"/>
            <a:ext cx="2896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5">
                <a:solidFill>
                  <a:srgbClr val="23B5A0"/>
                </a:solidFill>
              </a:rPr>
              <a:t>5.4	</a:t>
            </a:r>
            <a:r>
              <a:rPr dirty="0" spc="-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746"/>
            <a:ext cx="7996555" cy="450723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Functions allow </a:t>
            </a:r>
            <a:r>
              <a:rPr dirty="0" sz="3000" spc="-20">
                <a:latin typeface="Cambria"/>
                <a:cs typeface="Cambria"/>
              </a:rPr>
              <a:t>you </a:t>
            </a:r>
            <a:r>
              <a:rPr dirty="0" sz="3000" spc="-5">
                <a:latin typeface="Cambria"/>
                <a:cs typeface="Cambria"/>
              </a:rPr>
              <a:t>to modularize </a:t>
            </a:r>
            <a:r>
              <a:rPr dirty="0" sz="3000">
                <a:latin typeface="Cambria"/>
                <a:cs typeface="Cambria"/>
              </a:rPr>
              <a:t>a</a:t>
            </a:r>
            <a:r>
              <a:rPr dirty="0" sz="3000" spc="-40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program.</a:t>
            </a:r>
            <a:endParaRPr sz="3000">
              <a:latin typeface="Cambria"/>
              <a:cs typeface="Cambria"/>
            </a:endParaRPr>
          </a:p>
          <a:p>
            <a:pPr marL="355600" marR="1905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All </a:t>
            </a:r>
            <a:r>
              <a:rPr dirty="0" sz="3000" spc="-15">
                <a:latin typeface="Cambria"/>
                <a:cs typeface="Cambria"/>
              </a:rPr>
              <a:t>variables </a:t>
            </a:r>
            <a:r>
              <a:rPr dirty="0" sz="3000">
                <a:latin typeface="Cambria"/>
                <a:cs typeface="Cambria"/>
              </a:rPr>
              <a:t>defined in function definitions </a:t>
            </a:r>
            <a:r>
              <a:rPr dirty="0" sz="3000" spc="-20">
                <a:latin typeface="Cambria"/>
                <a:cs typeface="Cambria"/>
              </a:rPr>
              <a:t>are </a:t>
            </a:r>
            <a:r>
              <a:rPr dirty="0" sz="3000" spc="-2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3000" spc="-5">
                <a:solidFill>
                  <a:srgbClr val="0000FF"/>
                </a:solidFill>
                <a:latin typeface="Cambria"/>
                <a:cs typeface="Cambria"/>
              </a:rPr>
              <a:t>local </a:t>
            </a:r>
            <a:r>
              <a:rPr dirty="0" sz="3000" spc="-10">
                <a:solidFill>
                  <a:srgbClr val="0000FF"/>
                </a:solidFill>
                <a:latin typeface="Cambria"/>
                <a:cs typeface="Cambria"/>
              </a:rPr>
              <a:t>variables</a:t>
            </a:r>
            <a:r>
              <a:rPr dirty="0" sz="3000" spc="-10">
                <a:latin typeface="Cambria"/>
                <a:cs typeface="Cambria"/>
              </a:rPr>
              <a:t>—they </a:t>
            </a:r>
            <a:r>
              <a:rPr dirty="0" sz="3000">
                <a:latin typeface="Cambria"/>
                <a:cs typeface="Cambria"/>
              </a:rPr>
              <a:t>can </a:t>
            </a:r>
            <a:r>
              <a:rPr dirty="0" sz="3000" spc="-5">
                <a:latin typeface="Cambria"/>
                <a:cs typeface="Cambria"/>
              </a:rPr>
              <a:t>be accessed </a:t>
            </a:r>
            <a:r>
              <a:rPr dirty="0" sz="3000" i="1">
                <a:latin typeface="Cambria"/>
                <a:cs typeface="Cambria"/>
              </a:rPr>
              <a:t>only </a:t>
            </a:r>
            <a:r>
              <a:rPr dirty="0" sz="3000">
                <a:latin typeface="Cambria"/>
                <a:cs typeface="Cambria"/>
              </a:rPr>
              <a:t>in  the function in </a:t>
            </a:r>
            <a:r>
              <a:rPr dirty="0" sz="3000" spc="-5">
                <a:latin typeface="Cambria"/>
                <a:cs typeface="Cambria"/>
              </a:rPr>
              <a:t>which </a:t>
            </a:r>
            <a:r>
              <a:rPr dirty="0" sz="3000" spc="-10">
                <a:latin typeface="Cambria"/>
                <a:cs typeface="Cambria"/>
              </a:rPr>
              <a:t>they’re</a:t>
            </a:r>
            <a:r>
              <a:rPr dirty="0" sz="3000" spc="-1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defined.</a:t>
            </a:r>
            <a:endParaRPr sz="3000">
              <a:latin typeface="Cambria"/>
              <a:cs typeface="Cambria"/>
            </a:endParaRPr>
          </a:p>
          <a:p>
            <a:pPr marL="355600" marR="4318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Most functions </a:t>
            </a:r>
            <a:r>
              <a:rPr dirty="0" sz="3000" spc="-30">
                <a:latin typeface="Cambria"/>
                <a:cs typeface="Cambria"/>
              </a:rPr>
              <a:t>have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5">
                <a:latin typeface="Cambria"/>
                <a:cs typeface="Cambria"/>
              </a:rPr>
              <a:t>list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10">
                <a:solidFill>
                  <a:srgbClr val="0000FF"/>
                </a:solidFill>
                <a:latin typeface="Cambria"/>
                <a:cs typeface="Cambria"/>
              </a:rPr>
              <a:t>parameters </a:t>
            </a:r>
            <a:r>
              <a:rPr dirty="0" sz="3000" spc="-5">
                <a:latin typeface="Cambria"/>
                <a:cs typeface="Cambria"/>
              </a:rPr>
              <a:t>that  </a:t>
            </a:r>
            <a:r>
              <a:rPr dirty="0" sz="3000" spc="-15">
                <a:latin typeface="Cambria"/>
                <a:cs typeface="Cambria"/>
              </a:rPr>
              <a:t>provide </a:t>
            </a:r>
            <a:r>
              <a:rPr dirty="0" sz="3000" spc="-5">
                <a:latin typeface="Cambria"/>
                <a:cs typeface="Cambria"/>
              </a:rPr>
              <a:t>the means </a:t>
            </a:r>
            <a:r>
              <a:rPr dirty="0" sz="3000" spc="-15">
                <a:latin typeface="Cambria"/>
                <a:cs typeface="Cambria"/>
              </a:rPr>
              <a:t>for </a:t>
            </a:r>
            <a:r>
              <a:rPr dirty="0" sz="3000">
                <a:latin typeface="Cambria"/>
                <a:cs typeface="Cambria"/>
              </a:rPr>
              <a:t>communicating  </a:t>
            </a:r>
            <a:r>
              <a:rPr dirty="0" sz="3000" spc="-5">
                <a:latin typeface="Cambria"/>
                <a:cs typeface="Cambria"/>
              </a:rPr>
              <a:t>information between</a:t>
            </a:r>
            <a:r>
              <a:rPr dirty="0" sz="3000" spc="-1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functions.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10">
                <a:latin typeface="Cambria"/>
                <a:cs typeface="Cambria"/>
              </a:rPr>
              <a:t>function’s parameters </a:t>
            </a:r>
            <a:r>
              <a:rPr dirty="0" sz="3000" spc="-20">
                <a:latin typeface="Cambria"/>
                <a:cs typeface="Cambria"/>
              </a:rPr>
              <a:t>are </a:t>
            </a:r>
            <a:r>
              <a:rPr dirty="0" sz="3000" spc="-5">
                <a:latin typeface="Cambria"/>
                <a:cs typeface="Cambria"/>
              </a:rPr>
              <a:t>also local </a:t>
            </a:r>
            <a:r>
              <a:rPr dirty="0" sz="3000" spc="-15">
                <a:latin typeface="Cambria"/>
                <a:cs typeface="Cambria"/>
              </a:rPr>
              <a:t>variables  </a:t>
            </a:r>
            <a:r>
              <a:rPr dirty="0" sz="3000">
                <a:latin typeface="Cambria"/>
                <a:cs typeface="Cambria"/>
              </a:rPr>
              <a:t>of that</a:t>
            </a:r>
            <a:r>
              <a:rPr dirty="0" sz="3000" spc="-2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function.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74" y="333882"/>
            <a:ext cx="7674609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3815" marR="5080" indent="-2571750">
              <a:lnSpc>
                <a:spcPct val="100000"/>
              </a:lnSpc>
              <a:spcBef>
                <a:spcPts val="100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5.15	</a:t>
            </a:r>
            <a:r>
              <a:rPr dirty="0" sz="3200"/>
              <a:t>Example Using Recursion:</a:t>
            </a:r>
            <a:r>
              <a:rPr dirty="0" sz="3200" spc="-120"/>
              <a:t> </a:t>
            </a:r>
            <a:r>
              <a:rPr dirty="0" sz="3200" spc="-5"/>
              <a:t>Fibonacci  Series 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48382"/>
            <a:ext cx="7950834" cy="45237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405"/>
              </a:spcBef>
            </a:pPr>
            <a:r>
              <a:rPr dirty="0" sz="2500" spc="-5" b="1" i="1">
                <a:latin typeface="Cambria"/>
                <a:cs typeface="Cambria"/>
              </a:rPr>
              <a:t>Exponential</a:t>
            </a:r>
            <a:r>
              <a:rPr dirty="0" sz="2500" spc="-10" b="1" i="1">
                <a:latin typeface="Cambria"/>
                <a:cs typeface="Cambria"/>
              </a:rPr>
              <a:t> Complexity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7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25">
                <a:latin typeface="Cambria"/>
                <a:cs typeface="Cambria"/>
              </a:rPr>
              <a:t>word </a:t>
            </a:r>
            <a:r>
              <a:rPr dirty="0" sz="2500" spc="-5">
                <a:latin typeface="Cambria"/>
                <a:cs typeface="Cambria"/>
              </a:rPr>
              <a:t>of caution is in </a:t>
            </a:r>
            <a:r>
              <a:rPr dirty="0" sz="2500" spc="-10">
                <a:latin typeface="Cambria"/>
                <a:cs typeface="Cambria"/>
              </a:rPr>
              <a:t>order </a:t>
            </a:r>
            <a:r>
              <a:rPr dirty="0" sz="2500" spc="-5">
                <a:latin typeface="Cambria"/>
                <a:cs typeface="Cambria"/>
              </a:rPr>
              <a:t>about </a:t>
            </a:r>
            <a:r>
              <a:rPr dirty="0" sz="2500" spc="-20">
                <a:latin typeface="Cambria"/>
                <a:cs typeface="Cambria"/>
              </a:rPr>
              <a:t>recursive </a:t>
            </a:r>
            <a:r>
              <a:rPr dirty="0" sz="2500" spc="-15">
                <a:latin typeface="Cambria"/>
                <a:cs typeface="Cambria"/>
              </a:rPr>
              <a:t>programs  </a:t>
            </a:r>
            <a:r>
              <a:rPr dirty="0" sz="2500" spc="-20">
                <a:latin typeface="Cambria"/>
                <a:cs typeface="Cambria"/>
              </a:rPr>
              <a:t>like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one </a:t>
            </a:r>
            <a:r>
              <a:rPr dirty="0" sz="2500" spc="-20">
                <a:latin typeface="Cambria"/>
                <a:cs typeface="Cambria"/>
              </a:rPr>
              <a:t>we </a:t>
            </a:r>
            <a:r>
              <a:rPr dirty="0" sz="2500" spc="-10">
                <a:latin typeface="Cambria"/>
                <a:cs typeface="Cambria"/>
              </a:rPr>
              <a:t>use </a:t>
            </a:r>
            <a:r>
              <a:rPr dirty="0" sz="2500" spc="-15">
                <a:latin typeface="Cambria"/>
                <a:cs typeface="Cambria"/>
              </a:rPr>
              <a:t>here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5">
                <a:latin typeface="Cambria"/>
                <a:cs typeface="Cambria"/>
              </a:rPr>
              <a:t>generate </a:t>
            </a:r>
            <a:r>
              <a:rPr dirty="0" sz="2500" spc="-5">
                <a:latin typeface="Cambria"/>
                <a:cs typeface="Cambria"/>
              </a:rPr>
              <a:t>Fibonacci</a:t>
            </a:r>
            <a:r>
              <a:rPr dirty="0" sz="2500" spc="30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numbers.</a:t>
            </a:r>
            <a:endParaRPr sz="2500">
              <a:latin typeface="Cambria"/>
              <a:cs typeface="Cambria"/>
            </a:endParaRPr>
          </a:p>
          <a:p>
            <a:pPr marL="355600" marR="76200" indent="-342900">
              <a:lnSpc>
                <a:spcPct val="907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Each </a:t>
            </a:r>
            <a:r>
              <a:rPr dirty="0" sz="2500" spc="-20">
                <a:latin typeface="Cambria"/>
                <a:cs typeface="Cambria"/>
              </a:rPr>
              <a:t>level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recursion </a:t>
            </a:r>
            <a:r>
              <a:rPr dirty="0" sz="2500" spc="-5">
                <a:latin typeface="Cambria"/>
                <a:cs typeface="Cambria"/>
              </a:rPr>
              <a:t>in the </a:t>
            </a:r>
            <a:r>
              <a:rPr dirty="0" sz="2500" spc="-10">
                <a:latin typeface="Consolas"/>
                <a:cs typeface="Consolas"/>
              </a:rPr>
              <a:t>fibonacci</a:t>
            </a:r>
            <a:r>
              <a:rPr dirty="0" sz="2500" spc="-62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function has a  doubling </a:t>
            </a:r>
            <a:r>
              <a:rPr dirty="0" sz="2500" spc="-10">
                <a:latin typeface="Cambria"/>
                <a:cs typeface="Cambria"/>
              </a:rPr>
              <a:t>effect </a:t>
            </a:r>
            <a:r>
              <a:rPr dirty="0" sz="2500" spc="-5">
                <a:latin typeface="Cambria"/>
                <a:cs typeface="Cambria"/>
              </a:rPr>
              <a:t>on </a:t>
            </a:r>
            <a:r>
              <a:rPr dirty="0" sz="2500" spc="-10">
                <a:latin typeface="Cambria"/>
                <a:cs typeface="Cambria"/>
              </a:rPr>
              <a:t>the number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calls—the number </a:t>
            </a:r>
            <a:r>
              <a:rPr dirty="0" sz="2500" spc="-5">
                <a:latin typeface="Cambria"/>
                <a:cs typeface="Cambria"/>
              </a:rPr>
              <a:t>of  </a:t>
            </a:r>
            <a:r>
              <a:rPr dirty="0" sz="2500" spc="-20">
                <a:latin typeface="Cambria"/>
                <a:cs typeface="Cambria"/>
              </a:rPr>
              <a:t>recursive </a:t>
            </a:r>
            <a:r>
              <a:rPr dirty="0" sz="2500" spc="-5">
                <a:latin typeface="Cambria"/>
                <a:cs typeface="Cambria"/>
              </a:rPr>
              <a:t>calls that </a:t>
            </a:r>
            <a:r>
              <a:rPr dirty="0" sz="2500" spc="-10">
                <a:latin typeface="Cambria"/>
                <a:cs typeface="Cambria"/>
              </a:rPr>
              <a:t>will </a:t>
            </a:r>
            <a:r>
              <a:rPr dirty="0" sz="2500" spc="-5">
                <a:latin typeface="Cambria"/>
                <a:cs typeface="Cambria"/>
              </a:rPr>
              <a:t>be </a:t>
            </a:r>
            <a:r>
              <a:rPr dirty="0" sz="2500" spc="-15">
                <a:latin typeface="Cambria"/>
                <a:cs typeface="Cambria"/>
              </a:rPr>
              <a:t>executed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calculate the </a:t>
            </a:r>
            <a:r>
              <a:rPr dirty="0" sz="2500" spc="-10" i="1">
                <a:latin typeface="Cambria"/>
                <a:cs typeface="Cambria"/>
              </a:rPr>
              <a:t>n</a:t>
            </a:r>
            <a:r>
              <a:rPr dirty="0" baseline="25252" sz="2475" spc="-15" i="1">
                <a:latin typeface="Cambria"/>
                <a:cs typeface="Cambria"/>
              </a:rPr>
              <a:t>th </a:t>
            </a:r>
            <a:r>
              <a:rPr dirty="0" sz="1650" spc="-10" i="1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Fibonacci number is on </a:t>
            </a:r>
            <a:r>
              <a:rPr dirty="0" sz="2500" spc="-10">
                <a:latin typeface="Cambria"/>
                <a:cs typeface="Cambria"/>
              </a:rPr>
              <a:t>the order </a:t>
            </a:r>
            <a:r>
              <a:rPr dirty="0" sz="2500" spc="-5">
                <a:latin typeface="Cambria"/>
                <a:cs typeface="Cambria"/>
              </a:rPr>
              <a:t>of</a:t>
            </a:r>
            <a:r>
              <a:rPr dirty="0" sz="2500" spc="75">
                <a:latin typeface="Cambria"/>
                <a:cs typeface="Cambria"/>
              </a:rPr>
              <a:t> </a:t>
            </a:r>
            <a:r>
              <a:rPr dirty="0" sz="2500" i="1">
                <a:latin typeface="Cambria"/>
                <a:cs typeface="Cambria"/>
              </a:rPr>
              <a:t>2</a:t>
            </a:r>
            <a:r>
              <a:rPr dirty="0" baseline="25252" sz="2475" i="1">
                <a:latin typeface="Cambria"/>
                <a:cs typeface="Cambria"/>
              </a:rPr>
              <a:t>n</a:t>
            </a:r>
            <a:r>
              <a:rPr dirty="0" sz="2500" i="1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This </a:t>
            </a:r>
            <a:r>
              <a:rPr dirty="0" sz="2500" spc="-20">
                <a:latin typeface="Cambria"/>
                <a:cs typeface="Cambria"/>
              </a:rPr>
              <a:t>rapidly </a:t>
            </a:r>
            <a:r>
              <a:rPr dirty="0" sz="2500" spc="-5">
                <a:latin typeface="Cambria"/>
                <a:cs typeface="Cambria"/>
              </a:rPr>
              <a:t>gets out of</a:t>
            </a:r>
            <a:r>
              <a:rPr dirty="0" sz="2500" spc="8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hand.</a:t>
            </a:r>
            <a:endParaRPr sz="2500">
              <a:latin typeface="Cambria"/>
              <a:cs typeface="Cambria"/>
            </a:endParaRPr>
          </a:p>
          <a:p>
            <a:pPr marL="355600" marR="74930" indent="-342900">
              <a:lnSpc>
                <a:spcPct val="9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Calculating </a:t>
            </a:r>
            <a:r>
              <a:rPr dirty="0" sz="2500" spc="-20">
                <a:latin typeface="Cambria"/>
                <a:cs typeface="Cambria"/>
              </a:rPr>
              <a:t>only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20</a:t>
            </a:r>
            <a:r>
              <a:rPr dirty="0" baseline="25252" sz="2475" spc="-7">
                <a:latin typeface="Cambria"/>
                <a:cs typeface="Cambria"/>
              </a:rPr>
              <a:t>th </a:t>
            </a:r>
            <a:r>
              <a:rPr dirty="0" sz="2500" spc="-5">
                <a:latin typeface="Cambria"/>
                <a:cs typeface="Cambria"/>
              </a:rPr>
              <a:t>Fibonacci </a:t>
            </a:r>
            <a:r>
              <a:rPr dirty="0" sz="2500" spc="-10">
                <a:latin typeface="Cambria"/>
                <a:cs typeface="Cambria"/>
              </a:rPr>
              <a:t>number </a:t>
            </a:r>
            <a:r>
              <a:rPr dirty="0" sz="2500" spc="-15">
                <a:latin typeface="Cambria"/>
                <a:cs typeface="Cambria"/>
              </a:rPr>
              <a:t>would  require </a:t>
            </a:r>
            <a:r>
              <a:rPr dirty="0" sz="2500" spc="-5">
                <a:latin typeface="Cambria"/>
                <a:cs typeface="Cambria"/>
              </a:rPr>
              <a:t>on </a:t>
            </a:r>
            <a:r>
              <a:rPr dirty="0" sz="2500" spc="-10">
                <a:latin typeface="Cambria"/>
                <a:cs typeface="Cambria"/>
              </a:rPr>
              <a:t>the order </a:t>
            </a:r>
            <a:r>
              <a:rPr dirty="0" sz="2500" spc="-5">
                <a:latin typeface="Cambria"/>
                <a:cs typeface="Cambria"/>
              </a:rPr>
              <a:t>of 2</a:t>
            </a:r>
            <a:r>
              <a:rPr dirty="0" baseline="25252" sz="2475" spc="-7">
                <a:latin typeface="Cambria"/>
                <a:cs typeface="Cambria"/>
              </a:rPr>
              <a:t>20 </a:t>
            </a:r>
            <a:r>
              <a:rPr dirty="0" sz="2500" spc="-5">
                <a:latin typeface="Cambria"/>
                <a:cs typeface="Cambria"/>
              </a:rPr>
              <a:t>or about a million calls,  calculating the </a:t>
            </a:r>
            <a:r>
              <a:rPr dirty="0" sz="2500">
                <a:latin typeface="Cambria"/>
                <a:cs typeface="Cambria"/>
              </a:rPr>
              <a:t>30</a:t>
            </a:r>
            <a:r>
              <a:rPr dirty="0" baseline="25252" sz="2475">
                <a:latin typeface="Cambria"/>
                <a:cs typeface="Cambria"/>
              </a:rPr>
              <a:t>th </a:t>
            </a:r>
            <a:r>
              <a:rPr dirty="0" sz="2500" spc="-5">
                <a:latin typeface="Cambria"/>
                <a:cs typeface="Cambria"/>
              </a:rPr>
              <a:t>Fibonacci </a:t>
            </a:r>
            <a:r>
              <a:rPr dirty="0" sz="2500" spc="-10">
                <a:latin typeface="Cambria"/>
                <a:cs typeface="Cambria"/>
              </a:rPr>
              <a:t>number </a:t>
            </a:r>
            <a:r>
              <a:rPr dirty="0" sz="2500" spc="-15">
                <a:latin typeface="Cambria"/>
                <a:cs typeface="Cambria"/>
              </a:rPr>
              <a:t>would require </a:t>
            </a:r>
            <a:r>
              <a:rPr dirty="0" sz="2500" spc="-5">
                <a:latin typeface="Cambria"/>
                <a:cs typeface="Cambria"/>
              </a:rPr>
              <a:t>on  </a:t>
            </a:r>
            <a:r>
              <a:rPr dirty="0" sz="2500" spc="-10">
                <a:latin typeface="Cambria"/>
                <a:cs typeface="Cambria"/>
              </a:rPr>
              <a:t>the order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>
                <a:latin typeface="Cambria"/>
                <a:cs typeface="Cambria"/>
              </a:rPr>
              <a:t>2</a:t>
            </a:r>
            <a:r>
              <a:rPr dirty="0" baseline="25252" sz="2475">
                <a:latin typeface="Cambria"/>
                <a:cs typeface="Cambria"/>
              </a:rPr>
              <a:t>30 </a:t>
            </a:r>
            <a:r>
              <a:rPr dirty="0" sz="2500" spc="-5">
                <a:latin typeface="Cambria"/>
                <a:cs typeface="Cambria"/>
              </a:rPr>
              <a:t>or </a:t>
            </a:r>
            <a:r>
              <a:rPr dirty="0" sz="2500" spc="-10">
                <a:latin typeface="Cambria"/>
                <a:cs typeface="Cambria"/>
              </a:rPr>
              <a:t>about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billion </a:t>
            </a:r>
            <a:r>
              <a:rPr dirty="0" sz="2500" spc="-5">
                <a:latin typeface="Cambria"/>
                <a:cs typeface="Cambria"/>
              </a:rPr>
              <a:t>calls, </a:t>
            </a:r>
            <a:r>
              <a:rPr dirty="0" sz="2500" spc="-10">
                <a:latin typeface="Cambria"/>
                <a:cs typeface="Cambria"/>
              </a:rPr>
              <a:t>and </a:t>
            </a:r>
            <a:r>
              <a:rPr dirty="0" sz="2500" spc="-5">
                <a:latin typeface="Cambria"/>
                <a:cs typeface="Cambria"/>
              </a:rPr>
              <a:t>so</a:t>
            </a:r>
            <a:r>
              <a:rPr dirty="0" sz="2500" spc="-2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on.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333882"/>
            <a:ext cx="7874000" cy="545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2570" marR="5080" indent="-2571750">
              <a:lnSpc>
                <a:spcPct val="100000"/>
              </a:lnSpc>
              <a:spcBef>
                <a:spcPts val="100"/>
              </a:spcBef>
              <a:tabLst>
                <a:tab pos="1226185" algn="l"/>
              </a:tabLst>
            </a:pPr>
            <a:r>
              <a:rPr dirty="0" sz="3200" spc="-5">
                <a:solidFill>
                  <a:srgbClr val="23B5A0"/>
                </a:solidFill>
                <a:latin typeface="Arial"/>
                <a:cs typeface="Arial"/>
              </a:rPr>
              <a:t>5.15	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Example Using Recursion:</a:t>
            </a:r>
            <a:r>
              <a:rPr dirty="0" sz="3200" spc="-120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Fibonacci  Series (Cont.)</a:t>
            </a:r>
            <a:endParaRPr sz="3200">
              <a:latin typeface="Arial"/>
              <a:cs typeface="Arial"/>
            </a:endParaRPr>
          </a:p>
          <a:p>
            <a:pPr marL="355600" marR="1475105" indent="-342900">
              <a:lnSpc>
                <a:spcPts val="3460"/>
              </a:lnSpc>
              <a:spcBef>
                <a:spcPts val="2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Computer </a:t>
            </a:r>
            <a:r>
              <a:rPr dirty="0" sz="3200">
                <a:latin typeface="Cambria"/>
                <a:cs typeface="Cambria"/>
              </a:rPr>
              <a:t>scientists </a:t>
            </a:r>
            <a:r>
              <a:rPr dirty="0" sz="3200" spc="-20">
                <a:latin typeface="Cambria"/>
                <a:cs typeface="Cambria"/>
              </a:rPr>
              <a:t>refer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this as  exponential </a:t>
            </a:r>
            <a:r>
              <a:rPr dirty="0" sz="3200" spc="-30">
                <a:latin typeface="Cambria"/>
                <a:cs typeface="Cambria"/>
              </a:rPr>
              <a:t>complexity.</a:t>
            </a:r>
            <a:endParaRPr sz="3200">
              <a:latin typeface="Cambria"/>
              <a:cs typeface="Cambria"/>
            </a:endParaRPr>
          </a:p>
          <a:p>
            <a:pPr marL="355600" marR="48196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Problems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this </a:t>
            </a:r>
            <a:r>
              <a:rPr dirty="0" sz="3200" spc="-10">
                <a:latin typeface="Cambria"/>
                <a:cs typeface="Cambria"/>
              </a:rPr>
              <a:t>nature </a:t>
            </a:r>
            <a:r>
              <a:rPr dirty="0" sz="3200">
                <a:latin typeface="Cambria"/>
                <a:cs typeface="Cambria"/>
              </a:rPr>
              <a:t>humble </a:t>
            </a:r>
            <a:r>
              <a:rPr dirty="0" sz="3200" spc="-25">
                <a:latin typeface="Cambria"/>
                <a:cs typeface="Cambria"/>
              </a:rPr>
              <a:t>even </a:t>
            </a:r>
            <a:r>
              <a:rPr dirty="0" sz="3200" spc="-5">
                <a:latin typeface="Cambria"/>
                <a:cs typeface="Cambria"/>
              </a:rPr>
              <a:t>the  </a:t>
            </a:r>
            <a:r>
              <a:rPr dirty="0" sz="3200" spc="-10">
                <a:latin typeface="Cambria"/>
                <a:cs typeface="Cambria"/>
              </a:rPr>
              <a:t>world’s </a:t>
            </a:r>
            <a:r>
              <a:rPr dirty="0" sz="3200" spc="-5">
                <a:latin typeface="Cambria"/>
                <a:cs typeface="Cambria"/>
              </a:rPr>
              <a:t>most powerful</a:t>
            </a:r>
            <a:r>
              <a:rPr dirty="0" sz="3200" spc="-2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computers!</a:t>
            </a:r>
            <a:endParaRPr sz="3200">
              <a:latin typeface="Cambria"/>
              <a:cs typeface="Cambria"/>
            </a:endParaRPr>
          </a:p>
          <a:p>
            <a:pPr marL="355600" marR="675640" indent="-342900">
              <a:lnSpc>
                <a:spcPct val="9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Complexity </a:t>
            </a:r>
            <a:r>
              <a:rPr dirty="0" sz="3200">
                <a:latin typeface="Cambria"/>
                <a:cs typeface="Cambria"/>
              </a:rPr>
              <a:t>issues in </a:t>
            </a:r>
            <a:r>
              <a:rPr dirty="0" sz="3200" spc="-15">
                <a:latin typeface="Cambria"/>
                <a:cs typeface="Cambria"/>
              </a:rPr>
              <a:t>general, </a:t>
            </a:r>
            <a:r>
              <a:rPr dirty="0" sz="3200" spc="-5">
                <a:latin typeface="Cambria"/>
                <a:cs typeface="Cambria"/>
              </a:rPr>
              <a:t>and  </a:t>
            </a:r>
            <a:r>
              <a:rPr dirty="0" sz="3200" spc="-5" i="1">
                <a:latin typeface="Cambria"/>
                <a:cs typeface="Cambria"/>
              </a:rPr>
              <a:t>exponential complexity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35">
                <a:latin typeface="Cambria"/>
                <a:cs typeface="Cambria"/>
              </a:rPr>
              <a:t>particular, </a:t>
            </a:r>
            <a:r>
              <a:rPr dirty="0" sz="3200" spc="-25">
                <a:latin typeface="Cambria"/>
                <a:cs typeface="Cambria"/>
              </a:rPr>
              <a:t>are  </a:t>
            </a:r>
            <a:r>
              <a:rPr dirty="0" sz="3200">
                <a:latin typeface="Cambria"/>
                <a:cs typeface="Cambria"/>
              </a:rPr>
              <a:t>discussed in </a:t>
            </a:r>
            <a:r>
              <a:rPr dirty="0" sz="3200" spc="-5">
                <a:latin typeface="Cambria"/>
                <a:cs typeface="Cambria"/>
              </a:rPr>
              <a:t>detail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5">
                <a:latin typeface="Cambria"/>
                <a:cs typeface="Cambria"/>
              </a:rPr>
              <a:t>upper-level  </a:t>
            </a:r>
            <a:r>
              <a:rPr dirty="0" sz="3200" spc="-5">
                <a:latin typeface="Cambria"/>
                <a:cs typeface="Cambria"/>
              </a:rPr>
              <a:t>computer </a:t>
            </a:r>
            <a:r>
              <a:rPr dirty="0" sz="3200">
                <a:latin typeface="Cambria"/>
                <a:cs typeface="Cambria"/>
              </a:rPr>
              <a:t>science curriculum course  </a:t>
            </a:r>
            <a:r>
              <a:rPr dirty="0" sz="3200" spc="-20">
                <a:latin typeface="Cambria"/>
                <a:cs typeface="Cambria"/>
              </a:rPr>
              <a:t>generally </a:t>
            </a:r>
            <a:r>
              <a:rPr dirty="0" sz="3200">
                <a:latin typeface="Cambria"/>
                <a:cs typeface="Cambria"/>
              </a:rPr>
              <a:t>called</a:t>
            </a:r>
            <a:r>
              <a:rPr dirty="0" sz="3200" spc="55">
                <a:latin typeface="Cambria"/>
                <a:cs typeface="Cambria"/>
              </a:rPr>
              <a:t> </a:t>
            </a:r>
            <a:r>
              <a:rPr dirty="0" sz="3200" spc="-55">
                <a:latin typeface="Cambria"/>
                <a:cs typeface="Cambria"/>
              </a:rPr>
              <a:t>“Algorithms.”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333882"/>
            <a:ext cx="8030845" cy="5313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2570" marR="161925" indent="-2571750">
              <a:lnSpc>
                <a:spcPct val="100000"/>
              </a:lnSpc>
              <a:spcBef>
                <a:spcPts val="100"/>
              </a:spcBef>
              <a:tabLst>
                <a:tab pos="1226185" algn="l"/>
              </a:tabLst>
            </a:pPr>
            <a:r>
              <a:rPr dirty="0" sz="3200" spc="-5">
                <a:solidFill>
                  <a:srgbClr val="23B5A0"/>
                </a:solidFill>
                <a:latin typeface="Arial"/>
                <a:cs typeface="Arial"/>
              </a:rPr>
              <a:t>5.15	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Example Using Recursion:</a:t>
            </a:r>
            <a:r>
              <a:rPr dirty="0" sz="3200" spc="-120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Fibonacci  Series (Cont.)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The </a:t>
            </a:r>
            <a:r>
              <a:rPr dirty="0" sz="3200" spc="-15">
                <a:latin typeface="Cambria"/>
                <a:cs typeface="Cambria"/>
              </a:rPr>
              <a:t>example </a:t>
            </a:r>
            <a:r>
              <a:rPr dirty="0" sz="3200" spc="-10">
                <a:latin typeface="Cambria"/>
                <a:cs typeface="Cambria"/>
              </a:rPr>
              <a:t>we </a:t>
            </a:r>
            <a:r>
              <a:rPr dirty="0" sz="3200" spc="-5">
                <a:latin typeface="Cambria"/>
                <a:cs typeface="Cambria"/>
              </a:rPr>
              <a:t>showed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5">
                <a:latin typeface="Cambria"/>
                <a:cs typeface="Cambria"/>
              </a:rPr>
              <a:t>this </a:t>
            </a:r>
            <a:r>
              <a:rPr dirty="0" sz="3200">
                <a:latin typeface="Cambria"/>
                <a:cs typeface="Cambria"/>
              </a:rPr>
              <a:t>section </a:t>
            </a:r>
            <a:r>
              <a:rPr dirty="0" sz="3200" spc="-5">
                <a:latin typeface="Cambria"/>
                <a:cs typeface="Cambria"/>
              </a:rPr>
              <a:t>used  an </a:t>
            </a:r>
            <a:r>
              <a:rPr dirty="0" sz="3200" spc="-20">
                <a:latin typeface="Cambria"/>
                <a:cs typeface="Cambria"/>
              </a:rPr>
              <a:t>intuitively </a:t>
            </a:r>
            <a:r>
              <a:rPr dirty="0" sz="3200">
                <a:latin typeface="Cambria"/>
                <a:cs typeface="Cambria"/>
              </a:rPr>
              <a:t>appealing </a:t>
            </a:r>
            <a:r>
              <a:rPr dirty="0" sz="3200" spc="-5">
                <a:latin typeface="Cambria"/>
                <a:cs typeface="Cambria"/>
              </a:rPr>
              <a:t>solution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calculate  </a:t>
            </a:r>
            <a:r>
              <a:rPr dirty="0" sz="3200">
                <a:latin typeface="Cambria"/>
                <a:cs typeface="Cambria"/>
              </a:rPr>
              <a:t>Fibonacci </a:t>
            </a:r>
            <a:r>
              <a:rPr dirty="0" sz="3200" spc="-5">
                <a:latin typeface="Cambria"/>
                <a:cs typeface="Cambria"/>
              </a:rPr>
              <a:t>numbers, but </a:t>
            </a:r>
            <a:r>
              <a:rPr dirty="0" sz="3200" spc="-15">
                <a:latin typeface="Cambria"/>
                <a:cs typeface="Cambria"/>
              </a:rPr>
              <a:t>there </a:t>
            </a:r>
            <a:r>
              <a:rPr dirty="0" sz="3200" spc="-20">
                <a:latin typeface="Cambria"/>
                <a:cs typeface="Cambria"/>
              </a:rPr>
              <a:t>are </a:t>
            </a:r>
            <a:r>
              <a:rPr dirty="0" sz="3200" spc="-5">
                <a:latin typeface="Cambria"/>
                <a:cs typeface="Cambria"/>
              </a:rPr>
              <a:t>better  approaches.</a:t>
            </a:r>
            <a:endParaRPr sz="3200">
              <a:latin typeface="Cambria"/>
              <a:cs typeface="Cambria"/>
            </a:endParaRPr>
          </a:p>
          <a:p>
            <a:pPr marL="355600" marR="3898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mbria"/>
                <a:cs typeface="Cambria"/>
              </a:rPr>
              <a:t>Exercise </a:t>
            </a:r>
            <a:r>
              <a:rPr dirty="0" sz="3200">
                <a:latin typeface="Cambria"/>
                <a:cs typeface="Cambria"/>
              </a:rPr>
              <a:t>5.48 </a:t>
            </a:r>
            <a:r>
              <a:rPr dirty="0" sz="3200" spc="-10">
                <a:latin typeface="Cambria"/>
                <a:cs typeface="Cambria"/>
              </a:rPr>
              <a:t>asks </a:t>
            </a:r>
            <a:r>
              <a:rPr dirty="0" sz="3200" spc="-20">
                <a:latin typeface="Cambria"/>
                <a:cs typeface="Cambria"/>
              </a:rPr>
              <a:t>you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20">
                <a:latin typeface="Cambria"/>
                <a:cs typeface="Cambria"/>
              </a:rPr>
              <a:t>investigate  </a:t>
            </a:r>
            <a:r>
              <a:rPr dirty="0" sz="3200" spc="-5">
                <a:latin typeface="Cambria"/>
                <a:cs typeface="Cambria"/>
              </a:rPr>
              <a:t>recursion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15">
                <a:latin typeface="Cambria"/>
                <a:cs typeface="Cambria"/>
              </a:rPr>
              <a:t>more </a:t>
            </a:r>
            <a:r>
              <a:rPr dirty="0" sz="3200">
                <a:latin typeface="Cambria"/>
                <a:cs typeface="Cambria"/>
              </a:rPr>
              <a:t>depth </a:t>
            </a:r>
            <a:r>
              <a:rPr dirty="0" sz="3200" spc="-5">
                <a:latin typeface="Cambria"/>
                <a:cs typeface="Cambria"/>
              </a:rPr>
              <a:t>and propose  </a:t>
            </a:r>
            <a:r>
              <a:rPr dirty="0" sz="3200" spc="-10">
                <a:latin typeface="Cambria"/>
                <a:cs typeface="Cambria"/>
              </a:rPr>
              <a:t>alternate </a:t>
            </a:r>
            <a:r>
              <a:rPr dirty="0" sz="3200" spc="-5">
                <a:latin typeface="Cambria"/>
                <a:cs typeface="Cambria"/>
              </a:rPr>
              <a:t>approaches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ambria"/>
                <a:cs typeface="Cambria"/>
              </a:rPr>
              <a:t>implementing </a:t>
            </a:r>
            <a:r>
              <a:rPr dirty="0" sz="3200" spc="-5">
                <a:latin typeface="Cambria"/>
                <a:cs typeface="Cambria"/>
              </a:rPr>
              <a:t>the  </a:t>
            </a:r>
            <a:r>
              <a:rPr dirty="0" sz="3200" spc="-20">
                <a:latin typeface="Cambria"/>
                <a:cs typeface="Cambria"/>
              </a:rPr>
              <a:t>recursive </a:t>
            </a:r>
            <a:r>
              <a:rPr dirty="0" sz="3200">
                <a:latin typeface="Cambria"/>
                <a:cs typeface="Cambria"/>
              </a:rPr>
              <a:t>Fibonacci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algorithm.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357" y="547242"/>
            <a:ext cx="5715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5.16	</a:t>
            </a:r>
            <a:r>
              <a:rPr dirty="0"/>
              <a:t>Recursion vs.</a:t>
            </a:r>
            <a:r>
              <a:rPr dirty="0" spc="-114"/>
              <a:t> </a:t>
            </a:r>
            <a:r>
              <a:rPr dirty="0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235"/>
            <a:ext cx="8047355" cy="3607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8168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Both </a:t>
            </a:r>
            <a:r>
              <a:rPr dirty="0" sz="2500" spc="-15">
                <a:latin typeface="Cambria"/>
                <a:cs typeface="Cambria"/>
              </a:rPr>
              <a:t>iteration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0">
                <a:latin typeface="Cambria"/>
                <a:cs typeface="Cambria"/>
              </a:rPr>
              <a:t>recursion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5">
                <a:latin typeface="Cambria"/>
                <a:cs typeface="Cambria"/>
              </a:rPr>
              <a:t>based on a </a:t>
            </a:r>
            <a:r>
              <a:rPr dirty="0" sz="2500" spc="-10">
                <a:latin typeface="Cambria"/>
                <a:cs typeface="Cambria"/>
              </a:rPr>
              <a:t>control  </a:t>
            </a:r>
            <a:r>
              <a:rPr dirty="0" sz="2500" spc="-5">
                <a:latin typeface="Cambria"/>
                <a:cs typeface="Cambria"/>
              </a:rPr>
              <a:t>statement: </a:t>
            </a:r>
            <a:r>
              <a:rPr dirty="0" sz="2500" spc="-15">
                <a:latin typeface="Cambria"/>
                <a:cs typeface="Cambria"/>
              </a:rPr>
              <a:t>Iteration </a:t>
            </a:r>
            <a:r>
              <a:rPr dirty="0" sz="2500" spc="-10">
                <a:latin typeface="Cambria"/>
                <a:cs typeface="Cambria"/>
              </a:rPr>
              <a:t>uses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repetition </a:t>
            </a:r>
            <a:r>
              <a:rPr dirty="0" sz="2500" spc="-5">
                <a:latin typeface="Cambria"/>
                <a:cs typeface="Cambria"/>
              </a:rPr>
              <a:t>statement;  </a:t>
            </a:r>
            <a:r>
              <a:rPr dirty="0" sz="2500" spc="-10">
                <a:latin typeface="Cambria"/>
                <a:cs typeface="Cambria"/>
              </a:rPr>
              <a:t>recursion uses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 i="1">
                <a:latin typeface="Cambria"/>
                <a:cs typeface="Cambria"/>
              </a:rPr>
              <a:t>selection</a:t>
            </a:r>
            <a:r>
              <a:rPr dirty="0" sz="2500" spc="65" i="1">
                <a:latin typeface="Cambria"/>
                <a:cs typeface="Cambria"/>
              </a:rPr>
              <a:t> </a:t>
            </a:r>
            <a:r>
              <a:rPr dirty="0" sz="2500" spc="-10" i="1">
                <a:latin typeface="Cambria"/>
                <a:cs typeface="Cambria"/>
              </a:rPr>
              <a:t>statement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Both </a:t>
            </a:r>
            <a:r>
              <a:rPr dirty="0" sz="2500" spc="-15">
                <a:latin typeface="Cambria"/>
                <a:cs typeface="Cambria"/>
              </a:rPr>
              <a:t>iteration </a:t>
            </a:r>
            <a:r>
              <a:rPr dirty="0" sz="2500" spc="-5">
                <a:latin typeface="Cambria"/>
                <a:cs typeface="Cambria"/>
              </a:rPr>
              <a:t>and recursion </a:t>
            </a:r>
            <a:r>
              <a:rPr dirty="0" sz="2500" spc="-30">
                <a:latin typeface="Cambria"/>
                <a:cs typeface="Cambria"/>
              </a:rPr>
              <a:t>involve </a:t>
            </a:r>
            <a:r>
              <a:rPr dirty="0" sz="2500" spc="-5">
                <a:latin typeface="Cambria"/>
                <a:cs typeface="Cambria"/>
              </a:rPr>
              <a:t>repetition: </a:t>
            </a:r>
            <a:r>
              <a:rPr dirty="0" sz="2500" spc="-15">
                <a:latin typeface="Cambria"/>
                <a:cs typeface="Cambria"/>
              </a:rPr>
              <a:t>Iteration  explicitly </a:t>
            </a:r>
            <a:r>
              <a:rPr dirty="0" sz="2500" spc="-10">
                <a:latin typeface="Cambria"/>
                <a:cs typeface="Cambria"/>
              </a:rPr>
              <a:t>uses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repetition </a:t>
            </a:r>
            <a:r>
              <a:rPr dirty="0" sz="2500" spc="-5">
                <a:latin typeface="Cambria"/>
                <a:cs typeface="Cambria"/>
              </a:rPr>
              <a:t>statement; </a:t>
            </a:r>
            <a:r>
              <a:rPr dirty="0" sz="2500" spc="-10">
                <a:latin typeface="Cambria"/>
                <a:cs typeface="Cambria"/>
              </a:rPr>
              <a:t>recursion achieves  repetition through </a:t>
            </a:r>
            <a:r>
              <a:rPr dirty="0" sz="2500" spc="-10" i="1">
                <a:latin typeface="Cambria"/>
                <a:cs typeface="Cambria"/>
              </a:rPr>
              <a:t>repeated function</a:t>
            </a:r>
            <a:r>
              <a:rPr dirty="0" sz="2500" spc="35" i="1">
                <a:latin typeface="Cambria"/>
                <a:cs typeface="Cambria"/>
              </a:rPr>
              <a:t> </a:t>
            </a:r>
            <a:r>
              <a:rPr dirty="0" sz="2500" spc="-10" i="1">
                <a:latin typeface="Cambria"/>
                <a:cs typeface="Cambria"/>
              </a:rPr>
              <a:t>calls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17145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5">
                <a:latin typeface="Cambria"/>
                <a:cs typeface="Cambria"/>
              </a:rPr>
              <a:t>Iteration </a:t>
            </a:r>
            <a:r>
              <a:rPr dirty="0" sz="2500" spc="-5">
                <a:latin typeface="Cambria"/>
                <a:cs typeface="Cambria"/>
              </a:rPr>
              <a:t>and recursion each </a:t>
            </a:r>
            <a:r>
              <a:rPr dirty="0" sz="2500" spc="-30">
                <a:latin typeface="Cambria"/>
                <a:cs typeface="Cambria"/>
              </a:rPr>
              <a:t>involve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 i="1">
                <a:latin typeface="Cambria"/>
                <a:cs typeface="Cambria"/>
              </a:rPr>
              <a:t>termination test</a:t>
            </a:r>
            <a:r>
              <a:rPr dirty="0" sz="2500" spc="-10">
                <a:latin typeface="Cambria"/>
                <a:cs typeface="Cambria"/>
              </a:rPr>
              <a:t>:  </a:t>
            </a:r>
            <a:r>
              <a:rPr dirty="0" sz="2500" spc="-15">
                <a:latin typeface="Cambria"/>
                <a:cs typeface="Cambria"/>
              </a:rPr>
              <a:t>Iteration </a:t>
            </a:r>
            <a:r>
              <a:rPr dirty="0" sz="2500" spc="-10">
                <a:latin typeface="Cambria"/>
                <a:cs typeface="Cambria"/>
              </a:rPr>
              <a:t>terminates when the </a:t>
            </a:r>
            <a:r>
              <a:rPr dirty="0" sz="2500" spc="-10" i="1">
                <a:latin typeface="Cambria"/>
                <a:cs typeface="Cambria"/>
              </a:rPr>
              <a:t>loop-continuation  </a:t>
            </a:r>
            <a:r>
              <a:rPr dirty="0" sz="2500" spc="-10" i="1">
                <a:latin typeface="Cambria"/>
                <a:cs typeface="Cambria"/>
              </a:rPr>
              <a:t>condition fails</a:t>
            </a:r>
            <a:r>
              <a:rPr dirty="0" sz="2500" spc="-10">
                <a:latin typeface="Cambria"/>
                <a:cs typeface="Cambria"/>
              </a:rPr>
              <a:t>; </a:t>
            </a:r>
            <a:r>
              <a:rPr dirty="0" sz="2500" spc="-5">
                <a:latin typeface="Cambria"/>
                <a:cs typeface="Cambria"/>
              </a:rPr>
              <a:t>recursion </a:t>
            </a:r>
            <a:r>
              <a:rPr dirty="0" sz="2500" spc="-10">
                <a:latin typeface="Cambria"/>
                <a:cs typeface="Cambria"/>
              </a:rPr>
              <a:t>when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5" i="1">
                <a:latin typeface="Cambria"/>
                <a:cs typeface="Cambria"/>
              </a:rPr>
              <a:t>base </a:t>
            </a:r>
            <a:r>
              <a:rPr dirty="0" sz="2500" spc="-15" i="1">
                <a:latin typeface="Cambria"/>
                <a:cs typeface="Cambria"/>
              </a:rPr>
              <a:t>case </a:t>
            </a:r>
            <a:r>
              <a:rPr dirty="0" sz="2500" spc="-5" i="1">
                <a:latin typeface="Cambria"/>
                <a:cs typeface="Cambria"/>
              </a:rPr>
              <a:t>is</a:t>
            </a:r>
            <a:r>
              <a:rPr dirty="0" sz="2500" spc="90" i="1">
                <a:latin typeface="Cambria"/>
                <a:cs typeface="Cambria"/>
              </a:rPr>
              <a:t> </a:t>
            </a:r>
            <a:r>
              <a:rPr dirty="0" sz="2500" spc="-10" i="1">
                <a:latin typeface="Cambria"/>
                <a:cs typeface="Cambria"/>
              </a:rPr>
              <a:t>recognized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547242"/>
            <a:ext cx="72396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 spc="-5">
                <a:solidFill>
                  <a:srgbClr val="23B5A0"/>
                </a:solidFill>
              </a:rPr>
              <a:t>5.16	</a:t>
            </a:r>
            <a:r>
              <a:rPr dirty="0"/>
              <a:t>Recursion vs. Iteration</a:t>
            </a:r>
            <a:r>
              <a:rPr dirty="0" spc="-114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8973"/>
            <a:ext cx="8030209" cy="441642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marR="48260" indent="-342900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mbria"/>
                <a:cs typeface="Cambria"/>
              </a:rPr>
              <a:t>Iteration </a:t>
            </a:r>
            <a:r>
              <a:rPr dirty="0" sz="2400" spc="-5">
                <a:latin typeface="Cambria"/>
                <a:cs typeface="Cambria"/>
              </a:rPr>
              <a:t>with counter-controlled repetition and recursion  </a:t>
            </a:r>
            <a:r>
              <a:rPr dirty="0" sz="2400">
                <a:latin typeface="Cambria"/>
                <a:cs typeface="Cambria"/>
              </a:rPr>
              <a:t>each </a:t>
            </a:r>
            <a:r>
              <a:rPr dirty="0" sz="2400" spc="-10" i="1">
                <a:latin typeface="Cambria"/>
                <a:cs typeface="Cambria"/>
              </a:rPr>
              <a:t>gradually approach </a:t>
            </a:r>
            <a:r>
              <a:rPr dirty="0" sz="2400" spc="-5" i="1">
                <a:latin typeface="Cambria"/>
                <a:cs typeface="Cambria"/>
              </a:rPr>
              <a:t>termination</a:t>
            </a:r>
            <a:r>
              <a:rPr dirty="0" sz="2400" spc="-5">
                <a:latin typeface="Cambria"/>
                <a:cs typeface="Cambria"/>
              </a:rPr>
              <a:t>: </a:t>
            </a:r>
            <a:r>
              <a:rPr dirty="0" sz="2400" spc="-10">
                <a:latin typeface="Cambria"/>
                <a:cs typeface="Cambria"/>
              </a:rPr>
              <a:t>Iteration keeps  </a:t>
            </a:r>
            <a:r>
              <a:rPr dirty="0" sz="2400" spc="-5">
                <a:latin typeface="Cambria"/>
                <a:cs typeface="Cambria"/>
              </a:rPr>
              <a:t>modifying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counter </a:t>
            </a:r>
            <a:r>
              <a:rPr dirty="0" sz="2400">
                <a:latin typeface="Cambria"/>
                <a:cs typeface="Cambria"/>
              </a:rPr>
              <a:t>until </a:t>
            </a:r>
            <a:r>
              <a:rPr dirty="0" sz="2400" spc="-5">
                <a:latin typeface="Cambria"/>
                <a:cs typeface="Cambria"/>
              </a:rPr>
              <a:t>the counter </a:t>
            </a:r>
            <a:r>
              <a:rPr dirty="0" sz="2400">
                <a:latin typeface="Cambria"/>
                <a:cs typeface="Cambria"/>
              </a:rPr>
              <a:t>assumes a </a:t>
            </a:r>
            <a:r>
              <a:rPr dirty="0" sz="2400" spc="-15">
                <a:latin typeface="Cambria"/>
                <a:cs typeface="Cambria"/>
              </a:rPr>
              <a:t>value </a:t>
            </a:r>
            <a:r>
              <a:rPr dirty="0" sz="2400">
                <a:latin typeface="Cambria"/>
                <a:cs typeface="Cambria"/>
              </a:rPr>
              <a:t>that  </a:t>
            </a:r>
            <a:r>
              <a:rPr dirty="0" sz="2400" spc="-10">
                <a:latin typeface="Cambria"/>
                <a:cs typeface="Cambria"/>
              </a:rPr>
              <a:t>makes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 spc="-5" i="1">
                <a:latin typeface="Cambria"/>
                <a:cs typeface="Cambria"/>
              </a:rPr>
              <a:t>loop-continuation condition </a:t>
            </a:r>
            <a:r>
              <a:rPr dirty="0" sz="2400" spc="-10" i="1">
                <a:latin typeface="Cambria"/>
                <a:cs typeface="Cambria"/>
              </a:rPr>
              <a:t>fail</a:t>
            </a:r>
            <a:r>
              <a:rPr dirty="0" sz="2400" spc="-10">
                <a:latin typeface="Cambria"/>
                <a:cs typeface="Cambria"/>
              </a:rPr>
              <a:t>; </a:t>
            </a:r>
            <a:r>
              <a:rPr dirty="0" sz="2400" spc="-5">
                <a:latin typeface="Cambria"/>
                <a:cs typeface="Cambria"/>
              </a:rPr>
              <a:t>recursion </a:t>
            </a:r>
            <a:r>
              <a:rPr dirty="0" sz="2400" spc="-10">
                <a:latin typeface="Cambria"/>
                <a:cs typeface="Cambria"/>
              </a:rPr>
              <a:t>keeps  </a:t>
            </a:r>
            <a:r>
              <a:rPr dirty="0" sz="2400" spc="-5">
                <a:latin typeface="Cambria"/>
                <a:cs typeface="Cambria"/>
              </a:rPr>
              <a:t>producing </a:t>
            </a:r>
            <a:r>
              <a:rPr dirty="0" sz="2400">
                <a:latin typeface="Cambria"/>
                <a:cs typeface="Cambria"/>
              </a:rPr>
              <a:t>simpler </a:t>
            </a:r>
            <a:r>
              <a:rPr dirty="0" sz="2400" spc="-5">
                <a:latin typeface="Cambria"/>
                <a:cs typeface="Cambria"/>
              </a:rPr>
              <a:t>versions </a:t>
            </a:r>
            <a:r>
              <a:rPr dirty="0" sz="2400">
                <a:latin typeface="Cambria"/>
                <a:cs typeface="Cambria"/>
              </a:rPr>
              <a:t>of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>
                <a:latin typeface="Cambria"/>
                <a:cs typeface="Cambria"/>
              </a:rPr>
              <a:t>original </a:t>
            </a:r>
            <a:r>
              <a:rPr dirty="0" sz="2400" spc="-10">
                <a:latin typeface="Cambria"/>
                <a:cs typeface="Cambria"/>
              </a:rPr>
              <a:t>problem </a:t>
            </a:r>
            <a:r>
              <a:rPr dirty="0" sz="2400" spc="-5">
                <a:latin typeface="Cambria"/>
                <a:cs typeface="Cambria"/>
              </a:rPr>
              <a:t>until  the base </a:t>
            </a:r>
            <a:r>
              <a:rPr dirty="0" sz="2400">
                <a:latin typeface="Cambria"/>
                <a:cs typeface="Cambria"/>
              </a:rPr>
              <a:t>case is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reached.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mbria"/>
                <a:cs typeface="Cambria"/>
              </a:rPr>
              <a:t>Both iteration </a:t>
            </a:r>
            <a:r>
              <a:rPr dirty="0" sz="2400">
                <a:latin typeface="Cambria"/>
                <a:cs typeface="Cambria"/>
              </a:rPr>
              <a:t>and </a:t>
            </a:r>
            <a:r>
              <a:rPr dirty="0" sz="2400" spc="-5">
                <a:latin typeface="Cambria"/>
                <a:cs typeface="Cambria"/>
              </a:rPr>
              <a:t>recursion </a:t>
            </a:r>
            <a:r>
              <a:rPr dirty="0" sz="2400">
                <a:latin typeface="Cambria"/>
                <a:cs typeface="Cambria"/>
              </a:rPr>
              <a:t>can occur </a:t>
            </a:r>
            <a:r>
              <a:rPr dirty="0" sz="2400" spc="-5" i="1">
                <a:latin typeface="Cambria"/>
                <a:cs typeface="Cambria"/>
              </a:rPr>
              <a:t>infinitely</a:t>
            </a:r>
            <a:r>
              <a:rPr dirty="0" sz="2400" spc="-5">
                <a:latin typeface="Cambria"/>
                <a:cs typeface="Cambria"/>
              </a:rPr>
              <a:t>: An</a:t>
            </a:r>
            <a:r>
              <a:rPr dirty="0" sz="2400" spc="-114">
                <a:latin typeface="Cambria"/>
                <a:cs typeface="Cambria"/>
              </a:rPr>
              <a:t> </a:t>
            </a:r>
            <a:r>
              <a:rPr dirty="0" sz="2400" spc="-5" i="1">
                <a:latin typeface="Cambria"/>
                <a:cs typeface="Cambria"/>
              </a:rPr>
              <a:t>infinite  </a:t>
            </a:r>
            <a:r>
              <a:rPr dirty="0" sz="2400" spc="-5" i="1">
                <a:latin typeface="Cambria"/>
                <a:cs typeface="Cambria"/>
              </a:rPr>
              <a:t>loop </a:t>
            </a:r>
            <a:r>
              <a:rPr dirty="0" sz="2400" spc="-5">
                <a:latin typeface="Cambria"/>
                <a:cs typeface="Cambria"/>
              </a:rPr>
              <a:t>occurs with </a:t>
            </a:r>
            <a:r>
              <a:rPr dirty="0" sz="2400" spc="-10">
                <a:latin typeface="Cambria"/>
                <a:cs typeface="Cambria"/>
              </a:rPr>
              <a:t>iteration </a:t>
            </a:r>
            <a:r>
              <a:rPr dirty="0" sz="2400">
                <a:latin typeface="Cambria"/>
                <a:cs typeface="Cambria"/>
              </a:rPr>
              <a:t>if </a:t>
            </a:r>
            <a:r>
              <a:rPr dirty="0" sz="2400" spc="-5">
                <a:latin typeface="Cambria"/>
                <a:cs typeface="Cambria"/>
              </a:rPr>
              <a:t>the loop-continuation </a:t>
            </a:r>
            <a:r>
              <a:rPr dirty="0" sz="2400" spc="-10">
                <a:latin typeface="Cambria"/>
                <a:cs typeface="Cambria"/>
              </a:rPr>
              <a:t>test  </a:t>
            </a:r>
            <a:r>
              <a:rPr dirty="0" sz="2400" spc="-15">
                <a:latin typeface="Cambria"/>
                <a:cs typeface="Cambria"/>
              </a:rPr>
              <a:t>never </a:t>
            </a:r>
            <a:r>
              <a:rPr dirty="0" sz="2400" spc="-5">
                <a:latin typeface="Cambria"/>
                <a:cs typeface="Cambria"/>
              </a:rPr>
              <a:t>becomes false; infinite recursion </a:t>
            </a:r>
            <a:r>
              <a:rPr dirty="0" sz="2400">
                <a:latin typeface="Cambria"/>
                <a:cs typeface="Cambria"/>
              </a:rPr>
              <a:t>occurs if </a:t>
            </a:r>
            <a:r>
              <a:rPr dirty="0" sz="2400" spc="-5">
                <a:latin typeface="Cambria"/>
                <a:cs typeface="Cambria"/>
              </a:rPr>
              <a:t>the  recursion step </a:t>
            </a:r>
            <a:r>
              <a:rPr dirty="0" sz="2400">
                <a:latin typeface="Cambria"/>
                <a:cs typeface="Cambria"/>
              </a:rPr>
              <a:t>does </a:t>
            </a:r>
            <a:r>
              <a:rPr dirty="0" sz="2400" spc="-5" i="1">
                <a:latin typeface="Cambria"/>
                <a:cs typeface="Cambria"/>
              </a:rPr>
              <a:t>not </a:t>
            </a:r>
            <a:r>
              <a:rPr dirty="0" sz="2400" spc="-10">
                <a:latin typeface="Cambria"/>
                <a:cs typeface="Cambria"/>
              </a:rPr>
              <a:t>reduce </a:t>
            </a:r>
            <a:r>
              <a:rPr dirty="0" sz="2400">
                <a:latin typeface="Cambria"/>
                <a:cs typeface="Cambria"/>
              </a:rPr>
              <a:t>the </a:t>
            </a:r>
            <a:r>
              <a:rPr dirty="0" sz="2400" spc="-10">
                <a:latin typeface="Cambria"/>
                <a:cs typeface="Cambria"/>
              </a:rPr>
              <a:t>problem </a:t>
            </a:r>
            <a:r>
              <a:rPr dirty="0" sz="2400">
                <a:latin typeface="Cambria"/>
                <a:cs typeface="Cambria"/>
              </a:rPr>
              <a:t>each </a:t>
            </a:r>
            <a:r>
              <a:rPr dirty="0" sz="2400" spc="-5">
                <a:latin typeface="Cambria"/>
                <a:cs typeface="Cambria"/>
              </a:rPr>
              <a:t>time </a:t>
            </a:r>
            <a:r>
              <a:rPr dirty="0" sz="2400">
                <a:latin typeface="Cambria"/>
                <a:cs typeface="Cambria"/>
              </a:rPr>
              <a:t>in a  manner </a:t>
            </a:r>
            <a:r>
              <a:rPr dirty="0" sz="2400" spc="-5">
                <a:latin typeface="Cambria"/>
                <a:cs typeface="Cambria"/>
              </a:rPr>
              <a:t>that </a:t>
            </a:r>
            <a:r>
              <a:rPr dirty="0" sz="2400" spc="-10">
                <a:latin typeface="Cambria"/>
                <a:cs typeface="Cambria"/>
              </a:rPr>
              <a:t>converges </a:t>
            </a:r>
            <a:r>
              <a:rPr dirty="0" sz="2400">
                <a:latin typeface="Cambria"/>
                <a:cs typeface="Cambria"/>
              </a:rPr>
              <a:t>on </a:t>
            </a:r>
            <a:r>
              <a:rPr dirty="0" sz="2400" spc="-5">
                <a:latin typeface="Cambria"/>
                <a:cs typeface="Cambria"/>
              </a:rPr>
              <a:t>the base </a:t>
            </a:r>
            <a:r>
              <a:rPr dirty="0" sz="2400">
                <a:latin typeface="Cambria"/>
                <a:cs typeface="Cambria"/>
              </a:rPr>
              <a:t>case. </a:t>
            </a:r>
            <a:r>
              <a:rPr dirty="0" sz="2400" spc="-5">
                <a:latin typeface="Cambria"/>
                <a:cs typeface="Cambria"/>
              </a:rPr>
              <a:t>Infinite iteration  </a:t>
            </a:r>
            <a:r>
              <a:rPr dirty="0" sz="2400">
                <a:latin typeface="Cambria"/>
                <a:cs typeface="Cambria"/>
              </a:rPr>
              <a:t>and </a:t>
            </a:r>
            <a:r>
              <a:rPr dirty="0" sz="2400" spc="-5">
                <a:latin typeface="Cambria"/>
                <a:cs typeface="Cambria"/>
              </a:rPr>
              <a:t>recursion </a:t>
            </a:r>
            <a:r>
              <a:rPr dirty="0" sz="2400" spc="-10">
                <a:latin typeface="Cambria"/>
                <a:cs typeface="Cambria"/>
              </a:rPr>
              <a:t>typically </a:t>
            </a:r>
            <a:r>
              <a:rPr dirty="0" sz="2400">
                <a:latin typeface="Cambria"/>
                <a:cs typeface="Cambria"/>
              </a:rPr>
              <a:t>occur as a </a:t>
            </a:r>
            <a:r>
              <a:rPr dirty="0" sz="2400" spc="-5">
                <a:latin typeface="Cambria"/>
                <a:cs typeface="Cambria"/>
              </a:rPr>
              <a:t>result </a:t>
            </a:r>
            <a:r>
              <a:rPr dirty="0" sz="2400">
                <a:latin typeface="Cambria"/>
                <a:cs typeface="Cambria"/>
              </a:rPr>
              <a:t>of </a:t>
            </a:r>
            <a:r>
              <a:rPr dirty="0" sz="2400" spc="-5">
                <a:latin typeface="Cambria"/>
                <a:cs typeface="Cambria"/>
              </a:rPr>
              <a:t>errors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355600">
              <a:lnSpc>
                <a:spcPts val="2595"/>
              </a:lnSpc>
            </a:pPr>
            <a:r>
              <a:rPr dirty="0" sz="2400" spc="-20">
                <a:latin typeface="Cambria"/>
                <a:cs typeface="Cambria"/>
              </a:rPr>
              <a:t>program’s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logic.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547242"/>
            <a:ext cx="72396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 spc="-5">
                <a:solidFill>
                  <a:srgbClr val="23B5A0"/>
                </a:solidFill>
              </a:rPr>
              <a:t>5.16	</a:t>
            </a:r>
            <a:r>
              <a:rPr dirty="0"/>
              <a:t>Recursion vs. Iteration</a:t>
            </a:r>
            <a:r>
              <a:rPr dirty="0" spc="-114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736"/>
            <a:ext cx="7902575" cy="25133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Recursion </a:t>
            </a:r>
            <a:r>
              <a:rPr dirty="0" sz="3200">
                <a:latin typeface="Cambria"/>
                <a:cs typeface="Cambria"/>
              </a:rPr>
              <a:t>has </a:t>
            </a:r>
            <a:r>
              <a:rPr dirty="0" sz="3200" spc="-20">
                <a:latin typeface="Cambria"/>
                <a:cs typeface="Cambria"/>
              </a:rPr>
              <a:t>many </a:t>
            </a:r>
            <a:r>
              <a:rPr dirty="0" sz="3200" spc="-15">
                <a:latin typeface="Cambria"/>
                <a:cs typeface="Cambria"/>
              </a:rPr>
              <a:t>negatives.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It </a:t>
            </a:r>
            <a:r>
              <a:rPr dirty="0" sz="3200" spc="-10" i="1">
                <a:latin typeface="Cambria"/>
                <a:cs typeface="Cambria"/>
              </a:rPr>
              <a:t>repeatedly </a:t>
            </a:r>
            <a:r>
              <a:rPr dirty="0" sz="3200" spc="-25">
                <a:latin typeface="Cambria"/>
                <a:cs typeface="Cambria"/>
              </a:rPr>
              <a:t>invokes </a:t>
            </a:r>
            <a:r>
              <a:rPr dirty="0" sz="3200" spc="-5">
                <a:latin typeface="Cambria"/>
                <a:cs typeface="Cambria"/>
              </a:rPr>
              <a:t>the mechanism, and  consequently the </a:t>
            </a:r>
            <a:r>
              <a:rPr dirty="0" sz="3200" spc="-10" i="1">
                <a:latin typeface="Cambria"/>
                <a:cs typeface="Cambria"/>
              </a:rPr>
              <a:t>overhead, </a:t>
            </a:r>
            <a:r>
              <a:rPr dirty="0" sz="3200" i="1">
                <a:latin typeface="Cambria"/>
                <a:cs typeface="Cambria"/>
              </a:rPr>
              <a:t>of </a:t>
            </a:r>
            <a:r>
              <a:rPr dirty="0" sz="3200" spc="-5" i="1">
                <a:latin typeface="Cambria"/>
                <a:cs typeface="Cambria"/>
              </a:rPr>
              <a:t>function</a:t>
            </a:r>
            <a:r>
              <a:rPr dirty="0" sz="3200" spc="-75" i="1">
                <a:latin typeface="Cambria"/>
                <a:cs typeface="Cambria"/>
              </a:rPr>
              <a:t> </a:t>
            </a:r>
            <a:r>
              <a:rPr dirty="0" sz="3200" spc="-5" i="1">
                <a:latin typeface="Cambria"/>
                <a:cs typeface="Cambria"/>
              </a:rPr>
              <a:t>calls</a:t>
            </a:r>
            <a:r>
              <a:rPr dirty="0" sz="3200" spc="-5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L="355600" marR="64579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This can </a:t>
            </a:r>
            <a:r>
              <a:rPr dirty="0" sz="3200" spc="-5">
                <a:latin typeface="Cambria"/>
                <a:cs typeface="Cambria"/>
              </a:rPr>
              <a:t>be </a:t>
            </a:r>
            <a:r>
              <a:rPr dirty="0" sz="3200" spc="-15">
                <a:latin typeface="Cambria"/>
                <a:cs typeface="Cambria"/>
              </a:rPr>
              <a:t>expensive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5">
                <a:latin typeface="Cambria"/>
                <a:cs typeface="Cambria"/>
              </a:rPr>
              <a:t>both</a:t>
            </a:r>
            <a:r>
              <a:rPr dirty="0" sz="3200" spc="-7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processor  time and memory </a:t>
            </a:r>
            <a:r>
              <a:rPr dirty="0" sz="3200">
                <a:latin typeface="Cambria"/>
                <a:cs typeface="Cambria"/>
              </a:rPr>
              <a:t>space.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547242"/>
            <a:ext cx="72396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 spc="-5">
                <a:solidFill>
                  <a:srgbClr val="23B5A0"/>
                </a:solidFill>
              </a:rPr>
              <a:t>5.16	</a:t>
            </a:r>
            <a:r>
              <a:rPr dirty="0"/>
              <a:t>Recursion vs. Iteration</a:t>
            </a:r>
            <a:r>
              <a:rPr dirty="0" spc="-114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7904480" cy="4123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7368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Each </a:t>
            </a:r>
            <a:r>
              <a:rPr dirty="0" sz="3200" spc="-20">
                <a:latin typeface="Cambria"/>
                <a:cs typeface="Cambria"/>
              </a:rPr>
              <a:t>recursive </a:t>
            </a:r>
            <a:r>
              <a:rPr dirty="0" sz="3200">
                <a:latin typeface="Cambria"/>
                <a:cs typeface="Cambria"/>
              </a:rPr>
              <a:t>call causes </a:t>
            </a:r>
            <a:r>
              <a:rPr dirty="0" sz="3200" spc="-5" i="1">
                <a:latin typeface="Cambria"/>
                <a:cs typeface="Cambria"/>
              </a:rPr>
              <a:t>another </a:t>
            </a:r>
            <a:r>
              <a:rPr dirty="0" sz="3200" spc="-20" i="1">
                <a:latin typeface="Cambria"/>
                <a:cs typeface="Cambria"/>
              </a:rPr>
              <a:t>copy </a:t>
            </a:r>
            <a:r>
              <a:rPr dirty="0" sz="3200">
                <a:latin typeface="Cambria"/>
                <a:cs typeface="Cambria"/>
              </a:rPr>
              <a:t>of 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function </a:t>
            </a:r>
            <a:r>
              <a:rPr dirty="0" sz="3200" spc="-10">
                <a:latin typeface="Cambria"/>
                <a:cs typeface="Cambria"/>
              </a:rPr>
              <a:t>(actually </a:t>
            </a:r>
            <a:r>
              <a:rPr dirty="0" sz="3200" spc="-15">
                <a:latin typeface="Cambria"/>
                <a:cs typeface="Cambria"/>
              </a:rPr>
              <a:t>only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0">
                <a:latin typeface="Cambria"/>
                <a:cs typeface="Cambria"/>
              </a:rPr>
              <a:t>function’s  variables)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ambria"/>
                <a:cs typeface="Cambria"/>
              </a:rPr>
              <a:t>be </a:t>
            </a:r>
            <a:r>
              <a:rPr dirty="0" sz="3200" spc="-10">
                <a:latin typeface="Cambria"/>
                <a:cs typeface="Cambria"/>
              </a:rPr>
              <a:t>created; </a:t>
            </a:r>
            <a:r>
              <a:rPr dirty="0" sz="3200" spc="-5">
                <a:latin typeface="Cambria"/>
                <a:cs typeface="Cambria"/>
              </a:rPr>
              <a:t>this </a:t>
            </a:r>
            <a:r>
              <a:rPr dirty="0" sz="3200">
                <a:latin typeface="Cambria"/>
                <a:cs typeface="Cambria"/>
              </a:rPr>
              <a:t>can consume  </a:t>
            </a:r>
            <a:r>
              <a:rPr dirty="0" sz="3200" spc="-5" i="1">
                <a:latin typeface="Cambria"/>
                <a:cs typeface="Cambria"/>
              </a:rPr>
              <a:t>considerable</a:t>
            </a:r>
            <a:r>
              <a:rPr dirty="0" sz="3200" spc="-30" i="1">
                <a:latin typeface="Cambria"/>
                <a:cs typeface="Cambria"/>
              </a:rPr>
              <a:t> </a:t>
            </a:r>
            <a:r>
              <a:rPr dirty="0" sz="3200" i="1">
                <a:latin typeface="Cambria"/>
                <a:cs typeface="Cambria"/>
              </a:rPr>
              <a:t>memory</a:t>
            </a:r>
            <a:r>
              <a:rPr dirty="0" sz="320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mbria"/>
                <a:cs typeface="Cambria"/>
              </a:rPr>
              <a:t>Iteration </a:t>
            </a:r>
            <a:r>
              <a:rPr dirty="0" sz="3200" spc="-10">
                <a:latin typeface="Cambria"/>
                <a:cs typeface="Cambria"/>
              </a:rPr>
              <a:t>normally </a:t>
            </a:r>
            <a:r>
              <a:rPr dirty="0" sz="3200">
                <a:latin typeface="Cambria"/>
                <a:cs typeface="Cambria"/>
              </a:rPr>
              <a:t>occurs </a:t>
            </a:r>
            <a:r>
              <a:rPr dirty="0" sz="3200" spc="-5">
                <a:latin typeface="Cambria"/>
                <a:cs typeface="Cambria"/>
              </a:rPr>
              <a:t>within </a:t>
            </a:r>
            <a:r>
              <a:rPr dirty="0" sz="3200">
                <a:latin typeface="Cambria"/>
                <a:cs typeface="Cambria"/>
              </a:rPr>
              <a:t>a function,  so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5">
                <a:latin typeface="Cambria"/>
                <a:cs typeface="Cambria"/>
              </a:rPr>
              <a:t>overhead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10">
                <a:latin typeface="Cambria"/>
                <a:cs typeface="Cambria"/>
              </a:rPr>
              <a:t>repeated </a:t>
            </a:r>
            <a:r>
              <a:rPr dirty="0" sz="3200">
                <a:latin typeface="Cambria"/>
                <a:cs typeface="Cambria"/>
              </a:rPr>
              <a:t>function </a:t>
            </a:r>
            <a:r>
              <a:rPr dirty="0" sz="3200" spc="-5">
                <a:latin typeface="Cambria"/>
                <a:cs typeface="Cambria"/>
              </a:rPr>
              <a:t>calls  and </a:t>
            </a:r>
            <a:r>
              <a:rPr dirty="0" sz="3200" spc="-25">
                <a:latin typeface="Cambria"/>
                <a:cs typeface="Cambria"/>
              </a:rPr>
              <a:t>extra </a:t>
            </a:r>
            <a:r>
              <a:rPr dirty="0" sz="3200" spc="-5">
                <a:latin typeface="Cambria"/>
                <a:cs typeface="Cambria"/>
              </a:rPr>
              <a:t>memory assignment </a:t>
            </a:r>
            <a:r>
              <a:rPr dirty="0" sz="3200">
                <a:latin typeface="Cambria"/>
                <a:cs typeface="Cambria"/>
              </a:rPr>
              <a:t>is</a:t>
            </a:r>
            <a:r>
              <a:rPr dirty="0" sz="3200" spc="4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omitted.</a:t>
            </a:r>
            <a:endParaRPr sz="3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So </a:t>
            </a:r>
            <a:r>
              <a:rPr dirty="0" sz="3200" spc="-35">
                <a:latin typeface="Cambria"/>
                <a:cs typeface="Cambria"/>
              </a:rPr>
              <a:t>why </a:t>
            </a:r>
            <a:r>
              <a:rPr dirty="0" sz="3200">
                <a:latin typeface="Cambria"/>
                <a:cs typeface="Cambria"/>
              </a:rPr>
              <a:t>choose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recursion?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831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9233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197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547242"/>
            <a:ext cx="72396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 spc="-5">
                <a:solidFill>
                  <a:srgbClr val="23B5A0"/>
                </a:solidFill>
              </a:rPr>
              <a:t>5.16	</a:t>
            </a:r>
            <a:r>
              <a:rPr dirty="0"/>
              <a:t>Recursion vs. Iteration</a:t>
            </a:r>
            <a:r>
              <a:rPr dirty="0" spc="-114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765492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mbria"/>
                <a:cs typeface="Cambria"/>
              </a:rPr>
              <a:t>Figure </a:t>
            </a:r>
            <a:r>
              <a:rPr dirty="0" sz="3200">
                <a:latin typeface="Cambria"/>
                <a:cs typeface="Cambria"/>
              </a:rPr>
              <a:t>5.21 </a:t>
            </a:r>
            <a:r>
              <a:rPr dirty="0" sz="3200" spc="-5">
                <a:latin typeface="Cambria"/>
                <a:cs typeface="Cambria"/>
              </a:rPr>
              <a:t>summarizes </a:t>
            </a:r>
            <a:r>
              <a:rPr dirty="0" sz="3200" spc="-25">
                <a:latin typeface="Cambria"/>
                <a:cs typeface="Cambria"/>
              </a:rPr>
              <a:t>by </a:t>
            </a:r>
            <a:r>
              <a:rPr dirty="0" sz="3200" spc="-5">
                <a:latin typeface="Cambria"/>
                <a:cs typeface="Cambria"/>
              </a:rPr>
              <a:t>chapter the </a:t>
            </a:r>
            <a:r>
              <a:rPr dirty="0" sz="3200">
                <a:latin typeface="Cambria"/>
                <a:cs typeface="Cambria"/>
              </a:rPr>
              <a:t>31  </a:t>
            </a:r>
            <a:r>
              <a:rPr dirty="0" sz="3200" spc="-5">
                <a:latin typeface="Cambria"/>
                <a:cs typeface="Cambria"/>
              </a:rPr>
              <a:t>recursion </a:t>
            </a:r>
            <a:r>
              <a:rPr dirty="0" sz="3200" spc="-15">
                <a:latin typeface="Cambria"/>
                <a:cs typeface="Cambria"/>
              </a:rPr>
              <a:t>examples </a:t>
            </a:r>
            <a:r>
              <a:rPr dirty="0" sz="3200" spc="-5">
                <a:latin typeface="Cambria"/>
                <a:cs typeface="Cambria"/>
              </a:rPr>
              <a:t>and </a:t>
            </a:r>
            <a:r>
              <a:rPr dirty="0" sz="3200" spc="-20">
                <a:latin typeface="Cambria"/>
                <a:cs typeface="Cambria"/>
              </a:rPr>
              <a:t>exercises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5">
                <a:latin typeface="Cambria"/>
                <a:cs typeface="Cambria"/>
              </a:rPr>
              <a:t>the  text.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9233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198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5951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9233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199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623" y="457835"/>
            <a:ext cx="8540633" cy="3662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641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1981" y="6465214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547242"/>
            <a:ext cx="72396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 spc="-5">
                <a:solidFill>
                  <a:srgbClr val="23B5A0"/>
                </a:solidFill>
              </a:rPr>
              <a:t>5.16	</a:t>
            </a:r>
            <a:r>
              <a:rPr dirty="0"/>
              <a:t>Recursion vs. Iteration</a:t>
            </a:r>
            <a:r>
              <a:rPr dirty="0" spc="-114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349"/>
            <a:ext cx="7802880" cy="3836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Good </a:t>
            </a:r>
            <a:r>
              <a:rPr dirty="0" sz="2500" spc="-15">
                <a:latin typeface="Cambria"/>
                <a:cs typeface="Cambria"/>
              </a:rPr>
              <a:t>software </a:t>
            </a:r>
            <a:r>
              <a:rPr dirty="0" sz="2500" spc="-5">
                <a:latin typeface="Cambria"/>
                <a:cs typeface="Cambria"/>
              </a:rPr>
              <a:t>engineering is</a:t>
            </a:r>
            <a:r>
              <a:rPr dirty="0" sz="2500" spc="145">
                <a:latin typeface="Cambria"/>
                <a:cs typeface="Cambria"/>
              </a:rPr>
              <a:t> </a:t>
            </a:r>
            <a:r>
              <a:rPr dirty="0" sz="2500">
                <a:latin typeface="Cambria"/>
                <a:cs typeface="Cambria"/>
              </a:rPr>
              <a:t>important.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High </a:t>
            </a:r>
            <a:r>
              <a:rPr dirty="0" sz="2500" spc="-10">
                <a:latin typeface="Cambria"/>
                <a:cs typeface="Cambria"/>
              </a:rPr>
              <a:t>performance </a:t>
            </a:r>
            <a:r>
              <a:rPr dirty="0" sz="2500" spc="-5">
                <a:latin typeface="Cambria"/>
                <a:cs typeface="Cambria"/>
              </a:rPr>
              <a:t>is</a:t>
            </a:r>
            <a:r>
              <a:rPr dirty="0" sz="2500" spc="70">
                <a:latin typeface="Cambria"/>
                <a:cs typeface="Cambria"/>
              </a:rPr>
              <a:t> </a:t>
            </a:r>
            <a:r>
              <a:rPr dirty="0" sz="2500">
                <a:latin typeface="Cambria"/>
                <a:cs typeface="Cambria"/>
              </a:rPr>
              <a:t>important.</a:t>
            </a:r>
            <a:endParaRPr sz="2500">
              <a:latin typeface="Cambria"/>
              <a:cs typeface="Cambria"/>
            </a:endParaRPr>
          </a:p>
          <a:p>
            <a:pPr marL="355600" marR="328930" indent="-342900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25">
                <a:latin typeface="Cambria"/>
                <a:cs typeface="Cambria"/>
              </a:rPr>
              <a:t>Unfortunately, </a:t>
            </a:r>
            <a:r>
              <a:rPr dirty="0" sz="2500" spc="-10">
                <a:latin typeface="Cambria"/>
                <a:cs typeface="Cambria"/>
              </a:rPr>
              <a:t>these </a:t>
            </a:r>
            <a:r>
              <a:rPr dirty="0" sz="2500" spc="-5">
                <a:latin typeface="Cambria"/>
                <a:cs typeface="Cambria"/>
              </a:rPr>
              <a:t>goals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10">
                <a:latin typeface="Cambria"/>
                <a:cs typeface="Cambria"/>
              </a:rPr>
              <a:t>often </a:t>
            </a:r>
            <a:r>
              <a:rPr dirty="0" sz="2500" spc="-5">
                <a:latin typeface="Cambria"/>
                <a:cs typeface="Cambria"/>
              </a:rPr>
              <a:t>at odds </a:t>
            </a:r>
            <a:r>
              <a:rPr dirty="0" sz="2500" spc="-10">
                <a:latin typeface="Cambria"/>
                <a:cs typeface="Cambria"/>
              </a:rPr>
              <a:t>with </a:t>
            </a:r>
            <a:r>
              <a:rPr dirty="0" sz="2500" spc="-5">
                <a:latin typeface="Cambria"/>
                <a:cs typeface="Cambria"/>
              </a:rPr>
              <a:t>one  </a:t>
            </a:r>
            <a:r>
              <a:rPr dirty="0" sz="2500" spc="-40">
                <a:latin typeface="Cambria"/>
                <a:cs typeface="Cambria"/>
              </a:rPr>
              <a:t>another.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Good </a:t>
            </a:r>
            <a:r>
              <a:rPr dirty="0" sz="2500" spc="-15">
                <a:latin typeface="Cambria"/>
                <a:cs typeface="Cambria"/>
              </a:rPr>
              <a:t>software </a:t>
            </a:r>
            <a:r>
              <a:rPr dirty="0" sz="2500" spc="-5">
                <a:latin typeface="Cambria"/>
                <a:cs typeface="Cambria"/>
              </a:rPr>
              <a:t>engineering is </a:t>
            </a:r>
            <a:r>
              <a:rPr dirty="0" sz="2500" spc="-30">
                <a:latin typeface="Cambria"/>
                <a:cs typeface="Cambria"/>
              </a:rPr>
              <a:t>key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making </a:t>
            </a:r>
            <a:r>
              <a:rPr dirty="0" sz="2500" spc="-15">
                <a:latin typeface="Cambria"/>
                <a:cs typeface="Cambria"/>
              </a:rPr>
              <a:t>more  </a:t>
            </a:r>
            <a:r>
              <a:rPr dirty="0" sz="2500" spc="-5">
                <a:latin typeface="Cambria"/>
                <a:cs typeface="Cambria"/>
              </a:rPr>
              <a:t>manageable </a:t>
            </a:r>
            <a:r>
              <a:rPr dirty="0" sz="2500" spc="-10">
                <a:latin typeface="Cambria"/>
                <a:cs typeface="Cambria"/>
              </a:rPr>
              <a:t>the task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5">
                <a:latin typeface="Cambria"/>
                <a:cs typeface="Cambria"/>
              </a:rPr>
              <a:t>developing </a:t>
            </a:r>
            <a:r>
              <a:rPr dirty="0" sz="2500" spc="-10">
                <a:latin typeface="Cambria"/>
                <a:cs typeface="Cambria"/>
              </a:rPr>
              <a:t>the larger </a:t>
            </a:r>
            <a:r>
              <a:rPr dirty="0" sz="2500" spc="-5">
                <a:latin typeface="Cambria"/>
                <a:cs typeface="Cambria"/>
              </a:rPr>
              <a:t>and </a:t>
            </a:r>
            <a:r>
              <a:rPr dirty="0" sz="2500" spc="-15">
                <a:latin typeface="Cambria"/>
                <a:cs typeface="Cambria"/>
              </a:rPr>
              <a:t>more  </a:t>
            </a:r>
            <a:r>
              <a:rPr dirty="0" sz="2500" spc="-10">
                <a:latin typeface="Cambria"/>
                <a:cs typeface="Cambria"/>
              </a:rPr>
              <a:t>complex </a:t>
            </a:r>
            <a:r>
              <a:rPr dirty="0" sz="2500" spc="-15">
                <a:latin typeface="Cambria"/>
                <a:cs typeface="Cambria"/>
              </a:rPr>
              <a:t>software systems </a:t>
            </a:r>
            <a:r>
              <a:rPr dirty="0" sz="2500" spc="-20">
                <a:latin typeface="Cambria"/>
                <a:cs typeface="Cambria"/>
              </a:rPr>
              <a:t>we</a:t>
            </a:r>
            <a:r>
              <a:rPr dirty="0" sz="2500" spc="15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need.</a:t>
            </a:r>
            <a:endParaRPr sz="2500">
              <a:latin typeface="Cambria"/>
              <a:cs typeface="Cambria"/>
            </a:endParaRPr>
          </a:p>
          <a:p>
            <a:pPr algn="just" marL="355600" marR="34925" indent="-3429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High </a:t>
            </a:r>
            <a:r>
              <a:rPr dirty="0" sz="2500" spc="-10">
                <a:latin typeface="Cambria"/>
                <a:cs typeface="Cambria"/>
              </a:rPr>
              <a:t>performance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30">
                <a:latin typeface="Cambria"/>
                <a:cs typeface="Cambria"/>
              </a:rPr>
              <a:t>key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realizing the </a:t>
            </a:r>
            <a:r>
              <a:rPr dirty="0" sz="2500" spc="-15">
                <a:latin typeface="Cambria"/>
                <a:cs typeface="Cambria"/>
              </a:rPr>
              <a:t>systems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the  future </a:t>
            </a:r>
            <a:r>
              <a:rPr dirty="0" sz="2500" spc="-5">
                <a:latin typeface="Cambria"/>
                <a:cs typeface="Cambria"/>
              </a:rPr>
              <a:t>that </a:t>
            </a:r>
            <a:r>
              <a:rPr dirty="0" sz="2500" spc="-10">
                <a:latin typeface="Cambria"/>
                <a:cs typeface="Cambria"/>
              </a:rPr>
              <a:t>will </a:t>
            </a:r>
            <a:r>
              <a:rPr dirty="0" sz="2500" spc="-5">
                <a:latin typeface="Cambria"/>
                <a:cs typeface="Cambria"/>
              </a:rPr>
              <a:t>place </a:t>
            </a:r>
            <a:r>
              <a:rPr dirty="0" sz="2500" spc="-25">
                <a:latin typeface="Cambria"/>
                <a:cs typeface="Cambria"/>
              </a:rPr>
              <a:t>ever </a:t>
            </a:r>
            <a:r>
              <a:rPr dirty="0" sz="2500" spc="-15">
                <a:latin typeface="Cambria"/>
                <a:cs typeface="Cambria"/>
              </a:rPr>
              <a:t>greater </a:t>
            </a:r>
            <a:r>
              <a:rPr dirty="0" sz="2500" spc="-5">
                <a:latin typeface="Cambria"/>
                <a:cs typeface="Cambria"/>
              </a:rPr>
              <a:t>computing demands  on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20">
                <a:latin typeface="Cambria"/>
                <a:cs typeface="Cambria"/>
              </a:rPr>
              <a:t>hardware.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Where </a:t>
            </a:r>
            <a:r>
              <a:rPr dirty="0" sz="2500" spc="-5">
                <a:latin typeface="Cambria"/>
                <a:cs typeface="Cambria"/>
              </a:rPr>
              <a:t>do functions fit in</a:t>
            </a:r>
            <a:r>
              <a:rPr dirty="0" sz="2500" spc="8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here?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9233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831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201</a:t>
            </a:fld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2289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201</a:t>
            </a:fld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057" y="547242"/>
            <a:ext cx="5946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pc="-5">
                <a:solidFill>
                  <a:srgbClr val="23B5A0"/>
                </a:solidFill>
              </a:rPr>
              <a:t>5.17	</a:t>
            </a:r>
            <a:r>
              <a:rPr dirty="0" spc="-5"/>
              <a:t>Secure C</a:t>
            </a:r>
            <a:r>
              <a:rPr dirty="0" spc="-65"/>
              <a:t> </a:t>
            </a:r>
            <a:r>
              <a:rPr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5821"/>
            <a:ext cx="7962265" cy="4103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1920">
              <a:lnSpc>
                <a:spcPts val="2850"/>
              </a:lnSpc>
              <a:spcBef>
                <a:spcPts val="95"/>
              </a:spcBef>
            </a:pPr>
            <a:r>
              <a:rPr dirty="0" sz="2500" spc="-5" b="1" i="1">
                <a:latin typeface="Cambria"/>
                <a:cs typeface="Cambria"/>
              </a:rPr>
              <a:t>Secure </a:t>
            </a:r>
            <a:r>
              <a:rPr dirty="0" sz="2500" spc="-15" b="1" i="1">
                <a:latin typeface="Cambria"/>
                <a:cs typeface="Cambria"/>
              </a:rPr>
              <a:t>Random </a:t>
            </a:r>
            <a:r>
              <a:rPr dirty="0" sz="2500" spc="-5" b="1" i="1">
                <a:latin typeface="Cambria"/>
                <a:cs typeface="Cambria"/>
              </a:rPr>
              <a:t>Numbers</a:t>
            </a:r>
            <a:endParaRPr sz="2500">
              <a:latin typeface="Cambria"/>
              <a:cs typeface="Cambria"/>
            </a:endParaRPr>
          </a:p>
          <a:p>
            <a:pPr marL="355600" marR="1018540" indent="-342900">
              <a:lnSpc>
                <a:spcPct val="7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C </a:t>
            </a:r>
            <a:r>
              <a:rPr dirty="0" sz="2500" spc="-10">
                <a:latin typeface="Cambria"/>
                <a:cs typeface="Cambria"/>
              </a:rPr>
              <a:t>standard </a:t>
            </a:r>
            <a:r>
              <a:rPr dirty="0" sz="2500" spc="-15">
                <a:latin typeface="Cambria"/>
                <a:cs typeface="Cambria"/>
              </a:rPr>
              <a:t>library </a:t>
            </a:r>
            <a:r>
              <a:rPr dirty="0" sz="2500" spc="-5">
                <a:latin typeface="Cambria"/>
                <a:cs typeface="Cambria"/>
              </a:rPr>
              <a:t>does </a:t>
            </a:r>
            <a:r>
              <a:rPr dirty="0" sz="2500" spc="-10">
                <a:latin typeface="Cambria"/>
                <a:cs typeface="Cambria"/>
              </a:rPr>
              <a:t>not </a:t>
            </a:r>
            <a:r>
              <a:rPr dirty="0" sz="2500" spc="-15">
                <a:latin typeface="Cambria"/>
                <a:cs typeface="Cambria"/>
              </a:rPr>
              <a:t>provide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secure  </a:t>
            </a:r>
            <a:r>
              <a:rPr dirty="0" sz="2500" spc="-15">
                <a:latin typeface="Cambria"/>
                <a:cs typeface="Cambria"/>
              </a:rPr>
              <a:t>random-number</a:t>
            </a:r>
            <a:r>
              <a:rPr dirty="0" sz="2500" spc="25">
                <a:latin typeface="Cambria"/>
                <a:cs typeface="Cambria"/>
              </a:rPr>
              <a:t> </a:t>
            </a:r>
            <a:r>
              <a:rPr dirty="0" sz="2500" spc="-40">
                <a:latin typeface="Cambria"/>
                <a:cs typeface="Cambria"/>
              </a:rPr>
              <a:t>generator.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2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According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C standard document’s description</a:t>
            </a:r>
            <a:r>
              <a:rPr dirty="0" sz="2500" spc="24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of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100"/>
              </a:lnSpc>
            </a:pP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200" spc="-5">
                <a:latin typeface="Consolas"/>
                <a:cs typeface="Consolas"/>
              </a:rPr>
              <a:t>rand</a:t>
            </a:r>
            <a:r>
              <a:rPr dirty="0" sz="2500" spc="-5">
                <a:latin typeface="Cambria"/>
                <a:cs typeface="Cambria"/>
              </a:rPr>
              <a:t>, </a:t>
            </a:r>
            <a:r>
              <a:rPr dirty="0" sz="2500" spc="-15">
                <a:latin typeface="Cambria"/>
                <a:cs typeface="Cambria"/>
              </a:rPr>
              <a:t>“There are </a:t>
            </a:r>
            <a:r>
              <a:rPr dirty="0" sz="2500" spc="-5">
                <a:latin typeface="Cambria"/>
                <a:cs typeface="Cambria"/>
              </a:rPr>
              <a:t>no </a:t>
            </a:r>
            <a:r>
              <a:rPr dirty="0" sz="2500" spc="-15">
                <a:latin typeface="Cambria"/>
                <a:cs typeface="Cambria"/>
              </a:rPr>
              <a:t>guarantees </a:t>
            </a:r>
            <a:r>
              <a:rPr dirty="0" sz="2500" spc="-5">
                <a:latin typeface="Cambria"/>
                <a:cs typeface="Cambria"/>
              </a:rPr>
              <a:t>as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the</a:t>
            </a:r>
            <a:r>
              <a:rPr dirty="0" sz="2500" spc="24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quality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100"/>
              </a:lnSpc>
            </a:pP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random </a:t>
            </a:r>
            <a:r>
              <a:rPr dirty="0" sz="2500" spc="-5">
                <a:latin typeface="Cambria"/>
                <a:cs typeface="Cambria"/>
              </a:rPr>
              <a:t>sequence </a:t>
            </a:r>
            <a:r>
              <a:rPr dirty="0" sz="2500" spc="-10">
                <a:latin typeface="Cambria"/>
                <a:cs typeface="Cambria"/>
              </a:rPr>
              <a:t>produced </a:t>
            </a:r>
            <a:r>
              <a:rPr dirty="0" sz="2500" spc="-5">
                <a:latin typeface="Cambria"/>
                <a:cs typeface="Cambria"/>
              </a:rPr>
              <a:t>and</a:t>
            </a:r>
            <a:r>
              <a:rPr dirty="0" sz="2500" spc="15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some</a:t>
            </a:r>
            <a:endParaRPr sz="2500">
              <a:latin typeface="Cambria"/>
              <a:cs typeface="Cambria"/>
            </a:endParaRPr>
          </a:p>
          <a:p>
            <a:pPr marL="355600" marR="75565">
              <a:lnSpc>
                <a:spcPct val="70000"/>
              </a:lnSpc>
              <a:spcBef>
                <a:spcPts val="450"/>
              </a:spcBef>
            </a:pPr>
            <a:r>
              <a:rPr dirty="0" sz="2500" spc="-5">
                <a:latin typeface="Cambria"/>
                <a:cs typeface="Cambria"/>
              </a:rPr>
              <a:t>implementations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10">
                <a:latin typeface="Cambria"/>
                <a:cs typeface="Cambria"/>
              </a:rPr>
              <a:t>known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produce </a:t>
            </a:r>
            <a:r>
              <a:rPr dirty="0" sz="2500" spc="-5">
                <a:latin typeface="Cambria"/>
                <a:cs typeface="Cambria"/>
              </a:rPr>
              <a:t>sequences </a:t>
            </a:r>
            <a:r>
              <a:rPr dirty="0" sz="2500" spc="-10">
                <a:latin typeface="Cambria"/>
                <a:cs typeface="Cambria"/>
              </a:rPr>
              <a:t>with  </a:t>
            </a:r>
            <a:r>
              <a:rPr dirty="0" sz="2500" spc="-15">
                <a:latin typeface="Cambria"/>
                <a:cs typeface="Cambria"/>
              </a:rPr>
              <a:t>distressingly non-random low-order</a:t>
            </a:r>
            <a:r>
              <a:rPr dirty="0" sz="2500" spc="170">
                <a:latin typeface="Cambria"/>
                <a:cs typeface="Cambria"/>
              </a:rPr>
              <a:t> </a:t>
            </a:r>
            <a:r>
              <a:rPr dirty="0" sz="2500" spc="-40">
                <a:latin typeface="Cambria"/>
                <a:cs typeface="Cambria"/>
              </a:rPr>
              <a:t>bits.”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2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20">
                <a:latin typeface="Cambria"/>
                <a:cs typeface="Cambria"/>
              </a:rPr>
              <a:t>CERT </a:t>
            </a:r>
            <a:r>
              <a:rPr dirty="0" sz="2500" spc="-5">
                <a:latin typeface="Cambria"/>
                <a:cs typeface="Cambria"/>
              </a:rPr>
              <a:t>guideline </a:t>
            </a:r>
            <a:r>
              <a:rPr dirty="0" sz="2500" spc="-10">
                <a:latin typeface="Cambria"/>
                <a:cs typeface="Cambria"/>
              </a:rPr>
              <a:t>MSC30-C </a:t>
            </a:r>
            <a:r>
              <a:rPr dirty="0" sz="2500" spc="-5">
                <a:latin typeface="Cambria"/>
                <a:cs typeface="Cambria"/>
              </a:rPr>
              <a:t>indicates</a:t>
            </a:r>
            <a:r>
              <a:rPr dirty="0" sz="2500" spc="16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that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100"/>
              </a:lnSpc>
            </a:pPr>
            <a:r>
              <a:rPr dirty="0" sz="2500" spc="-5">
                <a:latin typeface="Cambria"/>
                <a:cs typeface="Cambria"/>
              </a:rPr>
              <a:t>implementation-specific </a:t>
            </a:r>
            <a:r>
              <a:rPr dirty="0" sz="2500" spc="-10">
                <a:latin typeface="Cambria"/>
                <a:cs typeface="Cambria"/>
              </a:rPr>
              <a:t>random-number</a:t>
            </a:r>
            <a:r>
              <a:rPr dirty="0" sz="2500" spc="95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generation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100"/>
              </a:lnSpc>
            </a:pPr>
            <a:r>
              <a:rPr dirty="0" sz="2500" spc="-5">
                <a:latin typeface="Cambria"/>
                <a:cs typeface="Cambria"/>
              </a:rPr>
              <a:t>functions </a:t>
            </a:r>
            <a:r>
              <a:rPr dirty="0" sz="2500" spc="-10">
                <a:latin typeface="Cambria"/>
                <a:cs typeface="Cambria"/>
              </a:rPr>
              <a:t>must </a:t>
            </a:r>
            <a:r>
              <a:rPr dirty="0" sz="2500" spc="-5">
                <a:latin typeface="Cambria"/>
                <a:cs typeface="Cambria"/>
              </a:rPr>
              <a:t>be used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ensure </a:t>
            </a:r>
            <a:r>
              <a:rPr dirty="0" sz="2500" spc="-5">
                <a:latin typeface="Cambria"/>
                <a:cs typeface="Cambria"/>
              </a:rPr>
              <a:t>that </a:t>
            </a:r>
            <a:r>
              <a:rPr dirty="0" sz="2500" spc="-10">
                <a:latin typeface="Cambria"/>
                <a:cs typeface="Cambria"/>
              </a:rPr>
              <a:t>the</a:t>
            </a:r>
            <a:r>
              <a:rPr dirty="0" sz="2500" spc="155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random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100"/>
              </a:lnSpc>
            </a:pPr>
            <a:r>
              <a:rPr dirty="0" sz="2500" spc="-10">
                <a:latin typeface="Cambria"/>
                <a:cs typeface="Cambria"/>
              </a:rPr>
              <a:t>numbers produced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10">
                <a:latin typeface="Cambria"/>
                <a:cs typeface="Cambria"/>
              </a:rPr>
              <a:t>not predictable—this</a:t>
            </a:r>
            <a:r>
              <a:rPr dirty="0" sz="2500" spc="15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is</a:t>
            </a:r>
            <a:endParaRPr sz="2500">
              <a:latin typeface="Cambria"/>
              <a:cs typeface="Cambria"/>
            </a:endParaRPr>
          </a:p>
          <a:p>
            <a:pPr marL="355600" marR="174625">
              <a:lnSpc>
                <a:spcPct val="70000"/>
              </a:lnSpc>
              <a:spcBef>
                <a:spcPts val="450"/>
              </a:spcBef>
            </a:pPr>
            <a:r>
              <a:rPr dirty="0" sz="2500" spc="-20">
                <a:latin typeface="Cambria"/>
                <a:cs typeface="Cambria"/>
              </a:rPr>
              <a:t>extremely </a:t>
            </a:r>
            <a:r>
              <a:rPr dirty="0" sz="2500">
                <a:latin typeface="Cambria"/>
                <a:cs typeface="Cambria"/>
              </a:rPr>
              <a:t>important, </a:t>
            </a:r>
            <a:r>
              <a:rPr dirty="0" sz="2500" spc="-15">
                <a:latin typeface="Cambria"/>
                <a:cs typeface="Cambria"/>
              </a:rPr>
              <a:t>for example, </a:t>
            </a: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5">
                <a:latin typeface="Cambria"/>
                <a:cs typeface="Cambria"/>
              </a:rPr>
              <a:t>cryptography </a:t>
            </a:r>
            <a:r>
              <a:rPr dirty="0" sz="2500" spc="-10">
                <a:latin typeface="Cambria"/>
                <a:cs typeface="Cambria"/>
              </a:rPr>
              <a:t>and  </a:t>
            </a:r>
            <a:r>
              <a:rPr dirty="0" sz="2500" spc="-5">
                <a:latin typeface="Cambria"/>
                <a:cs typeface="Cambria"/>
              </a:rPr>
              <a:t>other security</a:t>
            </a:r>
            <a:r>
              <a:rPr dirty="0" sz="2500" spc="5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applications.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082" y="547242"/>
            <a:ext cx="7468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 spc="-5">
                <a:solidFill>
                  <a:srgbClr val="23B5A0"/>
                </a:solidFill>
              </a:rPr>
              <a:t>5.17	</a:t>
            </a:r>
            <a:r>
              <a:rPr dirty="0" spc="-5"/>
              <a:t>Secure C </a:t>
            </a:r>
            <a:r>
              <a:rPr dirty="0"/>
              <a:t>Programming</a:t>
            </a:r>
            <a:r>
              <a:rPr dirty="0" spc="-40"/>
              <a:t> </a:t>
            </a:r>
            <a:r>
              <a:rPr dirty="0" spc="-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349"/>
            <a:ext cx="8059420" cy="36791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70739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ambria"/>
                <a:cs typeface="Cambria"/>
              </a:rPr>
              <a:t>Section </a:t>
            </a:r>
            <a:r>
              <a:rPr dirty="0" sz="2500" spc="-5">
                <a:latin typeface="Cambria"/>
                <a:cs typeface="Cambria"/>
              </a:rPr>
              <a:t>5.10, </a:t>
            </a:r>
            <a:r>
              <a:rPr dirty="0" sz="2500" spc="-25">
                <a:latin typeface="Cambria"/>
                <a:cs typeface="Cambria"/>
              </a:rPr>
              <a:t>we </a:t>
            </a:r>
            <a:r>
              <a:rPr dirty="0" sz="2500" spc="-10">
                <a:latin typeface="Cambria"/>
                <a:cs typeface="Cambria"/>
              </a:rPr>
              <a:t>introduced </a:t>
            </a: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20">
                <a:latin typeface="Cambria"/>
                <a:cs typeface="Cambria"/>
              </a:rPr>
              <a:t>rand </a:t>
            </a: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500" spc="-15">
                <a:latin typeface="Cambria"/>
                <a:cs typeface="Cambria"/>
              </a:rPr>
              <a:t>for  </a:t>
            </a:r>
            <a:r>
              <a:rPr dirty="0" sz="2500" spc="-10">
                <a:latin typeface="Cambria"/>
                <a:cs typeface="Cambria"/>
              </a:rPr>
              <a:t>generating </a:t>
            </a:r>
            <a:r>
              <a:rPr dirty="0" sz="2500" spc="-15">
                <a:latin typeface="Cambria"/>
                <a:cs typeface="Cambria"/>
              </a:rPr>
              <a:t>pseudorandom</a:t>
            </a:r>
            <a:r>
              <a:rPr dirty="0" sz="2500" spc="11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numbers.</a:t>
            </a:r>
            <a:endParaRPr sz="2500">
              <a:latin typeface="Cambria"/>
              <a:cs typeface="Cambria"/>
            </a:endParaRPr>
          </a:p>
          <a:p>
            <a:pPr marL="355600" marR="473709" indent="-342900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guideline </a:t>
            </a:r>
            <a:r>
              <a:rPr dirty="0" sz="2500" spc="-10">
                <a:latin typeface="Cambria"/>
                <a:cs typeface="Cambria"/>
              </a:rPr>
              <a:t>presents </a:t>
            </a:r>
            <a:r>
              <a:rPr dirty="0" sz="2500" spc="-20">
                <a:latin typeface="Cambria"/>
                <a:cs typeface="Cambria"/>
              </a:rPr>
              <a:t>several </a:t>
            </a:r>
            <a:r>
              <a:rPr dirty="0" sz="2500" spc="-10">
                <a:latin typeface="Cambria"/>
                <a:cs typeface="Cambria"/>
              </a:rPr>
              <a:t>platform-specific  </a:t>
            </a:r>
            <a:r>
              <a:rPr dirty="0" sz="2500" spc="-15">
                <a:latin typeface="Cambria"/>
                <a:cs typeface="Cambria"/>
              </a:rPr>
              <a:t>random-number generators </a:t>
            </a:r>
            <a:r>
              <a:rPr dirty="0" sz="2500" spc="-10">
                <a:latin typeface="Cambria"/>
                <a:cs typeface="Cambria"/>
              </a:rPr>
              <a:t>that </a:t>
            </a:r>
            <a:r>
              <a:rPr dirty="0" sz="2500" spc="-20">
                <a:latin typeface="Cambria"/>
                <a:cs typeface="Cambria"/>
              </a:rPr>
              <a:t>are </a:t>
            </a:r>
            <a:r>
              <a:rPr dirty="0" sz="2500" spc="-10">
                <a:latin typeface="Cambria"/>
                <a:cs typeface="Cambria"/>
              </a:rPr>
              <a:t>considered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be  secure.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35">
                <a:latin typeface="Cambria"/>
                <a:cs typeface="Cambria"/>
              </a:rPr>
              <a:t>For </a:t>
            </a:r>
            <a:r>
              <a:rPr dirty="0" sz="2500" spc="-15">
                <a:latin typeface="Cambria"/>
                <a:cs typeface="Cambria"/>
              </a:rPr>
              <a:t>example, </a:t>
            </a:r>
            <a:r>
              <a:rPr dirty="0" sz="2500" spc="-10">
                <a:latin typeface="Cambria"/>
                <a:cs typeface="Cambria"/>
              </a:rPr>
              <a:t>Microsoft Windows </a:t>
            </a:r>
            <a:r>
              <a:rPr dirty="0" sz="2500" spc="-15">
                <a:latin typeface="Cambria"/>
                <a:cs typeface="Cambria"/>
              </a:rPr>
              <a:t>provides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400">
                <a:latin typeface="Consolas"/>
                <a:cs typeface="Consolas"/>
              </a:rPr>
              <a:t>CryptGenRandom </a:t>
            </a:r>
            <a:r>
              <a:rPr dirty="0" sz="2500" spc="-5">
                <a:latin typeface="Cambria"/>
                <a:cs typeface="Cambria"/>
              </a:rPr>
              <a:t>function, </a:t>
            </a:r>
            <a:r>
              <a:rPr dirty="0" sz="2500" spc="-10">
                <a:latin typeface="Cambria"/>
                <a:cs typeface="Cambria"/>
              </a:rPr>
              <a:t>and </a:t>
            </a:r>
            <a:r>
              <a:rPr dirty="0" sz="2500" spc="-5">
                <a:latin typeface="Cambria"/>
                <a:cs typeface="Cambria"/>
              </a:rPr>
              <a:t>POSIX </a:t>
            </a:r>
            <a:r>
              <a:rPr dirty="0" sz="2500" spc="-10">
                <a:latin typeface="Cambria"/>
                <a:cs typeface="Cambria"/>
              </a:rPr>
              <a:t>based </a:t>
            </a:r>
            <a:r>
              <a:rPr dirty="0" sz="2500" spc="-15">
                <a:latin typeface="Cambria"/>
                <a:cs typeface="Cambria"/>
              </a:rPr>
              <a:t>systems  </a:t>
            </a:r>
            <a:r>
              <a:rPr dirty="0" sz="2500" spc="-5">
                <a:latin typeface="Cambria"/>
                <a:cs typeface="Cambria"/>
              </a:rPr>
              <a:t>(such as Linux) </a:t>
            </a:r>
            <a:r>
              <a:rPr dirty="0" sz="2500" spc="-15">
                <a:latin typeface="Cambria"/>
                <a:cs typeface="Cambria"/>
              </a:rPr>
              <a:t>provide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5">
                <a:latin typeface="Cambria"/>
                <a:cs typeface="Cambria"/>
              </a:rPr>
              <a:t>random </a:t>
            </a:r>
            <a:r>
              <a:rPr dirty="0" sz="2500" spc="-5">
                <a:latin typeface="Cambria"/>
                <a:cs typeface="Cambria"/>
              </a:rPr>
              <a:t>function that </a:t>
            </a:r>
            <a:r>
              <a:rPr dirty="0" sz="2500" spc="-10">
                <a:latin typeface="Cambria"/>
                <a:cs typeface="Cambria"/>
              </a:rPr>
              <a:t>produces  </a:t>
            </a:r>
            <a:r>
              <a:rPr dirty="0" sz="2500" spc="-15">
                <a:latin typeface="Cambria"/>
                <a:cs typeface="Cambria"/>
              </a:rPr>
              <a:t>more </a:t>
            </a:r>
            <a:r>
              <a:rPr dirty="0" sz="2500" spc="-10">
                <a:latin typeface="Cambria"/>
                <a:cs typeface="Cambria"/>
              </a:rPr>
              <a:t>secure</a:t>
            </a:r>
            <a:r>
              <a:rPr dirty="0" sz="2500" spc="5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results.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68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35">
                <a:latin typeface="Cambria"/>
                <a:cs typeface="Cambria"/>
              </a:rPr>
              <a:t>For </a:t>
            </a:r>
            <a:r>
              <a:rPr dirty="0" sz="2500" spc="-15">
                <a:latin typeface="Cambria"/>
                <a:cs typeface="Cambria"/>
              </a:rPr>
              <a:t>more </a:t>
            </a:r>
            <a:r>
              <a:rPr dirty="0" sz="2500" spc="-10">
                <a:latin typeface="Cambria"/>
                <a:cs typeface="Cambria"/>
              </a:rPr>
              <a:t>information, </a:t>
            </a:r>
            <a:r>
              <a:rPr dirty="0" sz="2500" spc="-5">
                <a:latin typeface="Cambria"/>
                <a:cs typeface="Cambria"/>
              </a:rPr>
              <a:t>see guideline </a:t>
            </a:r>
            <a:r>
              <a:rPr dirty="0" sz="2500" spc="-10">
                <a:latin typeface="Cambria"/>
                <a:cs typeface="Cambria"/>
              </a:rPr>
              <a:t>MSC30-C</a:t>
            </a:r>
            <a:r>
              <a:rPr dirty="0" sz="2500" spc="21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at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680"/>
              </a:lnSpc>
            </a:pPr>
            <a:r>
              <a:rPr dirty="0" sz="2400">
                <a:latin typeface="Consolas"/>
                <a:cs typeface="Consolas"/>
                <a:hlinkClick r:id="rId2"/>
              </a:rPr>
              <a:t>https://www.s</a:t>
            </a:r>
            <a:r>
              <a:rPr dirty="0" sz="2400">
                <a:latin typeface="Consolas"/>
                <a:cs typeface="Consolas"/>
              </a:rPr>
              <a:t>ecureco</a:t>
            </a:r>
            <a:r>
              <a:rPr dirty="0" sz="2400">
                <a:latin typeface="Consolas"/>
                <a:cs typeface="Consolas"/>
                <a:hlinkClick r:id="rId2"/>
              </a:rPr>
              <a:t>ding.cert.or</a:t>
            </a:r>
            <a:r>
              <a:rPr dirty="0" sz="2400">
                <a:latin typeface="Consolas"/>
                <a:cs typeface="Consolas"/>
              </a:rPr>
              <a:t>g</a:t>
            </a:r>
            <a:r>
              <a:rPr dirty="0" sz="2500">
                <a:latin typeface="Cambria"/>
                <a:cs typeface="Cambria"/>
                <a:hlinkClick r:id="rId2"/>
              </a:rPr>
              <a:t>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057" y="547242"/>
            <a:ext cx="4421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5">
                <a:solidFill>
                  <a:srgbClr val="23B5A0"/>
                </a:solidFill>
              </a:rPr>
              <a:t>5.4	</a:t>
            </a:r>
            <a:r>
              <a:rPr dirty="0" spc="-5"/>
              <a:t>Functions</a:t>
            </a:r>
            <a:r>
              <a:rPr dirty="0" spc="-5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541"/>
            <a:ext cx="8038465" cy="40595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 spc="-10">
                <a:latin typeface="Cambria"/>
                <a:cs typeface="Cambria"/>
              </a:rPr>
              <a:t>There </a:t>
            </a:r>
            <a:r>
              <a:rPr dirty="0" sz="2100" spc="-20">
                <a:latin typeface="Cambria"/>
                <a:cs typeface="Cambria"/>
              </a:rPr>
              <a:t>are several </a:t>
            </a:r>
            <a:r>
              <a:rPr dirty="0" sz="2100" spc="-15">
                <a:latin typeface="Cambria"/>
                <a:cs typeface="Cambria"/>
              </a:rPr>
              <a:t>motivations </a:t>
            </a:r>
            <a:r>
              <a:rPr dirty="0" sz="2100" spc="-10">
                <a:latin typeface="Cambria"/>
                <a:cs typeface="Cambria"/>
              </a:rPr>
              <a:t>for </a:t>
            </a:r>
            <a:r>
              <a:rPr dirty="0" sz="2100" spc="-5">
                <a:latin typeface="Cambria"/>
                <a:cs typeface="Cambria"/>
              </a:rPr>
              <a:t>“functionalizing” </a:t>
            </a:r>
            <a:r>
              <a:rPr dirty="0" sz="2100">
                <a:latin typeface="Cambria"/>
                <a:cs typeface="Cambria"/>
              </a:rPr>
              <a:t>a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-15">
                <a:latin typeface="Cambria"/>
                <a:cs typeface="Cambria"/>
              </a:rPr>
              <a:t>program.</a:t>
            </a:r>
            <a:endParaRPr sz="2100">
              <a:latin typeface="Cambria"/>
              <a:cs typeface="Cambria"/>
            </a:endParaRPr>
          </a:p>
          <a:p>
            <a:pPr marL="355600" marR="423545" indent="-342900">
              <a:lnSpc>
                <a:spcPts val="2020"/>
              </a:lnSpc>
              <a:spcBef>
                <a:spcPts val="48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latin typeface="Cambria"/>
                <a:cs typeface="Cambria"/>
              </a:rPr>
              <a:t>The </a:t>
            </a:r>
            <a:r>
              <a:rPr dirty="0" sz="2100" spc="-5">
                <a:latin typeface="Cambria"/>
                <a:cs typeface="Cambria"/>
              </a:rPr>
              <a:t>divide-and-conquer </a:t>
            </a:r>
            <a:r>
              <a:rPr dirty="0" sz="2100" spc="-10">
                <a:latin typeface="Cambria"/>
                <a:cs typeface="Cambria"/>
              </a:rPr>
              <a:t>approach makes </a:t>
            </a:r>
            <a:r>
              <a:rPr dirty="0" sz="2100" spc="-15">
                <a:latin typeface="Cambria"/>
                <a:cs typeface="Cambria"/>
              </a:rPr>
              <a:t>program </a:t>
            </a:r>
            <a:r>
              <a:rPr dirty="0" sz="2100" spc="-10">
                <a:latin typeface="Cambria"/>
                <a:cs typeface="Cambria"/>
              </a:rPr>
              <a:t>development  more</a:t>
            </a:r>
            <a:r>
              <a:rPr dirty="0" sz="2100" spc="-5">
                <a:latin typeface="Cambria"/>
                <a:cs typeface="Cambria"/>
              </a:rPr>
              <a:t> manageable.</a:t>
            </a:r>
            <a:endParaRPr sz="2100">
              <a:latin typeface="Cambria"/>
              <a:cs typeface="Cambria"/>
            </a:endParaRPr>
          </a:p>
          <a:p>
            <a:pPr marL="355600" marR="1031875" indent="-342900">
              <a:lnSpc>
                <a:spcPts val="202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latin typeface="Cambria"/>
                <a:cs typeface="Cambria"/>
              </a:rPr>
              <a:t>Another </a:t>
            </a:r>
            <a:r>
              <a:rPr dirty="0" sz="2100" spc="-10">
                <a:latin typeface="Cambria"/>
                <a:cs typeface="Cambria"/>
              </a:rPr>
              <a:t>motivation </a:t>
            </a:r>
            <a:r>
              <a:rPr dirty="0" sz="2100">
                <a:latin typeface="Cambria"/>
                <a:cs typeface="Cambria"/>
              </a:rPr>
              <a:t>is </a:t>
            </a:r>
            <a:r>
              <a:rPr dirty="0" sz="2100" spc="-15">
                <a:solidFill>
                  <a:srgbClr val="0000FF"/>
                </a:solidFill>
                <a:latin typeface="Cambria"/>
                <a:cs typeface="Cambria"/>
              </a:rPr>
              <a:t>software </a:t>
            </a:r>
            <a:r>
              <a:rPr dirty="0" sz="2100" spc="-10">
                <a:solidFill>
                  <a:srgbClr val="0000FF"/>
                </a:solidFill>
                <a:latin typeface="Cambria"/>
                <a:cs typeface="Cambria"/>
              </a:rPr>
              <a:t>reusability</a:t>
            </a:r>
            <a:r>
              <a:rPr dirty="0" sz="2100" spc="-10">
                <a:latin typeface="Cambria"/>
                <a:cs typeface="Cambria"/>
              </a:rPr>
              <a:t>—using </a:t>
            </a:r>
            <a:r>
              <a:rPr dirty="0" sz="2100" spc="-5">
                <a:latin typeface="Cambria"/>
                <a:cs typeface="Cambria"/>
              </a:rPr>
              <a:t>existing  </a:t>
            </a:r>
            <a:r>
              <a:rPr dirty="0" sz="2100">
                <a:latin typeface="Cambria"/>
                <a:cs typeface="Cambria"/>
              </a:rPr>
              <a:t>functions </a:t>
            </a:r>
            <a:r>
              <a:rPr dirty="0" sz="2100" spc="-5">
                <a:latin typeface="Cambria"/>
                <a:cs typeface="Cambria"/>
              </a:rPr>
              <a:t>as </a:t>
            </a:r>
            <a:r>
              <a:rPr dirty="0" sz="2100" i="1">
                <a:latin typeface="Cambria"/>
                <a:cs typeface="Cambria"/>
              </a:rPr>
              <a:t>building </a:t>
            </a:r>
            <a:r>
              <a:rPr dirty="0" sz="2100" spc="-5" i="1">
                <a:latin typeface="Cambria"/>
                <a:cs typeface="Cambria"/>
              </a:rPr>
              <a:t>blocks </a:t>
            </a:r>
            <a:r>
              <a:rPr dirty="0" sz="2100" spc="-15">
                <a:latin typeface="Cambria"/>
                <a:cs typeface="Cambria"/>
              </a:rPr>
              <a:t>to create </a:t>
            </a:r>
            <a:r>
              <a:rPr dirty="0" sz="2100" spc="-5">
                <a:latin typeface="Cambria"/>
                <a:cs typeface="Cambria"/>
              </a:rPr>
              <a:t>new</a:t>
            </a:r>
            <a:r>
              <a:rPr dirty="0" sz="2100" spc="50">
                <a:latin typeface="Cambria"/>
                <a:cs typeface="Cambria"/>
              </a:rPr>
              <a:t> </a:t>
            </a:r>
            <a:r>
              <a:rPr dirty="0" sz="2100" spc="-15">
                <a:latin typeface="Cambria"/>
                <a:cs typeface="Cambria"/>
              </a:rPr>
              <a:t>programs.</a:t>
            </a:r>
            <a:endParaRPr sz="2100">
              <a:latin typeface="Cambria"/>
              <a:cs typeface="Cambria"/>
            </a:endParaRPr>
          </a:p>
          <a:p>
            <a:pPr marL="355600" marR="466725" indent="-342900">
              <a:lnSpc>
                <a:spcPct val="8000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 spc="-10">
                <a:latin typeface="Cambria"/>
                <a:cs typeface="Cambria"/>
              </a:rPr>
              <a:t>Software </a:t>
            </a:r>
            <a:r>
              <a:rPr dirty="0" sz="2100" spc="-5">
                <a:latin typeface="Cambria"/>
                <a:cs typeface="Cambria"/>
              </a:rPr>
              <a:t>reusability </a:t>
            </a:r>
            <a:r>
              <a:rPr dirty="0" sz="2100">
                <a:latin typeface="Cambria"/>
                <a:cs typeface="Cambria"/>
              </a:rPr>
              <a:t>is a </a:t>
            </a:r>
            <a:r>
              <a:rPr dirty="0" sz="2100" spc="-5">
                <a:latin typeface="Cambria"/>
                <a:cs typeface="Cambria"/>
              </a:rPr>
              <a:t>major </a:t>
            </a:r>
            <a:r>
              <a:rPr dirty="0" sz="2100" spc="-15">
                <a:latin typeface="Cambria"/>
                <a:cs typeface="Cambria"/>
              </a:rPr>
              <a:t>factor </a:t>
            </a:r>
            <a:r>
              <a:rPr dirty="0" sz="2100">
                <a:latin typeface="Cambria"/>
                <a:cs typeface="Cambria"/>
              </a:rPr>
              <a:t>in </a:t>
            </a:r>
            <a:r>
              <a:rPr dirty="0" sz="2100" spc="-5">
                <a:latin typeface="Cambria"/>
                <a:cs typeface="Cambria"/>
              </a:rPr>
              <a:t>the </a:t>
            </a:r>
            <a:r>
              <a:rPr dirty="0" sz="2100" spc="-5" i="1">
                <a:latin typeface="Cambria"/>
                <a:cs typeface="Cambria"/>
              </a:rPr>
              <a:t>object-oriented  </a:t>
            </a:r>
            <a:r>
              <a:rPr dirty="0" sz="2100" spc="-5" i="1">
                <a:latin typeface="Cambria"/>
                <a:cs typeface="Cambria"/>
              </a:rPr>
              <a:t>programming </a:t>
            </a:r>
            <a:r>
              <a:rPr dirty="0" sz="2100" spc="-10">
                <a:latin typeface="Cambria"/>
                <a:cs typeface="Cambria"/>
              </a:rPr>
              <a:t>movement </a:t>
            </a:r>
            <a:r>
              <a:rPr dirty="0" sz="2100" spc="-5">
                <a:latin typeface="Cambria"/>
                <a:cs typeface="Cambria"/>
              </a:rPr>
              <a:t>that </a:t>
            </a:r>
            <a:r>
              <a:rPr dirty="0" sz="2100" spc="-10">
                <a:latin typeface="Cambria"/>
                <a:cs typeface="Cambria"/>
              </a:rPr>
              <a:t>you’ll </a:t>
            </a:r>
            <a:r>
              <a:rPr dirty="0" sz="2100" spc="-5">
                <a:latin typeface="Cambria"/>
                <a:cs typeface="Cambria"/>
              </a:rPr>
              <a:t>learn </a:t>
            </a:r>
            <a:r>
              <a:rPr dirty="0" sz="2100" spc="-10">
                <a:latin typeface="Cambria"/>
                <a:cs typeface="Cambria"/>
              </a:rPr>
              <a:t>more </a:t>
            </a:r>
            <a:r>
              <a:rPr dirty="0" sz="2100" spc="-5">
                <a:latin typeface="Cambria"/>
                <a:cs typeface="Cambria"/>
              </a:rPr>
              <a:t>about when </a:t>
            </a:r>
            <a:r>
              <a:rPr dirty="0" sz="2100" spc="-15">
                <a:latin typeface="Cambria"/>
                <a:cs typeface="Cambria"/>
              </a:rPr>
              <a:t>you  </a:t>
            </a:r>
            <a:r>
              <a:rPr dirty="0" sz="2100" spc="-10">
                <a:latin typeface="Cambria"/>
                <a:cs typeface="Cambria"/>
              </a:rPr>
              <a:t>study </a:t>
            </a:r>
            <a:r>
              <a:rPr dirty="0" sz="2100" spc="-5">
                <a:latin typeface="Cambria"/>
                <a:cs typeface="Cambria"/>
              </a:rPr>
              <a:t>languages </a:t>
            </a:r>
            <a:r>
              <a:rPr dirty="0" sz="2100" spc="-15">
                <a:latin typeface="Cambria"/>
                <a:cs typeface="Cambria"/>
              </a:rPr>
              <a:t>derived </a:t>
            </a:r>
            <a:r>
              <a:rPr dirty="0" sz="2100" spc="-10">
                <a:latin typeface="Cambria"/>
                <a:cs typeface="Cambria"/>
              </a:rPr>
              <a:t>from </a:t>
            </a:r>
            <a:r>
              <a:rPr dirty="0" sz="2100" spc="-5">
                <a:latin typeface="Cambria"/>
                <a:cs typeface="Cambria"/>
              </a:rPr>
              <a:t>C, </a:t>
            </a:r>
            <a:r>
              <a:rPr dirty="0" sz="2100">
                <a:latin typeface="Cambria"/>
                <a:cs typeface="Cambria"/>
              </a:rPr>
              <a:t>such </a:t>
            </a:r>
            <a:r>
              <a:rPr dirty="0" sz="2100" spc="-5">
                <a:latin typeface="Cambria"/>
                <a:cs typeface="Cambria"/>
              </a:rPr>
              <a:t>as C++, </a:t>
            </a:r>
            <a:r>
              <a:rPr dirty="0" sz="2100" spc="-25">
                <a:latin typeface="Cambria"/>
                <a:cs typeface="Cambria"/>
              </a:rPr>
              <a:t>Java </a:t>
            </a:r>
            <a:r>
              <a:rPr dirty="0" sz="2100" spc="-5">
                <a:latin typeface="Cambria"/>
                <a:cs typeface="Cambria"/>
              </a:rPr>
              <a:t>and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C#</a:t>
            </a:r>
            <a:endParaRPr sz="2100">
              <a:latin typeface="Cambria"/>
              <a:cs typeface="Cambria"/>
            </a:endParaRPr>
          </a:p>
          <a:p>
            <a:pPr marL="355600">
              <a:lnSpc>
                <a:spcPts val="2014"/>
              </a:lnSpc>
            </a:pPr>
            <a:r>
              <a:rPr dirty="0" sz="2100" spc="-5">
                <a:latin typeface="Cambria"/>
                <a:cs typeface="Cambria"/>
              </a:rPr>
              <a:t>(pronounced “C</a:t>
            </a:r>
            <a:r>
              <a:rPr dirty="0" sz="2100" spc="-15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sharp”).</a:t>
            </a:r>
            <a:endParaRPr sz="2100">
              <a:latin typeface="Cambria"/>
              <a:cs typeface="Cambria"/>
            </a:endParaRPr>
          </a:p>
          <a:p>
            <a:pPr marL="355600" indent="-342900">
              <a:lnSpc>
                <a:spcPts val="225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 spc="-65">
                <a:latin typeface="Cambria"/>
                <a:cs typeface="Cambria"/>
              </a:rPr>
              <a:t>We </a:t>
            </a:r>
            <a:r>
              <a:rPr dirty="0" sz="2100">
                <a:latin typeface="Cambria"/>
                <a:cs typeface="Cambria"/>
              </a:rPr>
              <a:t>use </a:t>
            </a:r>
            <a:r>
              <a:rPr dirty="0" sz="2100" spc="-10">
                <a:latin typeface="Cambria"/>
                <a:cs typeface="Cambria"/>
              </a:rPr>
              <a:t>abstraction </a:t>
            </a:r>
            <a:r>
              <a:rPr dirty="0" sz="2100" spc="-5">
                <a:latin typeface="Cambria"/>
                <a:cs typeface="Cambria"/>
              </a:rPr>
              <a:t>each time </a:t>
            </a:r>
            <a:r>
              <a:rPr dirty="0" sz="2100" spc="-10">
                <a:latin typeface="Cambria"/>
                <a:cs typeface="Cambria"/>
              </a:rPr>
              <a:t>we </a:t>
            </a:r>
            <a:r>
              <a:rPr dirty="0" sz="2100" spc="-5">
                <a:latin typeface="Cambria"/>
                <a:cs typeface="Cambria"/>
              </a:rPr>
              <a:t>use </a:t>
            </a:r>
            <a:r>
              <a:rPr dirty="0" sz="2100" spc="-10">
                <a:latin typeface="Cambria"/>
                <a:cs typeface="Cambria"/>
              </a:rPr>
              <a:t>standard library </a:t>
            </a:r>
            <a:r>
              <a:rPr dirty="0" sz="2100" spc="-5">
                <a:latin typeface="Cambria"/>
                <a:cs typeface="Cambria"/>
              </a:rPr>
              <a:t>functions</a:t>
            </a:r>
            <a:r>
              <a:rPr dirty="0" sz="2100" spc="180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like</a:t>
            </a:r>
            <a:endParaRPr sz="2100">
              <a:latin typeface="Cambria"/>
              <a:cs typeface="Cambria"/>
            </a:endParaRPr>
          </a:p>
          <a:p>
            <a:pPr marL="355600">
              <a:lnSpc>
                <a:spcPts val="2255"/>
              </a:lnSpc>
            </a:pPr>
            <a:r>
              <a:rPr dirty="0" sz="2100" spc="-10">
                <a:latin typeface="Consolas"/>
                <a:cs typeface="Consolas"/>
              </a:rPr>
              <a:t>printf</a:t>
            </a:r>
            <a:r>
              <a:rPr dirty="0" sz="2100" spc="-10">
                <a:latin typeface="Cambria"/>
                <a:cs typeface="Cambria"/>
              </a:rPr>
              <a:t>, </a:t>
            </a:r>
            <a:r>
              <a:rPr dirty="0" sz="2100" spc="-5">
                <a:latin typeface="Consolas"/>
                <a:cs typeface="Consolas"/>
              </a:rPr>
              <a:t>scanf</a:t>
            </a:r>
            <a:r>
              <a:rPr dirty="0" sz="2100" spc="-720">
                <a:latin typeface="Consolas"/>
                <a:cs typeface="Consolas"/>
              </a:rPr>
              <a:t> </a:t>
            </a:r>
            <a:r>
              <a:rPr dirty="0" sz="2100" spc="-5">
                <a:latin typeface="Cambria"/>
                <a:cs typeface="Cambria"/>
              </a:rPr>
              <a:t>and </a:t>
            </a:r>
            <a:r>
              <a:rPr dirty="0" sz="2100" spc="-5">
                <a:latin typeface="Consolas"/>
                <a:cs typeface="Consolas"/>
              </a:rPr>
              <a:t>pow</a:t>
            </a:r>
            <a:r>
              <a:rPr dirty="0" sz="2100" spc="-5">
                <a:latin typeface="Cambria"/>
                <a:cs typeface="Cambria"/>
              </a:rPr>
              <a:t>.</a:t>
            </a:r>
            <a:endParaRPr sz="21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latin typeface="Cambria"/>
                <a:cs typeface="Cambria"/>
              </a:rPr>
              <a:t>A </a:t>
            </a:r>
            <a:r>
              <a:rPr dirty="0" sz="2100" spc="-10">
                <a:latin typeface="Cambria"/>
                <a:cs typeface="Cambria"/>
              </a:rPr>
              <a:t>third motivation </a:t>
            </a:r>
            <a:r>
              <a:rPr dirty="0" sz="2100">
                <a:latin typeface="Cambria"/>
                <a:cs typeface="Cambria"/>
              </a:rPr>
              <a:t>is </a:t>
            </a:r>
            <a:r>
              <a:rPr dirty="0" sz="2100" spc="-15">
                <a:latin typeface="Cambria"/>
                <a:cs typeface="Cambria"/>
              </a:rPr>
              <a:t>to avoid </a:t>
            </a:r>
            <a:r>
              <a:rPr dirty="0" sz="2100" spc="-10">
                <a:latin typeface="Cambria"/>
                <a:cs typeface="Cambria"/>
              </a:rPr>
              <a:t>repeating </a:t>
            </a:r>
            <a:r>
              <a:rPr dirty="0" sz="2100">
                <a:latin typeface="Cambria"/>
                <a:cs typeface="Cambria"/>
              </a:rPr>
              <a:t>code in a</a:t>
            </a:r>
            <a:r>
              <a:rPr dirty="0" sz="2100" spc="55">
                <a:latin typeface="Cambria"/>
                <a:cs typeface="Cambria"/>
              </a:rPr>
              <a:t> </a:t>
            </a:r>
            <a:r>
              <a:rPr dirty="0" sz="2100" spc="-15">
                <a:latin typeface="Cambria"/>
                <a:cs typeface="Cambria"/>
              </a:rPr>
              <a:t>program.</a:t>
            </a:r>
            <a:endParaRPr sz="2100">
              <a:latin typeface="Cambria"/>
              <a:cs typeface="Cambria"/>
            </a:endParaRPr>
          </a:p>
          <a:p>
            <a:pPr marL="355600" marR="307975" indent="-342900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 spc="-10">
                <a:latin typeface="Cambria"/>
                <a:cs typeface="Cambria"/>
              </a:rPr>
              <a:t>Packaging </a:t>
            </a:r>
            <a:r>
              <a:rPr dirty="0" sz="2100">
                <a:latin typeface="Cambria"/>
                <a:cs typeface="Cambria"/>
              </a:rPr>
              <a:t>code </a:t>
            </a:r>
            <a:r>
              <a:rPr dirty="0" sz="2100" spc="-5">
                <a:latin typeface="Cambria"/>
                <a:cs typeface="Cambria"/>
              </a:rPr>
              <a:t>as </a:t>
            </a:r>
            <a:r>
              <a:rPr dirty="0" sz="2100">
                <a:latin typeface="Cambria"/>
                <a:cs typeface="Cambria"/>
              </a:rPr>
              <a:t>a function </a:t>
            </a:r>
            <a:r>
              <a:rPr dirty="0" sz="2100" spc="-5">
                <a:latin typeface="Cambria"/>
                <a:cs typeface="Cambria"/>
              </a:rPr>
              <a:t>allows the </a:t>
            </a:r>
            <a:r>
              <a:rPr dirty="0" sz="2100">
                <a:latin typeface="Cambria"/>
                <a:cs typeface="Cambria"/>
              </a:rPr>
              <a:t>code </a:t>
            </a:r>
            <a:r>
              <a:rPr dirty="0" sz="2100" spc="-15">
                <a:latin typeface="Cambria"/>
                <a:cs typeface="Cambria"/>
              </a:rPr>
              <a:t>to </a:t>
            </a:r>
            <a:r>
              <a:rPr dirty="0" sz="2100" spc="-5">
                <a:latin typeface="Cambria"/>
                <a:cs typeface="Cambria"/>
              </a:rPr>
              <a:t>be </a:t>
            </a:r>
            <a:r>
              <a:rPr dirty="0" sz="2100" spc="-15">
                <a:latin typeface="Cambria"/>
                <a:cs typeface="Cambria"/>
              </a:rPr>
              <a:t>executed </a:t>
            </a:r>
            <a:r>
              <a:rPr dirty="0" sz="2100" spc="-10">
                <a:latin typeface="Cambria"/>
                <a:cs typeface="Cambria"/>
              </a:rPr>
              <a:t>from  </a:t>
            </a:r>
            <a:r>
              <a:rPr dirty="0" sz="2100">
                <a:latin typeface="Cambria"/>
                <a:cs typeface="Cambria"/>
              </a:rPr>
              <a:t>other locations in a </a:t>
            </a:r>
            <a:r>
              <a:rPr dirty="0" sz="2100" spc="-15">
                <a:latin typeface="Cambria"/>
                <a:cs typeface="Cambria"/>
              </a:rPr>
              <a:t>program </a:t>
            </a:r>
            <a:r>
              <a:rPr dirty="0" sz="2100" spc="-5">
                <a:latin typeface="Cambria"/>
                <a:cs typeface="Cambria"/>
              </a:rPr>
              <a:t>simply </a:t>
            </a:r>
            <a:r>
              <a:rPr dirty="0" sz="2100" spc="-20">
                <a:latin typeface="Cambria"/>
                <a:cs typeface="Cambria"/>
              </a:rPr>
              <a:t>by </a:t>
            </a:r>
            <a:r>
              <a:rPr dirty="0" sz="2100">
                <a:latin typeface="Cambria"/>
                <a:cs typeface="Cambria"/>
              </a:rPr>
              <a:t>calling </a:t>
            </a:r>
            <a:r>
              <a:rPr dirty="0" sz="2100" spc="-5">
                <a:latin typeface="Cambria"/>
                <a:cs typeface="Cambria"/>
              </a:rPr>
              <a:t>the</a:t>
            </a:r>
            <a:r>
              <a:rPr dirty="0" sz="2100" spc="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function.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37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37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548" y="547242"/>
            <a:ext cx="4930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5">
                <a:solidFill>
                  <a:srgbClr val="23B5A0"/>
                </a:solidFill>
              </a:rPr>
              <a:t>5.5	</a:t>
            </a:r>
            <a:r>
              <a:rPr dirty="0" spc="-5"/>
              <a:t>Function</a:t>
            </a:r>
            <a:r>
              <a:rPr dirty="0" spc="-55"/>
              <a:t> </a:t>
            </a:r>
            <a:r>
              <a:rPr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895"/>
            <a:ext cx="7997190" cy="422084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854075" indent="-3429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Each </a:t>
            </a:r>
            <a:r>
              <a:rPr dirty="0" sz="3200" spc="-15">
                <a:latin typeface="Cambria"/>
                <a:cs typeface="Cambria"/>
              </a:rPr>
              <a:t>program we’ve </a:t>
            </a:r>
            <a:r>
              <a:rPr dirty="0" sz="3200" spc="-10">
                <a:latin typeface="Cambria"/>
                <a:cs typeface="Cambria"/>
              </a:rPr>
              <a:t>presented </a:t>
            </a:r>
            <a:r>
              <a:rPr dirty="0" sz="3200">
                <a:latin typeface="Cambria"/>
                <a:cs typeface="Cambria"/>
              </a:rPr>
              <a:t>has  </a:t>
            </a:r>
            <a:r>
              <a:rPr dirty="0" sz="3200" spc="-5">
                <a:latin typeface="Cambria"/>
                <a:cs typeface="Cambria"/>
              </a:rPr>
              <a:t>consisted </a:t>
            </a:r>
            <a:r>
              <a:rPr dirty="0" sz="3200">
                <a:latin typeface="Cambria"/>
                <a:cs typeface="Cambria"/>
              </a:rPr>
              <a:t>of a function called </a:t>
            </a:r>
            <a:r>
              <a:rPr dirty="0" sz="3200">
                <a:latin typeface="Consolas"/>
                <a:cs typeface="Consolas"/>
              </a:rPr>
              <a:t>main</a:t>
            </a:r>
            <a:r>
              <a:rPr dirty="0" sz="3200" spc="-1160">
                <a:latin typeface="Consolas"/>
                <a:cs typeface="Consolas"/>
              </a:rPr>
              <a:t> </a:t>
            </a:r>
            <a:r>
              <a:rPr dirty="0" sz="3200" spc="-5">
                <a:latin typeface="Cambria"/>
                <a:cs typeface="Cambria"/>
              </a:rPr>
              <a:t>that  </a:t>
            </a:r>
            <a:r>
              <a:rPr dirty="0" sz="3200">
                <a:latin typeface="Cambria"/>
                <a:cs typeface="Cambria"/>
              </a:rPr>
              <a:t>called </a:t>
            </a:r>
            <a:r>
              <a:rPr dirty="0" sz="3200" spc="-5">
                <a:latin typeface="Cambria"/>
                <a:cs typeface="Cambria"/>
              </a:rPr>
              <a:t>standard </a:t>
            </a:r>
            <a:r>
              <a:rPr dirty="0" sz="3200" spc="-15">
                <a:latin typeface="Cambria"/>
                <a:cs typeface="Cambria"/>
              </a:rPr>
              <a:t>library </a:t>
            </a:r>
            <a:r>
              <a:rPr dirty="0" sz="3200">
                <a:latin typeface="Cambria"/>
                <a:cs typeface="Cambria"/>
              </a:rPr>
              <a:t>functions </a:t>
            </a:r>
            <a:r>
              <a:rPr dirty="0" sz="3200" spc="-15">
                <a:latin typeface="Cambria"/>
                <a:cs typeface="Cambria"/>
              </a:rPr>
              <a:t>to  </a:t>
            </a:r>
            <a:r>
              <a:rPr dirty="0" sz="3200">
                <a:latin typeface="Cambria"/>
                <a:cs typeface="Cambria"/>
              </a:rPr>
              <a:t>accomplish its</a:t>
            </a:r>
            <a:r>
              <a:rPr dirty="0" sz="3200" spc="-3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tasks.</a:t>
            </a:r>
            <a:endParaRPr sz="3200">
              <a:latin typeface="Cambria"/>
              <a:cs typeface="Cambria"/>
            </a:endParaRPr>
          </a:p>
          <a:p>
            <a:pPr marL="355600" marR="987425" indent="-342900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95">
                <a:latin typeface="Cambria"/>
                <a:cs typeface="Cambria"/>
              </a:rPr>
              <a:t>We </a:t>
            </a:r>
            <a:r>
              <a:rPr dirty="0" sz="3200" spc="-5">
                <a:latin typeface="Cambria"/>
                <a:cs typeface="Cambria"/>
              </a:rPr>
              <a:t>now consider </a:t>
            </a:r>
            <a:r>
              <a:rPr dirty="0" sz="3200">
                <a:latin typeface="Cambria"/>
                <a:cs typeface="Cambria"/>
              </a:rPr>
              <a:t>how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write custom  </a:t>
            </a:r>
            <a:r>
              <a:rPr dirty="0" sz="3200">
                <a:latin typeface="Cambria"/>
                <a:cs typeface="Cambria"/>
              </a:rPr>
              <a:t>functions.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Consider a </a:t>
            </a:r>
            <a:r>
              <a:rPr dirty="0" sz="3200" spc="-15">
                <a:latin typeface="Cambria"/>
                <a:cs typeface="Cambria"/>
              </a:rPr>
              <a:t>program </a:t>
            </a:r>
            <a:r>
              <a:rPr dirty="0" sz="3200" spc="-5">
                <a:latin typeface="Cambria"/>
                <a:cs typeface="Cambria"/>
              </a:rPr>
              <a:t>that uses </a:t>
            </a:r>
            <a:r>
              <a:rPr dirty="0" sz="3200">
                <a:latin typeface="Cambria"/>
                <a:cs typeface="Cambria"/>
              </a:rPr>
              <a:t>a function  </a:t>
            </a:r>
            <a:r>
              <a:rPr dirty="0" sz="3200">
                <a:latin typeface="Consolas"/>
                <a:cs typeface="Consolas"/>
              </a:rPr>
              <a:t>square</a:t>
            </a:r>
            <a:r>
              <a:rPr dirty="0" sz="3200" spc="-1080">
                <a:latin typeface="Consolas"/>
                <a:cs typeface="Consolas"/>
              </a:rPr>
              <a:t>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calculate and print the </a:t>
            </a:r>
            <a:r>
              <a:rPr dirty="0" sz="3200" spc="-10">
                <a:latin typeface="Cambria"/>
                <a:cs typeface="Cambria"/>
              </a:rPr>
              <a:t>squares </a:t>
            </a:r>
            <a:r>
              <a:rPr dirty="0" sz="3200">
                <a:latin typeface="Cambria"/>
                <a:cs typeface="Cambria"/>
              </a:rPr>
              <a:t>of  </a:t>
            </a:r>
            <a:r>
              <a:rPr dirty="0" sz="3200" spc="-5">
                <a:latin typeface="Cambria"/>
                <a:cs typeface="Cambria"/>
              </a:rPr>
              <a:t>the integers </a:t>
            </a:r>
            <a:r>
              <a:rPr dirty="0" sz="3200" spc="-15">
                <a:latin typeface="Cambria"/>
                <a:cs typeface="Cambria"/>
              </a:rPr>
              <a:t>from </a:t>
            </a:r>
            <a:r>
              <a:rPr dirty="0" sz="3200">
                <a:latin typeface="Cambria"/>
                <a:cs typeface="Cambria"/>
              </a:rPr>
              <a:t>1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ambria"/>
                <a:cs typeface="Cambria"/>
              </a:rPr>
              <a:t>10 (Fig.</a:t>
            </a:r>
            <a:r>
              <a:rPr dirty="0" sz="3200" spc="-3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5.3).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6104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dirty="0" spc="-5">
                <a:solidFill>
                  <a:srgbClr val="23B5A0"/>
                </a:solidFill>
              </a:rPr>
              <a:t>5.5	</a:t>
            </a:r>
            <a:r>
              <a:rPr dirty="0" spc="-5"/>
              <a:t>Function </a:t>
            </a:r>
            <a:r>
              <a:rPr dirty="0"/>
              <a:t>Definitions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9829"/>
            <a:ext cx="8026400" cy="412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ts val="285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78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25">
                <a:solidFill>
                  <a:srgbClr val="0000FF"/>
                </a:solidFill>
                <a:latin typeface="Cambria"/>
                <a:cs typeface="Cambria"/>
              </a:rPr>
              <a:t>invoked</a:t>
            </a:r>
            <a:r>
              <a:rPr dirty="0" sz="2500" spc="2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or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called</a:t>
            </a:r>
            <a:r>
              <a:rPr dirty="0" sz="2500" spc="15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in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main</a:t>
            </a:r>
            <a:r>
              <a:rPr dirty="0" sz="2500" spc="-80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within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the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850"/>
              </a:lnSpc>
            </a:pPr>
            <a:r>
              <a:rPr dirty="0" sz="2500" spc="-10">
                <a:latin typeface="Consolas"/>
                <a:cs typeface="Consolas"/>
              </a:rPr>
              <a:t>printf</a:t>
            </a:r>
            <a:r>
              <a:rPr dirty="0" sz="2500" spc="-810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statement</a:t>
            </a:r>
            <a:endParaRPr sz="25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  <a:tabLst>
                <a:tab pos="2525395" algn="l"/>
              </a:tabLst>
            </a:pPr>
            <a:r>
              <a:rPr dirty="0" sz="1900">
                <a:latin typeface="Consolas"/>
                <a:cs typeface="Consolas"/>
              </a:rPr>
              <a:t>printf(</a:t>
            </a:r>
            <a:r>
              <a:rPr dirty="0" sz="1900" b="1">
                <a:solidFill>
                  <a:srgbClr val="1289FF"/>
                </a:solidFill>
                <a:latin typeface="Consolas"/>
                <a:cs typeface="Consolas"/>
              </a:rPr>
              <a:t>"%d	"</a:t>
            </a:r>
            <a:r>
              <a:rPr dirty="0" sz="1900" b="1">
                <a:latin typeface="Consolas"/>
                <a:cs typeface="Consolas"/>
              </a:rPr>
              <a:t>, square(x)); </a:t>
            </a:r>
            <a:r>
              <a:rPr dirty="0" sz="1900" spc="-5" b="1">
                <a:solidFill>
                  <a:srgbClr val="00BE00"/>
                </a:solidFill>
                <a:latin typeface="Consolas"/>
                <a:cs typeface="Consolas"/>
              </a:rPr>
              <a:t>// </a:t>
            </a:r>
            <a:r>
              <a:rPr dirty="0" sz="1900" b="1">
                <a:solidFill>
                  <a:srgbClr val="00BE00"/>
                </a:solidFill>
                <a:latin typeface="Consolas"/>
                <a:cs typeface="Consolas"/>
              </a:rPr>
              <a:t>function</a:t>
            </a:r>
            <a:r>
              <a:rPr dirty="0" sz="1900" spc="35" b="1">
                <a:solidFill>
                  <a:srgbClr val="00BE00"/>
                </a:solidFill>
                <a:latin typeface="Consolas"/>
                <a:cs typeface="Consolas"/>
              </a:rPr>
              <a:t> </a:t>
            </a:r>
            <a:r>
              <a:rPr dirty="0" sz="1900" b="1">
                <a:solidFill>
                  <a:srgbClr val="00BE00"/>
                </a:solidFill>
                <a:latin typeface="Consolas"/>
                <a:cs typeface="Consolas"/>
              </a:rPr>
              <a:t>call</a:t>
            </a:r>
            <a:endParaRPr sz="1900">
              <a:latin typeface="Consolas"/>
              <a:cs typeface="Consolas"/>
            </a:endParaRPr>
          </a:p>
          <a:p>
            <a:pPr marL="355600" marR="207010" indent="-342900">
              <a:lnSpc>
                <a:spcPts val="27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780">
                <a:latin typeface="Consolas"/>
                <a:cs typeface="Consolas"/>
              </a:rPr>
              <a:t> </a:t>
            </a:r>
            <a:r>
              <a:rPr dirty="0" sz="2500" spc="-20">
                <a:latin typeface="Cambria"/>
                <a:cs typeface="Cambria"/>
              </a:rPr>
              <a:t>receives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a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5" i="1">
                <a:latin typeface="Cambria"/>
                <a:cs typeface="Cambria"/>
              </a:rPr>
              <a:t>copy </a:t>
            </a:r>
            <a:r>
              <a:rPr dirty="0" sz="2500" spc="-5">
                <a:latin typeface="Cambria"/>
                <a:cs typeface="Cambria"/>
              </a:rPr>
              <a:t>of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the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value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of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5">
                <a:latin typeface="Consolas"/>
                <a:cs typeface="Consolas"/>
              </a:rPr>
              <a:t>x</a:t>
            </a:r>
            <a:r>
              <a:rPr dirty="0" sz="2500" spc="-83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in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500" spc="-15">
                <a:latin typeface="Cambria"/>
                <a:cs typeface="Cambria"/>
              </a:rPr>
              <a:t>parameter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5">
                <a:latin typeface="Consolas"/>
                <a:cs typeface="Consolas"/>
              </a:rPr>
              <a:t>y</a:t>
            </a:r>
            <a:r>
              <a:rPr dirty="0" sz="2500" spc="-5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Then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795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calculates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5">
                <a:latin typeface="Consolas"/>
                <a:cs typeface="Consolas"/>
              </a:rPr>
              <a:t>y</a:t>
            </a:r>
            <a:r>
              <a:rPr dirty="0" sz="2500" spc="-830">
                <a:latin typeface="Consolas"/>
                <a:cs typeface="Consolas"/>
              </a:rPr>
              <a:t> </a:t>
            </a:r>
            <a:r>
              <a:rPr dirty="0" sz="2500" spc="-5">
                <a:latin typeface="Consolas"/>
                <a:cs typeface="Consolas"/>
              </a:rPr>
              <a:t>*</a:t>
            </a:r>
            <a:r>
              <a:rPr dirty="0" sz="2500" spc="-830">
                <a:latin typeface="Consolas"/>
                <a:cs typeface="Consolas"/>
              </a:rPr>
              <a:t> </a:t>
            </a:r>
            <a:r>
              <a:rPr dirty="0" sz="2500" spc="-5">
                <a:latin typeface="Consolas"/>
                <a:cs typeface="Consolas"/>
              </a:rPr>
              <a:t>y</a:t>
            </a:r>
            <a:r>
              <a:rPr dirty="0" sz="2500" spc="-5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911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result </a:t>
            </a:r>
            <a:r>
              <a:rPr dirty="0" sz="2500" spc="-5">
                <a:latin typeface="Cambria"/>
                <a:cs typeface="Cambria"/>
              </a:rPr>
              <a:t>is passed back </a:t>
            </a:r>
            <a:r>
              <a:rPr dirty="0" sz="2500" spc="-10">
                <a:latin typeface="Cambria"/>
                <a:cs typeface="Cambria"/>
              </a:rPr>
              <a:t>returned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500" spc="-10">
                <a:latin typeface="Consolas"/>
                <a:cs typeface="Consolas"/>
              </a:rPr>
              <a:t>printf</a:t>
            </a:r>
            <a:r>
              <a:rPr dirty="0" sz="2500" spc="-60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in  </a:t>
            </a:r>
            <a:r>
              <a:rPr dirty="0" sz="2500" spc="-5">
                <a:latin typeface="Consolas"/>
                <a:cs typeface="Consolas"/>
              </a:rPr>
              <a:t>main</a:t>
            </a:r>
            <a:r>
              <a:rPr dirty="0" sz="2500" spc="-815">
                <a:latin typeface="Consolas"/>
                <a:cs typeface="Consolas"/>
              </a:rPr>
              <a:t> </a:t>
            </a:r>
            <a:r>
              <a:rPr dirty="0" sz="2500" spc="-20">
                <a:latin typeface="Cambria"/>
                <a:cs typeface="Cambria"/>
              </a:rPr>
              <a:t>where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790">
                <a:latin typeface="Consolas"/>
                <a:cs typeface="Consolas"/>
              </a:rPr>
              <a:t> </a:t>
            </a:r>
            <a:r>
              <a:rPr dirty="0" sz="2500" spc="-25">
                <a:latin typeface="Cambria"/>
                <a:cs typeface="Cambria"/>
              </a:rPr>
              <a:t>was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25">
                <a:latin typeface="Cambria"/>
                <a:cs typeface="Cambria"/>
              </a:rPr>
              <a:t>invoked,</a:t>
            </a:r>
            <a:r>
              <a:rPr dirty="0" sz="2500" spc="5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and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printf</a:t>
            </a:r>
            <a:r>
              <a:rPr dirty="0" sz="2500" spc="-795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displays  </a:t>
            </a:r>
            <a:r>
              <a:rPr dirty="0" sz="2500" spc="-10">
                <a:latin typeface="Cambria"/>
                <a:cs typeface="Cambria"/>
              </a:rPr>
              <a:t>the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result.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88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This </a:t>
            </a:r>
            <a:r>
              <a:rPr dirty="0" sz="2500" spc="-10">
                <a:latin typeface="Cambria"/>
                <a:cs typeface="Cambria"/>
              </a:rPr>
              <a:t>process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repeated </a:t>
            </a:r>
            <a:r>
              <a:rPr dirty="0" sz="2500" spc="-5">
                <a:latin typeface="Cambria"/>
                <a:cs typeface="Cambria"/>
              </a:rPr>
              <a:t>10 </a:t>
            </a:r>
            <a:r>
              <a:rPr dirty="0" sz="2500" spc="-10">
                <a:latin typeface="Cambria"/>
                <a:cs typeface="Cambria"/>
              </a:rPr>
              <a:t>times using the</a:t>
            </a:r>
            <a:r>
              <a:rPr dirty="0" sz="2500" spc="16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for</a:t>
            </a:r>
            <a:endParaRPr sz="2500">
              <a:latin typeface="Consolas"/>
              <a:cs typeface="Consolas"/>
            </a:endParaRPr>
          </a:p>
          <a:p>
            <a:pPr marL="355600">
              <a:lnSpc>
                <a:spcPts val="2880"/>
              </a:lnSpc>
            </a:pPr>
            <a:r>
              <a:rPr dirty="0" sz="2500" spc="-5">
                <a:latin typeface="Cambria"/>
                <a:cs typeface="Cambria"/>
              </a:rPr>
              <a:t>statement.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dirty="0" spc="-5">
                <a:solidFill>
                  <a:srgbClr val="23B5A0"/>
                </a:solidFill>
              </a:rPr>
              <a:t>5.5	</a:t>
            </a:r>
            <a:r>
              <a:rPr dirty="0" spc="-5"/>
              <a:t>Function </a:t>
            </a:r>
            <a:r>
              <a:rPr dirty="0"/>
              <a:t>Definitions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615"/>
            <a:ext cx="8004809" cy="3904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definition of function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610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shows </a:t>
            </a:r>
            <a:r>
              <a:rPr dirty="0" sz="2500" spc="-10">
                <a:latin typeface="Cambria"/>
                <a:cs typeface="Cambria"/>
              </a:rPr>
              <a:t>that </a:t>
            </a:r>
            <a:r>
              <a:rPr dirty="0" sz="2500" spc="-10">
                <a:latin typeface="Consolas"/>
                <a:cs typeface="Consolas"/>
              </a:rPr>
              <a:t>square</a:t>
            </a:r>
            <a:endParaRPr sz="25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</a:pPr>
            <a:r>
              <a:rPr dirty="0" sz="2500" spc="-10">
                <a:latin typeface="Cambria"/>
                <a:cs typeface="Cambria"/>
              </a:rPr>
              <a:t>expects </a:t>
            </a:r>
            <a:r>
              <a:rPr dirty="0" sz="2500" spc="-5">
                <a:latin typeface="Cambria"/>
                <a:cs typeface="Cambria"/>
              </a:rPr>
              <a:t>an </a:t>
            </a:r>
            <a:r>
              <a:rPr dirty="0" sz="2500" spc="-10">
                <a:latin typeface="Cambria"/>
                <a:cs typeface="Cambria"/>
              </a:rPr>
              <a:t>integer </a:t>
            </a:r>
            <a:r>
              <a:rPr dirty="0" sz="2500" spc="-15">
                <a:latin typeface="Cambria"/>
                <a:cs typeface="Cambria"/>
              </a:rPr>
              <a:t>parameter</a:t>
            </a:r>
            <a:r>
              <a:rPr dirty="0" sz="2500" spc="120">
                <a:latin typeface="Cambria"/>
                <a:cs typeface="Cambria"/>
              </a:rPr>
              <a:t> </a:t>
            </a:r>
            <a:r>
              <a:rPr dirty="0" sz="2500" spc="-5">
                <a:latin typeface="Consolas"/>
                <a:cs typeface="Consolas"/>
              </a:rPr>
              <a:t>y</a:t>
            </a:r>
            <a:r>
              <a:rPr dirty="0" sz="2500" spc="-5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marR="24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25">
                <a:latin typeface="Cambria"/>
                <a:cs typeface="Cambria"/>
              </a:rPr>
              <a:t>keyword </a:t>
            </a:r>
            <a:r>
              <a:rPr dirty="0" sz="2500" spc="-10">
                <a:latin typeface="Consolas"/>
                <a:cs typeface="Consolas"/>
              </a:rPr>
              <a:t>int</a:t>
            </a:r>
            <a:r>
              <a:rPr dirty="0" sz="2500" spc="-615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preceding the </a:t>
            </a:r>
            <a:r>
              <a:rPr dirty="0" sz="2500" spc="-5">
                <a:latin typeface="Cambria"/>
                <a:cs typeface="Cambria"/>
              </a:rPr>
              <a:t>function </a:t>
            </a:r>
            <a:r>
              <a:rPr dirty="0" sz="2500" spc="-10">
                <a:latin typeface="Cambria"/>
                <a:cs typeface="Cambria"/>
              </a:rPr>
              <a:t>name </a:t>
            </a:r>
            <a:r>
              <a:rPr dirty="0" sz="2500" spc="-5">
                <a:latin typeface="Cambria"/>
                <a:cs typeface="Cambria"/>
              </a:rPr>
              <a:t>indicates  that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720">
                <a:latin typeface="Consolas"/>
                <a:cs typeface="Consolas"/>
              </a:rPr>
              <a:t> </a:t>
            </a:r>
            <a:r>
              <a:rPr dirty="0" sz="2500" spc="-10" i="1">
                <a:latin typeface="Cambria"/>
                <a:cs typeface="Cambria"/>
              </a:rPr>
              <a:t>returns </a:t>
            </a:r>
            <a:r>
              <a:rPr dirty="0" sz="2500" spc="-5">
                <a:latin typeface="Cambria"/>
                <a:cs typeface="Cambria"/>
              </a:rPr>
              <a:t>an </a:t>
            </a:r>
            <a:r>
              <a:rPr dirty="0" sz="2500" spc="-10">
                <a:latin typeface="Cambria"/>
                <a:cs typeface="Cambria"/>
              </a:rPr>
              <a:t>integer result.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101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1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2500" spc="-7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statement</a:t>
            </a:r>
            <a:r>
              <a:rPr dirty="0" sz="2500" spc="65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in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78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passes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the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value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of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the  expression </a:t>
            </a:r>
            <a:r>
              <a:rPr dirty="0" sz="2000">
                <a:latin typeface="Consolas"/>
                <a:cs typeface="Consolas"/>
              </a:rPr>
              <a:t>y * y </a:t>
            </a:r>
            <a:r>
              <a:rPr dirty="0" sz="2500" spc="-5">
                <a:latin typeface="Cambria"/>
                <a:cs typeface="Cambria"/>
              </a:rPr>
              <a:t>(that is,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result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the calculation)  </a:t>
            </a:r>
            <a:r>
              <a:rPr dirty="0" sz="2500" spc="-5">
                <a:latin typeface="Cambria"/>
                <a:cs typeface="Cambria"/>
              </a:rPr>
              <a:t>back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the calling</a:t>
            </a:r>
            <a:r>
              <a:rPr dirty="0" sz="2500" spc="5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function.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 spc="-5" b="1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dirty="0" sz="1900" b="1">
                <a:latin typeface="Consolas"/>
                <a:cs typeface="Consolas"/>
              </a:rPr>
              <a:t>square(</a:t>
            </a:r>
            <a:r>
              <a:rPr dirty="0" sz="1900" b="1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dirty="0" sz="1900" b="1">
                <a:latin typeface="Consolas"/>
                <a:cs typeface="Consolas"/>
              </a:rPr>
              <a:t>y); </a:t>
            </a:r>
            <a:r>
              <a:rPr dirty="0" sz="1900" b="1">
                <a:solidFill>
                  <a:srgbClr val="00BE00"/>
                </a:solidFill>
                <a:latin typeface="Consolas"/>
                <a:cs typeface="Consolas"/>
              </a:rPr>
              <a:t>// function</a:t>
            </a:r>
            <a:r>
              <a:rPr dirty="0" sz="1900" spc="55" b="1">
                <a:solidFill>
                  <a:srgbClr val="00BE00"/>
                </a:solidFill>
                <a:latin typeface="Consolas"/>
                <a:cs typeface="Consolas"/>
              </a:rPr>
              <a:t> </a:t>
            </a:r>
            <a:r>
              <a:rPr dirty="0" sz="1900" b="1">
                <a:solidFill>
                  <a:srgbClr val="00BE00"/>
                </a:solidFill>
                <a:latin typeface="Consolas"/>
                <a:cs typeface="Consolas"/>
              </a:rPr>
              <a:t>prototype</a:t>
            </a:r>
            <a:endParaRPr sz="19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dirty="0" sz="2100">
                <a:latin typeface="Arial"/>
                <a:cs typeface="Arial"/>
              </a:rPr>
              <a:t>–	</a:t>
            </a:r>
            <a:r>
              <a:rPr dirty="0" sz="2100">
                <a:latin typeface="Cambria"/>
                <a:cs typeface="Cambria"/>
              </a:rPr>
              <a:t>The </a:t>
            </a:r>
            <a:r>
              <a:rPr dirty="0" sz="2100" spc="-5">
                <a:latin typeface="Consolas"/>
                <a:cs typeface="Consolas"/>
              </a:rPr>
              <a:t>int</a:t>
            </a:r>
            <a:r>
              <a:rPr dirty="0" sz="2100" spc="-665">
                <a:latin typeface="Consolas"/>
                <a:cs typeface="Consolas"/>
              </a:rPr>
              <a:t> </a:t>
            </a:r>
            <a:r>
              <a:rPr dirty="0" sz="2100">
                <a:latin typeface="Cambria"/>
                <a:cs typeface="Cambria"/>
              </a:rPr>
              <a:t>in </a:t>
            </a:r>
            <a:r>
              <a:rPr dirty="0" sz="2100" spc="-10">
                <a:latin typeface="Cambria"/>
                <a:cs typeface="Cambria"/>
              </a:rPr>
              <a:t>parentheses </a:t>
            </a:r>
            <a:r>
              <a:rPr dirty="0" sz="2100" spc="-5">
                <a:latin typeface="Cambria"/>
                <a:cs typeface="Cambria"/>
              </a:rPr>
              <a:t>informs the </a:t>
            </a:r>
            <a:r>
              <a:rPr dirty="0" sz="2100">
                <a:latin typeface="Cambria"/>
                <a:cs typeface="Cambria"/>
              </a:rPr>
              <a:t>compiler </a:t>
            </a:r>
            <a:r>
              <a:rPr dirty="0" sz="2100" spc="-5">
                <a:latin typeface="Cambria"/>
                <a:cs typeface="Cambria"/>
              </a:rPr>
              <a:t>that </a:t>
            </a:r>
            <a:r>
              <a:rPr dirty="0" sz="2100" spc="-5">
                <a:latin typeface="Consolas"/>
                <a:cs typeface="Consolas"/>
              </a:rPr>
              <a:t>square</a:t>
            </a:r>
            <a:endParaRPr sz="2100">
              <a:latin typeface="Consolas"/>
              <a:cs typeface="Consolas"/>
            </a:endParaRPr>
          </a:p>
          <a:p>
            <a:pPr marL="756285">
              <a:lnSpc>
                <a:spcPct val="100000"/>
              </a:lnSpc>
              <a:spcBef>
                <a:spcPts val="50"/>
              </a:spcBef>
            </a:pPr>
            <a:r>
              <a:rPr dirty="0" sz="2100" spc="-10">
                <a:latin typeface="Cambria"/>
                <a:cs typeface="Cambria"/>
              </a:rPr>
              <a:t>expects </a:t>
            </a:r>
            <a:r>
              <a:rPr dirty="0" sz="2100" spc="-15">
                <a:latin typeface="Cambria"/>
                <a:cs typeface="Cambria"/>
              </a:rPr>
              <a:t>to </a:t>
            </a:r>
            <a:r>
              <a:rPr dirty="0" sz="2100" spc="-15" i="1">
                <a:latin typeface="Cambria"/>
                <a:cs typeface="Cambria"/>
              </a:rPr>
              <a:t>receive </a:t>
            </a:r>
            <a:r>
              <a:rPr dirty="0" sz="2100" spc="-5">
                <a:latin typeface="Cambria"/>
                <a:cs typeface="Cambria"/>
              </a:rPr>
              <a:t>an </a:t>
            </a:r>
            <a:r>
              <a:rPr dirty="0" sz="2100" spc="-10">
                <a:latin typeface="Cambria"/>
                <a:cs typeface="Cambria"/>
              </a:rPr>
              <a:t>integer </a:t>
            </a:r>
            <a:r>
              <a:rPr dirty="0" sz="2100" spc="-15">
                <a:latin typeface="Cambria"/>
                <a:cs typeface="Cambria"/>
              </a:rPr>
              <a:t>value from </a:t>
            </a:r>
            <a:r>
              <a:rPr dirty="0" sz="2100" spc="-5">
                <a:latin typeface="Cambria"/>
                <a:cs typeface="Cambria"/>
              </a:rPr>
              <a:t>the</a:t>
            </a:r>
            <a:r>
              <a:rPr dirty="0" sz="2100" spc="140">
                <a:latin typeface="Cambria"/>
                <a:cs typeface="Cambria"/>
              </a:rPr>
              <a:t> </a:t>
            </a:r>
            <a:r>
              <a:rPr dirty="0" sz="2100" spc="-35">
                <a:latin typeface="Cambria"/>
                <a:cs typeface="Cambria"/>
              </a:rPr>
              <a:t>caller.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dirty="0" spc="-5">
                <a:solidFill>
                  <a:srgbClr val="23B5A0"/>
                </a:solidFill>
              </a:rPr>
              <a:t>5.5	</a:t>
            </a:r>
            <a:r>
              <a:rPr dirty="0" spc="-5"/>
              <a:t>Function </a:t>
            </a:r>
            <a:r>
              <a:rPr dirty="0"/>
              <a:t>Definitions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9829"/>
            <a:ext cx="8051165" cy="432244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55600" marR="5080" indent="-342900">
              <a:lnSpc>
                <a:spcPct val="911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onsolas"/>
                <a:cs typeface="Consolas"/>
              </a:rPr>
              <a:t>int</a:t>
            </a:r>
            <a:r>
              <a:rPr dirty="0" sz="2500" spc="-805">
                <a:latin typeface="Consolas"/>
                <a:cs typeface="Consolas"/>
              </a:rPr>
              <a:t> </a:t>
            </a:r>
            <a:r>
              <a:rPr dirty="0" sz="2500" spc="-20">
                <a:latin typeface="Cambria"/>
                <a:cs typeface="Cambria"/>
              </a:rPr>
              <a:t>to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the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5" i="1">
                <a:latin typeface="Cambria"/>
                <a:cs typeface="Cambria"/>
              </a:rPr>
              <a:t>left</a:t>
            </a:r>
            <a:r>
              <a:rPr dirty="0" sz="2500" spc="-10" i="1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of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the function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name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795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informs  the </a:t>
            </a:r>
            <a:r>
              <a:rPr dirty="0" sz="2500" spc="-5">
                <a:latin typeface="Cambria"/>
                <a:cs typeface="Cambria"/>
              </a:rPr>
              <a:t>compiler that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520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returns </a:t>
            </a:r>
            <a:r>
              <a:rPr dirty="0" sz="2500" spc="-5">
                <a:latin typeface="Cambria"/>
                <a:cs typeface="Cambria"/>
              </a:rPr>
              <a:t>an </a:t>
            </a:r>
            <a:r>
              <a:rPr dirty="0" sz="2500" spc="-10">
                <a:latin typeface="Cambria"/>
                <a:cs typeface="Cambria"/>
              </a:rPr>
              <a:t>integer </a:t>
            </a:r>
            <a:r>
              <a:rPr dirty="0" sz="2500" spc="-15">
                <a:latin typeface="Cambria"/>
                <a:cs typeface="Cambria"/>
              </a:rPr>
              <a:t>result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500" spc="-40">
                <a:latin typeface="Cambria"/>
                <a:cs typeface="Cambria"/>
              </a:rPr>
              <a:t>caller.</a:t>
            </a:r>
            <a:endParaRPr sz="2500">
              <a:latin typeface="Cambria"/>
              <a:cs typeface="Cambria"/>
            </a:endParaRPr>
          </a:p>
          <a:p>
            <a:pPr marL="355600" marR="219075" indent="-342900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compiler </a:t>
            </a:r>
            <a:r>
              <a:rPr dirty="0" sz="2500" spc="-15">
                <a:latin typeface="Cambria"/>
                <a:cs typeface="Cambria"/>
              </a:rPr>
              <a:t>refers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the function </a:t>
            </a:r>
            <a:r>
              <a:rPr dirty="0" sz="2500" spc="-10">
                <a:latin typeface="Cambria"/>
                <a:cs typeface="Cambria"/>
              </a:rPr>
              <a:t>prototype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>
                <a:latin typeface="Cambria"/>
                <a:cs typeface="Cambria"/>
              </a:rPr>
              <a:t>check  </a:t>
            </a:r>
            <a:r>
              <a:rPr dirty="0" sz="2500" spc="-5">
                <a:latin typeface="Cambria"/>
                <a:cs typeface="Cambria"/>
              </a:rPr>
              <a:t>that </a:t>
            </a:r>
            <a:r>
              <a:rPr dirty="0" sz="2500" spc="-20">
                <a:latin typeface="Cambria"/>
                <a:cs typeface="Cambria"/>
              </a:rPr>
              <a:t>any </a:t>
            </a:r>
            <a:r>
              <a:rPr dirty="0" sz="2500" spc="-5">
                <a:latin typeface="Cambria"/>
                <a:cs typeface="Cambria"/>
              </a:rPr>
              <a:t>calls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63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contain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 i="1">
                <a:latin typeface="Cambria"/>
                <a:cs typeface="Cambria"/>
              </a:rPr>
              <a:t>correct </a:t>
            </a:r>
            <a:r>
              <a:rPr dirty="0" sz="2500" spc="-10" i="1">
                <a:latin typeface="Cambria"/>
                <a:cs typeface="Cambria"/>
              </a:rPr>
              <a:t>return </a:t>
            </a:r>
            <a:r>
              <a:rPr dirty="0" sz="2500" spc="5" i="1">
                <a:latin typeface="Cambria"/>
                <a:cs typeface="Cambria"/>
              </a:rPr>
              <a:t>type</a:t>
            </a:r>
            <a:r>
              <a:rPr dirty="0" sz="2500" spc="5">
                <a:latin typeface="Cambria"/>
                <a:cs typeface="Cambria"/>
              </a:rPr>
              <a:t>, 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 i="1">
                <a:latin typeface="Cambria"/>
                <a:cs typeface="Cambria"/>
              </a:rPr>
              <a:t>correct </a:t>
            </a:r>
            <a:r>
              <a:rPr dirty="0" sz="2500" spc="-10" i="1">
                <a:latin typeface="Cambria"/>
                <a:cs typeface="Cambria"/>
              </a:rPr>
              <a:t>number </a:t>
            </a:r>
            <a:r>
              <a:rPr dirty="0" sz="2500" spc="-5" i="1">
                <a:latin typeface="Cambria"/>
                <a:cs typeface="Cambria"/>
              </a:rPr>
              <a:t>of </a:t>
            </a:r>
            <a:r>
              <a:rPr dirty="0" sz="2500" spc="-10" i="1">
                <a:latin typeface="Cambria"/>
                <a:cs typeface="Cambria"/>
              </a:rPr>
              <a:t>arguments</a:t>
            </a:r>
            <a:r>
              <a:rPr dirty="0" sz="2500" spc="-10">
                <a:latin typeface="Cambria"/>
                <a:cs typeface="Cambria"/>
              </a:rPr>
              <a:t>, the </a:t>
            </a:r>
            <a:r>
              <a:rPr dirty="0" sz="2500" spc="-15" i="1">
                <a:latin typeface="Cambria"/>
                <a:cs typeface="Cambria"/>
              </a:rPr>
              <a:t>correct </a:t>
            </a:r>
            <a:r>
              <a:rPr dirty="0" sz="2500" spc="-10" i="1">
                <a:latin typeface="Cambria"/>
                <a:cs typeface="Cambria"/>
              </a:rPr>
              <a:t>argument  </a:t>
            </a:r>
            <a:r>
              <a:rPr dirty="0" sz="2500" i="1">
                <a:latin typeface="Cambria"/>
                <a:cs typeface="Cambria"/>
              </a:rPr>
              <a:t>types</a:t>
            </a:r>
            <a:r>
              <a:rPr dirty="0" sz="2500">
                <a:latin typeface="Cambria"/>
                <a:cs typeface="Cambria"/>
              </a:rPr>
              <a:t>, </a:t>
            </a:r>
            <a:r>
              <a:rPr dirty="0" sz="2500" spc="-10">
                <a:latin typeface="Cambria"/>
                <a:cs typeface="Cambria"/>
              </a:rPr>
              <a:t>and that the </a:t>
            </a:r>
            <a:r>
              <a:rPr dirty="0" sz="2500" spc="-10" i="1">
                <a:latin typeface="Cambria"/>
                <a:cs typeface="Cambria"/>
              </a:rPr>
              <a:t>arguments </a:t>
            </a:r>
            <a:r>
              <a:rPr dirty="0" sz="2500" spc="-15" i="1">
                <a:latin typeface="Cambria"/>
                <a:cs typeface="Cambria"/>
              </a:rPr>
              <a:t>are </a:t>
            </a:r>
            <a:r>
              <a:rPr dirty="0" sz="2500" spc="-5" i="1">
                <a:latin typeface="Cambria"/>
                <a:cs typeface="Cambria"/>
              </a:rPr>
              <a:t>in </a:t>
            </a:r>
            <a:r>
              <a:rPr dirty="0" sz="2500" spc="-15" i="1">
                <a:latin typeface="Cambria"/>
                <a:cs typeface="Cambria"/>
              </a:rPr>
              <a:t>the correct</a:t>
            </a:r>
            <a:r>
              <a:rPr dirty="0" sz="2500" spc="105" i="1">
                <a:latin typeface="Cambria"/>
                <a:cs typeface="Cambria"/>
              </a:rPr>
              <a:t> </a:t>
            </a:r>
            <a:r>
              <a:rPr dirty="0" sz="2500" spc="-5" i="1">
                <a:latin typeface="Cambria"/>
                <a:cs typeface="Cambria"/>
              </a:rPr>
              <a:t>order</a:t>
            </a:r>
            <a:r>
              <a:rPr dirty="0" sz="2500" spc="-5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0">
                <a:latin typeface="Cambria"/>
                <a:cs typeface="Cambria"/>
              </a:rPr>
              <a:t>format </a:t>
            </a:r>
            <a:r>
              <a:rPr dirty="0" sz="2500" spc="-5">
                <a:latin typeface="Cambria"/>
                <a:cs typeface="Cambria"/>
              </a:rPr>
              <a:t>of a function definition</a:t>
            </a:r>
            <a:r>
              <a:rPr dirty="0" sz="2500" spc="17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is</a:t>
            </a:r>
            <a:endParaRPr sz="2500">
              <a:latin typeface="Cambria"/>
              <a:cs typeface="Cambria"/>
            </a:endParaRPr>
          </a:p>
          <a:p>
            <a:pPr marL="1155700">
              <a:lnSpc>
                <a:spcPts val="2160"/>
              </a:lnSpc>
              <a:spcBef>
                <a:spcPts val="195"/>
              </a:spcBef>
            </a:pPr>
            <a:r>
              <a:rPr dirty="0" sz="1900" spc="-5" i="1">
                <a:latin typeface="Cambria"/>
                <a:cs typeface="Cambria"/>
              </a:rPr>
              <a:t>return-value-type</a:t>
            </a:r>
            <a:r>
              <a:rPr dirty="0" sz="1900" spc="-15" i="1">
                <a:latin typeface="Cambria"/>
                <a:cs typeface="Cambria"/>
              </a:rPr>
              <a:t> </a:t>
            </a:r>
            <a:r>
              <a:rPr dirty="0" sz="1900" spc="-10" i="1">
                <a:latin typeface="Cambria"/>
                <a:cs typeface="Cambria"/>
              </a:rPr>
              <a:t>function-name</a:t>
            </a:r>
            <a:r>
              <a:rPr dirty="0" sz="1900" spc="-10">
                <a:latin typeface="Consolas"/>
                <a:cs typeface="Consolas"/>
              </a:rPr>
              <a:t>(</a:t>
            </a:r>
            <a:r>
              <a:rPr dirty="0" sz="1900" spc="-10" i="1">
                <a:latin typeface="Cambria"/>
                <a:cs typeface="Cambria"/>
              </a:rPr>
              <a:t>parameter-list</a:t>
            </a:r>
            <a:r>
              <a:rPr dirty="0" sz="1900" spc="-10">
                <a:latin typeface="Consolas"/>
                <a:cs typeface="Consolas"/>
              </a:rPr>
              <a:t>)</a:t>
            </a:r>
            <a:endParaRPr sz="1900">
              <a:latin typeface="Consolas"/>
              <a:cs typeface="Consolas"/>
            </a:endParaRPr>
          </a:p>
          <a:p>
            <a:pPr marL="1155700">
              <a:lnSpc>
                <a:spcPts val="2050"/>
              </a:lnSpc>
            </a:pPr>
            <a:r>
              <a:rPr dirty="0" sz="1900" spc="-5"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1555115" marR="5388610">
              <a:lnSpc>
                <a:spcPts val="2050"/>
              </a:lnSpc>
              <a:spcBef>
                <a:spcPts val="150"/>
              </a:spcBef>
            </a:pPr>
            <a:r>
              <a:rPr dirty="0" sz="1900" spc="-5" i="1">
                <a:latin typeface="Cambria"/>
                <a:cs typeface="Cambria"/>
              </a:rPr>
              <a:t>definitions  </a:t>
            </a:r>
            <a:r>
              <a:rPr dirty="0" sz="1900" spc="-5" i="1">
                <a:latin typeface="Cambria"/>
                <a:cs typeface="Cambria"/>
              </a:rPr>
              <a:t>s</a:t>
            </a:r>
            <a:r>
              <a:rPr dirty="0" sz="1900" spc="-15" i="1">
                <a:latin typeface="Cambria"/>
                <a:cs typeface="Cambria"/>
              </a:rPr>
              <a:t>t</a:t>
            </a:r>
            <a:r>
              <a:rPr dirty="0" sz="1900" spc="-5" i="1">
                <a:latin typeface="Cambria"/>
                <a:cs typeface="Cambria"/>
              </a:rPr>
              <a:t>a</a:t>
            </a:r>
            <a:r>
              <a:rPr dirty="0" sz="1900" spc="-15" i="1">
                <a:latin typeface="Cambria"/>
                <a:cs typeface="Cambria"/>
              </a:rPr>
              <a:t>t</a:t>
            </a:r>
            <a:r>
              <a:rPr dirty="0" sz="1900" spc="-10" i="1">
                <a:latin typeface="Cambria"/>
                <a:cs typeface="Cambria"/>
              </a:rPr>
              <a:t>em</a:t>
            </a:r>
            <a:r>
              <a:rPr dirty="0" sz="1900" spc="-15" i="1">
                <a:latin typeface="Cambria"/>
                <a:cs typeface="Cambria"/>
              </a:rPr>
              <a:t>e</a:t>
            </a:r>
            <a:r>
              <a:rPr dirty="0" sz="1900" spc="-10" i="1">
                <a:latin typeface="Cambria"/>
                <a:cs typeface="Cambria"/>
              </a:rPr>
              <a:t>n</a:t>
            </a:r>
            <a:r>
              <a:rPr dirty="0" sz="1900" i="1">
                <a:latin typeface="Cambria"/>
                <a:cs typeface="Cambria"/>
              </a:rPr>
              <a:t>t</a:t>
            </a:r>
            <a:r>
              <a:rPr dirty="0" sz="1900" spc="-5" i="1">
                <a:latin typeface="Cambria"/>
                <a:cs typeface="Cambria"/>
              </a:rPr>
              <a:t>s</a:t>
            </a:r>
            <a:endParaRPr sz="1900">
              <a:latin typeface="Cambria"/>
              <a:cs typeface="Cambria"/>
            </a:endParaRPr>
          </a:p>
          <a:p>
            <a:pPr marL="1155700">
              <a:lnSpc>
                <a:spcPts val="2010"/>
              </a:lnSpc>
            </a:pPr>
            <a:r>
              <a:rPr dirty="0" sz="1900" spc="-5"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dirty="0" spc="-5">
                <a:solidFill>
                  <a:srgbClr val="23B5A0"/>
                </a:solidFill>
              </a:rPr>
              <a:t>5.5	</a:t>
            </a:r>
            <a:r>
              <a:rPr dirty="0" spc="-5"/>
              <a:t>Function </a:t>
            </a:r>
            <a:r>
              <a:rPr dirty="0"/>
              <a:t>Definitions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736"/>
            <a:ext cx="7924165" cy="431800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5" i="1">
                <a:latin typeface="Cambria"/>
                <a:cs typeface="Cambria"/>
              </a:rPr>
              <a:t>function-name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25">
                <a:latin typeface="Cambria"/>
                <a:cs typeface="Cambria"/>
              </a:rPr>
              <a:t>any </a:t>
            </a:r>
            <a:r>
              <a:rPr dirty="0" sz="3200" spc="-20">
                <a:latin typeface="Cambria"/>
                <a:cs typeface="Cambria"/>
              </a:rPr>
              <a:t>valid</a:t>
            </a:r>
            <a:r>
              <a:rPr dirty="0" sz="3200" spc="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identifier</a:t>
            </a:r>
            <a:r>
              <a:rPr dirty="0" sz="3200" spc="-5" i="1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5" i="1">
                <a:solidFill>
                  <a:srgbClr val="0000FF"/>
                </a:solidFill>
                <a:latin typeface="Cambria"/>
                <a:cs typeface="Cambria"/>
              </a:rPr>
              <a:t>return-value-type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data type of </a:t>
            </a:r>
            <a:r>
              <a:rPr dirty="0" sz="3200" spc="-5">
                <a:latin typeface="Cambria"/>
                <a:cs typeface="Cambria"/>
              </a:rPr>
              <a:t>the  </a:t>
            </a:r>
            <a:r>
              <a:rPr dirty="0" sz="3200" spc="-10">
                <a:latin typeface="Cambria"/>
                <a:cs typeface="Cambria"/>
              </a:rPr>
              <a:t>result returned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the</a:t>
            </a:r>
            <a:r>
              <a:rPr dirty="0" sz="3200" spc="35">
                <a:latin typeface="Cambria"/>
                <a:cs typeface="Cambria"/>
              </a:rPr>
              <a:t> </a:t>
            </a:r>
            <a:r>
              <a:rPr dirty="0" sz="3200" spc="-45">
                <a:latin typeface="Cambria"/>
                <a:cs typeface="Cambria"/>
              </a:rPr>
              <a:t>caller.</a:t>
            </a:r>
            <a:endParaRPr sz="3200">
              <a:latin typeface="Cambria"/>
              <a:cs typeface="Cambria"/>
            </a:endParaRPr>
          </a:p>
          <a:p>
            <a:pPr marL="355600" marR="105410" indent="-342900">
              <a:lnSpc>
                <a:spcPct val="101899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5" i="1">
                <a:latin typeface="Cambria"/>
                <a:cs typeface="Cambria"/>
              </a:rPr>
              <a:t>return-value-type </a:t>
            </a:r>
            <a:r>
              <a:rPr dirty="0" sz="3200">
                <a:latin typeface="Consolas"/>
                <a:cs typeface="Consolas"/>
              </a:rPr>
              <a:t>void</a:t>
            </a:r>
            <a:r>
              <a:rPr dirty="0" sz="3200" spc="-1080">
                <a:latin typeface="Consolas"/>
                <a:cs typeface="Consolas"/>
              </a:rPr>
              <a:t> </a:t>
            </a:r>
            <a:r>
              <a:rPr dirty="0" sz="3200" spc="-5">
                <a:latin typeface="Cambria"/>
                <a:cs typeface="Cambria"/>
              </a:rPr>
              <a:t>indicates that </a:t>
            </a:r>
            <a:r>
              <a:rPr dirty="0" sz="3200">
                <a:latin typeface="Cambria"/>
                <a:cs typeface="Cambria"/>
              </a:rPr>
              <a:t>a  function does </a:t>
            </a:r>
            <a:r>
              <a:rPr dirty="0" sz="3200" spc="-5">
                <a:latin typeface="Cambria"/>
                <a:cs typeface="Cambria"/>
              </a:rPr>
              <a:t>not </a:t>
            </a:r>
            <a:r>
              <a:rPr dirty="0" sz="3200" spc="-10">
                <a:latin typeface="Cambria"/>
                <a:cs typeface="Cambria"/>
              </a:rPr>
              <a:t>return </a:t>
            </a:r>
            <a:r>
              <a:rPr dirty="0" sz="3200">
                <a:latin typeface="Cambria"/>
                <a:cs typeface="Cambria"/>
              </a:rPr>
              <a:t>a</a:t>
            </a:r>
            <a:r>
              <a:rPr dirty="0" sz="3200" spc="-15">
                <a:latin typeface="Cambria"/>
                <a:cs typeface="Cambria"/>
              </a:rPr>
              <a:t> value.</a:t>
            </a:r>
            <a:endParaRPr sz="3200">
              <a:latin typeface="Cambria"/>
              <a:cs typeface="Cambria"/>
            </a:endParaRPr>
          </a:p>
          <a:p>
            <a:pPr marL="355600" marR="52705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65">
                <a:latin typeface="Cambria"/>
                <a:cs typeface="Cambria"/>
              </a:rPr>
              <a:t>Together,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5" i="1">
                <a:latin typeface="Cambria"/>
                <a:cs typeface="Cambria"/>
              </a:rPr>
              <a:t>return-value-type, function-  </a:t>
            </a:r>
            <a:r>
              <a:rPr dirty="0" sz="3200" spc="-5" i="1">
                <a:latin typeface="Cambria"/>
                <a:cs typeface="Cambria"/>
              </a:rPr>
              <a:t>name </a:t>
            </a:r>
            <a:r>
              <a:rPr dirty="0" sz="3200" spc="-5">
                <a:latin typeface="Cambria"/>
                <a:cs typeface="Cambria"/>
              </a:rPr>
              <a:t>and </a:t>
            </a:r>
            <a:r>
              <a:rPr dirty="0" sz="3200" spc="-5" i="1">
                <a:latin typeface="Cambria"/>
                <a:cs typeface="Cambria"/>
              </a:rPr>
              <a:t>parameter-list </a:t>
            </a:r>
            <a:r>
              <a:rPr dirty="0" sz="3200" spc="-20">
                <a:latin typeface="Cambria"/>
                <a:cs typeface="Cambria"/>
              </a:rPr>
              <a:t>are </a:t>
            </a:r>
            <a:r>
              <a:rPr dirty="0" sz="3200">
                <a:latin typeface="Cambria"/>
                <a:cs typeface="Cambria"/>
              </a:rPr>
              <a:t>sometimes  </a:t>
            </a:r>
            <a:r>
              <a:rPr dirty="0" sz="3200" spc="-20">
                <a:latin typeface="Cambria"/>
                <a:cs typeface="Cambria"/>
              </a:rPr>
              <a:t>referred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ambria"/>
                <a:cs typeface="Cambria"/>
              </a:rPr>
              <a:t>as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function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50">
                <a:solidFill>
                  <a:srgbClr val="0000FF"/>
                </a:solidFill>
                <a:latin typeface="Cambria"/>
                <a:cs typeface="Cambria"/>
              </a:rPr>
              <a:t>header</a:t>
            </a:r>
            <a:r>
              <a:rPr dirty="0" sz="3200" spc="-5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6104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641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1981" y="6465214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dirty="0" spc="-5">
                <a:solidFill>
                  <a:srgbClr val="23B5A0"/>
                </a:solidFill>
              </a:rPr>
              <a:t>5.5	</a:t>
            </a:r>
            <a:r>
              <a:rPr dirty="0" spc="-5"/>
              <a:t>Function </a:t>
            </a:r>
            <a:r>
              <a:rPr dirty="0"/>
              <a:t>Definitions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8063865" cy="3636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5" i="1">
                <a:solidFill>
                  <a:srgbClr val="0000FF"/>
                </a:solidFill>
                <a:latin typeface="Cambria"/>
                <a:cs typeface="Cambria"/>
              </a:rPr>
              <a:t>parameter-list </a:t>
            </a:r>
            <a:r>
              <a:rPr dirty="0" sz="3200">
                <a:latin typeface="Cambria"/>
                <a:cs typeface="Cambria"/>
              </a:rPr>
              <a:t>is a </a:t>
            </a:r>
            <a:r>
              <a:rPr dirty="0" sz="3200" spc="-10">
                <a:latin typeface="Cambria"/>
                <a:cs typeface="Cambria"/>
              </a:rPr>
              <a:t>comma-separated </a:t>
            </a:r>
            <a:r>
              <a:rPr dirty="0" sz="3200" spc="-5">
                <a:latin typeface="Cambria"/>
                <a:cs typeface="Cambria"/>
              </a:rPr>
              <a:t>list  that </a:t>
            </a:r>
            <a:r>
              <a:rPr dirty="0" sz="3200">
                <a:latin typeface="Cambria"/>
                <a:cs typeface="Cambria"/>
              </a:rPr>
              <a:t>specifies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0">
                <a:latin typeface="Cambria"/>
                <a:cs typeface="Cambria"/>
              </a:rPr>
              <a:t>parameters </a:t>
            </a:r>
            <a:r>
              <a:rPr dirty="0" sz="3200" spc="-20">
                <a:latin typeface="Cambria"/>
                <a:cs typeface="Cambria"/>
              </a:rPr>
              <a:t>received </a:t>
            </a:r>
            <a:r>
              <a:rPr dirty="0" sz="3200" spc="-25">
                <a:latin typeface="Cambria"/>
                <a:cs typeface="Cambria"/>
              </a:rPr>
              <a:t>by 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function </a:t>
            </a:r>
            <a:r>
              <a:rPr dirty="0" sz="3200" spc="-10">
                <a:latin typeface="Cambria"/>
                <a:cs typeface="Cambria"/>
              </a:rPr>
              <a:t>when </a:t>
            </a:r>
            <a:r>
              <a:rPr dirty="0" sz="3200">
                <a:latin typeface="Cambria"/>
                <a:cs typeface="Cambria"/>
              </a:rPr>
              <a:t>it’s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called.</a:t>
            </a:r>
            <a:endParaRPr sz="3200">
              <a:latin typeface="Cambria"/>
              <a:cs typeface="Cambria"/>
            </a:endParaRPr>
          </a:p>
          <a:p>
            <a:pPr marL="355600" indent="-342900">
              <a:lnSpc>
                <a:spcPts val="3804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If </a:t>
            </a:r>
            <a:r>
              <a:rPr dirty="0" sz="3200">
                <a:latin typeface="Cambria"/>
                <a:cs typeface="Cambria"/>
              </a:rPr>
              <a:t>a function does </a:t>
            </a:r>
            <a:r>
              <a:rPr dirty="0" sz="3200" spc="-5">
                <a:latin typeface="Cambria"/>
                <a:cs typeface="Cambria"/>
              </a:rPr>
              <a:t>not </a:t>
            </a:r>
            <a:r>
              <a:rPr dirty="0" sz="3200" spc="-25">
                <a:latin typeface="Cambria"/>
                <a:cs typeface="Cambria"/>
              </a:rPr>
              <a:t>receive </a:t>
            </a:r>
            <a:r>
              <a:rPr dirty="0" sz="3200" spc="-20">
                <a:latin typeface="Cambria"/>
                <a:cs typeface="Cambria"/>
              </a:rPr>
              <a:t>any</a:t>
            </a:r>
            <a:r>
              <a:rPr dirty="0" sz="3200" spc="-15">
                <a:latin typeface="Cambria"/>
                <a:cs typeface="Cambria"/>
              </a:rPr>
              <a:t> values,</a:t>
            </a:r>
            <a:endParaRPr sz="3200">
              <a:latin typeface="Cambria"/>
              <a:cs typeface="Cambria"/>
            </a:endParaRPr>
          </a:p>
          <a:p>
            <a:pPr marL="355600">
              <a:lnSpc>
                <a:spcPts val="3804"/>
              </a:lnSpc>
            </a:pPr>
            <a:r>
              <a:rPr dirty="0" sz="3200" spc="-5" i="1">
                <a:latin typeface="Cambria"/>
                <a:cs typeface="Cambria"/>
              </a:rPr>
              <a:t>parameter-list </a:t>
            </a:r>
            <a:r>
              <a:rPr dirty="0" sz="3200">
                <a:latin typeface="Cambria"/>
                <a:cs typeface="Cambria"/>
              </a:rPr>
              <a:t>is</a:t>
            </a:r>
            <a:r>
              <a:rPr dirty="0" sz="3200" spc="-35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void</a:t>
            </a:r>
            <a:r>
              <a:rPr dirty="0" sz="320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L="355600" marR="920115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A type </a:t>
            </a:r>
            <a:r>
              <a:rPr dirty="0" sz="3200" spc="-5">
                <a:latin typeface="Cambria"/>
                <a:cs typeface="Cambria"/>
              </a:rPr>
              <a:t>must be </a:t>
            </a:r>
            <a:r>
              <a:rPr dirty="0" sz="3200" spc="-10">
                <a:latin typeface="Cambria"/>
                <a:cs typeface="Cambria"/>
              </a:rPr>
              <a:t>listed </a:t>
            </a:r>
            <a:r>
              <a:rPr dirty="0" sz="3200" spc="-15">
                <a:latin typeface="Cambria"/>
                <a:cs typeface="Cambria"/>
              </a:rPr>
              <a:t>explicitly </a:t>
            </a:r>
            <a:r>
              <a:rPr dirty="0" sz="3200" spc="-10">
                <a:latin typeface="Cambria"/>
                <a:cs typeface="Cambria"/>
              </a:rPr>
              <a:t>for </a:t>
            </a:r>
            <a:r>
              <a:rPr dirty="0" sz="3200" spc="-5">
                <a:latin typeface="Cambria"/>
                <a:cs typeface="Cambria"/>
              </a:rPr>
              <a:t>each  </a:t>
            </a:r>
            <a:r>
              <a:rPr dirty="0" sz="3200" spc="-45">
                <a:latin typeface="Cambria"/>
                <a:cs typeface="Cambria"/>
              </a:rPr>
              <a:t>parameter.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dirty="0" spc="-5">
                <a:solidFill>
                  <a:srgbClr val="23B5A0"/>
                </a:solidFill>
              </a:rPr>
              <a:t>5.5	</a:t>
            </a:r>
            <a:r>
              <a:rPr dirty="0" spc="-5"/>
              <a:t>Function </a:t>
            </a:r>
            <a:r>
              <a:rPr dirty="0"/>
              <a:t>Definitions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8024495" cy="2562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4561840" algn="l"/>
              </a:tabLst>
            </a:pP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i="1">
                <a:latin typeface="Cambria"/>
                <a:cs typeface="Cambria"/>
              </a:rPr>
              <a:t>definitions </a:t>
            </a:r>
            <a:r>
              <a:rPr dirty="0" sz="3200" spc="-5">
                <a:latin typeface="Cambria"/>
                <a:cs typeface="Cambria"/>
              </a:rPr>
              <a:t>and </a:t>
            </a:r>
            <a:r>
              <a:rPr dirty="0" sz="3200" spc="-10" i="1">
                <a:latin typeface="Cambria"/>
                <a:cs typeface="Cambria"/>
              </a:rPr>
              <a:t>statements </a:t>
            </a:r>
            <a:r>
              <a:rPr dirty="0" sz="3200" spc="-5">
                <a:latin typeface="Cambria"/>
                <a:cs typeface="Cambria"/>
              </a:rPr>
              <a:t>within </a:t>
            </a:r>
            <a:r>
              <a:rPr dirty="0" sz="3200" spc="-15">
                <a:latin typeface="Cambria"/>
                <a:cs typeface="Cambria"/>
              </a:rPr>
              <a:t>braces  </a:t>
            </a:r>
            <a:r>
              <a:rPr dirty="0" sz="3200" spc="-10">
                <a:latin typeface="Cambria"/>
                <a:cs typeface="Cambria"/>
              </a:rPr>
              <a:t>form </a:t>
            </a:r>
            <a:r>
              <a:rPr dirty="0" sz="3200" spc="-5">
                <a:latin typeface="Cambria"/>
                <a:cs typeface="Cambria"/>
              </a:rPr>
              <a:t>the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>
                <a:solidFill>
                  <a:srgbClr val="0000FF"/>
                </a:solidFill>
                <a:latin typeface="Cambria"/>
                <a:cs typeface="Cambria"/>
              </a:rPr>
              <a:t>function</a:t>
            </a:r>
            <a:r>
              <a:rPr dirty="0" sz="3200" spc="1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3200" spc="-70">
                <a:solidFill>
                  <a:srgbClr val="0000FF"/>
                </a:solidFill>
                <a:latin typeface="Cambria"/>
                <a:cs typeface="Cambria"/>
              </a:rPr>
              <a:t>body</a:t>
            </a:r>
            <a:r>
              <a:rPr dirty="0" sz="3200" spc="-70">
                <a:latin typeface="Cambria"/>
                <a:cs typeface="Cambria"/>
              </a:rPr>
              <a:t>,	</a:t>
            </a:r>
            <a:r>
              <a:rPr dirty="0" sz="3200" spc="-5">
                <a:latin typeface="Cambria"/>
                <a:cs typeface="Cambria"/>
              </a:rPr>
              <a:t>which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10">
                <a:latin typeface="Cambria"/>
                <a:cs typeface="Cambria"/>
              </a:rPr>
              <a:t>also  </a:t>
            </a:r>
            <a:r>
              <a:rPr dirty="0" sz="3200" spc="-20">
                <a:latin typeface="Cambria"/>
                <a:cs typeface="Cambria"/>
              </a:rPr>
              <a:t>referred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ambria"/>
                <a:cs typeface="Cambria"/>
              </a:rPr>
              <a:t>as a </a:t>
            </a:r>
            <a:r>
              <a:rPr dirty="0" sz="3200" spc="-5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r>
              <a:rPr dirty="0" sz="3200" spc="-5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L="355600" marR="26162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latin typeface="Cambria"/>
                <a:cs typeface="Cambria"/>
              </a:rPr>
              <a:t>Variables </a:t>
            </a:r>
            <a:r>
              <a:rPr dirty="0" sz="3200">
                <a:latin typeface="Cambria"/>
                <a:cs typeface="Cambria"/>
              </a:rPr>
              <a:t>can </a:t>
            </a:r>
            <a:r>
              <a:rPr dirty="0" sz="3200" spc="-5">
                <a:latin typeface="Cambria"/>
                <a:cs typeface="Cambria"/>
              </a:rPr>
              <a:t>be declared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25">
                <a:latin typeface="Cambria"/>
                <a:cs typeface="Cambria"/>
              </a:rPr>
              <a:t>any </a:t>
            </a:r>
            <a:r>
              <a:rPr dirty="0" sz="3200" spc="-5">
                <a:latin typeface="Cambria"/>
                <a:cs typeface="Cambria"/>
              </a:rPr>
              <a:t>block, and  blocks </a:t>
            </a:r>
            <a:r>
              <a:rPr dirty="0" sz="3200">
                <a:latin typeface="Cambria"/>
                <a:cs typeface="Cambria"/>
              </a:rPr>
              <a:t>can </a:t>
            </a:r>
            <a:r>
              <a:rPr dirty="0" sz="3200" spc="-5">
                <a:latin typeface="Cambria"/>
                <a:cs typeface="Cambria"/>
              </a:rPr>
              <a:t>be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nested.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1981" y="6465214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745" y="547242"/>
            <a:ext cx="3303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5">
                <a:solidFill>
                  <a:srgbClr val="23B5A0"/>
                </a:solidFill>
              </a:rPr>
              <a:t>5.1	</a:t>
            </a:r>
            <a:r>
              <a:rPr dirty="0" spc="-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2961"/>
            <a:ext cx="8069580" cy="4279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Most computer </a:t>
            </a:r>
            <a:r>
              <a:rPr dirty="0" sz="3000" spc="-15">
                <a:latin typeface="Cambria"/>
                <a:cs typeface="Cambria"/>
              </a:rPr>
              <a:t>programs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 spc="-25">
                <a:latin typeface="Cambria"/>
                <a:cs typeface="Cambria"/>
              </a:rPr>
              <a:t>solve</a:t>
            </a:r>
            <a:r>
              <a:rPr dirty="0" sz="3000" spc="10">
                <a:latin typeface="Cambria"/>
                <a:cs typeface="Cambria"/>
              </a:rPr>
              <a:t> </a:t>
            </a:r>
            <a:r>
              <a:rPr dirty="0" sz="3000" spc="-20">
                <a:latin typeface="Cambria"/>
                <a:cs typeface="Cambria"/>
              </a:rPr>
              <a:t>real-world</a:t>
            </a:r>
            <a:endParaRPr sz="3000">
              <a:latin typeface="Cambria"/>
              <a:cs typeface="Cambria"/>
            </a:endParaRPr>
          </a:p>
          <a:p>
            <a:pPr marL="355600" marR="417195">
              <a:lnSpc>
                <a:spcPct val="70000"/>
              </a:lnSpc>
              <a:spcBef>
                <a:spcPts val="540"/>
              </a:spcBef>
            </a:pPr>
            <a:r>
              <a:rPr dirty="0" sz="3000" spc="-10">
                <a:latin typeface="Cambria"/>
                <a:cs typeface="Cambria"/>
              </a:rPr>
              <a:t>problems </a:t>
            </a:r>
            <a:r>
              <a:rPr dirty="0" sz="3000" spc="-25">
                <a:latin typeface="Cambria"/>
                <a:cs typeface="Cambria"/>
              </a:rPr>
              <a:t>are </a:t>
            </a:r>
            <a:r>
              <a:rPr dirty="0" sz="3000" spc="-5">
                <a:latin typeface="Cambria"/>
                <a:cs typeface="Cambria"/>
              </a:rPr>
              <a:t>much </a:t>
            </a:r>
            <a:r>
              <a:rPr dirty="0" sz="3000" spc="-10">
                <a:latin typeface="Cambria"/>
                <a:cs typeface="Cambria"/>
              </a:rPr>
              <a:t>larger </a:t>
            </a:r>
            <a:r>
              <a:rPr dirty="0" sz="3000" spc="-5">
                <a:latin typeface="Cambria"/>
                <a:cs typeface="Cambria"/>
              </a:rPr>
              <a:t>than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5">
                <a:latin typeface="Cambria"/>
                <a:cs typeface="Cambria"/>
              </a:rPr>
              <a:t>programs  </a:t>
            </a:r>
            <a:r>
              <a:rPr dirty="0" sz="3000" spc="-10">
                <a:latin typeface="Cambria"/>
                <a:cs typeface="Cambria"/>
              </a:rPr>
              <a:t>presented </a:t>
            </a:r>
            <a:r>
              <a:rPr dirty="0" sz="3000">
                <a:latin typeface="Cambria"/>
                <a:cs typeface="Cambria"/>
              </a:rPr>
              <a:t>in the </a:t>
            </a:r>
            <a:r>
              <a:rPr dirty="0" sz="3000" spc="-5">
                <a:latin typeface="Cambria"/>
                <a:cs typeface="Cambria"/>
              </a:rPr>
              <a:t>first </a:t>
            </a:r>
            <a:r>
              <a:rPr dirty="0" sz="3000" spc="-15">
                <a:latin typeface="Cambria"/>
                <a:cs typeface="Cambria"/>
              </a:rPr>
              <a:t>few</a:t>
            </a:r>
            <a:r>
              <a:rPr dirty="0" sz="3000" spc="1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chapters.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Experience </a:t>
            </a:r>
            <a:r>
              <a:rPr dirty="0" sz="3000">
                <a:latin typeface="Cambria"/>
                <a:cs typeface="Cambria"/>
              </a:rPr>
              <a:t>has </a:t>
            </a:r>
            <a:r>
              <a:rPr dirty="0" sz="3000" spc="-5">
                <a:latin typeface="Cambria"/>
                <a:cs typeface="Cambria"/>
              </a:rPr>
              <a:t>shown that the best </a:t>
            </a:r>
            <a:r>
              <a:rPr dirty="0" sz="3000" spc="-40">
                <a:latin typeface="Cambria"/>
                <a:cs typeface="Cambria"/>
              </a:rPr>
              <a:t>way</a:t>
            </a:r>
            <a:r>
              <a:rPr dirty="0" sz="3000" spc="-25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to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2520"/>
              </a:lnSpc>
            </a:pPr>
            <a:r>
              <a:rPr dirty="0" sz="3000" spc="-10">
                <a:latin typeface="Cambria"/>
                <a:cs typeface="Cambria"/>
              </a:rPr>
              <a:t>develop </a:t>
            </a:r>
            <a:r>
              <a:rPr dirty="0" sz="3000">
                <a:latin typeface="Cambria"/>
                <a:cs typeface="Cambria"/>
              </a:rPr>
              <a:t>and </a:t>
            </a:r>
            <a:r>
              <a:rPr dirty="0" sz="3000" spc="-5">
                <a:latin typeface="Cambria"/>
                <a:cs typeface="Cambria"/>
              </a:rPr>
              <a:t>maintain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10">
                <a:latin typeface="Cambria"/>
                <a:cs typeface="Cambria"/>
              </a:rPr>
              <a:t>large </a:t>
            </a:r>
            <a:r>
              <a:rPr dirty="0" sz="3000" spc="-15">
                <a:latin typeface="Cambria"/>
                <a:cs typeface="Cambria"/>
              </a:rPr>
              <a:t>program </a:t>
            </a:r>
            <a:r>
              <a:rPr dirty="0" sz="3000" spc="-10">
                <a:latin typeface="Cambria"/>
                <a:cs typeface="Cambria"/>
              </a:rPr>
              <a:t>is </a:t>
            </a:r>
            <a:r>
              <a:rPr dirty="0" sz="3000" spc="-5">
                <a:latin typeface="Cambria"/>
                <a:cs typeface="Cambria"/>
              </a:rPr>
              <a:t>to</a:t>
            </a:r>
            <a:endParaRPr sz="3000">
              <a:latin typeface="Cambria"/>
              <a:cs typeface="Cambria"/>
            </a:endParaRPr>
          </a:p>
          <a:p>
            <a:pPr marL="355600" marR="100965">
              <a:lnSpc>
                <a:spcPct val="70000"/>
              </a:lnSpc>
              <a:spcBef>
                <a:spcPts val="540"/>
              </a:spcBef>
            </a:pPr>
            <a:r>
              <a:rPr dirty="0" sz="3000">
                <a:latin typeface="Cambria"/>
                <a:cs typeface="Cambria"/>
              </a:rPr>
              <a:t>construct it </a:t>
            </a:r>
            <a:r>
              <a:rPr dirty="0" sz="3000" spc="-15">
                <a:latin typeface="Cambria"/>
                <a:cs typeface="Cambria"/>
              </a:rPr>
              <a:t>from </a:t>
            </a:r>
            <a:r>
              <a:rPr dirty="0" sz="3000" spc="-5">
                <a:latin typeface="Cambria"/>
                <a:cs typeface="Cambria"/>
              </a:rPr>
              <a:t>smaller pieces, </a:t>
            </a:r>
            <a:r>
              <a:rPr dirty="0" sz="3000">
                <a:latin typeface="Cambria"/>
                <a:cs typeface="Cambria"/>
              </a:rPr>
              <a:t>each of </a:t>
            </a:r>
            <a:r>
              <a:rPr dirty="0" sz="3000" spc="-5">
                <a:latin typeface="Cambria"/>
                <a:cs typeface="Cambria"/>
              </a:rPr>
              <a:t>which 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spc="-15">
                <a:latin typeface="Cambria"/>
                <a:cs typeface="Cambria"/>
              </a:rPr>
              <a:t>more </a:t>
            </a:r>
            <a:r>
              <a:rPr dirty="0" sz="3000">
                <a:latin typeface="Cambria"/>
                <a:cs typeface="Cambria"/>
              </a:rPr>
              <a:t>manageable </a:t>
            </a:r>
            <a:r>
              <a:rPr dirty="0" sz="3000" spc="-5">
                <a:latin typeface="Cambria"/>
                <a:cs typeface="Cambria"/>
              </a:rPr>
              <a:t>than </a:t>
            </a:r>
            <a:r>
              <a:rPr dirty="0" sz="3000">
                <a:latin typeface="Cambria"/>
                <a:cs typeface="Cambria"/>
              </a:rPr>
              <a:t>the original</a:t>
            </a:r>
            <a:r>
              <a:rPr dirty="0" sz="3000" spc="-90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program.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30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This </a:t>
            </a:r>
            <a:r>
              <a:rPr dirty="0" sz="3000" spc="-5">
                <a:latin typeface="Cambria"/>
                <a:cs typeface="Cambria"/>
              </a:rPr>
              <a:t>technique </a:t>
            </a:r>
            <a:r>
              <a:rPr dirty="0" sz="3000" spc="-10">
                <a:latin typeface="Cambria"/>
                <a:cs typeface="Cambria"/>
              </a:rPr>
              <a:t>is </a:t>
            </a:r>
            <a:r>
              <a:rPr dirty="0" sz="3000">
                <a:latin typeface="Cambria"/>
                <a:cs typeface="Cambria"/>
              </a:rPr>
              <a:t>called </a:t>
            </a:r>
            <a:r>
              <a:rPr dirty="0" sz="3000" spc="-15">
                <a:solidFill>
                  <a:srgbClr val="0000FF"/>
                </a:solidFill>
                <a:latin typeface="Cambria"/>
                <a:cs typeface="Cambria"/>
              </a:rPr>
              <a:t>divide </a:t>
            </a:r>
            <a:r>
              <a:rPr dirty="0" sz="3000" spc="-5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dirty="0" sz="3000" spc="-3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3000" spc="-35">
                <a:solidFill>
                  <a:srgbClr val="0000FF"/>
                </a:solidFill>
                <a:latin typeface="Cambria"/>
                <a:cs typeface="Cambria"/>
              </a:rPr>
              <a:t>conquer</a:t>
            </a:r>
            <a:r>
              <a:rPr dirty="0" sz="3000" spc="-35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28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This </a:t>
            </a:r>
            <a:r>
              <a:rPr dirty="0" sz="3000" spc="-5">
                <a:latin typeface="Cambria"/>
                <a:cs typeface="Cambria"/>
              </a:rPr>
              <a:t>chapter </a:t>
            </a:r>
            <a:r>
              <a:rPr dirty="0" sz="3000">
                <a:latin typeface="Cambria"/>
                <a:cs typeface="Cambria"/>
              </a:rPr>
              <a:t>describes some </a:t>
            </a:r>
            <a:r>
              <a:rPr dirty="0" sz="3000" spc="-25">
                <a:latin typeface="Cambria"/>
                <a:cs typeface="Cambria"/>
              </a:rPr>
              <a:t>key </a:t>
            </a:r>
            <a:r>
              <a:rPr dirty="0" sz="3000" spc="-10">
                <a:latin typeface="Cambria"/>
                <a:cs typeface="Cambria"/>
              </a:rPr>
              <a:t>features </a:t>
            </a:r>
            <a:r>
              <a:rPr dirty="0" sz="3000">
                <a:latin typeface="Cambria"/>
                <a:cs typeface="Cambria"/>
              </a:rPr>
              <a:t>of</a:t>
            </a:r>
            <a:r>
              <a:rPr dirty="0" sz="3000" spc="-5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the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2520"/>
              </a:lnSpc>
            </a:pPr>
            <a:r>
              <a:rPr dirty="0" sz="3000">
                <a:latin typeface="Cambria"/>
                <a:cs typeface="Cambria"/>
              </a:rPr>
              <a:t>C language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 spc="-10">
                <a:latin typeface="Cambria"/>
                <a:cs typeface="Cambria"/>
              </a:rPr>
              <a:t>facilitate </a:t>
            </a:r>
            <a:r>
              <a:rPr dirty="0" sz="3000">
                <a:latin typeface="Cambria"/>
                <a:cs typeface="Cambria"/>
              </a:rPr>
              <a:t>the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design,</a:t>
            </a:r>
            <a:endParaRPr sz="3000">
              <a:latin typeface="Cambria"/>
              <a:cs typeface="Cambria"/>
            </a:endParaRPr>
          </a:p>
          <a:p>
            <a:pPr marL="355600" marR="67945">
              <a:lnSpc>
                <a:spcPct val="70000"/>
              </a:lnSpc>
              <a:spcBef>
                <a:spcPts val="540"/>
              </a:spcBef>
            </a:pPr>
            <a:r>
              <a:rPr dirty="0" sz="3000">
                <a:latin typeface="Cambria"/>
                <a:cs typeface="Cambria"/>
              </a:rPr>
              <a:t>implementation, </a:t>
            </a:r>
            <a:r>
              <a:rPr dirty="0" sz="3000" spc="-10">
                <a:latin typeface="Cambria"/>
                <a:cs typeface="Cambria"/>
              </a:rPr>
              <a:t>operation </a:t>
            </a:r>
            <a:r>
              <a:rPr dirty="0" sz="3000">
                <a:latin typeface="Cambria"/>
                <a:cs typeface="Cambria"/>
              </a:rPr>
              <a:t>and </a:t>
            </a:r>
            <a:r>
              <a:rPr dirty="0" sz="3000" spc="-5">
                <a:latin typeface="Cambria"/>
                <a:cs typeface="Cambria"/>
              </a:rPr>
              <a:t>maintenance </a:t>
            </a:r>
            <a:r>
              <a:rPr dirty="0" sz="3000">
                <a:latin typeface="Cambria"/>
                <a:cs typeface="Cambria"/>
              </a:rPr>
              <a:t>of  </a:t>
            </a:r>
            <a:r>
              <a:rPr dirty="0" sz="3000" spc="-10">
                <a:latin typeface="Cambria"/>
                <a:cs typeface="Cambria"/>
              </a:rPr>
              <a:t>large </a:t>
            </a:r>
            <a:r>
              <a:rPr dirty="0" sz="3000" spc="-15">
                <a:latin typeface="Cambria"/>
                <a:cs typeface="Cambria"/>
              </a:rPr>
              <a:t>programs.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37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dirty="0" spc="-5">
                <a:solidFill>
                  <a:srgbClr val="23B5A0"/>
                </a:solidFill>
              </a:rPr>
              <a:t>5.5	</a:t>
            </a:r>
            <a:r>
              <a:rPr dirty="0" spc="-5"/>
              <a:t>Function </a:t>
            </a:r>
            <a:r>
              <a:rPr dirty="0"/>
              <a:t>Definitions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563"/>
            <a:ext cx="7932420" cy="39477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mbria"/>
                <a:cs typeface="Cambria"/>
              </a:rPr>
              <a:t>There </a:t>
            </a:r>
            <a:r>
              <a:rPr dirty="0" sz="2700" spc="-15">
                <a:latin typeface="Cambria"/>
                <a:cs typeface="Cambria"/>
              </a:rPr>
              <a:t>are </a:t>
            </a:r>
            <a:r>
              <a:rPr dirty="0" sz="2700" spc="-10">
                <a:latin typeface="Cambria"/>
                <a:cs typeface="Cambria"/>
              </a:rPr>
              <a:t>three </a:t>
            </a:r>
            <a:r>
              <a:rPr dirty="0" sz="2700" spc="-35">
                <a:latin typeface="Cambria"/>
                <a:cs typeface="Cambria"/>
              </a:rPr>
              <a:t>ways </a:t>
            </a:r>
            <a:r>
              <a:rPr dirty="0" sz="2700" spc="-15">
                <a:latin typeface="Cambria"/>
                <a:cs typeface="Cambria"/>
              </a:rPr>
              <a:t>to </a:t>
            </a:r>
            <a:r>
              <a:rPr dirty="0" sz="2700" spc="-10">
                <a:latin typeface="Cambria"/>
                <a:cs typeface="Cambria"/>
              </a:rPr>
              <a:t>return control from </a:t>
            </a:r>
            <a:r>
              <a:rPr dirty="0" sz="2700">
                <a:latin typeface="Cambria"/>
                <a:cs typeface="Cambria"/>
              </a:rPr>
              <a:t>a called  function </a:t>
            </a:r>
            <a:r>
              <a:rPr dirty="0" sz="2700" spc="-15">
                <a:latin typeface="Cambria"/>
                <a:cs typeface="Cambria"/>
              </a:rPr>
              <a:t>to </a:t>
            </a:r>
            <a:r>
              <a:rPr dirty="0" sz="2700" spc="-5">
                <a:latin typeface="Cambria"/>
                <a:cs typeface="Cambria"/>
              </a:rPr>
              <a:t>the point at </a:t>
            </a:r>
            <a:r>
              <a:rPr dirty="0" sz="2700" spc="-10">
                <a:latin typeface="Cambria"/>
                <a:cs typeface="Cambria"/>
              </a:rPr>
              <a:t>which </a:t>
            </a:r>
            <a:r>
              <a:rPr dirty="0" sz="2700">
                <a:latin typeface="Cambria"/>
                <a:cs typeface="Cambria"/>
              </a:rPr>
              <a:t>a function </a:t>
            </a:r>
            <a:r>
              <a:rPr dirty="0" sz="2700" spc="-20">
                <a:latin typeface="Cambria"/>
                <a:cs typeface="Cambria"/>
              </a:rPr>
              <a:t>was  invoked.</a:t>
            </a:r>
            <a:endParaRPr sz="2700">
              <a:latin typeface="Cambria"/>
              <a:cs typeface="Cambria"/>
            </a:endParaRPr>
          </a:p>
          <a:p>
            <a:pPr algn="just" marL="355600" marR="483234" indent="-342900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If the </a:t>
            </a:r>
            <a:r>
              <a:rPr dirty="0" sz="2700">
                <a:latin typeface="Cambria"/>
                <a:cs typeface="Cambria"/>
              </a:rPr>
              <a:t>function does </a:t>
            </a:r>
            <a:r>
              <a:rPr dirty="0" sz="2700" spc="-5" i="1">
                <a:latin typeface="Cambria"/>
                <a:cs typeface="Cambria"/>
              </a:rPr>
              <a:t>not </a:t>
            </a:r>
            <a:r>
              <a:rPr dirty="0" sz="2700" spc="-10">
                <a:latin typeface="Cambria"/>
                <a:cs typeface="Cambria"/>
              </a:rPr>
              <a:t>return </a:t>
            </a:r>
            <a:r>
              <a:rPr dirty="0" sz="2700">
                <a:latin typeface="Cambria"/>
                <a:cs typeface="Cambria"/>
              </a:rPr>
              <a:t>a result, </a:t>
            </a:r>
            <a:r>
              <a:rPr dirty="0" sz="2700" spc="-10">
                <a:latin typeface="Cambria"/>
                <a:cs typeface="Cambria"/>
              </a:rPr>
              <a:t>control </a:t>
            </a:r>
            <a:r>
              <a:rPr dirty="0" sz="2700">
                <a:latin typeface="Cambria"/>
                <a:cs typeface="Cambria"/>
              </a:rPr>
              <a:t>is  </a:t>
            </a:r>
            <a:r>
              <a:rPr dirty="0" sz="2700" spc="-5">
                <a:latin typeface="Cambria"/>
                <a:cs typeface="Cambria"/>
              </a:rPr>
              <a:t>returned </a:t>
            </a:r>
            <a:r>
              <a:rPr dirty="0" sz="2700" spc="-10">
                <a:latin typeface="Cambria"/>
                <a:cs typeface="Cambria"/>
              </a:rPr>
              <a:t>simply </a:t>
            </a:r>
            <a:r>
              <a:rPr dirty="0" sz="2700" spc="-5">
                <a:latin typeface="Cambria"/>
                <a:cs typeface="Cambria"/>
              </a:rPr>
              <a:t>when the function-ending </a:t>
            </a:r>
            <a:r>
              <a:rPr dirty="0" sz="2700" spc="-10">
                <a:latin typeface="Cambria"/>
                <a:cs typeface="Cambria"/>
              </a:rPr>
              <a:t>right  </a:t>
            </a:r>
            <a:r>
              <a:rPr dirty="0" sz="2700" spc="-15">
                <a:latin typeface="Cambria"/>
                <a:cs typeface="Cambria"/>
              </a:rPr>
              <a:t>brace </a:t>
            </a:r>
            <a:r>
              <a:rPr dirty="0" sz="2700">
                <a:latin typeface="Cambria"/>
                <a:cs typeface="Cambria"/>
              </a:rPr>
              <a:t>is </a:t>
            </a:r>
            <a:r>
              <a:rPr dirty="0" sz="2700" spc="-5">
                <a:latin typeface="Cambria"/>
                <a:cs typeface="Cambria"/>
              </a:rPr>
              <a:t>reached, </a:t>
            </a:r>
            <a:r>
              <a:rPr dirty="0" sz="2700">
                <a:latin typeface="Cambria"/>
                <a:cs typeface="Cambria"/>
              </a:rPr>
              <a:t>or </a:t>
            </a:r>
            <a:r>
              <a:rPr dirty="0" sz="2700" spc="-20">
                <a:latin typeface="Cambria"/>
                <a:cs typeface="Cambria"/>
              </a:rPr>
              <a:t>by </a:t>
            </a:r>
            <a:r>
              <a:rPr dirty="0" sz="2700" spc="-10">
                <a:latin typeface="Cambria"/>
                <a:cs typeface="Cambria"/>
              </a:rPr>
              <a:t>executing </a:t>
            </a:r>
            <a:r>
              <a:rPr dirty="0" sz="2700" spc="-5">
                <a:latin typeface="Cambria"/>
                <a:cs typeface="Cambria"/>
              </a:rPr>
              <a:t>the</a:t>
            </a:r>
            <a:r>
              <a:rPr dirty="0" sz="2700" spc="-3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statement</a:t>
            </a:r>
            <a:endParaRPr sz="27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45"/>
              </a:spcBef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200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If the function </a:t>
            </a:r>
            <a:r>
              <a:rPr dirty="0" sz="2700" spc="-5" i="1">
                <a:latin typeface="Cambria"/>
                <a:cs typeface="Cambria"/>
              </a:rPr>
              <a:t>does </a:t>
            </a:r>
            <a:r>
              <a:rPr dirty="0" sz="2700" spc="-10">
                <a:latin typeface="Cambria"/>
                <a:cs typeface="Cambria"/>
              </a:rPr>
              <a:t>return </a:t>
            </a:r>
            <a:r>
              <a:rPr dirty="0" sz="2700">
                <a:latin typeface="Cambria"/>
                <a:cs typeface="Cambria"/>
              </a:rPr>
              <a:t>a </a:t>
            </a:r>
            <a:r>
              <a:rPr dirty="0" sz="2700" spc="-5">
                <a:latin typeface="Cambria"/>
                <a:cs typeface="Cambria"/>
              </a:rPr>
              <a:t>result, the</a:t>
            </a:r>
            <a:r>
              <a:rPr dirty="0" sz="2700" spc="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statement</a:t>
            </a:r>
            <a:endParaRPr sz="27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20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5" i="1">
                <a:latin typeface="Cambria"/>
                <a:cs typeface="Cambria"/>
              </a:rPr>
              <a:t>expression</a:t>
            </a:r>
            <a:r>
              <a:rPr dirty="0" sz="2000" spc="-5" i="1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returns the </a:t>
            </a:r>
            <a:r>
              <a:rPr dirty="0" sz="2700" spc="-20">
                <a:latin typeface="Cambria"/>
                <a:cs typeface="Cambria"/>
              </a:rPr>
              <a:t>value </a:t>
            </a:r>
            <a:r>
              <a:rPr dirty="0" sz="2700">
                <a:latin typeface="Cambria"/>
                <a:cs typeface="Cambria"/>
              </a:rPr>
              <a:t>of </a:t>
            </a:r>
            <a:r>
              <a:rPr dirty="0" sz="2700" spc="-10" i="1">
                <a:latin typeface="Cambria"/>
                <a:cs typeface="Cambria"/>
              </a:rPr>
              <a:t>expression </a:t>
            </a:r>
            <a:r>
              <a:rPr dirty="0" sz="2700" spc="-15">
                <a:latin typeface="Cambria"/>
                <a:cs typeface="Cambria"/>
              </a:rPr>
              <a:t>to </a:t>
            </a:r>
            <a:r>
              <a:rPr dirty="0" sz="2700" spc="-5">
                <a:latin typeface="Cambria"/>
                <a:cs typeface="Cambria"/>
              </a:rPr>
              <a:t>the</a:t>
            </a:r>
            <a:r>
              <a:rPr dirty="0" sz="2700" spc="2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caller</a:t>
            </a:r>
            <a:r>
              <a:rPr dirty="0" sz="2700" i="1">
                <a:latin typeface="Cambria"/>
                <a:cs typeface="Cambria"/>
              </a:rPr>
              <a:t>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dirty="0" spc="-5">
                <a:solidFill>
                  <a:srgbClr val="23B5A0"/>
                </a:solidFill>
              </a:rPr>
              <a:t>5.5	</a:t>
            </a:r>
            <a:r>
              <a:rPr dirty="0" spc="-5"/>
              <a:t>Function </a:t>
            </a:r>
            <a:r>
              <a:rPr dirty="0"/>
              <a:t>Definitions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8776"/>
            <a:ext cx="7705725" cy="43033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530"/>
              </a:spcBef>
            </a:pPr>
            <a:r>
              <a:rPr dirty="0" sz="2400" spc="-5" b="1" i="1">
                <a:latin typeface="Consolas"/>
                <a:cs typeface="Consolas"/>
              </a:rPr>
              <a:t>main</a:t>
            </a:r>
            <a:r>
              <a:rPr dirty="0" sz="3200" spc="-5" b="1" i="1">
                <a:latin typeface="Cambria"/>
                <a:cs typeface="Cambria"/>
              </a:rPr>
              <a:t>’s </a:t>
            </a:r>
            <a:r>
              <a:rPr dirty="0" sz="2400" spc="-10" b="1" i="1">
                <a:latin typeface="Cambria"/>
                <a:cs typeface="Cambria"/>
              </a:rPr>
              <a:t>Return</a:t>
            </a:r>
            <a:r>
              <a:rPr dirty="0" sz="2400" spc="-20" b="1" i="1">
                <a:latin typeface="Cambria"/>
                <a:cs typeface="Cambria"/>
              </a:rPr>
              <a:t> </a:t>
            </a:r>
            <a:r>
              <a:rPr dirty="0" sz="2400" b="1" i="1">
                <a:latin typeface="Cambria"/>
                <a:cs typeface="Cambria"/>
              </a:rPr>
              <a:t>Type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Notice</a:t>
            </a:r>
            <a:r>
              <a:rPr dirty="0" sz="2400" spc="-5">
                <a:latin typeface="Cambria"/>
                <a:cs typeface="Cambria"/>
              </a:rPr>
              <a:t> that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000">
                <a:latin typeface="Consolas"/>
                <a:cs typeface="Consolas"/>
              </a:rPr>
              <a:t>main</a:t>
            </a:r>
            <a:r>
              <a:rPr dirty="0" sz="2000" spc="-580">
                <a:latin typeface="Consolas"/>
                <a:cs typeface="Consolas"/>
              </a:rPr>
              <a:t> </a:t>
            </a:r>
            <a:r>
              <a:rPr dirty="0" sz="2400">
                <a:latin typeface="Cambria"/>
                <a:cs typeface="Cambria"/>
              </a:rPr>
              <a:t>has </a:t>
            </a:r>
            <a:r>
              <a:rPr dirty="0" sz="2400" spc="-5">
                <a:latin typeface="Cambria"/>
                <a:cs typeface="Cambria"/>
              </a:rPr>
              <a:t>an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000">
                <a:latin typeface="Consolas"/>
                <a:cs typeface="Consolas"/>
              </a:rPr>
              <a:t>int</a:t>
            </a:r>
            <a:r>
              <a:rPr dirty="0" sz="2000" spc="-585">
                <a:latin typeface="Consolas"/>
                <a:cs typeface="Consolas"/>
              </a:rPr>
              <a:t> </a:t>
            </a:r>
            <a:r>
              <a:rPr dirty="0" sz="2400" spc="-10">
                <a:latin typeface="Cambria"/>
                <a:cs typeface="Cambria"/>
              </a:rPr>
              <a:t>return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type.</a:t>
            </a:r>
            <a:endParaRPr sz="2400">
              <a:latin typeface="Cambria"/>
              <a:cs typeface="Cambria"/>
            </a:endParaRPr>
          </a:p>
          <a:p>
            <a:pPr marL="355600" marR="185420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The </a:t>
            </a:r>
            <a:r>
              <a:rPr dirty="0" sz="2400" spc="-10">
                <a:latin typeface="Cambria"/>
                <a:cs typeface="Cambria"/>
              </a:rPr>
              <a:t>return </a:t>
            </a:r>
            <a:r>
              <a:rPr dirty="0" sz="2400" spc="-15">
                <a:latin typeface="Cambria"/>
                <a:cs typeface="Cambria"/>
              </a:rPr>
              <a:t>value </a:t>
            </a:r>
            <a:r>
              <a:rPr dirty="0" sz="2400">
                <a:latin typeface="Cambria"/>
                <a:cs typeface="Cambria"/>
              </a:rPr>
              <a:t>of </a:t>
            </a:r>
            <a:r>
              <a:rPr dirty="0" sz="2000">
                <a:latin typeface="Consolas"/>
                <a:cs typeface="Consolas"/>
              </a:rPr>
              <a:t>main</a:t>
            </a:r>
            <a:r>
              <a:rPr dirty="0" sz="2000" spc="-670">
                <a:latin typeface="Consolas"/>
                <a:cs typeface="Consolas"/>
              </a:rPr>
              <a:t> </a:t>
            </a:r>
            <a:r>
              <a:rPr dirty="0" sz="2400">
                <a:latin typeface="Cambria"/>
                <a:cs typeface="Cambria"/>
              </a:rPr>
              <a:t>is </a:t>
            </a:r>
            <a:r>
              <a:rPr dirty="0" sz="2400" spc="-5">
                <a:latin typeface="Cambria"/>
                <a:cs typeface="Cambria"/>
              </a:rPr>
              <a:t>used </a:t>
            </a:r>
            <a:r>
              <a:rPr dirty="0" sz="2400" spc="-15">
                <a:latin typeface="Cambria"/>
                <a:cs typeface="Cambria"/>
              </a:rPr>
              <a:t>to </a:t>
            </a:r>
            <a:r>
              <a:rPr dirty="0" sz="2400" spc="-5">
                <a:latin typeface="Cambria"/>
                <a:cs typeface="Cambria"/>
              </a:rPr>
              <a:t>indicate whether the  </a:t>
            </a:r>
            <a:r>
              <a:rPr dirty="0" sz="2400" spc="-10">
                <a:latin typeface="Cambria"/>
                <a:cs typeface="Cambria"/>
              </a:rPr>
              <a:t>program executed </a:t>
            </a:r>
            <a:r>
              <a:rPr dirty="0" sz="2400" spc="-30">
                <a:latin typeface="Cambria"/>
                <a:cs typeface="Cambria"/>
              </a:rPr>
              <a:t>correctly.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mbria"/>
                <a:cs typeface="Cambria"/>
              </a:rPr>
              <a:t>In earlier versions </a:t>
            </a:r>
            <a:r>
              <a:rPr dirty="0" sz="2400">
                <a:latin typeface="Cambria"/>
                <a:cs typeface="Cambria"/>
              </a:rPr>
              <a:t>of </a:t>
            </a:r>
            <a:r>
              <a:rPr dirty="0" sz="2400" spc="5">
                <a:latin typeface="Cambria"/>
                <a:cs typeface="Cambria"/>
              </a:rPr>
              <a:t>C, </a:t>
            </a:r>
            <a:r>
              <a:rPr dirty="0" sz="2400" spc="-10">
                <a:latin typeface="Cambria"/>
                <a:cs typeface="Cambria"/>
              </a:rPr>
              <a:t>we’d explicitly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place</a:t>
            </a:r>
            <a:endParaRPr sz="2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85"/>
              </a:spcBef>
            </a:pPr>
            <a:r>
              <a:rPr dirty="0" sz="2000">
                <a:solidFill>
                  <a:srgbClr val="006FC0"/>
                </a:solidFill>
                <a:latin typeface="Consolas"/>
                <a:cs typeface="Consolas"/>
              </a:rPr>
              <a:t>return</a:t>
            </a:r>
            <a:r>
              <a:rPr dirty="0" sz="2000" spc="-15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0</a:t>
            </a:r>
            <a:r>
              <a:rPr dirty="0" sz="200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355600" indent="-342900">
              <a:lnSpc>
                <a:spcPts val="2740"/>
              </a:lnSpc>
              <a:spcBef>
                <a:spcPts val="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mbria"/>
                <a:cs typeface="Cambria"/>
              </a:rPr>
              <a:t>at the </a:t>
            </a:r>
            <a:r>
              <a:rPr dirty="0" sz="2400">
                <a:latin typeface="Cambria"/>
                <a:cs typeface="Cambria"/>
              </a:rPr>
              <a:t>end of </a:t>
            </a:r>
            <a:r>
              <a:rPr dirty="0" sz="2000">
                <a:latin typeface="Consolas"/>
                <a:cs typeface="Consolas"/>
              </a:rPr>
              <a:t>main</a:t>
            </a:r>
            <a:r>
              <a:rPr dirty="0" sz="2400">
                <a:latin typeface="Cambria"/>
                <a:cs typeface="Cambria"/>
              </a:rPr>
              <a:t>—</a:t>
            </a:r>
            <a:r>
              <a:rPr dirty="0" sz="2000">
                <a:latin typeface="Consolas"/>
                <a:cs typeface="Consolas"/>
              </a:rPr>
              <a:t>0</a:t>
            </a:r>
            <a:r>
              <a:rPr dirty="0" sz="2000" spc="-610">
                <a:latin typeface="Consolas"/>
                <a:cs typeface="Consolas"/>
              </a:rPr>
              <a:t> </a:t>
            </a:r>
            <a:r>
              <a:rPr dirty="0" sz="2400" spc="-5">
                <a:latin typeface="Cambria"/>
                <a:cs typeface="Cambria"/>
              </a:rPr>
              <a:t>indicates that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15">
                <a:latin typeface="Cambria"/>
                <a:cs typeface="Cambria"/>
              </a:rPr>
              <a:t>program </a:t>
            </a:r>
            <a:r>
              <a:rPr dirty="0" sz="2400" spc="-20">
                <a:latin typeface="Cambria"/>
                <a:cs typeface="Cambria"/>
              </a:rPr>
              <a:t>ran</a:t>
            </a:r>
            <a:endParaRPr sz="2400">
              <a:latin typeface="Cambria"/>
              <a:cs typeface="Cambria"/>
            </a:endParaRPr>
          </a:p>
          <a:p>
            <a:pPr marL="355600">
              <a:lnSpc>
                <a:spcPts val="2740"/>
              </a:lnSpc>
            </a:pPr>
            <a:r>
              <a:rPr dirty="0" sz="2400" spc="-20">
                <a:latin typeface="Cambria"/>
                <a:cs typeface="Cambria"/>
              </a:rPr>
              <a:t>successfully.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The C </a:t>
            </a:r>
            <a:r>
              <a:rPr dirty="0" sz="2400" spc="-5">
                <a:latin typeface="Cambria"/>
                <a:cs typeface="Cambria"/>
              </a:rPr>
              <a:t>standard indicates that </a:t>
            </a:r>
            <a:r>
              <a:rPr dirty="0" sz="2400">
                <a:latin typeface="Cambria"/>
                <a:cs typeface="Cambria"/>
              </a:rPr>
              <a:t>main </a:t>
            </a:r>
            <a:r>
              <a:rPr dirty="0" sz="2400" spc="-5">
                <a:latin typeface="Cambria"/>
                <a:cs typeface="Cambria"/>
              </a:rPr>
              <a:t>implicitly </a:t>
            </a:r>
            <a:r>
              <a:rPr dirty="0" sz="2400" spc="-10">
                <a:latin typeface="Cambria"/>
                <a:cs typeface="Cambria"/>
              </a:rPr>
              <a:t>returns </a:t>
            </a:r>
            <a:r>
              <a:rPr dirty="0" sz="2400">
                <a:latin typeface="Cambria"/>
                <a:cs typeface="Cambria"/>
              </a:rPr>
              <a:t>0 if  </a:t>
            </a:r>
            <a:r>
              <a:rPr dirty="0" sz="2400" spc="-15">
                <a:latin typeface="Cambria"/>
                <a:cs typeface="Cambria"/>
              </a:rPr>
              <a:t>you to </a:t>
            </a:r>
            <a:r>
              <a:rPr dirty="0" sz="2400">
                <a:latin typeface="Cambria"/>
                <a:cs typeface="Cambria"/>
              </a:rPr>
              <a:t>omit the </a:t>
            </a:r>
            <a:r>
              <a:rPr dirty="0" sz="2400" spc="-5">
                <a:latin typeface="Cambria"/>
                <a:cs typeface="Cambria"/>
              </a:rPr>
              <a:t>preceding statement—as </a:t>
            </a:r>
            <a:r>
              <a:rPr dirty="0" sz="2400" spc="-15">
                <a:latin typeface="Cambria"/>
                <a:cs typeface="Cambria"/>
              </a:rPr>
              <a:t>we’ve </a:t>
            </a:r>
            <a:r>
              <a:rPr dirty="0" sz="2400">
                <a:latin typeface="Cambria"/>
                <a:cs typeface="Cambria"/>
              </a:rPr>
              <a:t>done  </a:t>
            </a:r>
            <a:r>
              <a:rPr dirty="0" sz="2400" spc="-10">
                <a:latin typeface="Cambria"/>
                <a:cs typeface="Cambria"/>
              </a:rPr>
              <a:t>throughout </a:t>
            </a:r>
            <a:r>
              <a:rPr dirty="0" sz="2400">
                <a:latin typeface="Cambria"/>
                <a:cs typeface="Cambria"/>
              </a:rPr>
              <a:t>this </a:t>
            </a:r>
            <a:r>
              <a:rPr dirty="0" sz="2400" spc="-5">
                <a:latin typeface="Cambria"/>
                <a:cs typeface="Cambria"/>
              </a:rPr>
              <a:t>book.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dirty="0" spc="-5">
                <a:solidFill>
                  <a:srgbClr val="23B5A0"/>
                </a:solidFill>
              </a:rPr>
              <a:t>5.5	</a:t>
            </a:r>
            <a:r>
              <a:rPr dirty="0" spc="-5"/>
              <a:t>Function </a:t>
            </a:r>
            <a:r>
              <a:rPr dirty="0"/>
              <a:t>Definitions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58784" cy="229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75">
                <a:latin typeface="Cambria"/>
                <a:cs typeface="Cambria"/>
              </a:rPr>
              <a:t>You </a:t>
            </a:r>
            <a:r>
              <a:rPr dirty="0" sz="2400">
                <a:latin typeface="Cambria"/>
                <a:cs typeface="Cambria"/>
              </a:rPr>
              <a:t>can </a:t>
            </a:r>
            <a:r>
              <a:rPr dirty="0" sz="2400" spc="-10">
                <a:latin typeface="Cambria"/>
                <a:cs typeface="Cambria"/>
              </a:rPr>
              <a:t>explicitly return non-zero values from </a:t>
            </a:r>
            <a:r>
              <a:rPr dirty="0" sz="2400" spc="-5">
                <a:latin typeface="Cambria"/>
                <a:cs typeface="Cambria"/>
              </a:rPr>
              <a:t>main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to</a:t>
            </a:r>
            <a:endParaRPr sz="2400">
              <a:latin typeface="Cambria"/>
              <a:cs typeface="Cambria"/>
            </a:endParaRPr>
          </a:p>
          <a:p>
            <a:pPr marL="355600" marR="444500">
              <a:lnSpc>
                <a:spcPct val="100000"/>
              </a:lnSpc>
            </a:pPr>
            <a:r>
              <a:rPr dirty="0" sz="2400" spc="-5">
                <a:latin typeface="Cambria"/>
                <a:cs typeface="Cambria"/>
              </a:rPr>
              <a:t>indicate that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10">
                <a:latin typeface="Cambria"/>
                <a:cs typeface="Cambria"/>
              </a:rPr>
              <a:t>problem </a:t>
            </a:r>
            <a:r>
              <a:rPr dirty="0" sz="2400" spc="-5">
                <a:latin typeface="Cambria"/>
                <a:cs typeface="Cambria"/>
              </a:rPr>
              <a:t>occurred </a:t>
            </a:r>
            <a:r>
              <a:rPr dirty="0" sz="2400">
                <a:latin typeface="Cambria"/>
                <a:cs typeface="Cambria"/>
              </a:rPr>
              <a:t>during </a:t>
            </a:r>
            <a:r>
              <a:rPr dirty="0" sz="2400" spc="-15">
                <a:latin typeface="Cambria"/>
                <a:cs typeface="Cambria"/>
              </a:rPr>
              <a:t>your </a:t>
            </a:r>
            <a:r>
              <a:rPr dirty="0" sz="2400" spc="-20">
                <a:latin typeface="Cambria"/>
                <a:cs typeface="Cambria"/>
              </a:rPr>
              <a:t>program’s  </a:t>
            </a:r>
            <a:r>
              <a:rPr dirty="0" sz="2400" spc="-10">
                <a:latin typeface="Cambria"/>
                <a:cs typeface="Cambria"/>
              </a:rPr>
              <a:t>execution.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35">
                <a:latin typeface="Cambria"/>
                <a:cs typeface="Cambria"/>
              </a:rPr>
              <a:t>For </a:t>
            </a:r>
            <a:r>
              <a:rPr dirty="0" sz="2400" spc="-5">
                <a:latin typeface="Cambria"/>
                <a:cs typeface="Cambria"/>
              </a:rPr>
              <a:t>information </a:t>
            </a:r>
            <a:r>
              <a:rPr dirty="0" sz="2400">
                <a:latin typeface="Cambria"/>
                <a:cs typeface="Cambria"/>
              </a:rPr>
              <a:t>on </a:t>
            </a:r>
            <a:r>
              <a:rPr dirty="0" sz="2400" spc="-10">
                <a:latin typeface="Cambria"/>
                <a:cs typeface="Cambria"/>
              </a:rPr>
              <a:t>how </a:t>
            </a:r>
            <a:r>
              <a:rPr dirty="0" sz="2400" spc="-15">
                <a:latin typeface="Cambria"/>
                <a:cs typeface="Cambria"/>
              </a:rPr>
              <a:t>to </a:t>
            </a:r>
            <a:r>
              <a:rPr dirty="0" sz="2400" spc="-5">
                <a:latin typeface="Cambria"/>
                <a:cs typeface="Cambria"/>
              </a:rPr>
              <a:t>report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15">
                <a:latin typeface="Cambria"/>
                <a:cs typeface="Cambria"/>
              </a:rPr>
              <a:t>program </a:t>
            </a:r>
            <a:r>
              <a:rPr dirty="0" sz="2400" spc="-10">
                <a:latin typeface="Cambria"/>
                <a:cs typeface="Cambria"/>
              </a:rPr>
              <a:t>failure, </a:t>
            </a:r>
            <a:r>
              <a:rPr dirty="0" sz="2400">
                <a:latin typeface="Cambria"/>
                <a:cs typeface="Cambria"/>
              </a:rPr>
              <a:t>see the  documentation </a:t>
            </a:r>
            <a:r>
              <a:rPr dirty="0" sz="2400" spc="-10">
                <a:latin typeface="Cambria"/>
                <a:cs typeface="Cambria"/>
              </a:rPr>
              <a:t>for </a:t>
            </a:r>
            <a:r>
              <a:rPr dirty="0" sz="2400" spc="-15">
                <a:latin typeface="Cambria"/>
                <a:cs typeface="Cambria"/>
              </a:rPr>
              <a:t>your </a:t>
            </a:r>
            <a:r>
              <a:rPr dirty="0" sz="2400">
                <a:latin typeface="Cambria"/>
                <a:cs typeface="Cambria"/>
              </a:rPr>
              <a:t>particular </a:t>
            </a:r>
            <a:r>
              <a:rPr dirty="0" sz="2400" spc="-10">
                <a:latin typeface="Cambria"/>
                <a:cs typeface="Cambria"/>
              </a:rPr>
              <a:t>operating-system  </a:t>
            </a:r>
            <a:r>
              <a:rPr dirty="0" sz="2400" spc="-5">
                <a:latin typeface="Cambria"/>
                <a:cs typeface="Cambria"/>
              </a:rPr>
              <a:t>environment.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dirty="0" spc="-5">
                <a:solidFill>
                  <a:srgbClr val="23B5A0"/>
                </a:solidFill>
              </a:rPr>
              <a:t>5.5	</a:t>
            </a:r>
            <a:r>
              <a:rPr dirty="0" spc="-5"/>
              <a:t>Function </a:t>
            </a:r>
            <a:r>
              <a:rPr dirty="0"/>
              <a:t>Definitions</a:t>
            </a:r>
            <a:r>
              <a:rPr dirty="0" spc="-7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736"/>
            <a:ext cx="7941945" cy="43573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480"/>
              </a:spcBef>
            </a:pPr>
            <a:r>
              <a:rPr dirty="0" sz="3200" spc="-10" b="1" i="1">
                <a:latin typeface="Cambria"/>
                <a:cs typeface="Cambria"/>
              </a:rPr>
              <a:t>Function</a:t>
            </a:r>
            <a:r>
              <a:rPr dirty="0" sz="3200" b="1" i="1">
                <a:latin typeface="Cambria"/>
                <a:cs typeface="Cambria"/>
              </a:rPr>
              <a:t> </a:t>
            </a:r>
            <a:r>
              <a:rPr dirty="0" sz="2400" b="1" i="1">
                <a:latin typeface="Consolas"/>
                <a:cs typeface="Consolas"/>
              </a:rPr>
              <a:t>maximum</a:t>
            </a:r>
            <a:endParaRPr sz="2400">
              <a:latin typeface="Consolas"/>
              <a:cs typeface="Consolas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Our </a:t>
            </a:r>
            <a:r>
              <a:rPr dirty="0" sz="3200">
                <a:latin typeface="Cambria"/>
                <a:cs typeface="Cambria"/>
              </a:rPr>
              <a:t>second </a:t>
            </a:r>
            <a:r>
              <a:rPr dirty="0" sz="3200" spc="-15">
                <a:latin typeface="Cambria"/>
                <a:cs typeface="Cambria"/>
              </a:rPr>
              <a:t>example </a:t>
            </a:r>
            <a:r>
              <a:rPr dirty="0" sz="3200" spc="-5">
                <a:latin typeface="Cambria"/>
                <a:cs typeface="Cambria"/>
              </a:rPr>
              <a:t>uses </a:t>
            </a:r>
            <a:r>
              <a:rPr dirty="0" sz="3200">
                <a:latin typeface="Cambria"/>
                <a:cs typeface="Cambria"/>
              </a:rPr>
              <a:t>a </a:t>
            </a:r>
            <a:r>
              <a:rPr dirty="0" sz="3200" spc="-15">
                <a:latin typeface="Cambria"/>
                <a:cs typeface="Cambria"/>
              </a:rPr>
              <a:t>programmer-  </a:t>
            </a:r>
            <a:r>
              <a:rPr dirty="0" sz="3200">
                <a:latin typeface="Cambria"/>
                <a:cs typeface="Cambria"/>
              </a:rPr>
              <a:t>defined function </a:t>
            </a:r>
            <a:r>
              <a:rPr dirty="0" sz="3200">
                <a:latin typeface="Consolas"/>
                <a:cs typeface="Consolas"/>
              </a:rPr>
              <a:t>maximum</a:t>
            </a:r>
            <a:r>
              <a:rPr dirty="0" sz="3200" spc="-1100">
                <a:latin typeface="Consolas"/>
                <a:cs typeface="Consolas"/>
              </a:rPr>
              <a:t>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10">
                <a:latin typeface="Cambria"/>
                <a:cs typeface="Cambria"/>
              </a:rPr>
              <a:t>determine </a:t>
            </a:r>
            <a:r>
              <a:rPr dirty="0" sz="3200" spc="-5">
                <a:latin typeface="Cambria"/>
                <a:cs typeface="Cambria"/>
              </a:rPr>
              <a:t>and  </a:t>
            </a:r>
            <a:r>
              <a:rPr dirty="0" sz="3200" spc="-10">
                <a:latin typeface="Cambria"/>
                <a:cs typeface="Cambria"/>
              </a:rPr>
              <a:t>return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0">
                <a:latin typeface="Cambria"/>
                <a:cs typeface="Cambria"/>
              </a:rPr>
              <a:t>largest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15">
                <a:latin typeface="Cambria"/>
                <a:cs typeface="Cambria"/>
              </a:rPr>
              <a:t>three</a:t>
            </a:r>
            <a:r>
              <a:rPr dirty="0" sz="3200" spc="6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integers</a:t>
            </a:r>
            <a:endParaRPr sz="3200">
              <a:latin typeface="Cambria"/>
              <a:cs typeface="Cambria"/>
            </a:endParaRPr>
          </a:p>
          <a:p>
            <a:pPr marL="355600">
              <a:lnSpc>
                <a:spcPts val="3454"/>
              </a:lnSpc>
            </a:pPr>
            <a:r>
              <a:rPr dirty="0" sz="3200">
                <a:latin typeface="Cambria"/>
                <a:cs typeface="Cambria"/>
              </a:rPr>
              <a:t>(Fig.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5.4).</a:t>
            </a:r>
            <a:endParaRPr sz="3200">
              <a:latin typeface="Cambria"/>
              <a:cs typeface="Cambria"/>
            </a:endParaRPr>
          </a:p>
          <a:p>
            <a:pPr marL="355600" marR="767715" indent="-342900">
              <a:lnSpc>
                <a:spcPts val="3529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Next, </a:t>
            </a:r>
            <a:r>
              <a:rPr dirty="0" sz="3200" spc="-10">
                <a:latin typeface="Cambria"/>
                <a:cs typeface="Cambria"/>
              </a:rPr>
              <a:t>they’re </a:t>
            </a:r>
            <a:r>
              <a:rPr dirty="0" sz="3200">
                <a:latin typeface="Cambria"/>
                <a:cs typeface="Cambria"/>
              </a:rPr>
              <a:t>passed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onsolas"/>
                <a:cs typeface="Consolas"/>
              </a:rPr>
              <a:t>maximum</a:t>
            </a:r>
            <a:r>
              <a:rPr dirty="0" sz="3200">
                <a:latin typeface="Cambria"/>
                <a:cs typeface="Cambria"/>
              </a:rPr>
              <a:t>, </a:t>
            </a:r>
            <a:r>
              <a:rPr dirty="0" sz="3200" spc="-5">
                <a:latin typeface="Cambria"/>
                <a:cs typeface="Cambria"/>
              </a:rPr>
              <a:t>which  determines the </a:t>
            </a:r>
            <a:r>
              <a:rPr dirty="0" sz="3200" spc="-10">
                <a:latin typeface="Cambria"/>
                <a:cs typeface="Cambria"/>
              </a:rPr>
              <a:t>largest</a:t>
            </a:r>
            <a:r>
              <a:rPr dirty="0" sz="3200" spc="35">
                <a:latin typeface="Cambria"/>
                <a:cs typeface="Cambria"/>
              </a:rPr>
              <a:t> </a:t>
            </a:r>
            <a:r>
              <a:rPr dirty="0" sz="3200" spc="-45">
                <a:latin typeface="Cambria"/>
                <a:cs typeface="Cambria"/>
              </a:rPr>
              <a:t>integer.</a:t>
            </a:r>
            <a:endParaRPr sz="3200">
              <a:latin typeface="Cambria"/>
              <a:cs typeface="Cambria"/>
            </a:endParaRPr>
          </a:p>
          <a:p>
            <a:pPr marL="355600" indent="-342900">
              <a:lnSpc>
                <a:spcPts val="361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This </a:t>
            </a:r>
            <a:r>
              <a:rPr dirty="0" sz="3200" spc="-15">
                <a:latin typeface="Cambria"/>
                <a:cs typeface="Cambria"/>
              </a:rPr>
              <a:t>value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5">
                <a:latin typeface="Cambria"/>
                <a:cs typeface="Cambria"/>
              </a:rPr>
              <a:t>returned </a:t>
            </a:r>
            <a:r>
              <a:rPr dirty="0" sz="3200" spc="-10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main </a:t>
            </a:r>
            <a:r>
              <a:rPr dirty="0" sz="3200" spc="-25">
                <a:latin typeface="Cambria"/>
                <a:cs typeface="Cambria"/>
              </a:rPr>
              <a:t>by</a:t>
            </a:r>
            <a:r>
              <a:rPr dirty="0" sz="3200" spc="-3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the</a:t>
            </a:r>
            <a:endParaRPr sz="3200">
              <a:latin typeface="Cambria"/>
              <a:cs typeface="Cambria"/>
            </a:endParaRPr>
          </a:p>
          <a:p>
            <a:pPr marL="355600">
              <a:lnSpc>
                <a:spcPts val="3610"/>
              </a:lnSpc>
            </a:pPr>
            <a:r>
              <a:rPr dirty="0" sz="3200">
                <a:latin typeface="Consolas"/>
                <a:cs typeface="Consolas"/>
              </a:rPr>
              <a:t>return</a:t>
            </a:r>
            <a:r>
              <a:rPr dirty="0" sz="3200" spc="-1090">
                <a:latin typeface="Consolas"/>
                <a:cs typeface="Consolas"/>
              </a:rPr>
              <a:t> </a:t>
            </a:r>
            <a:r>
              <a:rPr dirty="0" sz="3200" spc="-5">
                <a:latin typeface="Cambria"/>
                <a:cs typeface="Cambria"/>
              </a:rPr>
              <a:t>statement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>
                <a:latin typeface="Consolas"/>
                <a:cs typeface="Consolas"/>
              </a:rPr>
              <a:t>maximum</a:t>
            </a:r>
            <a:r>
              <a:rPr dirty="0" sz="320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5341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4425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3510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1981" y="6465214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257" y="547242"/>
            <a:ext cx="65538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5">
                <a:solidFill>
                  <a:srgbClr val="23B5A0"/>
                </a:solidFill>
              </a:rPr>
              <a:t>5.2	</a:t>
            </a:r>
            <a:r>
              <a:rPr dirty="0"/>
              <a:t>Modularizing </a:t>
            </a:r>
            <a:r>
              <a:rPr dirty="0" spc="-5"/>
              <a:t>Programs in</a:t>
            </a:r>
            <a:r>
              <a:rPr dirty="0" spc="-55"/>
              <a:t> </a:t>
            </a:r>
            <a:r>
              <a:rPr dirty="0" spc="-5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746"/>
            <a:ext cx="7955280" cy="44157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solidFill>
                  <a:srgbClr val="0000FF"/>
                </a:solidFill>
                <a:latin typeface="Cambria"/>
                <a:cs typeface="Cambria"/>
              </a:rPr>
              <a:t>Functions </a:t>
            </a:r>
            <a:r>
              <a:rPr dirty="0" sz="3000" spc="-20">
                <a:latin typeface="Cambria"/>
                <a:cs typeface="Cambria"/>
              </a:rPr>
              <a:t>are </a:t>
            </a:r>
            <a:r>
              <a:rPr dirty="0" sz="3000" spc="-5">
                <a:latin typeface="Cambria"/>
                <a:cs typeface="Cambria"/>
              </a:rPr>
              <a:t>used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modularize</a:t>
            </a:r>
            <a:r>
              <a:rPr dirty="0" sz="3000" spc="-15">
                <a:latin typeface="Cambria"/>
                <a:cs typeface="Cambria"/>
              </a:rPr>
              <a:t> </a:t>
            </a:r>
            <a:r>
              <a:rPr dirty="0" sz="3000" spc="-20">
                <a:latin typeface="Cambria"/>
                <a:cs typeface="Cambria"/>
              </a:rPr>
              <a:t>programs</a:t>
            </a:r>
            <a:endParaRPr sz="3000">
              <a:latin typeface="Cambria"/>
              <a:cs typeface="Cambria"/>
            </a:endParaRPr>
          </a:p>
          <a:p>
            <a:pPr marL="355600" marR="61594" indent="-342900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C </a:t>
            </a:r>
            <a:r>
              <a:rPr dirty="0" sz="3000" spc="-15">
                <a:latin typeface="Cambria"/>
                <a:cs typeface="Cambria"/>
              </a:rPr>
              <a:t>programs </a:t>
            </a:r>
            <a:r>
              <a:rPr dirty="0" sz="3000" spc="-20">
                <a:latin typeface="Cambria"/>
                <a:cs typeface="Cambria"/>
              </a:rPr>
              <a:t>are </a:t>
            </a:r>
            <a:r>
              <a:rPr dirty="0" sz="3000" spc="-10">
                <a:latin typeface="Cambria"/>
                <a:cs typeface="Cambria"/>
              </a:rPr>
              <a:t>typically </a:t>
            </a:r>
            <a:r>
              <a:rPr dirty="0" sz="3000" spc="-5">
                <a:latin typeface="Cambria"/>
                <a:cs typeface="Cambria"/>
              </a:rPr>
              <a:t>written </a:t>
            </a:r>
            <a:r>
              <a:rPr dirty="0" sz="3000" spc="-30">
                <a:latin typeface="Cambria"/>
                <a:cs typeface="Cambria"/>
              </a:rPr>
              <a:t>by </a:t>
            </a:r>
            <a:r>
              <a:rPr dirty="0" sz="3000" spc="-5">
                <a:latin typeface="Cambria"/>
                <a:cs typeface="Cambria"/>
              </a:rPr>
              <a:t>combining  </a:t>
            </a:r>
            <a:r>
              <a:rPr dirty="0" sz="3000">
                <a:latin typeface="Cambria"/>
                <a:cs typeface="Cambria"/>
              </a:rPr>
              <a:t>new functions </a:t>
            </a:r>
            <a:r>
              <a:rPr dirty="0" sz="3000" spc="-20">
                <a:latin typeface="Cambria"/>
                <a:cs typeface="Cambria"/>
              </a:rPr>
              <a:t>you </a:t>
            </a:r>
            <a:r>
              <a:rPr dirty="0" sz="3000" spc="-5">
                <a:latin typeface="Cambria"/>
                <a:cs typeface="Cambria"/>
              </a:rPr>
              <a:t>write </a:t>
            </a:r>
            <a:r>
              <a:rPr dirty="0" sz="3000">
                <a:latin typeface="Cambria"/>
                <a:cs typeface="Cambria"/>
              </a:rPr>
              <a:t>with </a:t>
            </a:r>
            <a:r>
              <a:rPr dirty="0" sz="3000" spc="-20" i="1">
                <a:latin typeface="Cambria"/>
                <a:cs typeface="Cambria"/>
              </a:rPr>
              <a:t>prepackaged  </a:t>
            </a:r>
            <a:r>
              <a:rPr dirty="0" sz="3000">
                <a:latin typeface="Cambria"/>
                <a:cs typeface="Cambria"/>
              </a:rPr>
              <a:t>functions </a:t>
            </a:r>
            <a:r>
              <a:rPr dirty="0" sz="3000" spc="-20">
                <a:latin typeface="Cambria"/>
                <a:cs typeface="Cambria"/>
              </a:rPr>
              <a:t>available </a:t>
            </a:r>
            <a:r>
              <a:rPr dirty="0" sz="3000">
                <a:latin typeface="Cambria"/>
                <a:cs typeface="Cambria"/>
              </a:rPr>
              <a:t>in the </a:t>
            </a:r>
            <a:r>
              <a:rPr dirty="0" sz="3000">
                <a:solidFill>
                  <a:srgbClr val="0000FF"/>
                </a:solidFill>
                <a:latin typeface="Cambria"/>
                <a:cs typeface="Cambria"/>
              </a:rPr>
              <a:t>C </a:t>
            </a:r>
            <a:r>
              <a:rPr dirty="0" sz="3000" spc="-10">
                <a:solidFill>
                  <a:srgbClr val="0000FF"/>
                </a:solidFill>
                <a:latin typeface="Cambria"/>
                <a:cs typeface="Cambria"/>
              </a:rPr>
              <a:t>standard</a:t>
            </a:r>
            <a:r>
              <a:rPr dirty="0" sz="3000" spc="-4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3000" spc="-45">
                <a:solidFill>
                  <a:srgbClr val="0000FF"/>
                </a:solidFill>
                <a:latin typeface="Cambria"/>
                <a:cs typeface="Cambria"/>
              </a:rPr>
              <a:t>library</a:t>
            </a:r>
            <a:r>
              <a:rPr dirty="0" sz="3000" spc="-45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C </a:t>
            </a:r>
            <a:r>
              <a:rPr dirty="0" sz="3000" spc="-5">
                <a:latin typeface="Cambria"/>
                <a:cs typeface="Cambria"/>
              </a:rPr>
              <a:t>standard </a:t>
            </a:r>
            <a:r>
              <a:rPr dirty="0" sz="3000" spc="-15">
                <a:latin typeface="Cambria"/>
                <a:cs typeface="Cambria"/>
              </a:rPr>
              <a:t>library provides </a:t>
            </a:r>
            <a:r>
              <a:rPr dirty="0" sz="3000">
                <a:latin typeface="Cambria"/>
                <a:cs typeface="Cambria"/>
              </a:rPr>
              <a:t>a rich  collection of functions </a:t>
            </a:r>
            <a:r>
              <a:rPr dirty="0" sz="3000" spc="-10">
                <a:latin typeface="Cambria"/>
                <a:cs typeface="Cambria"/>
              </a:rPr>
              <a:t>for </a:t>
            </a:r>
            <a:r>
              <a:rPr dirty="0" sz="3000" spc="-5">
                <a:latin typeface="Cambria"/>
                <a:cs typeface="Cambria"/>
              </a:rPr>
              <a:t>performing </a:t>
            </a:r>
            <a:r>
              <a:rPr dirty="0" sz="3000">
                <a:latin typeface="Cambria"/>
                <a:cs typeface="Cambria"/>
              </a:rPr>
              <a:t>common  </a:t>
            </a:r>
            <a:r>
              <a:rPr dirty="0" sz="3000" spc="-10" i="1">
                <a:latin typeface="Cambria"/>
                <a:cs typeface="Cambria"/>
              </a:rPr>
              <a:t>mathematical </a:t>
            </a:r>
            <a:r>
              <a:rPr dirty="0" sz="3000" spc="-5" i="1">
                <a:latin typeface="Cambria"/>
                <a:cs typeface="Cambria"/>
              </a:rPr>
              <a:t>calculations, string  </a:t>
            </a:r>
            <a:r>
              <a:rPr dirty="0" sz="3000" i="1">
                <a:latin typeface="Cambria"/>
                <a:cs typeface="Cambria"/>
              </a:rPr>
              <a:t>manipulations, </a:t>
            </a:r>
            <a:r>
              <a:rPr dirty="0" sz="3000" spc="-15" i="1">
                <a:latin typeface="Cambria"/>
                <a:cs typeface="Cambria"/>
              </a:rPr>
              <a:t>character </a:t>
            </a:r>
            <a:r>
              <a:rPr dirty="0" sz="3000" i="1">
                <a:latin typeface="Cambria"/>
                <a:cs typeface="Cambria"/>
              </a:rPr>
              <a:t>manipulations,  </a:t>
            </a:r>
            <a:r>
              <a:rPr dirty="0" sz="3000" spc="-5" i="1">
                <a:latin typeface="Cambria"/>
                <a:cs typeface="Cambria"/>
              </a:rPr>
              <a:t>input/output</a:t>
            </a:r>
            <a:r>
              <a:rPr dirty="0" sz="3000" spc="-5">
                <a:latin typeface="Cambria"/>
                <a:cs typeface="Cambria"/>
              </a:rPr>
              <a:t>, and </a:t>
            </a:r>
            <a:r>
              <a:rPr dirty="0" sz="3000" spc="-20">
                <a:latin typeface="Cambria"/>
                <a:cs typeface="Cambria"/>
              </a:rPr>
              <a:t>many </a:t>
            </a:r>
            <a:r>
              <a:rPr dirty="0" sz="3000">
                <a:latin typeface="Cambria"/>
                <a:cs typeface="Cambria"/>
              </a:rPr>
              <a:t>other </a:t>
            </a:r>
            <a:r>
              <a:rPr dirty="0" sz="3000" spc="-5">
                <a:latin typeface="Cambria"/>
                <a:cs typeface="Cambria"/>
              </a:rPr>
              <a:t>useful  operations.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77722"/>
            <a:ext cx="7692390" cy="37039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105"/>
              </a:spcBef>
              <a:tabLst>
                <a:tab pos="1182370" algn="l"/>
              </a:tabLst>
            </a:pPr>
            <a:r>
              <a:rPr dirty="0" sz="3200">
                <a:solidFill>
                  <a:srgbClr val="23B5A0"/>
                </a:solidFill>
                <a:latin typeface="Arial"/>
                <a:cs typeface="Arial"/>
              </a:rPr>
              <a:t>5.6	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Function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Prototypes: A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Deeper</a:t>
            </a:r>
            <a:r>
              <a:rPr dirty="0" sz="3200" spc="-450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Look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355600" marR="35179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An </a:t>
            </a:r>
            <a:r>
              <a:rPr dirty="0" sz="3200">
                <a:latin typeface="Cambria"/>
                <a:cs typeface="Cambria"/>
              </a:rPr>
              <a:t>important </a:t>
            </a:r>
            <a:r>
              <a:rPr dirty="0" sz="3200" spc="-15">
                <a:latin typeface="Cambria"/>
                <a:cs typeface="Cambria"/>
              </a:rPr>
              <a:t>feature </a:t>
            </a:r>
            <a:r>
              <a:rPr dirty="0" sz="3200">
                <a:latin typeface="Cambria"/>
                <a:cs typeface="Cambria"/>
              </a:rPr>
              <a:t>of C is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function  </a:t>
            </a:r>
            <a:r>
              <a:rPr dirty="0" sz="3200" spc="-10">
                <a:latin typeface="Cambria"/>
                <a:cs typeface="Cambria"/>
              </a:rPr>
              <a:t>prototype.</a:t>
            </a:r>
            <a:endParaRPr sz="3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This </a:t>
            </a:r>
            <a:r>
              <a:rPr dirty="0" sz="3200" spc="-15">
                <a:latin typeface="Cambria"/>
                <a:cs typeface="Cambria"/>
              </a:rPr>
              <a:t>feature </a:t>
            </a:r>
            <a:r>
              <a:rPr dirty="0" sz="3200" spc="-20">
                <a:latin typeface="Cambria"/>
                <a:cs typeface="Cambria"/>
              </a:rPr>
              <a:t>was </a:t>
            </a:r>
            <a:r>
              <a:rPr dirty="0" sz="3200" spc="-15">
                <a:latin typeface="Cambria"/>
                <a:cs typeface="Cambria"/>
              </a:rPr>
              <a:t>borrowed from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C++.</a:t>
            </a:r>
            <a:endParaRPr sz="3200">
              <a:latin typeface="Cambria"/>
              <a:cs typeface="Cambria"/>
            </a:endParaRPr>
          </a:p>
          <a:p>
            <a:pPr marL="355600" marR="19621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The compiler </a:t>
            </a:r>
            <a:r>
              <a:rPr dirty="0" sz="3200" spc="-5">
                <a:latin typeface="Cambria"/>
                <a:cs typeface="Cambria"/>
              </a:rPr>
              <a:t>uses </a:t>
            </a:r>
            <a:r>
              <a:rPr dirty="0" sz="3200">
                <a:latin typeface="Cambria"/>
                <a:cs typeface="Cambria"/>
              </a:rPr>
              <a:t>function </a:t>
            </a:r>
            <a:r>
              <a:rPr dirty="0" sz="3200" spc="-5">
                <a:latin typeface="Cambria"/>
                <a:cs typeface="Cambria"/>
              </a:rPr>
              <a:t>prototypes</a:t>
            </a:r>
            <a:r>
              <a:rPr dirty="0" sz="3200" spc="-7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to  validate </a:t>
            </a:r>
            <a:r>
              <a:rPr dirty="0" sz="3200">
                <a:latin typeface="Cambria"/>
                <a:cs typeface="Cambria"/>
              </a:rPr>
              <a:t>function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calls.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33882"/>
            <a:ext cx="801052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5029" marR="265430" indent="-3079115">
              <a:lnSpc>
                <a:spcPct val="100000"/>
              </a:lnSpc>
              <a:spcBef>
                <a:spcPts val="100"/>
              </a:spcBef>
              <a:tabLst>
                <a:tab pos="1238250" algn="l"/>
              </a:tabLst>
            </a:pPr>
            <a:r>
              <a:rPr dirty="0" sz="3200">
                <a:solidFill>
                  <a:srgbClr val="23B5A0"/>
                </a:solidFill>
                <a:latin typeface="Arial"/>
                <a:cs typeface="Arial"/>
              </a:rPr>
              <a:t>5.6	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Function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Prototypes: A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Deeper</a:t>
            </a:r>
            <a:r>
              <a:rPr dirty="0" sz="3200" spc="-44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Look 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mbria"/>
                <a:cs typeface="Cambria"/>
              </a:rPr>
              <a:t>Early </a:t>
            </a:r>
            <a:r>
              <a:rPr dirty="0" sz="3200" spc="-10">
                <a:latin typeface="Cambria"/>
                <a:cs typeface="Cambria"/>
              </a:rPr>
              <a:t>versions </a:t>
            </a:r>
            <a:r>
              <a:rPr dirty="0" sz="3200">
                <a:latin typeface="Cambria"/>
                <a:cs typeface="Cambria"/>
              </a:rPr>
              <a:t>of C did </a:t>
            </a:r>
            <a:r>
              <a:rPr dirty="0" sz="3200" spc="-5" i="1">
                <a:latin typeface="Cambria"/>
                <a:cs typeface="Cambria"/>
              </a:rPr>
              <a:t>not </a:t>
            </a:r>
            <a:r>
              <a:rPr dirty="0" sz="3200" spc="-10">
                <a:latin typeface="Cambria"/>
                <a:cs typeface="Cambria"/>
              </a:rPr>
              <a:t>perform </a:t>
            </a:r>
            <a:r>
              <a:rPr dirty="0" sz="3200" spc="-5">
                <a:latin typeface="Cambria"/>
                <a:cs typeface="Cambria"/>
              </a:rPr>
              <a:t>this kind  </a:t>
            </a:r>
            <a:r>
              <a:rPr dirty="0" sz="3200">
                <a:latin typeface="Cambria"/>
                <a:cs typeface="Cambria"/>
              </a:rPr>
              <a:t>of checking, so it </a:t>
            </a:r>
            <a:r>
              <a:rPr dirty="0" sz="3200" spc="-20">
                <a:latin typeface="Cambria"/>
                <a:cs typeface="Cambria"/>
              </a:rPr>
              <a:t>was </a:t>
            </a:r>
            <a:r>
              <a:rPr dirty="0" sz="3200">
                <a:latin typeface="Cambria"/>
                <a:cs typeface="Cambria"/>
              </a:rPr>
              <a:t>possible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ambria"/>
                <a:cs typeface="Cambria"/>
              </a:rPr>
              <a:t>call  functions </a:t>
            </a:r>
            <a:r>
              <a:rPr dirty="0" sz="3200" spc="-15">
                <a:latin typeface="Cambria"/>
                <a:cs typeface="Cambria"/>
              </a:rPr>
              <a:t>improperly </a:t>
            </a:r>
            <a:r>
              <a:rPr dirty="0" sz="3200" spc="-5">
                <a:latin typeface="Cambria"/>
                <a:cs typeface="Cambria"/>
              </a:rPr>
              <a:t>without the </a:t>
            </a:r>
            <a:r>
              <a:rPr dirty="0" sz="3200">
                <a:latin typeface="Cambria"/>
                <a:cs typeface="Cambria"/>
              </a:rPr>
              <a:t>compiler  </a:t>
            </a:r>
            <a:r>
              <a:rPr dirty="0" sz="3200" spc="-5">
                <a:latin typeface="Cambria"/>
                <a:cs typeface="Cambria"/>
              </a:rPr>
              <a:t>detecting the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errors.</a:t>
            </a:r>
            <a:endParaRPr sz="3200">
              <a:latin typeface="Cambria"/>
              <a:cs typeface="Cambria"/>
            </a:endParaRPr>
          </a:p>
          <a:p>
            <a:pPr marL="355600" marR="42672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Such </a:t>
            </a:r>
            <a:r>
              <a:rPr dirty="0" sz="3200">
                <a:latin typeface="Cambria"/>
                <a:cs typeface="Cambria"/>
              </a:rPr>
              <a:t>calls could </a:t>
            </a:r>
            <a:r>
              <a:rPr dirty="0" sz="3200" spc="-10">
                <a:latin typeface="Cambria"/>
                <a:cs typeface="Cambria"/>
              </a:rPr>
              <a:t>result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15">
                <a:latin typeface="Cambria"/>
                <a:cs typeface="Cambria"/>
              </a:rPr>
              <a:t>fatal execution-  </a:t>
            </a:r>
            <a:r>
              <a:rPr dirty="0" sz="3200" spc="-5">
                <a:latin typeface="Cambria"/>
                <a:cs typeface="Cambria"/>
              </a:rPr>
              <a:t>time </a:t>
            </a:r>
            <a:r>
              <a:rPr dirty="0" sz="3200" spc="-10">
                <a:latin typeface="Cambria"/>
                <a:cs typeface="Cambria"/>
              </a:rPr>
              <a:t>errors </a:t>
            </a:r>
            <a:r>
              <a:rPr dirty="0" sz="3200" spc="5">
                <a:latin typeface="Cambria"/>
                <a:cs typeface="Cambria"/>
              </a:rPr>
              <a:t>or </a:t>
            </a:r>
            <a:r>
              <a:rPr dirty="0" sz="3200" spc="-10">
                <a:latin typeface="Cambria"/>
                <a:cs typeface="Cambria"/>
              </a:rPr>
              <a:t>nonfatal errors </a:t>
            </a:r>
            <a:r>
              <a:rPr dirty="0" sz="3200" spc="-5">
                <a:latin typeface="Cambria"/>
                <a:cs typeface="Cambria"/>
              </a:rPr>
              <a:t>that caused  </a:t>
            </a:r>
            <a:r>
              <a:rPr dirty="0" sz="3200">
                <a:latin typeface="Cambria"/>
                <a:cs typeface="Cambria"/>
              </a:rPr>
              <a:t>subtle, </a:t>
            </a:r>
            <a:r>
              <a:rPr dirty="0" sz="3200" spc="-5">
                <a:latin typeface="Cambria"/>
                <a:cs typeface="Cambria"/>
              </a:rPr>
              <a:t>difficult-to-detect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problems.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60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42" y="333882"/>
            <a:ext cx="742569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1180" marR="5080" indent="-3079115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5.6	</a:t>
            </a:r>
            <a:r>
              <a:rPr dirty="0" sz="3200" spc="-5"/>
              <a:t>Function </a:t>
            </a:r>
            <a:r>
              <a:rPr dirty="0" sz="3200"/>
              <a:t>Prototypes: A </a:t>
            </a:r>
            <a:r>
              <a:rPr dirty="0" sz="3200" spc="-5"/>
              <a:t>Deeper</a:t>
            </a:r>
            <a:r>
              <a:rPr dirty="0" sz="3200" spc="-445"/>
              <a:t> </a:t>
            </a:r>
            <a:r>
              <a:rPr dirty="0" sz="3200" spc="-5"/>
              <a:t>Look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14042"/>
            <a:ext cx="8065134" cy="42233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55600" marR="191770" indent="-342900">
              <a:lnSpc>
                <a:spcPct val="102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function </a:t>
            </a:r>
            <a:r>
              <a:rPr dirty="0" sz="3000" spc="-5">
                <a:latin typeface="Cambria"/>
                <a:cs typeface="Cambria"/>
              </a:rPr>
              <a:t>prototype </a:t>
            </a:r>
            <a:r>
              <a:rPr dirty="0" sz="3000" spc="-15">
                <a:latin typeface="Cambria"/>
                <a:cs typeface="Cambria"/>
              </a:rPr>
              <a:t>for </a:t>
            </a:r>
            <a:r>
              <a:rPr dirty="0" sz="3000" spc="-10">
                <a:latin typeface="Consolas"/>
                <a:cs typeface="Consolas"/>
              </a:rPr>
              <a:t>maximum</a:t>
            </a:r>
            <a:r>
              <a:rPr dirty="0" sz="3000" spc="-1085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in Fig. </a:t>
            </a:r>
            <a:r>
              <a:rPr dirty="0" sz="3000" spc="-5">
                <a:latin typeface="Cambria"/>
                <a:cs typeface="Cambria"/>
              </a:rPr>
              <a:t>5.4  </a:t>
            </a:r>
            <a:r>
              <a:rPr dirty="0" sz="3000" spc="-10">
                <a:latin typeface="Cambria"/>
                <a:cs typeface="Cambria"/>
              </a:rPr>
              <a:t>is</a:t>
            </a:r>
            <a:endParaRPr sz="3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</a:pPr>
            <a:r>
              <a:rPr dirty="0" sz="2200" b="1">
                <a:solidFill>
                  <a:srgbClr val="00BE00"/>
                </a:solidFill>
                <a:latin typeface="Consolas"/>
                <a:cs typeface="Consolas"/>
              </a:rPr>
              <a:t>// function</a:t>
            </a:r>
            <a:r>
              <a:rPr dirty="0" sz="2200" spc="5" b="1">
                <a:solidFill>
                  <a:srgbClr val="00BE00"/>
                </a:solidFill>
                <a:latin typeface="Consolas"/>
                <a:cs typeface="Consolas"/>
              </a:rPr>
              <a:t> </a:t>
            </a:r>
            <a:r>
              <a:rPr dirty="0" sz="2200" b="1">
                <a:solidFill>
                  <a:srgbClr val="00BE00"/>
                </a:solidFill>
                <a:latin typeface="Consolas"/>
                <a:cs typeface="Consolas"/>
              </a:rPr>
              <a:t>prototype</a:t>
            </a:r>
            <a:endParaRPr sz="2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dirty="0" sz="2200" spc="-5" b="1">
                <a:latin typeface="Consolas"/>
                <a:cs typeface="Consolas"/>
              </a:rPr>
              <a:t>maximum(</a:t>
            </a:r>
            <a:r>
              <a:rPr dirty="0" sz="2200" spc="-5" b="1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dirty="0" sz="2200" b="1">
                <a:latin typeface="Consolas"/>
                <a:cs typeface="Consolas"/>
              </a:rPr>
              <a:t>x, </a:t>
            </a:r>
            <a:r>
              <a:rPr dirty="0" sz="2200" spc="-5" b="1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dirty="0" sz="2200" b="1">
                <a:latin typeface="Consolas"/>
                <a:cs typeface="Consolas"/>
              </a:rPr>
              <a:t>y, </a:t>
            </a:r>
            <a:r>
              <a:rPr dirty="0" sz="2200" spc="-5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200" spc="3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200" b="1">
                <a:latin typeface="Consolas"/>
                <a:cs typeface="Consolas"/>
              </a:rPr>
              <a:t>z);</a:t>
            </a:r>
            <a:endParaRPr sz="2200">
              <a:latin typeface="Consolas"/>
              <a:cs typeface="Consolas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It </a:t>
            </a:r>
            <a:r>
              <a:rPr dirty="0" sz="3000">
                <a:latin typeface="Cambria"/>
                <a:cs typeface="Cambria"/>
              </a:rPr>
              <a:t>states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 spc="-10">
                <a:latin typeface="Consolas"/>
                <a:cs typeface="Consolas"/>
              </a:rPr>
              <a:t>maximum</a:t>
            </a:r>
            <a:r>
              <a:rPr dirty="0" sz="3000" spc="-994">
                <a:latin typeface="Consolas"/>
                <a:cs typeface="Consolas"/>
              </a:rPr>
              <a:t> </a:t>
            </a:r>
            <a:r>
              <a:rPr dirty="0" sz="3000" spc="-15">
                <a:latin typeface="Cambria"/>
                <a:cs typeface="Cambria"/>
              </a:rPr>
              <a:t>takes three </a:t>
            </a:r>
            <a:r>
              <a:rPr dirty="0" sz="3000" spc="-10">
                <a:latin typeface="Cambria"/>
                <a:cs typeface="Cambria"/>
              </a:rPr>
              <a:t>arguments </a:t>
            </a:r>
            <a:r>
              <a:rPr dirty="0" sz="3000">
                <a:latin typeface="Cambria"/>
                <a:cs typeface="Cambria"/>
              </a:rPr>
              <a:t>of  </a:t>
            </a:r>
            <a:r>
              <a:rPr dirty="0" sz="3000" spc="-5">
                <a:latin typeface="Cambria"/>
                <a:cs typeface="Cambria"/>
              </a:rPr>
              <a:t>type </a:t>
            </a:r>
            <a:r>
              <a:rPr dirty="0" sz="3000" spc="-10">
                <a:latin typeface="Consolas"/>
                <a:cs typeface="Consolas"/>
              </a:rPr>
              <a:t>int</a:t>
            </a:r>
            <a:r>
              <a:rPr dirty="0" sz="3000" spc="-975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and </a:t>
            </a:r>
            <a:r>
              <a:rPr dirty="0" sz="3000" spc="-10">
                <a:latin typeface="Cambria"/>
                <a:cs typeface="Cambria"/>
              </a:rPr>
              <a:t>returns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10">
                <a:latin typeface="Cambria"/>
                <a:cs typeface="Cambria"/>
              </a:rPr>
              <a:t>result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5">
                <a:latin typeface="Cambria"/>
                <a:cs typeface="Cambria"/>
              </a:rPr>
              <a:t>type </a:t>
            </a:r>
            <a:r>
              <a:rPr dirty="0" sz="3000" spc="-10">
                <a:latin typeface="Consolas"/>
                <a:cs typeface="Consolas"/>
              </a:rPr>
              <a:t>int</a:t>
            </a:r>
            <a:r>
              <a:rPr dirty="0" sz="3000" spc="-10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marR="26479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Notice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>
                <a:latin typeface="Cambria"/>
                <a:cs typeface="Cambria"/>
              </a:rPr>
              <a:t>the function </a:t>
            </a:r>
            <a:r>
              <a:rPr dirty="0" sz="3000" spc="-10">
                <a:latin typeface="Cambria"/>
                <a:cs typeface="Cambria"/>
              </a:rPr>
              <a:t>prototype is </a:t>
            </a:r>
            <a:r>
              <a:rPr dirty="0" sz="3000">
                <a:latin typeface="Cambria"/>
                <a:cs typeface="Cambria"/>
              </a:rPr>
              <a:t>the same  </a:t>
            </a:r>
            <a:r>
              <a:rPr dirty="0" sz="3000" spc="-5">
                <a:latin typeface="Cambria"/>
                <a:cs typeface="Cambria"/>
              </a:rPr>
              <a:t>as the first line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10">
                <a:latin typeface="Consolas"/>
                <a:cs typeface="Consolas"/>
              </a:rPr>
              <a:t>maximum</a:t>
            </a:r>
            <a:r>
              <a:rPr dirty="0" sz="3000" spc="-10">
                <a:latin typeface="Cambria"/>
                <a:cs typeface="Cambria"/>
              </a:rPr>
              <a:t>’s </a:t>
            </a:r>
            <a:r>
              <a:rPr dirty="0" sz="3000">
                <a:latin typeface="Cambria"/>
                <a:cs typeface="Cambria"/>
              </a:rPr>
              <a:t>function  definition.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42" y="333882"/>
            <a:ext cx="742569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1180" marR="5080" indent="-3079115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5.6	</a:t>
            </a:r>
            <a:r>
              <a:rPr dirty="0" sz="3200" spc="-5"/>
              <a:t>Function </a:t>
            </a:r>
            <a:r>
              <a:rPr dirty="0" sz="3200"/>
              <a:t>Prototypes: A </a:t>
            </a:r>
            <a:r>
              <a:rPr dirty="0" sz="3200" spc="-5"/>
              <a:t>Deeper</a:t>
            </a:r>
            <a:r>
              <a:rPr dirty="0" sz="3200" spc="-445"/>
              <a:t> </a:t>
            </a:r>
            <a:r>
              <a:rPr dirty="0" sz="3200" spc="-5"/>
              <a:t>Look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64589"/>
            <a:ext cx="8063230" cy="4256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1920">
              <a:lnSpc>
                <a:spcPts val="2395"/>
              </a:lnSpc>
              <a:spcBef>
                <a:spcPts val="105"/>
              </a:spcBef>
            </a:pPr>
            <a:r>
              <a:rPr dirty="0" sz="2000" spc="-5" b="1" i="1">
                <a:latin typeface="Cambria"/>
                <a:cs typeface="Cambria"/>
              </a:rPr>
              <a:t>Compilation</a:t>
            </a:r>
            <a:r>
              <a:rPr dirty="0" sz="2000" spc="-40" b="1" i="1">
                <a:latin typeface="Cambria"/>
                <a:cs typeface="Cambria"/>
              </a:rPr>
              <a:t> </a:t>
            </a:r>
            <a:r>
              <a:rPr dirty="0" sz="2000" spc="-5" b="1" i="1">
                <a:latin typeface="Cambria"/>
                <a:cs typeface="Cambria"/>
              </a:rPr>
              <a:t>Errors</a:t>
            </a:r>
            <a:endParaRPr sz="2000">
              <a:latin typeface="Cambria"/>
              <a:cs typeface="Cambria"/>
            </a:endParaRPr>
          </a:p>
          <a:p>
            <a:pPr marL="355600" marR="781050" indent="-342900">
              <a:lnSpc>
                <a:spcPct val="8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A function call </a:t>
            </a:r>
            <a:r>
              <a:rPr dirty="0" sz="2700" spc="-5">
                <a:latin typeface="Cambria"/>
                <a:cs typeface="Cambria"/>
              </a:rPr>
              <a:t>that </a:t>
            </a:r>
            <a:r>
              <a:rPr dirty="0" sz="2700">
                <a:latin typeface="Cambria"/>
                <a:cs typeface="Cambria"/>
              </a:rPr>
              <a:t>does not </a:t>
            </a:r>
            <a:r>
              <a:rPr dirty="0" sz="2700" spc="-10">
                <a:latin typeface="Cambria"/>
                <a:cs typeface="Cambria"/>
              </a:rPr>
              <a:t>match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function  </a:t>
            </a:r>
            <a:r>
              <a:rPr dirty="0" sz="2700" spc="-10">
                <a:latin typeface="Cambria"/>
                <a:cs typeface="Cambria"/>
              </a:rPr>
              <a:t>prototype </a:t>
            </a:r>
            <a:r>
              <a:rPr dirty="0" sz="2700">
                <a:latin typeface="Cambria"/>
                <a:cs typeface="Cambria"/>
              </a:rPr>
              <a:t>is a </a:t>
            </a:r>
            <a:r>
              <a:rPr dirty="0" sz="2700" spc="-5">
                <a:latin typeface="Cambria"/>
                <a:cs typeface="Cambria"/>
              </a:rPr>
              <a:t>compilation</a:t>
            </a:r>
            <a:r>
              <a:rPr dirty="0" sz="2700" spc="40">
                <a:latin typeface="Cambria"/>
                <a:cs typeface="Cambria"/>
              </a:rPr>
              <a:t> </a:t>
            </a:r>
            <a:r>
              <a:rPr dirty="0" sz="2700" spc="-50">
                <a:latin typeface="Cambria"/>
                <a:cs typeface="Cambria"/>
              </a:rPr>
              <a:t>error.</a:t>
            </a:r>
            <a:endParaRPr sz="2700">
              <a:latin typeface="Cambria"/>
              <a:cs typeface="Cambria"/>
            </a:endParaRPr>
          </a:p>
          <a:p>
            <a:pPr marL="355600" marR="267335" indent="-342900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An </a:t>
            </a:r>
            <a:r>
              <a:rPr dirty="0" sz="2700" spc="-10">
                <a:latin typeface="Cambria"/>
                <a:cs typeface="Cambria"/>
              </a:rPr>
              <a:t>error </a:t>
            </a:r>
            <a:r>
              <a:rPr dirty="0" sz="2700">
                <a:latin typeface="Cambria"/>
                <a:cs typeface="Cambria"/>
              </a:rPr>
              <a:t>is </a:t>
            </a:r>
            <a:r>
              <a:rPr dirty="0" sz="2700" spc="-5">
                <a:latin typeface="Cambria"/>
                <a:cs typeface="Cambria"/>
              </a:rPr>
              <a:t>also </a:t>
            </a:r>
            <a:r>
              <a:rPr dirty="0" sz="2700" spc="-10">
                <a:latin typeface="Cambria"/>
                <a:cs typeface="Cambria"/>
              </a:rPr>
              <a:t>generated </a:t>
            </a:r>
            <a:r>
              <a:rPr dirty="0" sz="2700">
                <a:latin typeface="Cambria"/>
                <a:cs typeface="Cambria"/>
              </a:rPr>
              <a:t>if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function </a:t>
            </a:r>
            <a:r>
              <a:rPr dirty="0" sz="2700" spc="-10">
                <a:latin typeface="Cambria"/>
                <a:cs typeface="Cambria"/>
              </a:rPr>
              <a:t>prototype  </a:t>
            </a:r>
            <a:r>
              <a:rPr dirty="0" sz="2700">
                <a:latin typeface="Cambria"/>
                <a:cs typeface="Cambria"/>
              </a:rPr>
              <a:t>and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function definition</a:t>
            </a:r>
            <a:r>
              <a:rPr dirty="0" sz="2700" spc="-1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disagree.</a:t>
            </a:r>
            <a:endParaRPr sz="2700">
              <a:latin typeface="Cambria"/>
              <a:cs typeface="Cambria"/>
            </a:endParaRPr>
          </a:p>
          <a:p>
            <a:pPr marL="355600" marR="5080" indent="-342900">
              <a:lnSpc>
                <a:spcPts val="259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latin typeface="Cambria"/>
                <a:cs typeface="Cambria"/>
              </a:rPr>
              <a:t>For </a:t>
            </a:r>
            <a:r>
              <a:rPr dirty="0" sz="2700" spc="-15">
                <a:latin typeface="Cambria"/>
                <a:cs typeface="Cambria"/>
              </a:rPr>
              <a:t>example, </a:t>
            </a:r>
            <a:r>
              <a:rPr dirty="0" sz="2700">
                <a:latin typeface="Cambria"/>
                <a:cs typeface="Cambria"/>
              </a:rPr>
              <a:t>in Fig. 5.4, if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function </a:t>
            </a:r>
            <a:r>
              <a:rPr dirty="0" sz="2700" spc="-15">
                <a:latin typeface="Cambria"/>
                <a:cs typeface="Cambria"/>
              </a:rPr>
              <a:t>prototype </a:t>
            </a:r>
            <a:r>
              <a:rPr dirty="0" sz="2700">
                <a:latin typeface="Cambria"/>
                <a:cs typeface="Cambria"/>
              </a:rPr>
              <a:t>had  </a:t>
            </a:r>
            <a:r>
              <a:rPr dirty="0" sz="2700" spc="-5">
                <a:latin typeface="Cambria"/>
                <a:cs typeface="Cambria"/>
              </a:rPr>
              <a:t>been</a:t>
            </a:r>
            <a:r>
              <a:rPr dirty="0" sz="2700" spc="-10">
                <a:latin typeface="Cambria"/>
                <a:cs typeface="Cambria"/>
              </a:rPr>
              <a:t> written</a:t>
            </a:r>
            <a:endParaRPr sz="27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dirty="0" sz="2000" spc="-5" b="1">
                <a:latin typeface="Consolas"/>
                <a:cs typeface="Consolas"/>
              </a:rPr>
              <a:t>maximum(</a:t>
            </a:r>
            <a:r>
              <a:rPr dirty="0" sz="2000" spc="-5" b="1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dirty="0" sz="2000" spc="-5" b="1">
                <a:latin typeface="Consolas"/>
                <a:cs typeface="Consolas"/>
              </a:rPr>
              <a:t>x, </a:t>
            </a:r>
            <a:r>
              <a:rPr dirty="0" sz="2000" spc="-10" b="1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dirty="0" sz="2000" b="1">
                <a:latin typeface="Consolas"/>
                <a:cs typeface="Consolas"/>
              </a:rPr>
              <a:t>y, </a:t>
            </a:r>
            <a:r>
              <a:rPr dirty="0" sz="2000" spc="-5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1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5" b="1">
                <a:latin typeface="Consolas"/>
                <a:cs typeface="Consolas"/>
              </a:rPr>
              <a:t>z);</a:t>
            </a:r>
            <a:endParaRPr sz="2000">
              <a:latin typeface="Consolas"/>
              <a:cs typeface="Consolas"/>
            </a:endParaRPr>
          </a:p>
          <a:p>
            <a:pPr marL="355600" marR="414020" indent="-342900">
              <a:lnSpc>
                <a:spcPct val="8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compiler </a:t>
            </a:r>
            <a:r>
              <a:rPr dirty="0" sz="2700" spc="-10">
                <a:latin typeface="Cambria"/>
                <a:cs typeface="Cambria"/>
              </a:rPr>
              <a:t>would generate </a:t>
            </a:r>
            <a:r>
              <a:rPr dirty="0" sz="2700" spc="-5">
                <a:latin typeface="Cambria"/>
                <a:cs typeface="Cambria"/>
              </a:rPr>
              <a:t>an </a:t>
            </a:r>
            <a:r>
              <a:rPr dirty="0" sz="2700" spc="-10">
                <a:latin typeface="Cambria"/>
                <a:cs typeface="Cambria"/>
              </a:rPr>
              <a:t>error </a:t>
            </a:r>
            <a:r>
              <a:rPr dirty="0" sz="2700" spc="-5">
                <a:latin typeface="Cambria"/>
                <a:cs typeface="Cambria"/>
              </a:rPr>
              <a:t>because the  </a:t>
            </a:r>
            <a:r>
              <a:rPr dirty="0" sz="2700">
                <a:latin typeface="Consolas"/>
                <a:cs typeface="Consolas"/>
              </a:rPr>
              <a:t>void</a:t>
            </a:r>
            <a:r>
              <a:rPr dirty="0" sz="2700" spc="-910">
                <a:latin typeface="Consolas"/>
                <a:cs typeface="Consolas"/>
              </a:rPr>
              <a:t> </a:t>
            </a:r>
            <a:r>
              <a:rPr dirty="0" sz="2700" spc="-10">
                <a:latin typeface="Cambria"/>
                <a:cs typeface="Cambria"/>
              </a:rPr>
              <a:t>return </a:t>
            </a:r>
            <a:r>
              <a:rPr dirty="0" sz="2700" spc="-5">
                <a:latin typeface="Cambria"/>
                <a:cs typeface="Cambria"/>
              </a:rPr>
              <a:t>type </a:t>
            </a:r>
            <a:r>
              <a:rPr dirty="0" sz="2700">
                <a:latin typeface="Cambria"/>
                <a:cs typeface="Cambria"/>
              </a:rPr>
              <a:t>in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function </a:t>
            </a:r>
            <a:r>
              <a:rPr dirty="0" sz="2700" spc="-10">
                <a:latin typeface="Cambria"/>
                <a:cs typeface="Cambria"/>
              </a:rPr>
              <a:t>prototype would  differ from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onsolas"/>
                <a:cs typeface="Consolas"/>
              </a:rPr>
              <a:t>int </a:t>
            </a:r>
            <a:r>
              <a:rPr dirty="0" sz="2700" spc="-10">
                <a:latin typeface="Cambria"/>
                <a:cs typeface="Cambria"/>
              </a:rPr>
              <a:t>return </a:t>
            </a:r>
            <a:r>
              <a:rPr dirty="0" sz="2700" spc="-5">
                <a:latin typeface="Cambria"/>
                <a:cs typeface="Cambria"/>
              </a:rPr>
              <a:t>type </a:t>
            </a:r>
            <a:r>
              <a:rPr dirty="0" sz="2700">
                <a:latin typeface="Cambria"/>
                <a:cs typeface="Cambria"/>
              </a:rPr>
              <a:t>in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function  </a:t>
            </a:r>
            <a:r>
              <a:rPr dirty="0" sz="2700" spc="-40">
                <a:latin typeface="Cambria"/>
                <a:cs typeface="Cambria"/>
              </a:rPr>
              <a:t>header.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42" y="333882"/>
            <a:ext cx="742569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1180" marR="5080" indent="-3079115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5.6	</a:t>
            </a:r>
            <a:r>
              <a:rPr dirty="0" sz="3200" spc="-5"/>
              <a:t>Function </a:t>
            </a:r>
            <a:r>
              <a:rPr dirty="0" sz="3200"/>
              <a:t>Prototypes: A </a:t>
            </a:r>
            <a:r>
              <a:rPr dirty="0" sz="3200" spc="-5"/>
              <a:t>Deeper</a:t>
            </a:r>
            <a:r>
              <a:rPr dirty="0" sz="3200" spc="-445"/>
              <a:t> </a:t>
            </a:r>
            <a:r>
              <a:rPr dirty="0" sz="3200" spc="-5"/>
              <a:t>Look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06677"/>
            <a:ext cx="7912100" cy="1672589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1920" marR="1347470">
              <a:lnSpc>
                <a:spcPct val="70100"/>
              </a:lnSpc>
              <a:spcBef>
                <a:spcPts val="1070"/>
              </a:spcBef>
            </a:pPr>
            <a:r>
              <a:rPr dirty="0" sz="2700" spc="-10" b="1" i="1">
                <a:latin typeface="Cambria"/>
                <a:cs typeface="Cambria"/>
              </a:rPr>
              <a:t>Argument </a:t>
            </a:r>
            <a:r>
              <a:rPr dirty="0" sz="2700" spc="-15" b="1" i="1">
                <a:latin typeface="Cambria"/>
                <a:cs typeface="Cambria"/>
              </a:rPr>
              <a:t>Coercion </a:t>
            </a:r>
            <a:r>
              <a:rPr dirty="0" sz="2700" spc="-10" b="1" i="1">
                <a:latin typeface="Cambria"/>
                <a:cs typeface="Cambria"/>
              </a:rPr>
              <a:t>and </a:t>
            </a:r>
            <a:r>
              <a:rPr dirty="0" sz="2700" b="1" i="1">
                <a:latin typeface="Cambria"/>
                <a:cs typeface="Cambria"/>
              </a:rPr>
              <a:t>“Usual </a:t>
            </a:r>
            <a:r>
              <a:rPr dirty="0" sz="2700" spc="-10" b="1" i="1">
                <a:latin typeface="Cambria"/>
                <a:cs typeface="Cambria"/>
              </a:rPr>
              <a:t>Arithmetic  </a:t>
            </a:r>
            <a:r>
              <a:rPr dirty="0" sz="2700" spc="-10" b="1" i="1">
                <a:latin typeface="Cambria"/>
                <a:cs typeface="Cambria"/>
              </a:rPr>
              <a:t>Conversion</a:t>
            </a:r>
            <a:r>
              <a:rPr dirty="0" sz="2700" spc="-20" b="1" i="1">
                <a:latin typeface="Cambria"/>
                <a:cs typeface="Cambria"/>
              </a:rPr>
              <a:t> </a:t>
            </a:r>
            <a:r>
              <a:rPr dirty="0" sz="2700" spc="-15" b="1" i="1">
                <a:latin typeface="Cambria"/>
                <a:cs typeface="Cambria"/>
              </a:rPr>
              <a:t>Rules”</a:t>
            </a:r>
            <a:endParaRPr sz="2700">
              <a:latin typeface="Cambria"/>
              <a:cs typeface="Cambria"/>
            </a:endParaRPr>
          </a:p>
          <a:p>
            <a:pPr marL="355600" indent="-342900">
              <a:lnSpc>
                <a:spcPts val="243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Another important </a:t>
            </a:r>
            <a:r>
              <a:rPr dirty="0" sz="2700" spc="-15">
                <a:latin typeface="Cambria"/>
                <a:cs typeface="Cambria"/>
              </a:rPr>
              <a:t>feature </a:t>
            </a:r>
            <a:r>
              <a:rPr dirty="0" sz="2700">
                <a:latin typeface="Cambria"/>
                <a:cs typeface="Cambria"/>
              </a:rPr>
              <a:t>of function </a:t>
            </a:r>
            <a:r>
              <a:rPr dirty="0" sz="2700" spc="-10">
                <a:latin typeface="Cambria"/>
                <a:cs typeface="Cambria"/>
              </a:rPr>
              <a:t>prototypes</a:t>
            </a:r>
            <a:r>
              <a:rPr dirty="0" sz="2700" spc="-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is</a:t>
            </a:r>
            <a:endParaRPr sz="2700">
              <a:latin typeface="Cambria"/>
              <a:cs typeface="Cambria"/>
            </a:endParaRPr>
          </a:p>
          <a:p>
            <a:pPr marL="355600" marR="1101090">
              <a:lnSpc>
                <a:spcPct val="70000"/>
              </a:lnSpc>
              <a:spcBef>
                <a:spcPts val="484"/>
              </a:spcBef>
            </a:pP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0">
                <a:solidFill>
                  <a:srgbClr val="0000FF"/>
                </a:solidFill>
                <a:latin typeface="Cambria"/>
                <a:cs typeface="Cambria"/>
              </a:rPr>
              <a:t>coercion </a:t>
            </a:r>
            <a:r>
              <a:rPr dirty="0" sz="270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dirty="0" sz="2700" spc="-10">
                <a:solidFill>
                  <a:srgbClr val="0000FF"/>
                </a:solidFill>
                <a:latin typeface="Cambria"/>
                <a:cs typeface="Cambria"/>
              </a:rPr>
              <a:t>arguments</a:t>
            </a:r>
            <a:r>
              <a:rPr dirty="0" sz="2700" spc="-10">
                <a:latin typeface="Cambria"/>
                <a:cs typeface="Cambria"/>
              </a:rPr>
              <a:t>, </a:t>
            </a:r>
            <a:r>
              <a:rPr dirty="0" sz="2700">
                <a:latin typeface="Cambria"/>
                <a:cs typeface="Cambria"/>
              </a:rPr>
              <a:t>i.e.,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0">
                <a:latin typeface="Cambria"/>
                <a:cs typeface="Cambria"/>
              </a:rPr>
              <a:t>forcing </a:t>
            </a:r>
            <a:r>
              <a:rPr dirty="0" sz="2700">
                <a:latin typeface="Cambria"/>
                <a:cs typeface="Cambria"/>
              </a:rPr>
              <a:t>of  </a:t>
            </a:r>
            <a:r>
              <a:rPr dirty="0" sz="2700" spc="-10">
                <a:latin typeface="Cambria"/>
                <a:cs typeface="Cambria"/>
              </a:rPr>
              <a:t>arguments to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10">
                <a:latin typeface="Cambria"/>
                <a:cs typeface="Cambria"/>
              </a:rPr>
              <a:t>appropriate</a:t>
            </a:r>
            <a:r>
              <a:rPr dirty="0" sz="2700" spc="1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type.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112389"/>
            <a:ext cx="783272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latin typeface="Cambria"/>
                <a:cs typeface="Cambria"/>
              </a:rPr>
              <a:t>For </a:t>
            </a:r>
            <a:r>
              <a:rPr dirty="0" sz="2700" spc="-15">
                <a:latin typeface="Cambria"/>
                <a:cs typeface="Cambria"/>
              </a:rPr>
              <a:t>example, </a:t>
            </a:r>
            <a:r>
              <a:rPr dirty="0" sz="2700" spc="-5">
                <a:latin typeface="Cambria"/>
                <a:cs typeface="Cambria"/>
              </a:rPr>
              <a:t>the math </a:t>
            </a:r>
            <a:r>
              <a:rPr dirty="0" sz="2700" spc="-10">
                <a:latin typeface="Cambria"/>
                <a:cs typeface="Cambria"/>
              </a:rPr>
              <a:t>library </a:t>
            </a:r>
            <a:r>
              <a:rPr dirty="0" sz="2700">
                <a:latin typeface="Cambria"/>
                <a:cs typeface="Cambria"/>
              </a:rPr>
              <a:t>function </a:t>
            </a:r>
            <a:r>
              <a:rPr dirty="0" sz="2700">
                <a:latin typeface="Consolas"/>
                <a:cs typeface="Consolas"/>
              </a:rPr>
              <a:t>sqrt</a:t>
            </a:r>
            <a:r>
              <a:rPr dirty="0" sz="2700" spc="-900">
                <a:latin typeface="Consolas"/>
                <a:cs typeface="Consolas"/>
              </a:rPr>
              <a:t> </a:t>
            </a:r>
            <a:r>
              <a:rPr dirty="0" sz="2700">
                <a:latin typeface="Cambria"/>
                <a:cs typeface="Cambria"/>
              </a:rPr>
              <a:t>can </a:t>
            </a:r>
            <a:r>
              <a:rPr dirty="0" sz="2700" spc="-5">
                <a:latin typeface="Cambria"/>
                <a:cs typeface="Cambria"/>
              </a:rPr>
              <a:t>be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400425"/>
            <a:ext cx="7112634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Cambria"/>
                <a:cs typeface="Cambria"/>
              </a:rPr>
              <a:t>called </a:t>
            </a:r>
            <a:r>
              <a:rPr dirty="0" sz="2700" spc="-5">
                <a:latin typeface="Cambria"/>
                <a:cs typeface="Cambria"/>
              </a:rPr>
              <a:t>with an integer argument </a:t>
            </a:r>
            <a:r>
              <a:rPr dirty="0" sz="2700" spc="-20">
                <a:latin typeface="Cambria"/>
                <a:cs typeface="Cambria"/>
              </a:rPr>
              <a:t>even </a:t>
            </a:r>
            <a:r>
              <a:rPr dirty="0" sz="2700" spc="-10">
                <a:latin typeface="Cambria"/>
                <a:cs typeface="Cambria"/>
              </a:rPr>
              <a:t>though</a:t>
            </a:r>
            <a:r>
              <a:rPr dirty="0" sz="2700" spc="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the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688460"/>
            <a:ext cx="7519034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Cambria"/>
                <a:cs typeface="Cambria"/>
              </a:rPr>
              <a:t>function </a:t>
            </a:r>
            <a:r>
              <a:rPr dirty="0" sz="2700" spc="-10">
                <a:latin typeface="Cambria"/>
                <a:cs typeface="Cambria"/>
              </a:rPr>
              <a:t>prototype </a:t>
            </a:r>
            <a:r>
              <a:rPr dirty="0" sz="2700">
                <a:latin typeface="Cambria"/>
                <a:cs typeface="Cambria"/>
              </a:rPr>
              <a:t>in </a:t>
            </a:r>
            <a:r>
              <a:rPr dirty="0" sz="2700">
                <a:latin typeface="Consolas"/>
                <a:cs typeface="Consolas"/>
              </a:rPr>
              <a:t>&lt;math.h&gt;</a:t>
            </a:r>
            <a:r>
              <a:rPr dirty="0" sz="2700" spc="-975">
                <a:latin typeface="Consolas"/>
                <a:cs typeface="Consolas"/>
              </a:rPr>
              <a:t> </a:t>
            </a:r>
            <a:r>
              <a:rPr dirty="0" sz="2700">
                <a:latin typeface="Cambria"/>
                <a:cs typeface="Cambria"/>
              </a:rPr>
              <a:t>specifies a </a:t>
            </a:r>
            <a:r>
              <a:rPr dirty="0" sz="2700">
                <a:latin typeface="Consolas"/>
                <a:cs typeface="Consolas"/>
              </a:rPr>
              <a:t>double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3976192"/>
            <a:ext cx="7579359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35">
                <a:latin typeface="Cambria"/>
                <a:cs typeface="Cambria"/>
              </a:rPr>
              <a:t>parameter, </a:t>
            </a:r>
            <a:r>
              <a:rPr dirty="0" sz="2700">
                <a:latin typeface="Cambria"/>
                <a:cs typeface="Cambria"/>
              </a:rPr>
              <a:t>and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function </a:t>
            </a:r>
            <a:r>
              <a:rPr dirty="0" sz="2700" spc="-5">
                <a:latin typeface="Cambria"/>
                <a:cs typeface="Cambria"/>
              </a:rPr>
              <a:t>will </a:t>
            </a:r>
            <a:r>
              <a:rPr dirty="0" sz="2700">
                <a:latin typeface="Cambria"/>
                <a:cs typeface="Cambria"/>
              </a:rPr>
              <a:t>still </a:t>
            </a:r>
            <a:r>
              <a:rPr dirty="0" sz="2700" spc="-15">
                <a:latin typeface="Cambria"/>
                <a:cs typeface="Cambria"/>
              </a:rPr>
              <a:t>work</a:t>
            </a:r>
            <a:r>
              <a:rPr dirty="0" sz="2700" spc="5">
                <a:latin typeface="Cambria"/>
                <a:cs typeface="Cambria"/>
              </a:rPr>
              <a:t> </a:t>
            </a:r>
            <a:r>
              <a:rPr dirty="0" sz="2700" spc="-35">
                <a:latin typeface="Cambria"/>
                <a:cs typeface="Cambria"/>
              </a:rPr>
              <a:t>correctly.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347209"/>
            <a:ext cx="4575175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12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The </a:t>
            </a:r>
            <a:r>
              <a:rPr dirty="0" sz="2700" spc="-5">
                <a:latin typeface="Cambria"/>
                <a:cs typeface="Cambria"/>
              </a:rPr>
              <a:t>statement</a:t>
            </a:r>
            <a:endParaRPr sz="2700">
              <a:latin typeface="Cambria"/>
              <a:cs typeface="Cambria"/>
            </a:endParaRPr>
          </a:p>
          <a:p>
            <a:pPr marL="927100">
              <a:lnSpc>
                <a:spcPts val="2280"/>
              </a:lnSpc>
            </a:pPr>
            <a:r>
              <a:rPr dirty="0" sz="2000" spc="-5">
                <a:latin typeface="Consolas"/>
                <a:cs typeface="Consolas"/>
              </a:rPr>
              <a:t>printf(</a:t>
            </a:r>
            <a:r>
              <a:rPr dirty="0" sz="2000" spc="-5" b="1">
                <a:solidFill>
                  <a:srgbClr val="1289FF"/>
                </a:solidFill>
                <a:latin typeface="Consolas"/>
                <a:cs typeface="Consolas"/>
              </a:rPr>
              <a:t>"%.3f\n"</a:t>
            </a:r>
            <a:r>
              <a:rPr dirty="0" sz="2000" spc="-5" b="1">
                <a:latin typeface="Consolas"/>
                <a:cs typeface="Consolas"/>
              </a:rPr>
              <a:t>,</a:t>
            </a:r>
            <a:r>
              <a:rPr dirty="0" sz="2000" spc="5" b="1">
                <a:latin typeface="Consolas"/>
                <a:cs typeface="Consolas"/>
              </a:rPr>
              <a:t> </a:t>
            </a:r>
            <a:r>
              <a:rPr dirty="0" sz="2000" spc="-5" b="1">
                <a:latin typeface="Consolas"/>
                <a:cs typeface="Consolas"/>
              </a:rPr>
              <a:t>sqrt(</a:t>
            </a:r>
            <a:r>
              <a:rPr dirty="0" sz="2000" spc="-5" b="1">
                <a:solidFill>
                  <a:srgbClr val="1289FF"/>
                </a:solidFill>
                <a:latin typeface="Consolas"/>
                <a:cs typeface="Consolas"/>
              </a:rPr>
              <a:t>4</a:t>
            </a:r>
            <a:r>
              <a:rPr dirty="0" sz="2000" spc="-5" b="1">
                <a:latin typeface="Consolas"/>
                <a:cs typeface="Consolas"/>
              </a:rPr>
              <a:t>));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991861"/>
            <a:ext cx="7106284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Cambria"/>
                <a:cs typeface="Cambria"/>
              </a:rPr>
              <a:t>correctly </a:t>
            </a:r>
            <a:r>
              <a:rPr dirty="0" sz="2700" spc="-15">
                <a:latin typeface="Cambria"/>
                <a:cs typeface="Cambria"/>
              </a:rPr>
              <a:t>evaluates </a:t>
            </a:r>
            <a:r>
              <a:rPr dirty="0" sz="2700">
                <a:latin typeface="Consolas"/>
                <a:cs typeface="Consolas"/>
              </a:rPr>
              <a:t>sqrt(4</a:t>
            </a:r>
            <a:r>
              <a:rPr dirty="0" sz="2700">
                <a:latin typeface="Cambria"/>
                <a:cs typeface="Cambria"/>
              </a:rPr>
              <a:t>) </a:t>
            </a:r>
            <a:r>
              <a:rPr dirty="0" sz="2700" spc="-5">
                <a:latin typeface="Cambria"/>
                <a:cs typeface="Cambria"/>
              </a:rPr>
              <a:t>and prints the</a:t>
            </a:r>
            <a:r>
              <a:rPr dirty="0" sz="2700" spc="-60">
                <a:latin typeface="Cambria"/>
                <a:cs typeface="Cambria"/>
              </a:rPr>
              <a:t> </a:t>
            </a:r>
            <a:r>
              <a:rPr dirty="0" sz="2700" spc="-20">
                <a:latin typeface="Cambria"/>
                <a:cs typeface="Cambria"/>
              </a:rPr>
              <a:t>value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5279542"/>
            <a:ext cx="1041400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Consolas"/>
                <a:cs typeface="Consolas"/>
              </a:rPr>
              <a:t>2.000</a:t>
            </a:r>
            <a:r>
              <a:rPr dirty="0" sz="2700" spc="-5">
                <a:latin typeface="Cambria"/>
                <a:cs typeface="Cambria"/>
              </a:rPr>
              <a:t>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42" y="333882"/>
            <a:ext cx="742569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1180" marR="5080" indent="-3079115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5.6	</a:t>
            </a:r>
            <a:r>
              <a:rPr dirty="0" sz="3200" spc="-5"/>
              <a:t>Function </a:t>
            </a:r>
            <a:r>
              <a:rPr dirty="0" sz="3200"/>
              <a:t>Prototypes: A </a:t>
            </a:r>
            <a:r>
              <a:rPr dirty="0" sz="3200" spc="-5"/>
              <a:t>Deeper</a:t>
            </a:r>
            <a:r>
              <a:rPr dirty="0" sz="3200" spc="-445"/>
              <a:t> </a:t>
            </a:r>
            <a:r>
              <a:rPr dirty="0" sz="3200" spc="-5"/>
              <a:t>Look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41729"/>
            <a:ext cx="7983855" cy="3977004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355600" marR="255270" indent="-342900">
              <a:lnSpc>
                <a:spcPct val="795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The function </a:t>
            </a:r>
            <a:r>
              <a:rPr dirty="0" sz="2700" spc="-10">
                <a:latin typeface="Cambria"/>
                <a:cs typeface="Cambria"/>
              </a:rPr>
              <a:t>prototype </a:t>
            </a:r>
            <a:r>
              <a:rPr dirty="0" sz="2700">
                <a:latin typeface="Cambria"/>
                <a:cs typeface="Cambria"/>
              </a:rPr>
              <a:t>causes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compiler </a:t>
            </a:r>
            <a:r>
              <a:rPr dirty="0" sz="2700" spc="-15">
                <a:latin typeface="Cambria"/>
                <a:cs typeface="Cambria"/>
              </a:rPr>
              <a:t>to  convert </a:t>
            </a:r>
            <a:r>
              <a:rPr dirty="0" sz="2700">
                <a:latin typeface="Cambria"/>
                <a:cs typeface="Cambria"/>
              </a:rPr>
              <a:t>a </a:t>
            </a:r>
            <a:r>
              <a:rPr dirty="0" sz="2700" spc="-20" i="1">
                <a:latin typeface="Cambria"/>
                <a:cs typeface="Cambria"/>
              </a:rPr>
              <a:t>copy </a:t>
            </a:r>
            <a:r>
              <a:rPr dirty="0" sz="2700">
                <a:latin typeface="Cambria"/>
                <a:cs typeface="Cambria"/>
              </a:rPr>
              <a:t>of </a:t>
            </a:r>
            <a:r>
              <a:rPr dirty="0" sz="2700" spc="-5">
                <a:latin typeface="Cambria"/>
                <a:cs typeface="Cambria"/>
              </a:rPr>
              <a:t>the integer </a:t>
            </a:r>
            <a:r>
              <a:rPr dirty="0" sz="2700" spc="-20">
                <a:latin typeface="Cambria"/>
                <a:cs typeface="Cambria"/>
              </a:rPr>
              <a:t>value </a:t>
            </a:r>
            <a:r>
              <a:rPr dirty="0" sz="2700">
                <a:latin typeface="Consolas"/>
                <a:cs typeface="Consolas"/>
              </a:rPr>
              <a:t>4</a:t>
            </a:r>
            <a:r>
              <a:rPr dirty="0" sz="2700" spc="-840">
                <a:latin typeface="Consolas"/>
                <a:cs typeface="Consolas"/>
              </a:rPr>
              <a:t> </a:t>
            </a:r>
            <a:r>
              <a:rPr dirty="0" sz="2700" spc="-15">
                <a:latin typeface="Cambria"/>
                <a:cs typeface="Cambria"/>
              </a:rPr>
              <a:t>to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onsolas"/>
                <a:cs typeface="Consolas"/>
              </a:rPr>
              <a:t>double  </a:t>
            </a:r>
            <a:r>
              <a:rPr dirty="0" sz="2700" spc="-20">
                <a:latin typeface="Cambria"/>
                <a:cs typeface="Cambria"/>
              </a:rPr>
              <a:t>value </a:t>
            </a:r>
            <a:r>
              <a:rPr dirty="0" sz="2700">
                <a:latin typeface="Consolas"/>
                <a:cs typeface="Consolas"/>
              </a:rPr>
              <a:t>4.0</a:t>
            </a:r>
            <a:r>
              <a:rPr dirty="0" sz="2700" spc="-780">
                <a:latin typeface="Consolas"/>
                <a:cs typeface="Consolas"/>
              </a:rPr>
              <a:t> </a:t>
            </a:r>
            <a:r>
              <a:rPr dirty="0" sz="2700" spc="-20">
                <a:latin typeface="Cambria"/>
                <a:cs typeface="Cambria"/>
              </a:rPr>
              <a:t>before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 spc="-20" i="1">
                <a:latin typeface="Cambria"/>
                <a:cs typeface="Cambria"/>
              </a:rPr>
              <a:t>copy </a:t>
            </a:r>
            <a:r>
              <a:rPr dirty="0" sz="2700">
                <a:latin typeface="Cambria"/>
                <a:cs typeface="Cambria"/>
              </a:rPr>
              <a:t>is </a:t>
            </a:r>
            <a:r>
              <a:rPr dirty="0" sz="2700" spc="-5">
                <a:latin typeface="Cambria"/>
                <a:cs typeface="Cambria"/>
              </a:rPr>
              <a:t>passed </a:t>
            </a:r>
            <a:r>
              <a:rPr dirty="0" sz="2700" spc="-20">
                <a:latin typeface="Cambria"/>
                <a:cs typeface="Cambria"/>
              </a:rPr>
              <a:t>to </a:t>
            </a:r>
            <a:r>
              <a:rPr dirty="0" sz="2700">
                <a:latin typeface="Consolas"/>
                <a:cs typeface="Consolas"/>
              </a:rPr>
              <a:t>sqrt</a:t>
            </a:r>
            <a:r>
              <a:rPr dirty="0" sz="2700">
                <a:latin typeface="Cambria"/>
                <a:cs typeface="Cambria"/>
              </a:rPr>
              <a:t>.</a:t>
            </a:r>
            <a:endParaRPr sz="2700">
              <a:latin typeface="Cambria"/>
              <a:cs typeface="Cambria"/>
            </a:endParaRPr>
          </a:p>
          <a:p>
            <a:pPr marL="355600" marR="38735" indent="-342900">
              <a:lnSpc>
                <a:spcPct val="8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In </a:t>
            </a:r>
            <a:r>
              <a:rPr dirty="0" sz="2700" spc="-10">
                <a:latin typeface="Cambria"/>
                <a:cs typeface="Cambria"/>
              </a:rPr>
              <a:t>general, </a:t>
            </a:r>
            <a:r>
              <a:rPr dirty="0" sz="2700" spc="-5" i="1">
                <a:latin typeface="Cambria"/>
                <a:cs typeface="Cambria"/>
              </a:rPr>
              <a:t>argument </a:t>
            </a:r>
            <a:r>
              <a:rPr dirty="0" sz="2700" spc="-10" i="1">
                <a:latin typeface="Cambria"/>
                <a:cs typeface="Cambria"/>
              </a:rPr>
              <a:t>values </a:t>
            </a:r>
            <a:r>
              <a:rPr dirty="0" sz="2700" spc="-15" i="1">
                <a:latin typeface="Cambria"/>
                <a:cs typeface="Cambria"/>
              </a:rPr>
              <a:t>that </a:t>
            </a:r>
            <a:r>
              <a:rPr dirty="0" sz="2700" i="1">
                <a:latin typeface="Cambria"/>
                <a:cs typeface="Cambria"/>
              </a:rPr>
              <a:t>do </a:t>
            </a:r>
            <a:r>
              <a:rPr dirty="0" sz="2700" spc="-5" i="1">
                <a:latin typeface="Cambria"/>
                <a:cs typeface="Cambria"/>
              </a:rPr>
              <a:t>not </a:t>
            </a:r>
            <a:r>
              <a:rPr dirty="0" sz="2700" spc="-10" i="1">
                <a:latin typeface="Cambria"/>
                <a:cs typeface="Cambria"/>
              </a:rPr>
              <a:t>correspond  </a:t>
            </a:r>
            <a:r>
              <a:rPr dirty="0" sz="2700" spc="-5" i="1">
                <a:latin typeface="Cambria"/>
                <a:cs typeface="Cambria"/>
              </a:rPr>
              <a:t>precisely </a:t>
            </a:r>
            <a:r>
              <a:rPr dirty="0" sz="2700" spc="-10" i="1">
                <a:latin typeface="Cambria"/>
                <a:cs typeface="Cambria"/>
              </a:rPr>
              <a:t>to the </a:t>
            </a:r>
            <a:r>
              <a:rPr dirty="0" sz="2700" spc="-5" i="1">
                <a:latin typeface="Cambria"/>
                <a:cs typeface="Cambria"/>
              </a:rPr>
              <a:t>parameter </a:t>
            </a:r>
            <a:r>
              <a:rPr dirty="0" sz="2700" spc="5" i="1">
                <a:latin typeface="Cambria"/>
                <a:cs typeface="Cambria"/>
              </a:rPr>
              <a:t>types </a:t>
            </a:r>
            <a:r>
              <a:rPr dirty="0" sz="2700" i="1">
                <a:latin typeface="Cambria"/>
                <a:cs typeface="Cambria"/>
              </a:rPr>
              <a:t>in </a:t>
            </a:r>
            <a:r>
              <a:rPr dirty="0" sz="2700" spc="-10" i="1">
                <a:latin typeface="Cambria"/>
                <a:cs typeface="Cambria"/>
              </a:rPr>
              <a:t>the </a:t>
            </a:r>
            <a:r>
              <a:rPr dirty="0" sz="2700" spc="-5" i="1">
                <a:latin typeface="Cambria"/>
                <a:cs typeface="Cambria"/>
              </a:rPr>
              <a:t>function  </a:t>
            </a:r>
            <a:r>
              <a:rPr dirty="0" sz="2700" i="1">
                <a:latin typeface="Cambria"/>
                <a:cs typeface="Cambria"/>
              </a:rPr>
              <a:t>prototype </a:t>
            </a:r>
            <a:r>
              <a:rPr dirty="0" sz="2700" spc="-10" i="1">
                <a:latin typeface="Cambria"/>
                <a:cs typeface="Cambria"/>
              </a:rPr>
              <a:t>are </a:t>
            </a:r>
            <a:r>
              <a:rPr dirty="0" sz="2700" spc="-15" i="1">
                <a:latin typeface="Cambria"/>
                <a:cs typeface="Cambria"/>
              </a:rPr>
              <a:t>converted </a:t>
            </a:r>
            <a:r>
              <a:rPr dirty="0" sz="2700" spc="-10" i="1">
                <a:latin typeface="Cambria"/>
                <a:cs typeface="Cambria"/>
              </a:rPr>
              <a:t>to the </a:t>
            </a:r>
            <a:r>
              <a:rPr dirty="0" sz="2700" spc="-5" i="1">
                <a:latin typeface="Cambria"/>
                <a:cs typeface="Cambria"/>
              </a:rPr>
              <a:t>proper </a:t>
            </a:r>
            <a:r>
              <a:rPr dirty="0" sz="2700" spc="5" i="1">
                <a:latin typeface="Cambria"/>
                <a:cs typeface="Cambria"/>
              </a:rPr>
              <a:t>type </a:t>
            </a:r>
            <a:r>
              <a:rPr dirty="0" sz="2700" spc="-5" i="1">
                <a:latin typeface="Cambria"/>
                <a:cs typeface="Cambria"/>
              </a:rPr>
              <a:t>before </a:t>
            </a:r>
            <a:r>
              <a:rPr dirty="0" sz="2700" spc="-15" i="1">
                <a:latin typeface="Cambria"/>
                <a:cs typeface="Cambria"/>
              </a:rPr>
              <a:t>the  </a:t>
            </a:r>
            <a:r>
              <a:rPr dirty="0" sz="2700" spc="-5" i="1">
                <a:latin typeface="Cambria"/>
                <a:cs typeface="Cambria"/>
              </a:rPr>
              <a:t>function </a:t>
            </a:r>
            <a:r>
              <a:rPr dirty="0" sz="2700" i="1">
                <a:latin typeface="Cambria"/>
                <a:cs typeface="Cambria"/>
              </a:rPr>
              <a:t>is</a:t>
            </a:r>
            <a:r>
              <a:rPr dirty="0" sz="2700" spc="35" i="1">
                <a:latin typeface="Cambria"/>
                <a:cs typeface="Cambria"/>
              </a:rPr>
              <a:t> </a:t>
            </a:r>
            <a:r>
              <a:rPr dirty="0" sz="2700" spc="-5" i="1">
                <a:latin typeface="Cambria"/>
                <a:cs typeface="Cambria"/>
              </a:rPr>
              <a:t>called</a:t>
            </a:r>
            <a:r>
              <a:rPr dirty="0" sz="2700" spc="-5">
                <a:latin typeface="Cambria"/>
                <a:cs typeface="Cambria"/>
              </a:rPr>
              <a:t>.</a:t>
            </a:r>
            <a:endParaRPr sz="2700">
              <a:latin typeface="Cambria"/>
              <a:cs typeface="Cambria"/>
            </a:endParaRPr>
          </a:p>
          <a:p>
            <a:pPr marL="355600" marR="5080" indent="-342900">
              <a:lnSpc>
                <a:spcPts val="26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These </a:t>
            </a:r>
            <a:r>
              <a:rPr dirty="0" sz="2700" spc="-10">
                <a:latin typeface="Cambria"/>
                <a:cs typeface="Cambria"/>
              </a:rPr>
              <a:t>conversions </a:t>
            </a:r>
            <a:r>
              <a:rPr dirty="0" sz="2700">
                <a:latin typeface="Cambria"/>
                <a:cs typeface="Cambria"/>
              </a:rPr>
              <a:t>can </a:t>
            </a:r>
            <a:r>
              <a:rPr dirty="0" sz="2700" spc="-5">
                <a:latin typeface="Cambria"/>
                <a:cs typeface="Cambria"/>
              </a:rPr>
              <a:t>lead </a:t>
            </a:r>
            <a:r>
              <a:rPr dirty="0" sz="2700" spc="-20">
                <a:latin typeface="Cambria"/>
                <a:cs typeface="Cambria"/>
              </a:rPr>
              <a:t>to </a:t>
            </a:r>
            <a:r>
              <a:rPr dirty="0" sz="2700" spc="-5">
                <a:latin typeface="Cambria"/>
                <a:cs typeface="Cambria"/>
              </a:rPr>
              <a:t>incorrect </a:t>
            </a:r>
            <a:r>
              <a:rPr dirty="0" sz="2700" spc="-10">
                <a:latin typeface="Cambria"/>
                <a:cs typeface="Cambria"/>
              </a:rPr>
              <a:t>results </a:t>
            </a:r>
            <a:r>
              <a:rPr dirty="0" sz="2700">
                <a:latin typeface="Cambria"/>
                <a:cs typeface="Cambria"/>
              </a:rPr>
              <a:t>if C’s </a:t>
            </a:r>
            <a:r>
              <a:rPr dirty="0" sz="270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700" spc="-5">
                <a:solidFill>
                  <a:srgbClr val="0000FF"/>
                </a:solidFill>
                <a:latin typeface="Cambria"/>
                <a:cs typeface="Cambria"/>
              </a:rPr>
              <a:t>usual </a:t>
            </a:r>
            <a:r>
              <a:rPr dirty="0" sz="2700">
                <a:solidFill>
                  <a:srgbClr val="0000FF"/>
                </a:solidFill>
                <a:latin typeface="Cambria"/>
                <a:cs typeface="Cambria"/>
              </a:rPr>
              <a:t>arithmetic </a:t>
            </a:r>
            <a:r>
              <a:rPr dirty="0" sz="2700" spc="-10">
                <a:solidFill>
                  <a:srgbClr val="0000FF"/>
                </a:solidFill>
                <a:latin typeface="Cambria"/>
                <a:cs typeface="Cambria"/>
              </a:rPr>
              <a:t>conversion </a:t>
            </a:r>
            <a:r>
              <a:rPr dirty="0" sz="2700">
                <a:solidFill>
                  <a:srgbClr val="0000FF"/>
                </a:solidFill>
                <a:latin typeface="Cambria"/>
                <a:cs typeface="Cambria"/>
              </a:rPr>
              <a:t>rules </a:t>
            </a:r>
            <a:r>
              <a:rPr dirty="0" sz="2700" spc="-15">
                <a:latin typeface="Cambria"/>
                <a:cs typeface="Cambria"/>
              </a:rPr>
              <a:t>are </a:t>
            </a:r>
            <a:r>
              <a:rPr dirty="0" sz="2700" spc="-5">
                <a:latin typeface="Cambria"/>
                <a:cs typeface="Cambria"/>
              </a:rPr>
              <a:t>not</a:t>
            </a:r>
            <a:r>
              <a:rPr dirty="0" sz="2700" spc="-65">
                <a:latin typeface="Cambria"/>
                <a:cs typeface="Cambria"/>
              </a:rPr>
              <a:t> </a:t>
            </a:r>
            <a:r>
              <a:rPr dirty="0" sz="2700" spc="-15">
                <a:latin typeface="Cambria"/>
                <a:cs typeface="Cambria"/>
              </a:rPr>
              <a:t>followed.</a:t>
            </a:r>
            <a:endParaRPr sz="2700">
              <a:latin typeface="Cambria"/>
              <a:cs typeface="Cambria"/>
            </a:endParaRPr>
          </a:p>
          <a:p>
            <a:pPr marL="355600" marR="177165" indent="-342900">
              <a:lnSpc>
                <a:spcPct val="8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These rules specify </a:t>
            </a:r>
            <a:r>
              <a:rPr dirty="0" sz="2700" spc="-10">
                <a:latin typeface="Cambria"/>
                <a:cs typeface="Cambria"/>
              </a:rPr>
              <a:t>how </a:t>
            </a:r>
            <a:r>
              <a:rPr dirty="0" sz="2700" spc="-15">
                <a:latin typeface="Cambria"/>
                <a:cs typeface="Cambria"/>
              </a:rPr>
              <a:t>values </a:t>
            </a:r>
            <a:r>
              <a:rPr dirty="0" sz="2700">
                <a:latin typeface="Cambria"/>
                <a:cs typeface="Cambria"/>
              </a:rPr>
              <a:t>can </a:t>
            </a:r>
            <a:r>
              <a:rPr dirty="0" sz="2700" spc="-5">
                <a:latin typeface="Cambria"/>
                <a:cs typeface="Cambria"/>
              </a:rPr>
              <a:t>be </a:t>
            </a:r>
            <a:r>
              <a:rPr dirty="0" sz="2700" spc="-15">
                <a:latin typeface="Cambria"/>
                <a:cs typeface="Cambria"/>
              </a:rPr>
              <a:t>converted </a:t>
            </a:r>
            <a:r>
              <a:rPr dirty="0" sz="2700" spc="-20">
                <a:latin typeface="Cambria"/>
                <a:cs typeface="Cambria"/>
              </a:rPr>
              <a:t>to  </a:t>
            </a:r>
            <a:r>
              <a:rPr dirty="0" sz="2700">
                <a:latin typeface="Cambria"/>
                <a:cs typeface="Cambria"/>
              </a:rPr>
              <a:t>other </a:t>
            </a:r>
            <a:r>
              <a:rPr dirty="0" sz="2700" spc="-5">
                <a:latin typeface="Cambria"/>
                <a:cs typeface="Cambria"/>
              </a:rPr>
              <a:t>types without </a:t>
            </a:r>
            <a:r>
              <a:rPr dirty="0" sz="2700">
                <a:latin typeface="Cambria"/>
                <a:cs typeface="Cambria"/>
              </a:rPr>
              <a:t>losing</a:t>
            </a:r>
            <a:r>
              <a:rPr dirty="0" sz="2700" spc="1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data.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33882"/>
            <a:ext cx="7937500" cy="545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5029" marR="192405" indent="-3079115">
              <a:lnSpc>
                <a:spcPct val="100000"/>
              </a:lnSpc>
              <a:spcBef>
                <a:spcPts val="100"/>
              </a:spcBef>
              <a:tabLst>
                <a:tab pos="1238250" algn="l"/>
              </a:tabLst>
            </a:pPr>
            <a:r>
              <a:rPr dirty="0" sz="3200">
                <a:solidFill>
                  <a:srgbClr val="23B5A0"/>
                </a:solidFill>
                <a:latin typeface="Arial"/>
                <a:cs typeface="Arial"/>
              </a:rPr>
              <a:t>5.6	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Function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Prototypes: A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Deeper</a:t>
            </a:r>
            <a:r>
              <a:rPr dirty="0" sz="3200" spc="-44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Look 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 algn="just" marL="355600" marR="1136015" indent="-342900">
              <a:lnSpc>
                <a:spcPct val="90900"/>
              </a:lnSpc>
              <a:spcBef>
                <a:spcPts val="235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In </a:t>
            </a:r>
            <a:r>
              <a:rPr dirty="0" sz="3200">
                <a:latin typeface="Cambria"/>
                <a:cs typeface="Cambria"/>
              </a:rPr>
              <a:t>our</a:t>
            </a:r>
            <a:r>
              <a:rPr dirty="0" sz="3200" spc="-30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sqrt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 spc="-15">
                <a:latin typeface="Cambria"/>
                <a:cs typeface="Cambria"/>
              </a:rPr>
              <a:t>example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above,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an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>
                <a:latin typeface="Consolas"/>
                <a:cs typeface="Consolas"/>
              </a:rPr>
              <a:t>int</a:t>
            </a:r>
            <a:r>
              <a:rPr dirty="0" sz="3200" spc="-1065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is  </a:t>
            </a:r>
            <a:r>
              <a:rPr dirty="0" sz="3200" spc="-10">
                <a:latin typeface="Cambria"/>
                <a:cs typeface="Cambria"/>
              </a:rPr>
              <a:t>automatically </a:t>
            </a:r>
            <a:r>
              <a:rPr dirty="0" sz="3200" spc="-15">
                <a:latin typeface="Cambria"/>
                <a:cs typeface="Cambria"/>
              </a:rPr>
              <a:t>converted to </a:t>
            </a:r>
            <a:r>
              <a:rPr dirty="0" sz="3200">
                <a:latin typeface="Cambria"/>
                <a:cs typeface="Cambria"/>
              </a:rPr>
              <a:t>a </a:t>
            </a:r>
            <a:r>
              <a:rPr dirty="0" sz="3200">
                <a:latin typeface="Consolas"/>
                <a:cs typeface="Consolas"/>
              </a:rPr>
              <a:t>double  </a:t>
            </a:r>
            <a:r>
              <a:rPr dirty="0" sz="3200" spc="-5">
                <a:latin typeface="Cambria"/>
                <a:cs typeface="Cambria"/>
              </a:rPr>
              <a:t>without </a:t>
            </a:r>
            <a:r>
              <a:rPr dirty="0" sz="3200">
                <a:latin typeface="Cambria"/>
                <a:cs typeface="Cambria"/>
              </a:rPr>
              <a:t>changing its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value.</a:t>
            </a:r>
            <a:endParaRPr sz="3200">
              <a:latin typeface="Cambria"/>
              <a:cs typeface="Cambria"/>
            </a:endParaRPr>
          </a:p>
          <a:p>
            <a:pPr marL="355600" marR="235585" indent="-342900">
              <a:lnSpc>
                <a:spcPct val="909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60">
                <a:latin typeface="Cambria"/>
                <a:cs typeface="Cambria"/>
              </a:rPr>
              <a:t>However, </a:t>
            </a:r>
            <a:r>
              <a:rPr dirty="0" sz="3200">
                <a:latin typeface="Cambria"/>
                <a:cs typeface="Cambria"/>
              </a:rPr>
              <a:t>a </a:t>
            </a:r>
            <a:r>
              <a:rPr dirty="0" sz="3200">
                <a:latin typeface="Consolas"/>
                <a:cs typeface="Consolas"/>
              </a:rPr>
              <a:t>double </a:t>
            </a:r>
            <a:r>
              <a:rPr dirty="0" sz="3200" spc="-15">
                <a:latin typeface="Cambria"/>
                <a:cs typeface="Cambria"/>
              </a:rPr>
              <a:t>converted to </a:t>
            </a:r>
            <a:r>
              <a:rPr dirty="0" sz="3200" spc="-5">
                <a:latin typeface="Cambria"/>
                <a:cs typeface="Cambria"/>
              </a:rPr>
              <a:t>an </a:t>
            </a:r>
            <a:r>
              <a:rPr dirty="0" sz="3200">
                <a:latin typeface="Consolas"/>
                <a:cs typeface="Consolas"/>
              </a:rPr>
              <a:t>int  </a:t>
            </a:r>
            <a:r>
              <a:rPr dirty="0" sz="3200" spc="-10" i="1">
                <a:latin typeface="Cambria"/>
                <a:cs typeface="Cambria"/>
              </a:rPr>
              <a:t>truncates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0">
                <a:latin typeface="Cambria"/>
                <a:cs typeface="Cambria"/>
              </a:rPr>
              <a:t>fractional </a:t>
            </a:r>
            <a:r>
              <a:rPr dirty="0" sz="3200" spc="-5">
                <a:latin typeface="Cambria"/>
                <a:cs typeface="Cambria"/>
              </a:rPr>
              <a:t>part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onsolas"/>
                <a:cs typeface="Consolas"/>
              </a:rPr>
              <a:t>double  </a:t>
            </a:r>
            <a:r>
              <a:rPr dirty="0" sz="3200" spc="-15">
                <a:latin typeface="Cambria"/>
                <a:cs typeface="Cambria"/>
              </a:rPr>
              <a:t>value, </a:t>
            </a:r>
            <a:r>
              <a:rPr dirty="0" sz="3200" spc="-5">
                <a:latin typeface="Cambria"/>
                <a:cs typeface="Cambria"/>
              </a:rPr>
              <a:t>thus </a:t>
            </a:r>
            <a:r>
              <a:rPr dirty="0" sz="3200">
                <a:latin typeface="Cambria"/>
                <a:cs typeface="Cambria"/>
              </a:rPr>
              <a:t>changing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original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value.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mbria"/>
                <a:cs typeface="Cambria"/>
              </a:rPr>
              <a:t>Converting large </a:t>
            </a:r>
            <a:r>
              <a:rPr dirty="0" sz="3200" spc="-5">
                <a:latin typeface="Cambria"/>
                <a:cs typeface="Cambria"/>
              </a:rPr>
              <a:t>integer </a:t>
            </a:r>
            <a:r>
              <a:rPr dirty="0" sz="3200">
                <a:latin typeface="Cambria"/>
                <a:cs typeface="Cambria"/>
              </a:rPr>
              <a:t>types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ambria"/>
                <a:cs typeface="Cambria"/>
              </a:rPr>
              <a:t>small  </a:t>
            </a:r>
            <a:r>
              <a:rPr dirty="0" sz="3200" spc="-5">
                <a:latin typeface="Cambria"/>
                <a:cs typeface="Cambria"/>
              </a:rPr>
              <a:t>integer </a:t>
            </a:r>
            <a:r>
              <a:rPr dirty="0" sz="3200">
                <a:latin typeface="Cambria"/>
                <a:cs typeface="Cambria"/>
              </a:rPr>
              <a:t>types (e.g., </a:t>
            </a:r>
            <a:r>
              <a:rPr dirty="0" sz="3200">
                <a:latin typeface="Consolas"/>
                <a:cs typeface="Consolas"/>
              </a:rPr>
              <a:t>long</a:t>
            </a:r>
            <a:r>
              <a:rPr dirty="0" sz="3200" spc="-1075">
                <a:latin typeface="Consolas"/>
                <a:cs typeface="Consolas"/>
              </a:rPr>
              <a:t>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onsolas"/>
                <a:cs typeface="Consolas"/>
              </a:rPr>
              <a:t>short</a:t>
            </a:r>
            <a:r>
              <a:rPr dirty="0" sz="3200">
                <a:latin typeface="Cambria"/>
                <a:cs typeface="Cambria"/>
              </a:rPr>
              <a:t>) </a:t>
            </a:r>
            <a:r>
              <a:rPr dirty="0" sz="3200" spc="-25">
                <a:latin typeface="Cambria"/>
                <a:cs typeface="Cambria"/>
              </a:rPr>
              <a:t>may </a:t>
            </a:r>
            <a:r>
              <a:rPr dirty="0" sz="3200" spc="-5">
                <a:latin typeface="Cambria"/>
                <a:cs typeface="Cambria"/>
              </a:rPr>
              <a:t>also  </a:t>
            </a:r>
            <a:r>
              <a:rPr dirty="0" sz="3200" spc="-10">
                <a:latin typeface="Cambria"/>
                <a:cs typeface="Cambria"/>
              </a:rPr>
              <a:t>result </a:t>
            </a:r>
            <a:r>
              <a:rPr dirty="0" sz="3200">
                <a:latin typeface="Cambria"/>
                <a:cs typeface="Cambria"/>
              </a:rPr>
              <a:t>in changed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values.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1981" y="6465214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42" y="333882"/>
            <a:ext cx="742569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1180" marR="5080" indent="-3079115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5.6	</a:t>
            </a:r>
            <a:r>
              <a:rPr dirty="0" sz="3200" spc="-5"/>
              <a:t>Function </a:t>
            </a:r>
            <a:r>
              <a:rPr dirty="0" sz="3200"/>
              <a:t>Prototypes: A </a:t>
            </a:r>
            <a:r>
              <a:rPr dirty="0" sz="3200" spc="-5"/>
              <a:t>Deeper</a:t>
            </a:r>
            <a:r>
              <a:rPr dirty="0" sz="3200" spc="-445"/>
              <a:t> </a:t>
            </a:r>
            <a:r>
              <a:rPr dirty="0" sz="3200" spc="-5"/>
              <a:t>Look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77466"/>
            <a:ext cx="7967345" cy="42786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usual arithmetic </a:t>
            </a:r>
            <a:r>
              <a:rPr dirty="0" sz="3000" spc="-15">
                <a:latin typeface="Cambria"/>
                <a:cs typeface="Cambria"/>
              </a:rPr>
              <a:t>conversion </a:t>
            </a:r>
            <a:r>
              <a:rPr dirty="0" sz="3000">
                <a:latin typeface="Cambria"/>
                <a:cs typeface="Cambria"/>
              </a:rPr>
              <a:t>rules  </a:t>
            </a:r>
            <a:r>
              <a:rPr dirty="0" sz="3000" spc="-10">
                <a:latin typeface="Cambria"/>
                <a:cs typeface="Cambria"/>
              </a:rPr>
              <a:t>automatically </a:t>
            </a:r>
            <a:r>
              <a:rPr dirty="0" sz="3000" spc="-15">
                <a:latin typeface="Cambria"/>
                <a:cs typeface="Cambria"/>
              </a:rPr>
              <a:t>apply </a:t>
            </a:r>
            <a:r>
              <a:rPr dirty="0" sz="3000" spc="-10">
                <a:latin typeface="Cambria"/>
                <a:cs typeface="Cambria"/>
              </a:rPr>
              <a:t>to expressions </a:t>
            </a:r>
            <a:r>
              <a:rPr dirty="0" sz="3000">
                <a:latin typeface="Cambria"/>
                <a:cs typeface="Cambria"/>
              </a:rPr>
              <a:t>containing  </a:t>
            </a:r>
            <a:r>
              <a:rPr dirty="0" sz="3000" spc="-15">
                <a:latin typeface="Cambria"/>
                <a:cs typeface="Cambria"/>
              </a:rPr>
              <a:t>values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10">
                <a:latin typeface="Cambria"/>
                <a:cs typeface="Cambria"/>
              </a:rPr>
              <a:t>two </a:t>
            </a:r>
            <a:r>
              <a:rPr dirty="0" sz="3000">
                <a:latin typeface="Cambria"/>
                <a:cs typeface="Cambria"/>
              </a:rPr>
              <a:t>or </a:t>
            </a:r>
            <a:r>
              <a:rPr dirty="0" sz="3000" spc="-15">
                <a:latin typeface="Cambria"/>
                <a:cs typeface="Cambria"/>
              </a:rPr>
              <a:t>more </a:t>
            </a:r>
            <a:r>
              <a:rPr dirty="0" sz="3000">
                <a:latin typeface="Cambria"/>
                <a:cs typeface="Cambria"/>
              </a:rPr>
              <a:t>data </a:t>
            </a:r>
            <a:r>
              <a:rPr dirty="0" sz="3000" spc="-5">
                <a:latin typeface="Cambria"/>
                <a:cs typeface="Cambria"/>
              </a:rPr>
              <a:t>types </a:t>
            </a:r>
            <a:r>
              <a:rPr dirty="0" sz="3000">
                <a:latin typeface="Cambria"/>
                <a:cs typeface="Cambria"/>
              </a:rPr>
              <a:t>(also </a:t>
            </a:r>
            <a:r>
              <a:rPr dirty="0" sz="3000" spc="-20">
                <a:latin typeface="Cambria"/>
                <a:cs typeface="Cambria"/>
              </a:rPr>
              <a:t>referred 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as </a:t>
            </a:r>
            <a:r>
              <a:rPr dirty="0" sz="3000" spc="-10">
                <a:solidFill>
                  <a:srgbClr val="0000FF"/>
                </a:solidFill>
                <a:latin typeface="Cambria"/>
                <a:cs typeface="Cambria"/>
              </a:rPr>
              <a:t>mixed-type expressions</a:t>
            </a:r>
            <a:r>
              <a:rPr dirty="0" sz="3000" spc="-10">
                <a:latin typeface="Cambria"/>
                <a:cs typeface="Cambria"/>
              </a:rPr>
              <a:t>) </a:t>
            </a:r>
            <a:r>
              <a:rPr dirty="0" sz="3000" spc="-5">
                <a:latin typeface="Cambria"/>
                <a:cs typeface="Cambria"/>
              </a:rPr>
              <a:t>and </a:t>
            </a:r>
            <a:r>
              <a:rPr dirty="0" sz="3000" spc="-25">
                <a:latin typeface="Cambria"/>
                <a:cs typeface="Cambria"/>
              </a:rPr>
              <a:t>are </a:t>
            </a:r>
            <a:r>
              <a:rPr dirty="0" sz="3000">
                <a:latin typeface="Cambria"/>
                <a:cs typeface="Cambria"/>
              </a:rPr>
              <a:t>handled  </a:t>
            </a:r>
            <a:r>
              <a:rPr dirty="0" sz="3000" spc="-15">
                <a:latin typeface="Cambria"/>
                <a:cs typeface="Cambria"/>
              </a:rPr>
              <a:t>for </a:t>
            </a:r>
            <a:r>
              <a:rPr dirty="0" sz="3000" spc="-20">
                <a:latin typeface="Cambria"/>
                <a:cs typeface="Cambria"/>
              </a:rPr>
              <a:t>you by </a:t>
            </a:r>
            <a:r>
              <a:rPr dirty="0" sz="3000">
                <a:latin typeface="Cambria"/>
                <a:cs typeface="Cambria"/>
              </a:rPr>
              <a:t>the</a:t>
            </a:r>
            <a:r>
              <a:rPr dirty="0" sz="3000" spc="40">
                <a:latin typeface="Cambria"/>
                <a:cs typeface="Cambria"/>
              </a:rPr>
              <a:t> </a:t>
            </a:r>
            <a:r>
              <a:rPr dirty="0" sz="3000" spc="-35">
                <a:latin typeface="Cambria"/>
                <a:cs typeface="Cambria"/>
              </a:rPr>
              <a:t>compiler.</a:t>
            </a:r>
            <a:endParaRPr sz="3000">
              <a:latin typeface="Cambria"/>
              <a:cs typeface="Cambria"/>
            </a:endParaRPr>
          </a:p>
          <a:p>
            <a:pPr marL="355600" marR="276860" indent="-342900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In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10">
                <a:latin typeface="Cambria"/>
                <a:cs typeface="Cambria"/>
              </a:rPr>
              <a:t>mixed-type </a:t>
            </a:r>
            <a:r>
              <a:rPr dirty="0" sz="3000" spc="-15">
                <a:latin typeface="Cambria"/>
                <a:cs typeface="Cambria"/>
              </a:rPr>
              <a:t>expression, </a:t>
            </a:r>
            <a:r>
              <a:rPr dirty="0" sz="3000" spc="-5">
                <a:latin typeface="Cambria"/>
                <a:cs typeface="Cambria"/>
              </a:rPr>
              <a:t>the compiler  </a:t>
            </a:r>
            <a:r>
              <a:rPr dirty="0" sz="3000" spc="-15">
                <a:latin typeface="Cambria"/>
                <a:cs typeface="Cambria"/>
              </a:rPr>
              <a:t>makes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10">
                <a:latin typeface="Cambria"/>
                <a:cs typeface="Cambria"/>
              </a:rPr>
              <a:t>temporary copy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20">
                <a:latin typeface="Cambria"/>
                <a:cs typeface="Cambria"/>
              </a:rPr>
              <a:t>value </a:t>
            </a:r>
            <a:r>
              <a:rPr dirty="0" sz="3000">
                <a:latin typeface="Cambria"/>
                <a:cs typeface="Cambria"/>
              </a:rPr>
              <a:t>that  needs </a:t>
            </a:r>
            <a:r>
              <a:rPr dirty="0" sz="3000" spc="-15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be </a:t>
            </a:r>
            <a:r>
              <a:rPr dirty="0" sz="3000" spc="-15">
                <a:latin typeface="Cambria"/>
                <a:cs typeface="Cambria"/>
              </a:rPr>
              <a:t>converted </a:t>
            </a:r>
            <a:r>
              <a:rPr dirty="0" sz="3000">
                <a:latin typeface="Cambria"/>
                <a:cs typeface="Cambria"/>
              </a:rPr>
              <a:t>then </a:t>
            </a:r>
            <a:r>
              <a:rPr dirty="0" sz="3000" spc="-15">
                <a:latin typeface="Cambria"/>
                <a:cs typeface="Cambria"/>
              </a:rPr>
              <a:t>converts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5">
                <a:latin typeface="Cambria"/>
                <a:cs typeface="Cambria"/>
              </a:rPr>
              <a:t>copy 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the “highest” type </a:t>
            </a:r>
            <a:r>
              <a:rPr dirty="0" sz="3000">
                <a:latin typeface="Cambria"/>
                <a:cs typeface="Cambria"/>
              </a:rPr>
              <a:t>in the </a:t>
            </a:r>
            <a:r>
              <a:rPr dirty="0" sz="3000" spc="-15">
                <a:latin typeface="Cambria"/>
                <a:cs typeface="Cambria"/>
              </a:rPr>
              <a:t>expression—the  </a:t>
            </a:r>
            <a:r>
              <a:rPr dirty="0" sz="3000">
                <a:latin typeface="Cambria"/>
                <a:cs typeface="Cambria"/>
              </a:rPr>
              <a:t>original </a:t>
            </a:r>
            <a:r>
              <a:rPr dirty="0" sz="3000" spc="-15">
                <a:latin typeface="Cambria"/>
                <a:cs typeface="Cambria"/>
              </a:rPr>
              <a:t>value </a:t>
            </a:r>
            <a:r>
              <a:rPr dirty="0" sz="3000" spc="-10">
                <a:latin typeface="Cambria"/>
                <a:cs typeface="Cambria"/>
              </a:rPr>
              <a:t>remains</a:t>
            </a:r>
            <a:r>
              <a:rPr dirty="0" sz="3000" spc="2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unchanged.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42" y="333882"/>
            <a:ext cx="742569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1180" marR="5080" indent="-3079115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5.6	</a:t>
            </a:r>
            <a:r>
              <a:rPr dirty="0" sz="3200" spc="-5"/>
              <a:t>Function </a:t>
            </a:r>
            <a:r>
              <a:rPr dirty="0" sz="3200"/>
              <a:t>Prototypes: A </a:t>
            </a:r>
            <a:r>
              <a:rPr dirty="0" sz="3200" spc="-5"/>
              <a:t>Deeper</a:t>
            </a:r>
            <a:r>
              <a:rPr dirty="0" sz="3200" spc="-445"/>
              <a:t> </a:t>
            </a:r>
            <a:r>
              <a:rPr dirty="0" sz="3200" spc="-5"/>
              <a:t>Look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7930515" cy="4308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3652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The </a:t>
            </a:r>
            <a:r>
              <a:rPr dirty="0" sz="3200" spc="-5">
                <a:latin typeface="Cambria"/>
                <a:cs typeface="Cambria"/>
              </a:rPr>
              <a:t>usual arithmetic </a:t>
            </a:r>
            <a:r>
              <a:rPr dirty="0" sz="3200" spc="-10">
                <a:latin typeface="Cambria"/>
                <a:cs typeface="Cambria"/>
              </a:rPr>
              <a:t>conversion </a:t>
            </a:r>
            <a:r>
              <a:rPr dirty="0" sz="3200" spc="-5">
                <a:latin typeface="Cambria"/>
                <a:cs typeface="Cambria"/>
              </a:rPr>
              <a:t>rules </a:t>
            </a:r>
            <a:r>
              <a:rPr dirty="0" sz="3200" spc="-10">
                <a:latin typeface="Cambria"/>
                <a:cs typeface="Cambria"/>
              </a:rPr>
              <a:t>for </a:t>
            </a:r>
            <a:r>
              <a:rPr dirty="0" sz="3200">
                <a:latin typeface="Cambria"/>
                <a:cs typeface="Cambria"/>
              </a:rPr>
              <a:t>a  </a:t>
            </a:r>
            <a:r>
              <a:rPr dirty="0" sz="3200" spc="-10">
                <a:latin typeface="Cambria"/>
                <a:cs typeface="Cambria"/>
              </a:rPr>
              <a:t>mixed-type expression </a:t>
            </a:r>
            <a:r>
              <a:rPr dirty="0" sz="3200">
                <a:latin typeface="Cambria"/>
                <a:cs typeface="Cambria"/>
              </a:rPr>
              <a:t>containing </a:t>
            </a:r>
            <a:r>
              <a:rPr dirty="0" sz="3200" spc="-5">
                <a:latin typeface="Cambria"/>
                <a:cs typeface="Cambria"/>
              </a:rPr>
              <a:t>at </a:t>
            </a:r>
            <a:r>
              <a:rPr dirty="0" sz="3200" spc="-10">
                <a:latin typeface="Cambria"/>
                <a:cs typeface="Cambria"/>
              </a:rPr>
              <a:t>least  </a:t>
            </a:r>
            <a:r>
              <a:rPr dirty="0" sz="3200">
                <a:latin typeface="Cambria"/>
                <a:cs typeface="Cambria"/>
              </a:rPr>
              <a:t>one </a:t>
            </a:r>
            <a:r>
              <a:rPr dirty="0" sz="3200" spc="-5">
                <a:latin typeface="Cambria"/>
                <a:cs typeface="Cambria"/>
              </a:rPr>
              <a:t>floating-point </a:t>
            </a:r>
            <a:r>
              <a:rPr dirty="0" sz="3200" spc="-20">
                <a:latin typeface="Cambria"/>
                <a:cs typeface="Cambria"/>
              </a:rPr>
              <a:t>value</a:t>
            </a:r>
            <a:r>
              <a:rPr dirty="0" sz="3200" spc="-15">
                <a:latin typeface="Cambria"/>
                <a:cs typeface="Cambria"/>
              </a:rPr>
              <a:t> are:</a:t>
            </a:r>
            <a:endParaRPr sz="3200">
              <a:latin typeface="Cambria"/>
              <a:cs typeface="Cambria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mbria"/>
                <a:cs typeface="Cambria"/>
              </a:rPr>
              <a:t>If one of </a:t>
            </a:r>
            <a:r>
              <a:rPr dirty="0" sz="2800" spc="-10">
                <a:latin typeface="Cambria"/>
                <a:cs typeface="Cambria"/>
              </a:rPr>
              <a:t>the </a:t>
            </a:r>
            <a:r>
              <a:rPr dirty="0" sz="2800" spc="-20">
                <a:latin typeface="Cambria"/>
                <a:cs typeface="Cambria"/>
              </a:rPr>
              <a:t>values </a:t>
            </a:r>
            <a:r>
              <a:rPr dirty="0" sz="2800">
                <a:latin typeface="Cambria"/>
                <a:cs typeface="Cambria"/>
              </a:rPr>
              <a:t>is </a:t>
            </a:r>
            <a:r>
              <a:rPr dirty="0" sz="2800" spc="-5">
                <a:latin typeface="Cambria"/>
                <a:cs typeface="Cambria"/>
              </a:rPr>
              <a:t>a </a:t>
            </a:r>
            <a:r>
              <a:rPr dirty="0" sz="2800" spc="-10">
                <a:latin typeface="Cambria"/>
                <a:cs typeface="Cambria"/>
              </a:rPr>
              <a:t>long </a:t>
            </a:r>
            <a:r>
              <a:rPr dirty="0" sz="2800" spc="-5">
                <a:latin typeface="Cambria"/>
                <a:cs typeface="Cambria"/>
              </a:rPr>
              <a:t>double, the other </a:t>
            </a:r>
            <a:r>
              <a:rPr dirty="0" sz="2800">
                <a:latin typeface="Cambria"/>
                <a:cs typeface="Cambria"/>
              </a:rPr>
              <a:t>is  </a:t>
            </a:r>
            <a:r>
              <a:rPr dirty="0" sz="2800" spc="-20">
                <a:latin typeface="Cambria"/>
                <a:cs typeface="Cambria"/>
              </a:rPr>
              <a:t>converted </a:t>
            </a:r>
            <a:r>
              <a:rPr dirty="0" sz="2800" spc="-15">
                <a:latin typeface="Cambria"/>
                <a:cs typeface="Cambria"/>
              </a:rPr>
              <a:t>to </a:t>
            </a:r>
            <a:r>
              <a:rPr dirty="0" sz="2800" spc="-5">
                <a:latin typeface="Cambria"/>
                <a:cs typeface="Cambria"/>
              </a:rPr>
              <a:t>a </a:t>
            </a:r>
            <a:r>
              <a:rPr dirty="0" sz="2800" spc="-10">
                <a:latin typeface="Cambria"/>
                <a:cs typeface="Cambria"/>
              </a:rPr>
              <a:t>long</a:t>
            </a:r>
            <a:r>
              <a:rPr dirty="0" sz="2800" spc="4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double.</a:t>
            </a:r>
            <a:endParaRPr sz="2800">
              <a:latin typeface="Cambria"/>
              <a:cs typeface="Cambria"/>
            </a:endParaRPr>
          </a:p>
          <a:p>
            <a:pPr lvl="1" marL="756285" marR="739140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mbria"/>
                <a:cs typeface="Cambria"/>
              </a:rPr>
              <a:t>If one of the </a:t>
            </a:r>
            <a:r>
              <a:rPr dirty="0" sz="2800" spc="-15">
                <a:latin typeface="Cambria"/>
                <a:cs typeface="Cambria"/>
              </a:rPr>
              <a:t>values </a:t>
            </a:r>
            <a:r>
              <a:rPr dirty="0" sz="2800" spc="-5">
                <a:latin typeface="Cambria"/>
                <a:cs typeface="Cambria"/>
              </a:rPr>
              <a:t>is a double, the </a:t>
            </a:r>
            <a:r>
              <a:rPr dirty="0" sz="2800">
                <a:latin typeface="Cambria"/>
                <a:cs typeface="Cambria"/>
              </a:rPr>
              <a:t>other </a:t>
            </a:r>
            <a:r>
              <a:rPr dirty="0" sz="2800" spc="-5">
                <a:latin typeface="Cambria"/>
                <a:cs typeface="Cambria"/>
              </a:rPr>
              <a:t>is  </a:t>
            </a:r>
            <a:r>
              <a:rPr dirty="0" sz="2800" spc="-20">
                <a:latin typeface="Cambria"/>
                <a:cs typeface="Cambria"/>
              </a:rPr>
              <a:t>converted </a:t>
            </a:r>
            <a:r>
              <a:rPr dirty="0" sz="2800" spc="-15">
                <a:latin typeface="Cambria"/>
                <a:cs typeface="Cambria"/>
              </a:rPr>
              <a:t>to </a:t>
            </a:r>
            <a:r>
              <a:rPr dirty="0" sz="2800" spc="-5">
                <a:latin typeface="Cambria"/>
                <a:cs typeface="Cambria"/>
              </a:rPr>
              <a:t>a</a:t>
            </a:r>
            <a:r>
              <a:rPr dirty="0" sz="2800" spc="3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double.</a:t>
            </a:r>
            <a:endParaRPr sz="2800">
              <a:latin typeface="Cambria"/>
              <a:cs typeface="Cambria"/>
            </a:endParaRPr>
          </a:p>
          <a:p>
            <a:pPr lvl="1" marL="756285" marR="1097280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mbria"/>
                <a:cs typeface="Cambria"/>
              </a:rPr>
              <a:t>If one of </a:t>
            </a:r>
            <a:r>
              <a:rPr dirty="0" sz="2800" spc="-10">
                <a:latin typeface="Cambria"/>
                <a:cs typeface="Cambria"/>
              </a:rPr>
              <a:t>the </a:t>
            </a:r>
            <a:r>
              <a:rPr dirty="0" sz="2800" spc="-20">
                <a:latin typeface="Cambria"/>
                <a:cs typeface="Cambria"/>
              </a:rPr>
              <a:t>values </a:t>
            </a:r>
            <a:r>
              <a:rPr dirty="0" sz="2800">
                <a:latin typeface="Cambria"/>
                <a:cs typeface="Cambria"/>
              </a:rPr>
              <a:t>is </a:t>
            </a:r>
            <a:r>
              <a:rPr dirty="0" sz="2800" spc="-5">
                <a:latin typeface="Cambria"/>
                <a:cs typeface="Cambria"/>
              </a:rPr>
              <a:t>a </a:t>
            </a:r>
            <a:r>
              <a:rPr dirty="0" sz="2800" spc="5">
                <a:latin typeface="Cambria"/>
                <a:cs typeface="Cambria"/>
              </a:rPr>
              <a:t>float, </a:t>
            </a:r>
            <a:r>
              <a:rPr dirty="0" sz="2800" spc="-10">
                <a:latin typeface="Cambria"/>
                <a:cs typeface="Cambria"/>
              </a:rPr>
              <a:t>the </a:t>
            </a:r>
            <a:r>
              <a:rPr dirty="0" sz="2800" spc="-5">
                <a:latin typeface="Cambria"/>
                <a:cs typeface="Cambria"/>
              </a:rPr>
              <a:t>other is  </a:t>
            </a:r>
            <a:r>
              <a:rPr dirty="0" sz="2800" spc="-20">
                <a:latin typeface="Cambria"/>
                <a:cs typeface="Cambria"/>
              </a:rPr>
              <a:t>converted </a:t>
            </a:r>
            <a:r>
              <a:rPr dirty="0" sz="2800" spc="-15">
                <a:latin typeface="Cambria"/>
                <a:cs typeface="Cambria"/>
              </a:rPr>
              <a:t>to </a:t>
            </a:r>
            <a:r>
              <a:rPr dirty="0" sz="2800" spc="-5">
                <a:latin typeface="Cambria"/>
                <a:cs typeface="Cambria"/>
              </a:rPr>
              <a:t>a</a:t>
            </a:r>
            <a:r>
              <a:rPr dirty="0" sz="2800" spc="30">
                <a:latin typeface="Cambria"/>
                <a:cs typeface="Cambria"/>
              </a:rPr>
              <a:t> </a:t>
            </a:r>
            <a:r>
              <a:rPr dirty="0" sz="2800" spc="5">
                <a:latin typeface="Cambria"/>
                <a:cs typeface="Cambria"/>
              </a:rPr>
              <a:t>float.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42" y="333882"/>
            <a:ext cx="742569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1180" marR="5080" indent="-3079115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5.6	</a:t>
            </a:r>
            <a:r>
              <a:rPr dirty="0" sz="3200" spc="-5"/>
              <a:t>Function </a:t>
            </a:r>
            <a:r>
              <a:rPr dirty="0" sz="3200"/>
              <a:t>Prototypes: A </a:t>
            </a:r>
            <a:r>
              <a:rPr dirty="0" sz="3200" spc="-5"/>
              <a:t>Deeper</a:t>
            </a:r>
            <a:r>
              <a:rPr dirty="0" sz="3200" spc="-445"/>
              <a:t> </a:t>
            </a:r>
            <a:r>
              <a:rPr dirty="0" sz="3200" spc="-5"/>
              <a:t>Look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5"/>
            <a:ext cx="8060055" cy="405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397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If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mixed-type expression </a:t>
            </a:r>
            <a:r>
              <a:rPr dirty="0" sz="2500" spc="-5">
                <a:latin typeface="Cambria"/>
                <a:cs typeface="Cambria"/>
              </a:rPr>
              <a:t>contains </a:t>
            </a:r>
            <a:r>
              <a:rPr dirty="0" sz="2500" spc="-20">
                <a:latin typeface="Cambria"/>
                <a:cs typeface="Cambria"/>
              </a:rPr>
              <a:t>only </a:t>
            </a:r>
            <a:r>
              <a:rPr dirty="0" sz="2500" spc="-10">
                <a:latin typeface="Cambria"/>
                <a:cs typeface="Cambria"/>
              </a:rPr>
              <a:t>integer types,  then the </a:t>
            </a:r>
            <a:r>
              <a:rPr dirty="0" sz="2500" spc="-5">
                <a:latin typeface="Cambria"/>
                <a:cs typeface="Cambria"/>
              </a:rPr>
              <a:t>usual arithmetic </a:t>
            </a:r>
            <a:r>
              <a:rPr dirty="0" sz="2500" spc="-15">
                <a:latin typeface="Cambria"/>
                <a:cs typeface="Cambria"/>
              </a:rPr>
              <a:t>conversions </a:t>
            </a:r>
            <a:r>
              <a:rPr dirty="0" sz="2500" spc="-5">
                <a:latin typeface="Cambria"/>
                <a:cs typeface="Cambria"/>
              </a:rPr>
              <a:t>specify a set of  </a:t>
            </a:r>
            <a:r>
              <a:rPr dirty="0" sz="2500" spc="-10">
                <a:latin typeface="Cambria"/>
                <a:cs typeface="Cambria"/>
              </a:rPr>
              <a:t>integer promotion</a:t>
            </a:r>
            <a:r>
              <a:rPr dirty="0" sz="2500" spc="8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rules.</a:t>
            </a:r>
            <a:endParaRPr sz="2500">
              <a:latin typeface="Cambria"/>
              <a:cs typeface="Cambria"/>
            </a:endParaRPr>
          </a:p>
          <a:p>
            <a:pPr marL="355600" marR="71691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  <a:tab pos="2199005" algn="l"/>
              </a:tabLst>
            </a:pP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0">
                <a:latin typeface="Cambria"/>
                <a:cs typeface="Cambria"/>
              </a:rPr>
              <a:t>most </a:t>
            </a:r>
            <a:r>
              <a:rPr dirty="0" sz="2500" spc="-5">
                <a:latin typeface="Cambria"/>
                <a:cs typeface="Cambria"/>
              </a:rPr>
              <a:t>cases, the integer types </a:t>
            </a:r>
            <a:r>
              <a:rPr dirty="0" sz="2500" spc="-15">
                <a:latin typeface="Cambria"/>
                <a:cs typeface="Cambria"/>
              </a:rPr>
              <a:t>lower </a:t>
            </a: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>
                <a:latin typeface="Cambria"/>
                <a:cs typeface="Cambria"/>
              </a:rPr>
              <a:t>Fig. 5.5 </a:t>
            </a:r>
            <a:r>
              <a:rPr dirty="0" sz="2500" spc="-15">
                <a:latin typeface="Cambria"/>
                <a:cs typeface="Cambria"/>
              </a:rPr>
              <a:t>are  </a:t>
            </a:r>
            <a:r>
              <a:rPr dirty="0" sz="2500" spc="-20">
                <a:latin typeface="Cambria"/>
                <a:cs typeface="Cambria"/>
              </a:rPr>
              <a:t>converted</a:t>
            </a:r>
            <a:r>
              <a:rPr dirty="0" sz="2500" spc="65">
                <a:latin typeface="Cambria"/>
                <a:cs typeface="Cambria"/>
              </a:rPr>
              <a:t> </a:t>
            </a:r>
            <a:r>
              <a:rPr dirty="0" sz="2500" spc="-20">
                <a:latin typeface="Cambria"/>
                <a:cs typeface="Cambria"/>
              </a:rPr>
              <a:t>to	</a:t>
            </a:r>
            <a:r>
              <a:rPr dirty="0" sz="2500" spc="-5">
                <a:latin typeface="Cambria"/>
                <a:cs typeface="Cambria"/>
              </a:rPr>
              <a:t>types higher in </a:t>
            </a:r>
            <a:r>
              <a:rPr dirty="0" sz="2500" spc="-10">
                <a:latin typeface="Cambria"/>
                <a:cs typeface="Cambria"/>
              </a:rPr>
              <a:t>the</a:t>
            </a:r>
            <a:r>
              <a:rPr dirty="0" sz="2500" spc="5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figure.</a:t>
            </a:r>
            <a:endParaRPr sz="2500">
              <a:latin typeface="Cambria"/>
              <a:cs typeface="Cambria"/>
            </a:endParaRPr>
          </a:p>
          <a:p>
            <a:pPr algn="just" marL="355600" marR="40449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Section </a:t>
            </a:r>
            <a:r>
              <a:rPr dirty="0" sz="2500" spc="-5">
                <a:latin typeface="Cambria"/>
                <a:cs typeface="Cambria"/>
              </a:rPr>
              <a:t>6.3.1 of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C </a:t>
            </a:r>
            <a:r>
              <a:rPr dirty="0" sz="2500" spc="-10">
                <a:latin typeface="Cambria"/>
                <a:cs typeface="Cambria"/>
              </a:rPr>
              <a:t>standard </a:t>
            </a:r>
            <a:r>
              <a:rPr dirty="0" sz="2500" spc="-5">
                <a:latin typeface="Cambria"/>
                <a:cs typeface="Cambria"/>
              </a:rPr>
              <a:t>document specifies </a:t>
            </a:r>
            <a:r>
              <a:rPr dirty="0" sz="2500" spc="-10">
                <a:latin typeface="Cambria"/>
                <a:cs typeface="Cambria"/>
              </a:rPr>
              <a:t>the  complete </a:t>
            </a:r>
            <a:r>
              <a:rPr dirty="0" sz="2500" spc="-5">
                <a:latin typeface="Cambria"/>
                <a:cs typeface="Cambria"/>
              </a:rPr>
              <a:t>details of </a:t>
            </a:r>
            <a:r>
              <a:rPr dirty="0" sz="2500" spc="-10">
                <a:latin typeface="Cambria"/>
                <a:cs typeface="Cambria"/>
              </a:rPr>
              <a:t>arithmetic operands </a:t>
            </a:r>
            <a:r>
              <a:rPr dirty="0" sz="2500" spc="-5">
                <a:latin typeface="Cambria"/>
                <a:cs typeface="Cambria"/>
              </a:rPr>
              <a:t>and the usual  arithmetic </a:t>
            </a:r>
            <a:r>
              <a:rPr dirty="0" sz="2500" spc="-15">
                <a:latin typeface="Cambria"/>
                <a:cs typeface="Cambria"/>
              </a:rPr>
              <a:t>conversion</a:t>
            </a:r>
            <a:r>
              <a:rPr dirty="0" sz="2500" spc="8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rules.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97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  <a:tab pos="5499100" algn="l"/>
              </a:tabLst>
            </a:pPr>
            <a:r>
              <a:rPr dirty="0" sz="2500" spc="-10">
                <a:latin typeface="Cambria"/>
                <a:cs typeface="Cambria"/>
              </a:rPr>
              <a:t>Figure </a:t>
            </a:r>
            <a:r>
              <a:rPr dirty="0" sz="2500" spc="-5">
                <a:latin typeface="Cambria"/>
                <a:cs typeface="Cambria"/>
              </a:rPr>
              <a:t>5.5 </a:t>
            </a:r>
            <a:r>
              <a:rPr dirty="0" sz="2500" spc="-10">
                <a:latin typeface="Cambria"/>
                <a:cs typeface="Cambria"/>
              </a:rPr>
              <a:t>lists the</a:t>
            </a:r>
            <a:r>
              <a:rPr dirty="0" sz="2500" spc="9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floating-point</a:t>
            </a:r>
            <a:r>
              <a:rPr dirty="0" sz="2500" spc="7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and	</a:t>
            </a:r>
            <a:r>
              <a:rPr dirty="0" sz="2500" spc="-5">
                <a:latin typeface="Cambria"/>
                <a:cs typeface="Cambria"/>
              </a:rPr>
              <a:t>data </a:t>
            </a:r>
            <a:r>
              <a:rPr dirty="0" sz="2500" spc="-10">
                <a:latin typeface="Cambria"/>
                <a:cs typeface="Cambria"/>
              </a:rPr>
              <a:t>types</a:t>
            </a:r>
            <a:r>
              <a:rPr dirty="0" sz="2500" spc="3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with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970"/>
              </a:lnSpc>
            </a:pPr>
            <a:r>
              <a:rPr dirty="0" sz="2500" spc="-5">
                <a:latin typeface="Cambria"/>
                <a:cs typeface="Cambria"/>
              </a:rPr>
              <a:t>each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type’s</a:t>
            </a:r>
            <a:r>
              <a:rPr dirty="0" sz="2500" spc="2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printf</a:t>
            </a:r>
            <a:r>
              <a:rPr dirty="0" sz="2500" spc="-770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and</a:t>
            </a:r>
            <a:r>
              <a:rPr dirty="0" sz="2500" spc="2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scanf</a:t>
            </a:r>
            <a:r>
              <a:rPr dirty="0" sz="2500" spc="-785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conversion</a:t>
            </a:r>
            <a:r>
              <a:rPr dirty="0" sz="2500" spc="5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specifications.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179" y="305223"/>
            <a:ext cx="7015520" cy="5341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42" y="333882"/>
            <a:ext cx="742569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1180" marR="5080" indent="-3079115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5.6	</a:t>
            </a:r>
            <a:r>
              <a:rPr dirty="0" sz="3200" spc="-5"/>
              <a:t>Function </a:t>
            </a:r>
            <a:r>
              <a:rPr dirty="0" sz="3200"/>
              <a:t>Prototypes: A </a:t>
            </a:r>
            <a:r>
              <a:rPr dirty="0" sz="3200" spc="-5"/>
              <a:t>Deeper</a:t>
            </a:r>
            <a:r>
              <a:rPr dirty="0" sz="3200" spc="-445"/>
              <a:t> </a:t>
            </a:r>
            <a:r>
              <a:rPr dirty="0" sz="3200" spc="-5"/>
              <a:t>Look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49349"/>
            <a:ext cx="7912734" cy="367919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5">
                <a:latin typeface="Cambria"/>
                <a:cs typeface="Cambria"/>
              </a:rPr>
              <a:t>value </a:t>
            </a:r>
            <a:r>
              <a:rPr dirty="0" sz="2500">
                <a:latin typeface="Cambria"/>
                <a:cs typeface="Cambria"/>
              </a:rPr>
              <a:t>can </a:t>
            </a:r>
            <a:r>
              <a:rPr dirty="0" sz="2500" spc="-5">
                <a:latin typeface="Cambria"/>
                <a:cs typeface="Cambria"/>
              </a:rPr>
              <a:t>be </a:t>
            </a:r>
            <a:r>
              <a:rPr dirty="0" sz="2500" spc="-20">
                <a:latin typeface="Cambria"/>
                <a:cs typeface="Cambria"/>
              </a:rPr>
              <a:t>converted to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5">
                <a:latin typeface="Cambria"/>
                <a:cs typeface="Cambria"/>
              </a:rPr>
              <a:t>lower </a:t>
            </a:r>
            <a:r>
              <a:rPr dirty="0" sz="2500" spc="-5">
                <a:latin typeface="Cambria"/>
                <a:cs typeface="Cambria"/>
              </a:rPr>
              <a:t>type </a:t>
            </a:r>
            <a:r>
              <a:rPr dirty="0" sz="2500" spc="-20">
                <a:latin typeface="Cambria"/>
                <a:cs typeface="Cambria"/>
              </a:rPr>
              <a:t>only by  </a:t>
            </a:r>
            <a:r>
              <a:rPr dirty="0" sz="2500" spc="-15">
                <a:latin typeface="Cambria"/>
                <a:cs typeface="Cambria"/>
              </a:rPr>
              <a:t>explicitly </a:t>
            </a:r>
            <a:r>
              <a:rPr dirty="0" sz="2500" spc="-5">
                <a:latin typeface="Cambria"/>
                <a:cs typeface="Cambria"/>
              </a:rPr>
              <a:t>assigning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value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10">
                <a:latin typeface="Cambria"/>
                <a:cs typeface="Cambria"/>
              </a:rPr>
              <a:t>variable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5">
                <a:latin typeface="Cambria"/>
                <a:cs typeface="Cambria"/>
              </a:rPr>
              <a:t>lower </a:t>
            </a:r>
            <a:r>
              <a:rPr dirty="0" sz="2500" spc="-10">
                <a:latin typeface="Cambria"/>
                <a:cs typeface="Cambria"/>
              </a:rPr>
              <a:t>type,  </a:t>
            </a:r>
            <a:r>
              <a:rPr dirty="0" sz="2500" spc="-5">
                <a:latin typeface="Cambria"/>
                <a:cs typeface="Cambria"/>
              </a:rPr>
              <a:t>or </a:t>
            </a:r>
            <a:r>
              <a:rPr dirty="0" sz="2500" spc="-20">
                <a:latin typeface="Cambria"/>
                <a:cs typeface="Cambria"/>
              </a:rPr>
              <a:t>by </a:t>
            </a:r>
            <a:r>
              <a:rPr dirty="0" sz="2500" spc="-10">
                <a:latin typeface="Cambria"/>
                <a:cs typeface="Cambria"/>
              </a:rPr>
              <a:t>using </a:t>
            </a:r>
            <a:r>
              <a:rPr dirty="0" sz="2500" spc="-5">
                <a:latin typeface="Cambria"/>
                <a:cs typeface="Cambria"/>
              </a:rPr>
              <a:t>a cast</a:t>
            </a:r>
            <a:r>
              <a:rPr dirty="0" sz="2500" spc="50">
                <a:latin typeface="Cambria"/>
                <a:cs typeface="Cambria"/>
              </a:rPr>
              <a:t> </a:t>
            </a:r>
            <a:r>
              <a:rPr dirty="0" sz="2500" spc="-40">
                <a:latin typeface="Cambria"/>
                <a:cs typeface="Cambria"/>
              </a:rPr>
              <a:t>operator.</a:t>
            </a:r>
            <a:endParaRPr sz="2500">
              <a:latin typeface="Cambria"/>
              <a:cs typeface="Cambria"/>
            </a:endParaRPr>
          </a:p>
          <a:p>
            <a:pPr marL="355600" marR="102235" indent="-342900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Function argument </a:t>
            </a:r>
            <a:r>
              <a:rPr dirty="0" sz="2500" spc="-15">
                <a:latin typeface="Cambria"/>
                <a:cs typeface="Cambria"/>
              </a:rPr>
              <a:t>values are </a:t>
            </a:r>
            <a:r>
              <a:rPr dirty="0" sz="2500" spc="-20">
                <a:latin typeface="Cambria"/>
                <a:cs typeface="Cambria"/>
              </a:rPr>
              <a:t>converted to </a:t>
            </a:r>
            <a:r>
              <a:rPr dirty="0" sz="2500" spc="-10">
                <a:latin typeface="Cambria"/>
                <a:cs typeface="Cambria"/>
              </a:rPr>
              <a:t>the  </a:t>
            </a:r>
            <a:r>
              <a:rPr dirty="0" sz="2500" spc="-15">
                <a:latin typeface="Cambria"/>
                <a:cs typeface="Cambria"/>
              </a:rPr>
              <a:t>parameter </a:t>
            </a:r>
            <a:r>
              <a:rPr dirty="0" sz="2500" spc="-5">
                <a:latin typeface="Cambria"/>
                <a:cs typeface="Cambria"/>
              </a:rPr>
              <a:t>types in a function </a:t>
            </a:r>
            <a:r>
              <a:rPr dirty="0" sz="2500" spc="-10">
                <a:latin typeface="Cambria"/>
                <a:cs typeface="Cambria"/>
              </a:rPr>
              <a:t>prototype </a:t>
            </a:r>
            <a:r>
              <a:rPr dirty="0" sz="2500" spc="-5">
                <a:latin typeface="Cambria"/>
                <a:cs typeface="Cambria"/>
              </a:rPr>
              <a:t>as if </a:t>
            </a:r>
            <a:r>
              <a:rPr dirty="0" sz="2500" spc="-15">
                <a:latin typeface="Cambria"/>
                <a:cs typeface="Cambria"/>
              </a:rPr>
              <a:t>they </a:t>
            </a:r>
            <a:r>
              <a:rPr dirty="0" sz="2500" spc="-25">
                <a:latin typeface="Cambria"/>
                <a:cs typeface="Cambria"/>
              </a:rPr>
              <a:t>were  </a:t>
            </a:r>
            <a:r>
              <a:rPr dirty="0" sz="2500" spc="-10">
                <a:latin typeface="Cambria"/>
                <a:cs typeface="Cambria"/>
              </a:rPr>
              <a:t>being </a:t>
            </a:r>
            <a:r>
              <a:rPr dirty="0" sz="2500" spc="-5">
                <a:latin typeface="Cambria"/>
                <a:cs typeface="Cambria"/>
              </a:rPr>
              <a:t>assigned </a:t>
            </a:r>
            <a:r>
              <a:rPr dirty="0" sz="2500" spc="-15">
                <a:latin typeface="Cambria"/>
                <a:cs typeface="Cambria"/>
              </a:rPr>
              <a:t>directly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variables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those</a:t>
            </a:r>
            <a:r>
              <a:rPr dirty="0" sz="2500" spc="22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types.</a:t>
            </a:r>
            <a:endParaRPr sz="2500">
              <a:latin typeface="Cambria"/>
              <a:cs typeface="Cambria"/>
            </a:endParaRPr>
          </a:p>
          <a:p>
            <a:pPr marL="355600" marR="257810" indent="-342900">
              <a:lnSpc>
                <a:spcPct val="8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If our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59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function that </a:t>
            </a:r>
            <a:r>
              <a:rPr dirty="0" sz="2500" spc="-10">
                <a:latin typeface="Cambria"/>
                <a:cs typeface="Cambria"/>
              </a:rPr>
              <a:t>uses </a:t>
            </a:r>
            <a:r>
              <a:rPr dirty="0" sz="2500" spc="-5">
                <a:latin typeface="Cambria"/>
                <a:cs typeface="Cambria"/>
              </a:rPr>
              <a:t>an </a:t>
            </a:r>
            <a:r>
              <a:rPr dirty="0" sz="2500" spc="-10">
                <a:latin typeface="Cambria"/>
                <a:cs typeface="Cambria"/>
              </a:rPr>
              <a:t>integer </a:t>
            </a:r>
            <a:r>
              <a:rPr dirty="0" sz="2500" spc="-15">
                <a:latin typeface="Cambria"/>
                <a:cs typeface="Cambria"/>
              </a:rPr>
              <a:t>parameter  </a:t>
            </a:r>
            <a:r>
              <a:rPr dirty="0" sz="2500" spc="-5">
                <a:latin typeface="Cambria"/>
                <a:cs typeface="Cambria"/>
              </a:rPr>
              <a:t>(Fig. 5.3) is called </a:t>
            </a:r>
            <a:r>
              <a:rPr dirty="0" sz="2500" spc="-10">
                <a:latin typeface="Cambria"/>
                <a:cs typeface="Cambria"/>
              </a:rPr>
              <a:t>with </a:t>
            </a:r>
            <a:r>
              <a:rPr dirty="0" sz="2500" spc="-5">
                <a:latin typeface="Cambria"/>
                <a:cs typeface="Cambria"/>
              </a:rPr>
              <a:t>a floating-point argument, </a:t>
            </a:r>
            <a:r>
              <a:rPr dirty="0" sz="2500" spc="-10">
                <a:latin typeface="Cambria"/>
                <a:cs typeface="Cambria"/>
              </a:rPr>
              <a:t>the  argument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20">
                <a:latin typeface="Cambria"/>
                <a:cs typeface="Cambria"/>
              </a:rPr>
              <a:t>converted to </a:t>
            </a:r>
            <a:r>
              <a:rPr dirty="0" sz="2500" spc="-10">
                <a:latin typeface="Consolas"/>
                <a:cs typeface="Consolas"/>
              </a:rPr>
              <a:t>int </a:t>
            </a:r>
            <a:r>
              <a:rPr dirty="0" sz="2500" spc="-5">
                <a:latin typeface="Cambria"/>
                <a:cs typeface="Cambria"/>
              </a:rPr>
              <a:t>(a </a:t>
            </a:r>
            <a:r>
              <a:rPr dirty="0" sz="2500" spc="-15">
                <a:latin typeface="Cambria"/>
                <a:cs typeface="Cambria"/>
              </a:rPr>
              <a:t>lower </a:t>
            </a:r>
            <a:r>
              <a:rPr dirty="0" sz="2500" spc="-5">
                <a:latin typeface="Cambria"/>
                <a:cs typeface="Cambria"/>
              </a:rPr>
              <a:t>type), </a:t>
            </a:r>
            <a:r>
              <a:rPr dirty="0" sz="2500" spc="-10">
                <a:latin typeface="Cambria"/>
                <a:cs typeface="Cambria"/>
              </a:rPr>
              <a:t>and  </a:t>
            </a:r>
            <a:r>
              <a:rPr dirty="0" sz="2500" spc="-10">
                <a:latin typeface="Consolas"/>
                <a:cs typeface="Consolas"/>
              </a:rPr>
              <a:t>square</a:t>
            </a:r>
            <a:r>
              <a:rPr dirty="0" sz="2500" spc="-690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usually returns </a:t>
            </a:r>
            <a:r>
              <a:rPr dirty="0" sz="2500" spc="-5">
                <a:latin typeface="Cambria"/>
                <a:cs typeface="Cambria"/>
              </a:rPr>
              <a:t>an </a:t>
            </a:r>
            <a:r>
              <a:rPr dirty="0" sz="2500" spc="-10">
                <a:latin typeface="Cambria"/>
                <a:cs typeface="Cambria"/>
              </a:rPr>
              <a:t>incorrect </a:t>
            </a:r>
            <a:r>
              <a:rPr dirty="0" sz="2500" spc="-15">
                <a:latin typeface="Cambria"/>
                <a:cs typeface="Cambria"/>
              </a:rPr>
              <a:t>value.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35">
                <a:latin typeface="Cambria"/>
                <a:cs typeface="Cambria"/>
              </a:rPr>
              <a:t>For </a:t>
            </a:r>
            <a:r>
              <a:rPr dirty="0" sz="2500" spc="-15">
                <a:latin typeface="Cambria"/>
                <a:cs typeface="Cambria"/>
              </a:rPr>
              <a:t>example, </a:t>
            </a:r>
            <a:r>
              <a:rPr dirty="0" sz="2500" spc="-10">
                <a:latin typeface="Consolas"/>
                <a:cs typeface="Consolas"/>
              </a:rPr>
              <a:t>square(4.5</a:t>
            </a:r>
            <a:r>
              <a:rPr dirty="0" sz="2500" spc="-10">
                <a:latin typeface="Cambria"/>
                <a:cs typeface="Cambria"/>
              </a:rPr>
              <a:t>) </a:t>
            </a:r>
            <a:r>
              <a:rPr dirty="0" sz="2500" spc="-15">
                <a:latin typeface="Cambria"/>
                <a:cs typeface="Cambria"/>
              </a:rPr>
              <a:t>returns </a:t>
            </a:r>
            <a:r>
              <a:rPr dirty="0" sz="2500" spc="-10">
                <a:latin typeface="Consolas"/>
                <a:cs typeface="Consolas"/>
              </a:rPr>
              <a:t>16</a:t>
            </a:r>
            <a:r>
              <a:rPr dirty="0" sz="2500" spc="-10">
                <a:latin typeface="Cambria"/>
                <a:cs typeface="Cambria"/>
              </a:rPr>
              <a:t>, not</a:t>
            </a:r>
            <a:r>
              <a:rPr dirty="0" sz="2500" spc="22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20.25</a:t>
            </a:r>
            <a:r>
              <a:rPr dirty="0" sz="2500" spc="-10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42" y="333882"/>
            <a:ext cx="742569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1180" marR="5080" indent="-3079115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5.6	</a:t>
            </a:r>
            <a:r>
              <a:rPr dirty="0" sz="3200" spc="-5"/>
              <a:t>Function </a:t>
            </a:r>
            <a:r>
              <a:rPr dirty="0" sz="3200"/>
              <a:t>Prototypes: A </a:t>
            </a:r>
            <a:r>
              <a:rPr dirty="0" sz="3200" spc="-5"/>
              <a:t>Deeper</a:t>
            </a:r>
            <a:r>
              <a:rPr dirty="0" sz="3200" spc="-445"/>
              <a:t> </a:t>
            </a:r>
            <a:r>
              <a:rPr dirty="0" sz="3200" spc="-5"/>
              <a:t>Look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7766050" cy="3538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If </a:t>
            </a:r>
            <a:r>
              <a:rPr dirty="0" sz="3200" spc="-15">
                <a:latin typeface="Cambria"/>
                <a:cs typeface="Cambria"/>
              </a:rPr>
              <a:t>there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5">
                <a:latin typeface="Cambria"/>
                <a:cs typeface="Cambria"/>
              </a:rPr>
              <a:t>no </a:t>
            </a:r>
            <a:r>
              <a:rPr dirty="0" sz="3200">
                <a:latin typeface="Cambria"/>
                <a:cs typeface="Cambria"/>
              </a:rPr>
              <a:t>function </a:t>
            </a:r>
            <a:r>
              <a:rPr dirty="0" sz="3200" spc="-10">
                <a:latin typeface="Cambria"/>
                <a:cs typeface="Cambria"/>
              </a:rPr>
              <a:t>prototype for </a:t>
            </a:r>
            <a:r>
              <a:rPr dirty="0" sz="3200">
                <a:latin typeface="Cambria"/>
                <a:cs typeface="Cambria"/>
              </a:rPr>
              <a:t>a  function,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compiler </a:t>
            </a:r>
            <a:r>
              <a:rPr dirty="0" sz="3200" spc="-10">
                <a:latin typeface="Cambria"/>
                <a:cs typeface="Cambria"/>
              </a:rPr>
              <a:t>forms </a:t>
            </a:r>
            <a:r>
              <a:rPr dirty="0" sz="3200">
                <a:latin typeface="Cambria"/>
                <a:cs typeface="Cambria"/>
              </a:rPr>
              <a:t>its own  function </a:t>
            </a:r>
            <a:r>
              <a:rPr dirty="0" sz="3200" spc="-5">
                <a:latin typeface="Cambria"/>
                <a:cs typeface="Cambria"/>
              </a:rPr>
              <a:t>prototype using the </a:t>
            </a:r>
            <a:r>
              <a:rPr dirty="0" sz="3200">
                <a:latin typeface="Cambria"/>
                <a:cs typeface="Cambria"/>
              </a:rPr>
              <a:t>first  </a:t>
            </a:r>
            <a:r>
              <a:rPr dirty="0" sz="3200" spc="-5">
                <a:latin typeface="Cambria"/>
                <a:cs typeface="Cambria"/>
              </a:rPr>
              <a:t>occurrence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 function—either the  </a:t>
            </a:r>
            <a:r>
              <a:rPr dirty="0" sz="3200">
                <a:latin typeface="Cambria"/>
                <a:cs typeface="Cambria"/>
              </a:rPr>
              <a:t>function definition or a call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the function.</a:t>
            </a:r>
            <a:endParaRPr sz="3200">
              <a:latin typeface="Cambria"/>
              <a:cs typeface="Cambria"/>
            </a:endParaRPr>
          </a:p>
          <a:p>
            <a:pPr marL="355600" marR="20383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This </a:t>
            </a:r>
            <a:r>
              <a:rPr dirty="0" sz="3200" spc="-10">
                <a:latin typeface="Cambria"/>
                <a:cs typeface="Cambria"/>
              </a:rPr>
              <a:t>typically </a:t>
            </a:r>
            <a:r>
              <a:rPr dirty="0" sz="3200" spc="-5">
                <a:latin typeface="Cambria"/>
                <a:cs typeface="Cambria"/>
              </a:rPr>
              <a:t>leads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10">
                <a:latin typeface="Cambria"/>
                <a:cs typeface="Cambria"/>
              </a:rPr>
              <a:t>warnings </a:t>
            </a:r>
            <a:r>
              <a:rPr dirty="0" sz="3200">
                <a:latin typeface="Cambria"/>
                <a:cs typeface="Cambria"/>
              </a:rPr>
              <a:t>or </a:t>
            </a:r>
            <a:r>
              <a:rPr dirty="0" sz="3200" spc="-10">
                <a:latin typeface="Cambria"/>
                <a:cs typeface="Cambria"/>
              </a:rPr>
              <a:t>errors,  </a:t>
            </a:r>
            <a:r>
              <a:rPr dirty="0" sz="3200">
                <a:latin typeface="Cambria"/>
                <a:cs typeface="Cambria"/>
              </a:rPr>
              <a:t>depending on </a:t>
            </a:r>
            <a:r>
              <a:rPr dirty="0" sz="3200" spc="-5">
                <a:latin typeface="Cambria"/>
                <a:cs typeface="Cambria"/>
              </a:rPr>
              <a:t>the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35">
                <a:latin typeface="Cambria"/>
                <a:cs typeface="Cambria"/>
              </a:rPr>
              <a:t>compiler.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37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14" y="577722"/>
            <a:ext cx="77196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2005" algn="l"/>
              </a:tabLst>
            </a:pPr>
            <a:r>
              <a:rPr dirty="0" sz="3200">
                <a:solidFill>
                  <a:srgbClr val="23B5A0"/>
                </a:solidFill>
              </a:rPr>
              <a:t>5.7	</a:t>
            </a:r>
            <a:r>
              <a:rPr dirty="0" sz="3200" spc="-5"/>
              <a:t>Function </a:t>
            </a:r>
            <a:r>
              <a:rPr dirty="0" sz="3200"/>
              <a:t>Call Stack </a:t>
            </a:r>
            <a:r>
              <a:rPr dirty="0" sz="3200" spc="-5"/>
              <a:t>and Stack</a:t>
            </a:r>
            <a:r>
              <a:rPr dirty="0" sz="3200" spc="-60"/>
              <a:t> </a:t>
            </a:r>
            <a:r>
              <a:rPr dirty="0" sz="3200" spc="-5"/>
              <a:t>Frames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49349"/>
            <a:ext cx="7949565" cy="40652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marR="337185" indent="-342900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1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understand </a:t>
            </a:r>
            <a:r>
              <a:rPr dirty="0" sz="2500" spc="-10">
                <a:latin typeface="Cambria"/>
                <a:cs typeface="Cambria"/>
              </a:rPr>
              <a:t>how </a:t>
            </a:r>
            <a:r>
              <a:rPr dirty="0" sz="2500" spc="-5">
                <a:latin typeface="Cambria"/>
                <a:cs typeface="Cambria"/>
              </a:rPr>
              <a:t>C </a:t>
            </a:r>
            <a:r>
              <a:rPr dirty="0" sz="2500" spc="-10">
                <a:latin typeface="Cambria"/>
                <a:cs typeface="Cambria"/>
              </a:rPr>
              <a:t>performs </a:t>
            </a:r>
            <a:r>
              <a:rPr dirty="0" sz="2500" spc="-5">
                <a:latin typeface="Cambria"/>
                <a:cs typeface="Cambria"/>
              </a:rPr>
              <a:t>function calls, </a:t>
            </a:r>
            <a:r>
              <a:rPr dirty="0" sz="2500" spc="-25">
                <a:latin typeface="Cambria"/>
                <a:cs typeface="Cambria"/>
              </a:rPr>
              <a:t>we </a:t>
            </a:r>
            <a:r>
              <a:rPr dirty="0" sz="2500" spc="-5">
                <a:latin typeface="Cambria"/>
                <a:cs typeface="Cambria"/>
              </a:rPr>
              <a:t>first  </a:t>
            </a:r>
            <a:r>
              <a:rPr dirty="0" sz="2500" spc="-10">
                <a:latin typeface="Cambria"/>
                <a:cs typeface="Cambria"/>
              </a:rPr>
              <a:t>need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consider a data </a:t>
            </a:r>
            <a:r>
              <a:rPr dirty="0" sz="2500" spc="-10">
                <a:latin typeface="Cambria"/>
                <a:cs typeface="Cambria"/>
              </a:rPr>
              <a:t>structure </a:t>
            </a:r>
            <a:r>
              <a:rPr dirty="0" sz="2500" spc="-5">
                <a:latin typeface="Cambria"/>
                <a:cs typeface="Cambria"/>
              </a:rPr>
              <a:t>(i.e., collection of  </a:t>
            </a:r>
            <a:r>
              <a:rPr dirty="0" sz="2500" spc="-15">
                <a:latin typeface="Cambria"/>
                <a:cs typeface="Cambria"/>
              </a:rPr>
              <a:t>related </a:t>
            </a:r>
            <a:r>
              <a:rPr dirty="0" sz="2500" spc="-5">
                <a:latin typeface="Cambria"/>
                <a:cs typeface="Cambria"/>
              </a:rPr>
              <a:t>data </a:t>
            </a:r>
            <a:r>
              <a:rPr dirty="0" sz="2500" spc="-10">
                <a:latin typeface="Cambria"/>
                <a:cs typeface="Cambria"/>
              </a:rPr>
              <a:t>items) known </a:t>
            </a:r>
            <a:r>
              <a:rPr dirty="0" sz="2500" spc="-5">
                <a:latin typeface="Cambria"/>
                <a:cs typeface="Cambria"/>
              </a:rPr>
              <a:t>as a</a:t>
            </a:r>
            <a:r>
              <a:rPr dirty="0" sz="2500" spc="145">
                <a:latin typeface="Cambria"/>
                <a:cs typeface="Cambria"/>
              </a:rPr>
              <a:t>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dirty="0" sz="2500" spc="-5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Think of a stack as analogous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a pile of</a:t>
            </a:r>
            <a:r>
              <a:rPr dirty="0" sz="2500" spc="14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dishes.</a:t>
            </a:r>
            <a:endParaRPr sz="2500">
              <a:latin typeface="Cambria"/>
              <a:cs typeface="Cambria"/>
            </a:endParaRPr>
          </a:p>
          <a:p>
            <a:pPr marL="355600" marR="33655" indent="-342900">
              <a:lnSpc>
                <a:spcPts val="24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When a dish is placed on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pile, it’s </a:t>
            </a:r>
            <a:r>
              <a:rPr dirty="0" sz="2500" spc="-15">
                <a:latin typeface="Cambria"/>
                <a:cs typeface="Cambria"/>
              </a:rPr>
              <a:t>normally </a:t>
            </a:r>
            <a:r>
              <a:rPr dirty="0" sz="2500" spc="-5">
                <a:latin typeface="Cambria"/>
                <a:cs typeface="Cambria"/>
              </a:rPr>
              <a:t>placed at 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top (referred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as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pushing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dish </a:t>
            </a:r>
            <a:r>
              <a:rPr dirty="0" sz="2500" spc="-15">
                <a:latin typeface="Cambria"/>
                <a:cs typeface="Cambria"/>
              </a:rPr>
              <a:t>onto </a:t>
            </a:r>
            <a:r>
              <a:rPr dirty="0" sz="2500" spc="-10">
                <a:latin typeface="Cambria"/>
                <a:cs typeface="Cambria"/>
              </a:rPr>
              <a:t>the</a:t>
            </a:r>
            <a:r>
              <a:rPr dirty="0" sz="2500" spc="28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stack).</a:t>
            </a:r>
            <a:endParaRPr sz="2500">
              <a:latin typeface="Cambria"/>
              <a:cs typeface="Cambria"/>
            </a:endParaRPr>
          </a:p>
          <a:p>
            <a:pPr marL="355600" marR="135890" indent="-342900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35">
                <a:latin typeface="Cambria"/>
                <a:cs typeface="Cambria"/>
              </a:rPr>
              <a:t>Similarly, </a:t>
            </a:r>
            <a:r>
              <a:rPr dirty="0" sz="2500" spc="-10">
                <a:latin typeface="Cambria"/>
                <a:cs typeface="Cambria"/>
              </a:rPr>
              <a:t>when </a:t>
            </a:r>
            <a:r>
              <a:rPr dirty="0" sz="2500" spc="-5">
                <a:latin typeface="Cambria"/>
                <a:cs typeface="Cambria"/>
              </a:rPr>
              <a:t>a dish is </a:t>
            </a:r>
            <a:r>
              <a:rPr dirty="0" sz="2500" spc="-20">
                <a:latin typeface="Cambria"/>
                <a:cs typeface="Cambria"/>
              </a:rPr>
              <a:t>removed </a:t>
            </a:r>
            <a:r>
              <a:rPr dirty="0" sz="2500" spc="-15">
                <a:latin typeface="Cambria"/>
                <a:cs typeface="Cambria"/>
              </a:rPr>
              <a:t>from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pile, it’s  </a:t>
            </a:r>
            <a:r>
              <a:rPr dirty="0" sz="2500" spc="-15">
                <a:latin typeface="Cambria"/>
                <a:cs typeface="Cambria"/>
              </a:rPr>
              <a:t>normally </a:t>
            </a:r>
            <a:r>
              <a:rPr dirty="0" sz="2500" spc="-20">
                <a:latin typeface="Cambria"/>
                <a:cs typeface="Cambria"/>
              </a:rPr>
              <a:t>removed </a:t>
            </a:r>
            <a:r>
              <a:rPr dirty="0" sz="2500" spc="-15">
                <a:latin typeface="Cambria"/>
                <a:cs typeface="Cambria"/>
              </a:rPr>
              <a:t>from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top (referred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as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popping </a:t>
            </a:r>
            <a:r>
              <a:rPr dirty="0" sz="2500" spc="-1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the dish off the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stack).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Stacks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10">
                <a:latin typeface="Cambria"/>
                <a:cs typeface="Cambria"/>
              </a:rPr>
              <a:t>known </a:t>
            </a:r>
            <a:r>
              <a:rPr dirty="0" sz="2500" spc="-5">
                <a:latin typeface="Cambria"/>
                <a:cs typeface="Cambria"/>
              </a:rPr>
              <a:t>as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last-in, </a:t>
            </a:r>
            <a:r>
              <a:rPr dirty="0" sz="2500" spc="-5">
                <a:solidFill>
                  <a:srgbClr val="0000FF"/>
                </a:solidFill>
                <a:latin typeface="Cambria"/>
                <a:cs typeface="Cambria"/>
              </a:rPr>
              <a:t>first-out 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(LIFO) </a:t>
            </a:r>
            <a:r>
              <a:rPr dirty="0" sz="2500" spc="-5">
                <a:latin typeface="Cambria"/>
                <a:cs typeface="Cambria"/>
              </a:rPr>
              <a:t>data  </a:t>
            </a:r>
            <a:r>
              <a:rPr dirty="0" sz="2500" spc="-10">
                <a:latin typeface="Cambria"/>
                <a:cs typeface="Cambria"/>
              </a:rPr>
              <a:t>structures—the </a:t>
            </a:r>
            <a:r>
              <a:rPr dirty="0" sz="2500" spc="-10" i="1">
                <a:latin typeface="Cambria"/>
                <a:cs typeface="Cambria"/>
              </a:rPr>
              <a:t>last </a:t>
            </a:r>
            <a:r>
              <a:rPr dirty="0" sz="2500" spc="-10">
                <a:latin typeface="Cambria"/>
                <a:cs typeface="Cambria"/>
              </a:rPr>
              <a:t>item pushed (inserted) </a:t>
            </a:r>
            <a:r>
              <a:rPr dirty="0" sz="2500" spc="-5">
                <a:latin typeface="Cambria"/>
                <a:cs typeface="Cambria"/>
              </a:rPr>
              <a:t>on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stack  is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10" i="1">
                <a:latin typeface="Cambria"/>
                <a:cs typeface="Cambria"/>
              </a:rPr>
              <a:t>first </a:t>
            </a:r>
            <a:r>
              <a:rPr dirty="0" sz="2500" spc="-10">
                <a:latin typeface="Cambria"/>
                <a:cs typeface="Cambria"/>
              </a:rPr>
              <a:t>item popped </a:t>
            </a:r>
            <a:r>
              <a:rPr dirty="0" sz="2500" spc="-20">
                <a:latin typeface="Cambria"/>
                <a:cs typeface="Cambria"/>
              </a:rPr>
              <a:t>(removed) </a:t>
            </a:r>
            <a:r>
              <a:rPr dirty="0" sz="2500" spc="-15">
                <a:latin typeface="Cambria"/>
                <a:cs typeface="Cambria"/>
              </a:rPr>
              <a:t>from </a:t>
            </a:r>
            <a:r>
              <a:rPr dirty="0" sz="2500" spc="-10">
                <a:latin typeface="Cambria"/>
                <a:cs typeface="Cambria"/>
              </a:rPr>
              <a:t>the</a:t>
            </a:r>
            <a:r>
              <a:rPr dirty="0" sz="2500" spc="15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stack.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37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1981" y="6465214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33882"/>
            <a:ext cx="8054975" cy="541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5029" marR="106680" indent="-3283585">
              <a:lnSpc>
                <a:spcPct val="100000"/>
              </a:lnSpc>
              <a:spcBef>
                <a:spcPts val="100"/>
              </a:spcBef>
              <a:tabLst>
                <a:tab pos="921385" algn="l"/>
                <a:tab pos="6562090" algn="l"/>
              </a:tabLst>
            </a:pPr>
            <a:r>
              <a:rPr dirty="0" sz="3200" spc="-5">
                <a:solidFill>
                  <a:srgbClr val="23B5A0"/>
                </a:solidFill>
                <a:latin typeface="Arial"/>
                <a:cs typeface="Arial"/>
              </a:rPr>
              <a:t>5.</a:t>
            </a:r>
            <a:r>
              <a:rPr dirty="0" sz="3200">
                <a:solidFill>
                  <a:srgbClr val="23B5A0"/>
                </a:solidFill>
                <a:latin typeface="Arial"/>
                <a:cs typeface="Arial"/>
              </a:rPr>
              <a:t>7</a:t>
            </a:r>
            <a:r>
              <a:rPr dirty="0" sz="3200">
                <a:solidFill>
                  <a:srgbClr val="23B5A0"/>
                </a:solid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Fu</a:t>
            </a:r>
            <a:r>
              <a:rPr dirty="0" sz="3200" spc="-15">
                <a:solidFill>
                  <a:srgbClr val="3380E6"/>
                </a:solidFill>
                <a:latin typeface="Arial"/>
                <a:cs typeface="Arial"/>
              </a:rPr>
              <a:t>n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ction</a:t>
            </a:r>
            <a:r>
              <a:rPr dirty="0" sz="3200" spc="-2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Call</a:t>
            </a:r>
            <a:r>
              <a:rPr dirty="0" sz="3200" spc="-1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Stack</a:t>
            </a:r>
            <a:r>
              <a:rPr dirty="0" sz="3200" spc="-2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a</a:t>
            </a:r>
            <a:r>
              <a:rPr dirty="0" sz="3200" spc="-10">
                <a:solidFill>
                  <a:srgbClr val="3380E6"/>
                </a:solidFill>
                <a:latin typeface="Arial"/>
                <a:cs typeface="Arial"/>
              </a:rPr>
              <a:t>n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d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S</a:t>
            </a:r>
            <a:r>
              <a:rPr dirty="0" sz="3200" spc="-15">
                <a:solidFill>
                  <a:srgbClr val="3380E6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ack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Fra</a:t>
            </a:r>
            <a:r>
              <a:rPr dirty="0" sz="3200" spc="-10">
                <a:solidFill>
                  <a:srgbClr val="3380E6"/>
                </a:solidFill>
                <a:latin typeface="Arial"/>
                <a:cs typeface="Arial"/>
              </a:rPr>
              <a:t>m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es 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070"/>
              </a:lnSpc>
              <a:spcBef>
                <a:spcPts val="2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An </a:t>
            </a:r>
            <a:r>
              <a:rPr dirty="0" sz="3200">
                <a:latin typeface="Cambria"/>
                <a:cs typeface="Cambria"/>
              </a:rPr>
              <a:t>important </a:t>
            </a:r>
            <a:r>
              <a:rPr dirty="0" sz="3200" spc="-5">
                <a:latin typeface="Cambria"/>
                <a:cs typeface="Cambria"/>
              </a:rPr>
              <a:t>mechanism </a:t>
            </a:r>
            <a:r>
              <a:rPr dirty="0" sz="3200" spc="-10">
                <a:latin typeface="Cambria"/>
                <a:cs typeface="Cambria"/>
              </a:rPr>
              <a:t>for </a:t>
            </a:r>
            <a:r>
              <a:rPr dirty="0" sz="3200" spc="-5">
                <a:latin typeface="Cambria"/>
                <a:cs typeface="Cambria"/>
              </a:rPr>
              <a:t>computer  </a:t>
            </a:r>
            <a:r>
              <a:rPr dirty="0" sz="3200">
                <a:latin typeface="Cambria"/>
                <a:cs typeface="Cambria"/>
              </a:rPr>
              <a:t>science students </a:t>
            </a:r>
            <a:r>
              <a:rPr dirty="0" sz="3200" spc="-20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understand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5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3200">
                <a:solidFill>
                  <a:srgbClr val="0000FF"/>
                </a:solidFill>
                <a:latin typeface="Cambria"/>
                <a:cs typeface="Cambria"/>
              </a:rPr>
              <a:t>function call stack </a:t>
            </a:r>
            <a:r>
              <a:rPr dirty="0" sz="3200">
                <a:latin typeface="Cambria"/>
                <a:cs typeface="Cambria"/>
              </a:rPr>
              <a:t>(sometimes </a:t>
            </a:r>
            <a:r>
              <a:rPr dirty="0" sz="3200" spc="-20">
                <a:latin typeface="Cambria"/>
                <a:cs typeface="Cambria"/>
              </a:rPr>
              <a:t>referred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10">
                <a:latin typeface="Cambria"/>
                <a:cs typeface="Cambria"/>
              </a:rPr>
              <a:t>as 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20">
                <a:solidFill>
                  <a:srgbClr val="0000FF"/>
                </a:solidFill>
                <a:latin typeface="Cambria"/>
                <a:cs typeface="Cambria"/>
              </a:rPr>
              <a:t>program </a:t>
            </a:r>
            <a:r>
              <a:rPr dirty="0" sz="3200" spc="-15">
                <a:solidFill>
                  <a:srgbClr val="0000FF"/>
                </a:solidFill>
                <a:latin typeface="Cambria"/>
                <a:cs typeface="Cambria"/>
              </a:rPr>
              <a:t>execution</a:t>
            </a:r>
            <a:r>
              <a:rPr dirty="0" sz="3200" spc="-5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320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dirty="0" sz="3200">
                <a:latin typeface="Cambria"/>
                <a:cs typeface="Cambria"/>
              </a:rPr>
              <a:t>).</a:t>
            </a:r>
            <a:endParaRPr sz="3200">
              <a:latin typeface="Cambria"/>
              <a:cs typeface="Cambria"/>
            </a:endParaRPr>
          </a:p>
          <a:p>
            <a:pPr marL="355600" marR="240665" indent="-342900">
              <a:lnSpc>
                <a:spcPts val="307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This data </a:t>
            </a:r>
            <a:r>
              <a:rPr dirty="0" sz="3200" spc="-10">
                <a:latin typeface="Cambria"/>
                <a:cs typeface="Cambria"/>
              </a:rPr>
              <a:t>structure—working “behind </a:t>
            </a:r>
            <a:r>
              <a:rPr dirty="0" sz="3200" spc="-5">
                <a:latin typeface="Cambria"/>
                <a:cs typeface="Cambria"/>
              </a:rPr>
              <a:t>the  </a:t>
            </a:r>
            <a:r>
              <a:rPr dirty="0" sz="3200">
                <a:latin typeface="Cambria"/>
                <a:cs typeface="Cambria"/>
              </a:rPr>
              <a:t>scenes”—supports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function </a:t>
            </a:r>
            <a:r>
              <a:rPr dirty="0" sz="3200" spc="-10">
                <a:latin typeface="Cambria"/>
                <a:cs typeface="Cambria"/>
              </a:rPr>
              <a:t>call/return  </a:t>
            </a:r>
            <a:r>
              <a:rPr dirty="0" sz="3200" spc="-5">
                <a:latin typeface="Cambria"/>
                <a:cs typeface="Cambria"/>
              </a:rPr>
              <a:t>mechanism.</a:t>
            </a:r>
            <a:endParaRPr sz="3200">
              <a:latin typeface="Cambria"/>
              <a:cs typeface="Cambria"/>
            </a:endParaRPr>
          </a:p>
          <a:p>
            <a:pPr marL="355600" marR="406400" indent="-342900">
              <a:lnSpc>
                <a:spcPct val="8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It also </a:t>
            </a:r>
            <a:r>
              <a:rPr dirty="0" sz="3200">
                <a:latin typeface="Cambria"/>
                <a:cs typeface="Cambria"/>
              </a:rPr>
              <a:t>supports </a:t>
            </a:r>
            <a:r>
              <a:rPr dirty="0" sz="3200" spc="-5">
                <a:latin typeface="Cambria"/>
                <a:cs typeface="Cambria"/>
              </a:rPr>
              <a:t>the creation, maintenance  and </a:t>
            </a:r>
            <a:r>
              <a:rPr dirty="0" sz="3200">
                <a:latin typeface="Cambria"/>
                <a:cs typeface="Cambria"/>
              </a:rPr>
              <a:t>destruction of each called </a:t>
            </a:r>
            <a:r>
              <a:rPr dirty="0" sz="3200" spc="-10">
                <a:latin typeface="Cambria"/>
                <a:cs typeface="Cambria"/>
              </a:rPr>
              <a:t>function’s  </a:t>
            </a:r>
            <a:r>
              <a:rPr dirty="0" sz="3200" spc="-5">
                <a:latin typeface="Cambria"/>
                <a:cs typeface="Cambria"/>
              </a:rPr>
              <a:t>local </a:t>
            </a:r>
            <a:r>
              <a:rPr dirty="0" sz="3200" spc="-10">
                <a:latin typeface="Cambria"/>
                <a:cs typeface="Cambria"/>
              </a:rPr>
              <a:t>variables.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14" y="333882"/>
            <a:ext cx="771969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9135" marR="5080" indent="-322707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dirty="0" sz="3200">
                <a:solidFill>
                  <a:srgbClr val="23B5A0"/>
                </a:solidFill>
              </a:rPr>
              <a:t>5.7	</a:t>
            </a:r>
            <a:r>
              <a:rPr dirty="0" sz="3200" spc="-5"/>
              <a:t>Function </a:t>
            </a:r>
            <a:r>
              <a:rPr dirty="0" sz="3200"/>
              <a:t>Call Stack </a:t>
            </a:r>
            <a:r>
              <a:rPr dirty="0" sz="3200" spc="-5"/>
              <a:t>and Stack</a:t>
            </a:r>
            <a:r>
              <a:rPr dirty="0" sz="3200" spc="-60"/>
              <a:t> </a:t>
            </a:r>
            <a:r>
              <a:rPr dirty="0" sz="3200" spc="-5"/>
              <a:t>Frames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77466"/>
            <a:ext cx="8067040" cy="4461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2717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As </a:t>
            </a:r>
            <a:r>
              <a:rPr dirty="0" sz="3000">
                <a:latin typeface="Cambria"/>
                <a:cs typeface="Cambria"/>
              </a:rPr>
              <a:t>each function is called, it </a:t>
            </a:r>
            <a:r>
              <a:rPr dirty="0" sz="3000" spc="-20">
                <a:latin typeface="Cambria"/>
                <a:cs typeface="Cambria"/>
              </a:rPr>
              <a:t>may </a:t>
            </a:r>
            <a:r>
              <a:rPr dirty="0" sz="3000">
                <a:latin typeface="Cambria"/>
                <a:cs typeface="Cambria"/>
              </a:rPr>
              <a:t>call other  functions, </a:t>
            </a:r>
            <a:r>
              <a:rPr dirty="0" sz="3000" spc="-5">
                <a:latin typeface="Cambria"/>
                <a:cs typeface="Cambria"/>
              </a:rPr>
              <a:t>which </a:t>
            </a:r>
            <a:r>
              <a:rPr dirty="0" sz="3000" spc="-25">
                <a:latin typeface="Cambria"/>
                <a:cs typeface="Cambria"/>
              </a:rPr>
              <a:t>may </a:t>
            </a:r>
            <a:r>
              <a:rPr dirty="0" sz="3000">
                <a:latin typeface="Cambria"/>
                <a:cs typeface="Cambria"/>
              </a:rPr>
              <a:t>call other </a:t>
            </a:r>
            <a:r>
              <a:rPr dirty="0" sz="3000" spc="-5">
                <a:latin typeface="Cambria"/>
                <a:cs typeface="Cambria"/>
              </a:rPr>
              <a:t>functions—all  </a:t>
            </a:r>
            <a:r>
              <a:rPr dirty="0" sz="3000" spc="-15">
                <a:latin typeface="Cambria"/>
                <a:cs typeface="Cambria"/>
              </a:rPr>
              <a:t>before </a:t>
            </a:r>
            <a:r>
              <a:rPr dirty="0" sz="3000" spc="-20">
                <a:latin typeface="Cambria"/>
                <a:cs typeface="Cambria"/>
              </a:rPr>
              <a:t>any </a:t>
            </a:r>
            <a:r>
              <a:rPr dirty="0" sz="3000">
                <a:latin typeface="Cambria"/>
                <a:cs typeface="Cambria"/>
              </a:rPr>
              <a:t>function</a:t>
            </a:r>
            <a:r>
              <a:rPr dirty="0" sz="3000" spc="20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returns.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Each </a:t>
            </a:r>
            <a:r>
              <a:rPr dirty="0" sz="3000">
                <a:latin typeface="Cambria"/>
                <a:cs typeface="Cambria"/>
              </a:rPr>
              <a:t>function </a:t>
            </a:r>
            <a:r>
              <a:rPr dirty="0" sz="3000" spc="-15">
                <a:latin typeface="Cambria"/>
                <a:cs typeface="Cambria"/>
              </a:rPr>
              <a:t>eventually </a:t>
            </a:r>
            <a:r>
              <a:rPr dirty="0" sz="3000" spc="-5">
                <a:latin typeface="Cambria"/>
                <a:cs typeface="Cambria"/>
              </a:rPr>
              <a:t>must </a:t>
            </a:r>
            <a:r>
              <a:rPr dirty="0" sz="3000" spc="-10">
                <a:latin typeface="Cambria"/>
                <a:cs typeface="Cambria"/>
              </a:rPr>
              <a:t>return control to  </a:t>
            </a:r>
            <a:r>
              <a:rPr dirty="0" sz="3000">
                <a:latin typeface="Cambria"/>
                <a:cs typeface="Cambria"/>
              </a:rPr>
              <a:t>the function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>
                <a:latin typeface="Cambria"/>
                <a:cs typeface="Cambria"/>
              </a:rPr>
              <a:t>called</a:t>
            </a:r>
            <a:r>
              <a:rPr dirty="0" sz="3000" spc="-25">
                <a:latin typeface="Cambria"/>
                <a:cs typeface="Cambria"/>
              </a:rPr>
              <a:t> </a:t>
            </a:r>
            <a:r>
              <a:rPr dirty="0" sz="3000" spc="10">
                <a:latin typeface="Cambria"/>
                <a:cs typeface="Cambria"/>
              </a:rPr>
              <a:t>it.</a:t>
            </a:r>
            <a:endParaRPr sz="3000">
              <a:latin typeface="Cambria"/>
              <a:cs typeface="Cambria"/>
            </a:endParaRPr>
          </a:p>
          <a:p>
            <a:pPr marL="355600" marR="136525" indent="-342900">
              <a:lnSpc>
                <a:spcPct val="9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So, </a:t>
            </a:r>
            <a:r>
              <a:rPr dirty="0" sz="3000" spc="-20">
                <a:latin typeface="Cambria"/>
                <a:cs typeface="Cambria"/>
              </a:rPr>
              <a:t>we </a:t>
            </a:r>
            <a:r>
              <a:rPr dirty="0" sz="3000" spc="-5">
                <a:latin typeface="Cambria"/>
                <a:cs typeface="Cambria"/>
              </a:rPr>
              <a:t>must </a:t>
            </a:r>
            <a:r>
              <a:rPr dirty="0" sz="3000" spc="-15">
                <a:latin typeface="Cambria"/>
                <a:cs typeface="Cambria"/>
              </a:rPr>
              <a:t>keep track </a:t>
            </a:r>
            <a:r>
              <a:rPr dirty="0" sz="3000">
                <a:latin typeface="Cambria"/>
                <a:cs typeface="Cambria"/>
              </a:rPr>
              <a:t>of the </a:t>
            </a:r>
            <a:r>
              <a:rPr dirty="0" sz="3000" spc="-15">
                <a:latin typeface="Cambria"/>
                <a:cs typeface="Cambria"/>
              </a:rPr>
              <a:t>return </a:t>
            </a:r>
            <a:r>
              <a:rPr dirty="0" sz="3000" spc="-5">
                <a:latin typeface="Cambria"/>
                <a:cs typeface="Cambria"/>
              </a:rPr>
              <a:t>addresses  that </a:t>
            </a:r>
            <a:r>
              <a:rPr dirty="0" sz="3000">
                <a:latin typeface="Cambria"/>
                <a:cs typeface="Cambria"/>
              </a:rPr>
              <a:t>each function needs </a:t>
            </a:r>
            <a:r>
              <a:rPr dirty="0" sz="3000" spc="-15">
                <a:latin typeface="Cambria"/>
                <a:cs typeface="Cambria"/>
              </a:rPr>
              <a:t>to return </a:t>
            </a:r>
            <a:r>
              <a:rPr dirty="0" sz="3000" spc="-10">
                <a:latin typeface="Cambria"/>
                <a:cs typeface="Cambria"/>
              </a:rPr>
              <a:t>control to  </a:t>
            </a:r>
            <a:r>
              <a:rPr dirty="0" sz="3000">
                <a:latin typeface="Cambria"/>
                <a:cs typeface="Cambria"/>
              </a:rPr>
              <a:t>the function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>
                <a:latin typeface="Cambria"/>
                <a:cs typeface="Cambria"/>
              </a:rPr>
              <a:t>called</a:t>
            </a:r>
            <a:r>
              <a:rPr dirty="0" sz="3000" spc="-25">
                <a:latin typeface="Cambria"/>
                <a:cs typeface="Cambria"/>
              </a:rPr>
              <a:t> </a:t>
            </a:r>
            <a:r>
              <a:rPr dirty="0" sz="3000" spc="10">
                <a:latin typeface="Cambria"/>
                <a:cs typeface="Cambria"/>
              </a:rPr>
              <a:t>it.</a:t>
            </a:r>
            <a:endParaRPr sz="3000">
              <a:latin typeface="Cambria"/>
              <a:cs typeface="Cambria"/>
            </a:endParaRPr>
          </a:p>
          <a:p>
            <a:pPr marL="355600" marR="1066165" indent="-342900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function call stack is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perfect </a:t>
            </a:r>
            <a:r>
              <a:rPr dirty="0" sz="3000">
                <a:latin typeface="Cambria"/>
                <a:cs typeface="Cambria"/>
              </a:rPr>
              <a:t>data  </a:t>
            </a:r>
            <a:r>
              <a:rPr dirty="0" sz="3000" spc="-10">
                <a:latin typeface="Cambria"/>
                <a:cs typeface="Cambria"/>
              </a:rPr>
              <a:t>structure </a:t>
            </a:r>
            <a:r>
              <a:rPr dirty="0" sz="3000" spc="-15">
                <a:latin typeface="Cambria"/>
                <a:cs typeface="Cambria"/>
              </a:rPr>
              <a:t>for </a:t>
            </a:r>
            <a:r>
              <a:rPr dirty="0" sz="3000">
                <a:latin typeface="Cambria"/>
                <a:cs typeface="Cambria"/>
              </a:rPr>
              <a:t>handling </a:t>
            </a:r>
            <a:r>
              <a:rPr dirty="0" sz="3000" spc="-5">
                <a:latin typeface="Cambria"/>
                <a:cs typeface="Cambria"/>
              </a:rPr>
              <a:t>this</a:t>
            </a:r>
            <a:r>
              <a:rPr dirty="0" sz="3000" spc="2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information.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14" y="333882"/>
            <a:ext cx="771969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9135" marR="5080" indent="-322707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dirty="0" sz="3200">
                <a:solidFill>
                  <a:srgbClr val="23B5A0"/>
                </a:solidFill>
              </a:rPr>
              <a:t>5.7	</a:t>
            </a:r>
            <a:r>
              <a:rPr dirty="0" sz="3200" spc="-5"/>
              <a:t>Function </a:t>
            </a:r>
            <a:r>
              <a:rPr dirty="0" sz="3200"/>
              <a:t>Call Stack </a:t>
            </a:r>
            <a:r>
              <a:rPr dirty="0" sz="3200" spc="-5"/>
              <a:t>and Stack</a:t>
            </a:r>
            <a:r>
              <a:rPr dirty="0" sz="3200" spc="-60"/>
              <a:t> </a:t>
            </a:r>
            <a:r>
              <a:rPr dirty="0" sz="3200" spc="-5"/>
              <a:t>Frames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77466"/>
            <a:ext cx="7960359" cy="437007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98425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Each time </a:t>
            </a:r>
            <a:r>
              <a:rPr dirty="0" sz="3000">
                <a:latin typeface="Cambria"/>
                <a:cs typeface="Cambria"/>
              </a:rPr>
              <a:t>a function calls another function, </a:t>
            </a:r>
            <a:r>
              <a:rPr dirty="0" sz="3000" spc="-5">
                <a:latin typeface="Cambria"/>
                <a:cs typeface="Cambria"/>
              </a:rPr>
              <a:t>an  entry </a:t>
            </a:r>
            <a:r>
              <a:rPr dirty="0" sz="3000" spc="-10">
                <a:latin typeface="Cambria"/>
                <a:cs typeface="Cambria"/>
              </a:rPr>
              <a:t>is </a:t>
            </a:r>
            <a:r>
              <a:rPr dirty="0" sz="3000" i="1">
                <a:latin typeface="Cambria"/>
                <a:cs typeface="Cambria"/>
              </a:rPr>
              <a:t>pushed </a:t>
            </a:r>
            <a:r>
              <a:rPr dirty="0" sz="3000" spc="-5">
                <a:latin typeface="Cambria"/>
                <a:cs typeface="Cambria"/>
              </a:rPr>
              <a:t>onto the</a:t>
            </a:r>
            <a:r>
              <a:rPr dirty="0" sz="3000" spc="-20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stack.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This </a:t>
            </a:r>
            <a:r>
              <a:rPr dirty="0" sz="3000" spc="-45">
                <a:latin typeface="Cambria"/>
                <a:cs typeface="Cambria"/>
              </a:rPr>
              <a:t>entry, </a:t>
            </a:r>
            <a:r>
              <a:rPr dirty="0" sz="3000">
                <a:latin typeface="Cambria"/>
                <a:cs typeface="Cambria"/>
              </a:rPr>
              <a:t>called a </a:t>
            </a:r>
            <a:r>
              <a:rPr dirty="0" sz="3000">
                <a:solidFill>
                  <a:srgbClr val="0000FF"/>
                </a:solidFill>
                <a:latin typeface="Cambria"/>
                <a:cs typeface="Cambria"/>
              </a:rPr>
              <a:t>stack </a:t>
            </a:r>
            <a:r>
              <a:rPr dirty="0" sz="3000" spc="-15">
                <a:solidFill>
                  <a:srgbClr val="0000FF"/>
                </a:solidFill>
                <a:latin typeface="Cambria"/>
                <a:cs typeface="Cambria"/>
              </a:rPr>
              <a:t>frame</a:t>
            </a:r>
            <a:r>
              <a:rPr dirty="0" sz="3000" spc="-15">
                <a:latin typeface="Cambria"/>
                <a:cs typeface="Cambria"/>
              </a:rPr>
              <a:t>, </a:t>
            </a:r>
            <a:r>
              <a:rPr dirty="0" sz="3000">
                <a:latin typeface="Cambria"/>
                <a:cs typeface="Cambria"/>
              </a:rPr>
              <a:t>contains the  </a:t>
            </a:r>
            <a:r>
              <a:rPr dirty="0" sz="3000" spc="-5" i="1">
                <a:latin typeface="Cambria"/>
                <a:cs typeface="Cambria"/>
              </a:rPr>
              <a:t>return </a:t>
            </a:r>
            <a:r>
              <a:rPr dirty="0" sz="3000" spc="-10" i="1">
                <a:latin typeface="Cambria"/>
                <a:cs typeface="Cambria"/>
              </a:rPr>
              <a:t>address </a:t>
            </a:r>
            <a:r>
              <a:rPr dirty="0" sz="3000" spc="-5">
                <a:latin typeface="Cambria"/>
                <a:cs typeface="Cambria"/>
              </a:rPr>
              <a:t>that the called </a:t>
            </a:r>
            <a:r>
              <a:rPr dirty="0" sz="3000">
                <a:latin typeface="Cambria"/>
                <a:cs typeface="Cambria"/>
              </a:rPr>
              <a:t>function </a:t>
            </a:r>
            <a:r>
              <a:rPr dirty="0" sz="3000" spc="-5">
                <a:latin typeface="Cambria"/>
                <a:cs typeface="Cambria"/>
              </a:rPr>
              <a:t>needs </a:t>
            </a:r>
            <a:r>
              <a:rPr dirty="0" sz="3000" spc="-10">
                <a:latin typeface="Cambria"/>
                <a:cs typeface="Cambria"/>
              </a:rPr>
              <a:t>in  order </a:t>
            </a:r>
            <a:r>
              <a:rPr dirty="0" sz="3000" spc="-15">
                <a:latin typeface="Cambria"/>
                <a:cs typeface="Cambria"/>
              </a:rPr>
              <a:t>to return </a:t>
            </a:r>
            <a:r>
              <a:rPr dirty="0" sz="3000" spc="-5">
                <a:latin typeface="Cambria"/>
                <a:cs typeface="Cambria"/>
              </a:rPr>
              <a:t>to </a:t>
            </a:r>
            <a:r>
              <a:rPr dirty="0" sz="3000">
                <a:latin typeface="Cambria"/>
                <a:cs typeface="Cambria"/>
              </a:rPr>
              <a:t>the calling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function.</a:t>
            </a:r>
            <a:endParaRPr sz="3000">
              <a:latin typeface="Cambria"/>
              <a:cs typeface="Cambria"/>
            </a:endParaRPr>
          </a:p>
          <a:p>
            <a:pPr marL="355600" marR="59690" indent="-342900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If </a:t>
            </a:r>
            <a:r>
              <a:rPr dirty="0" sz="3000">
                <a:latin typeface="Cambria"/>
                <a:cs typeface="Cambria"/>
              </a:rPr>
              <a:t>the called function </a:t>
            </a:r>
            <a:r>
              <a:rPr dirty="0" sz="3000" spc="-10">
                <a:latin typeface="Cambria"/>
                <a:cs typeface="Cambria"/>
              </a:rPr>
              <a:t>returns, </a:t>
            </a:r>
            <a:r>
              <a:rPr dirty="0" sz="3000" spc="-5">
                <a:latin typeface="Cambria"/>
                <a:cs typeface="Cambria"/>
              </a:rPr>
              <a:t>instead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5">
                <a:latin typeface="Cambria"/>
                <a:cs typeface="Cambria"/>
              </a:rPr>
              <a:t>calling  </a:t>
            </a:r>
            <a:r>
              <a:rPr dirty="0" sz="3000">
                <a:latin typeface="Cambria"/>
                <a:cs typeface="Cambria"/>
              </a:rPr>
              <a:t>another function </a:t>
            </a:r>
            <a:r>
              <a:rPr dirty="0" sz="3000" spc="-15">
                <a:latin typeface="Cambria"/>
                <a:cs typeface="Cambria"/>
              </a:rPr>
              <a:t>before </a:t>
            </a:r>
            <a:r>
              <a:rPr dirty="0" sz="3000" spc="-10">
                <a:latin typeface="Cambria"/>
                <a:cs typeface="Cambria"/>
              </a:rPr>
              <a:t>returning,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stack  </a:t>
            </a:r>
            <a:r>
              <a:rPr dirty="0" sz="3000" spc="-15">
                <a:latin typeface="Cambria"/>
                <a:cs typeface="Cambria"/>
              </a:rPr>
              <a:t>frame </a:t>
            </a:r>
            <a:r>
              <a:rPr dirty="0" sz="3000" spc="-10">
                <a:latin typeface="Cambria"/>
                <a:cs typeface="Cambria"/>
              </a:rPr>
              <a:t>for </a:t>
            </a:r>
            <a:r>
              <a:rPr dirty="0" sz="3000">
                <a:latin typeface="Cambria"/>
                <a:cs typeface="Cambria"/>
              </a:rPr>
              <a:t>the function call is popped, and  </a:t>
            </a:r>
            <a:r>
              <a:rPr dirty="0" sz="3000" spc="-10">
                <a:latin typeface="Cambria"/>
                <a:cs typeface="Cambria"/>
              </a:rPr>
              <a:t>control transfers </a:t>
            </a:r>
            <a:r>
              <a:rPr dirty="0" sz="3000" spc="-15">
                <a:latin typeface="Cambria"/>
                <a:cs typeface="Cambria"/>
              </a:rPr>
              <a:t>to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return address in </a:t>
            </a:r>
            <a:r>
              <a:rPr dirty="0" sz="3000">
                <a:latin typeface="Cambria"/>
                <a:cs typeface="Cambria"/>
              </a:rPr>
              <a:t>the  </a:t>
            </a:r>
            <a:r>
              <a:rPr dirty="0" sz="3000" i="1">
                <a:latin typeface="Cambria"/>
                <a:cs typeface="Cambria"/>
              </a:rPr>
              <a:t>popped </a:t>
            </a:r>
            <a:r>
              <a:rPr dirty="0" sz="3000">
                <a:latin typeface="Cambria"/>
                <a:cs typeface="Cambria"/>
              </a:rPr>
              <a:t>stack</a:t>
            </a:r>
            <a:r>
              <a:rPr dirty="0" sz="3000" spc="-25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frame.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33882"/>
            <a:ext cx="7985759" cy="545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5029" marR="94615" indent="-3227070">
              <a:lnSpc>
                <a:spcPct val="100000"/>
              </a:lnSpc>
              <a:spcBef>
                <a:spcPts val="100"/>
              </a:spcBef>
              <a:tabLst>
                <a:tab pos="977900" algn="l"/>
              </a:tabLst>
            </a:pPr>
            <a:r>
              <a:rPr dirty="0" sz="3200">
                <a:solidFill>
                  <a:srgbClr val="23B5A0"/>
                </a:solidFill>
                <a:latin typeface="Arial"/>
                <a:cs typeface="Arial"/>
              </a:rPr>
              <a:t>5.7	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Function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Call Stack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and Stack</a:t>
            </a:r>
            <a:r>
              <a:rPr dirty="0" sz="3200" spc="-60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Frames 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2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Each called function </a:t>
            </a:r>
            <a:r>
              <a:rPr dirty="0" sz="3200" spc="-40">
                <a:latin typeface="Cambria"/>
                <a:cs typeface="Cambria"/>
              </a:rPr>
              <a:t>always </a:t>
            </a:r>
            <a:r>
              <a:rPr dirty="0" sz="3200">
                <a:latin typeface="Cambria"/>
                <a:cs typeface="Cambria"/>
              </a:rPr>
              <a:t>finds </a:t>
            </a:r>
            <a:r>
              <a:rPr dirty="0" sz="3200" spc="-5">
                <a:latin typeface="Cambria"/>
                <a:cs typeface="Cambria"/>
              </a:rPr>
              <a:t>the  information </a:t>
            </a:r>
            <a:r>
              <a:rPr dirty="0" sz="3200">
                <a:latin typeface="Cambria"/>
                <a:cs typeface="Cambria"/>
              </a:rPr>
              <a:t>it needs </a:t>
            </a:r>
            <a:r>
              <a:rPr dirty="0" sz="3200" spc="-20">
                <a:latin typeface="Cambria"/>
                <a:cs typeface="Cambria"/>
              </a:rPr>
              <a:t>to </a:t>
            </a:r>
            <a:r>
              <a:rPr dirty="0" sz="3200" spc="-10">
                <a:latin typeface="Cambria"/>
                <a:cs typeface="Cambria"/>
              </a:rPr>
              <a:t>return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ambria"/>
                <a:cs typeface="Cambria"/>
              </a:rPr>
              <a:t>its caller </a:t>
            </a:r>
            <a:r>
              <a:rPr dirty="0" sz="3200" spc="-5">
                <a:latin typeface="Cambria"/>
                <a:cs typeface="Cambria"/>
              </a:rPr>
              <a:t>at  the </a:t>
            </a:r>
            <a:r>
              <a:rPr dirty="0" sz="3200" spc="-10" i="1">
                <a:latin typeface="Cambria"/>
                <a:cs typeface="Cambria"/>
              </a:rPr>
              <a:t>top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call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stack.</a:t>
            </a:r>
            <a:endParaRPr sz="3200">
              <a:latin typeface="Cambria"/>
              <a:cs typeface="Cambria"/>
            </a:endParaRPr>
          </a:p>
          <a:p>
            <a:pPr marL="355600" marR="8509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And, </a:t>
            </a:r>
            <a:r>
              <a:rPr dirty="0" sz="3200">
                <a:latin typeface="Cambria"/>
                <a:cs typeface="Cambria"/>
              </a:rPr>
              <a:t>if a function </a:t>
            </a:r>
            <a:r>
              <a:rPr dirty="0" sz="3200" spc="-15">
                <a:latin typeface="Cambria"/>
                <a:cs typeface="Cambria"/>
              </a:rPr>
              <a:t>makes </a:t>
            </a:r>
            <a:r>
              <a:rPr dirty="0" sz="3200">
                <a:latin typeface="Cambria"/>
                <a:cs typeface="Cambria"/>
              </a:rPr>
              <a:t>a call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another  </a:t>
            </a:r>
            <a:r>
              <a:rPr dirty="0" sz="3200">
                <a:latin typeface="Cambria"/>
                <a:cs typeface="Cambria"/>
              </a:rPr>
              <a:t>function, a stack </a:t>
            </a:r>
            <a:r>
              <a:rPr dirty="0" sz="3200" spc="-15">
                <a:latin typeface="Cambria"/>
                <a:cs typeface="Cambria"/>
              </a:rPr>
              <a:t>frame </a:t>
            </a:r>
            <a:r>
              <a:rPr dirty="0" sz="3200" spc="-10">
                <a:latin typeface="Cambria"/>
                <a:cs typeface="Cambria"/>
              </a:rPr>
              <a:t>for </a:t>
            </a:r>
            <a:r>
              <a:rPr dirty="0" sz="3200" spc="-5">
                <a:latin typeface="Cambria"/>
                <a:cs typeface="Cambria"/>
              </a:rPr>
              <a:t>the new </a:t>
            </a:r>
            <a:r>
              <a:rPr dirty="0" sz="3200">
                <a:latin typeface="Cambria"/>
                <a:cs typeface="Cambria"/>
              </a:rPr>
              <a:t>function  call is </a:t>
            </a:r>
            <a:r>
              <a:rPr dirty="0" sz="3200" spc="-10">
                <a:latin typeface="Cambria"/>
                <a:cs typeface="Cambria"/>
              </a:rPr>
              <a:t>simply </a:t>
            </a:r>
            <a:r>
              <a:rPr dirty="0" sz="3200" spc="-5">
                <a:latin typeface="Cambria"/>
                <a:cs typeface="Cambria"/>
              </a:rPr>
              <a:t>pushed onto the </a:t>
            </a:r>
            <a:r>
              <a:rPr dirty="0" sz="3200">
                <a:latin typeface="Cambria"/>
                <a:cs typeface="Cambria"/>
              </a:rPr>
              <a:t>call</a:t>
            </a:r>
            <a:r>
              <a:rPr dirty="0" sz="3200" spc="-2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stack.</a:t>
            </a:r>
            <a:endParaRPr sz="3200">
              <a:latin typeface="Cambria"/>
              <a:cs typeface="Cambria"/>
            </a:endParaRPr>
          </a:p>
          <a:p>
            <a:pPr marL="355600" marR="26479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Thus,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0">
                <a:latin typeface="Cambria"/>
                <a:cs typeface="Cambria"/>
              </a:rPr>
              <a:t>return address </a:t>
            </a:r>
            <a:r>
              <a:rPr dirty="0" sz="3200" spc="-15">
                <a:latin typeface="Cambria"/>
                <a:cs typeface="Cambria"/>
              </a:rPr>
              <a:t>required </a:t>
            </a:r>
            <a:r>
              <a:rPr dirty="0" sz="3200" spc="-25">
                <a:latin typeface="Cambria"/>
                <a:cs typeface="Cambria"/>
              </a:rPr>
              <a:t>by </a:t>
            </a:r>
            <a:r>
              <a:rPr dirty="0" sz="3200" spc="-5">
                <a:latin typeface="Cambria"/>
                <a:cs typeface="Cambria"/>
              </a:rPr>
              <a:t>the  </a:t>
            </a:r>
            <a:r>
              <a:rPr dirty="0" sz="3200" spc="-20">
                <a:latin typeface="Cambria"/>
                <a:cs typeface="Cambria"/>
              </a:rPr>
              <a:t>newly </a:t>
            </a:r>
            <a:r>
              <a:rPr dirty="0" sz="3200">
                <a:latin typeface="Cambria"/>
                <a:cs typeface="Cambria"/>
              </a:rPr>
              <a:t>called </a:t>
            </a:r>
            <a:r>
              <a:rPr dirty="0" sz="3200" spc="-5">
                <a:latin typeface="Cambria"/>
                <a:cs typeface="Cambria"/>
              </a:rPr>
              <a:t>function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10">
                <a:latin typeface="Cambria"/>
                <a:cs typeface="Cambria"/>
              </a:rPr>
              <a:t>return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ambria"/>
                <a:cs typeface="Cambria"/>
              </a:rPr>
              <a:t>its caller  is </a:t>
            </a:r>
            <a:r>
              <a:rPr dirty="0" sz="3200" spc="-5">
                <a:latin typeface="Cambria"/>
                <a:cs typeface="Cambria"/>
              </a:rPr>
              <a:t>now located </a:t>
            </a:r>
            <a:r>
              <a:rPr dirty="0" sz="3200">
                <a:latin typeface="Cambria"/>
                <a:cs typeface="Cambria"/>
              </a:rPr>
              <a:t>at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0" i="1">
                <a:latin typeface="Cambria"/>
                <a:cs typeface="Cambria"/>
              </a:rPr>
              <a:t>top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</a:t>
            </a:r>
            <a:r>
              <a:rPr dirty="0" sz="3200" spc="-7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stack.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14" y="333882"/>
            <a:ext cx="771969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9135" marR="5080" indent="-322707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dirty="0" sz="3200">
                <a:solidFill>
                  <a:srgbClr val="23B5A0"/>
                </a:solidFill>
              </a:rPr>
              <a:t>5.7	</a:t>
            </a:r>
            <a:r>
              <a:rPr dirty="0" sz="3200" spc="-5"/>
              <a:t>Function </a:t>
            </a:r>
            <a:r>
              <a:rPr dirty="0" sz="3200"/>
              <a:t>Call Stack </a:t>
            </a:r>
            <a:r>
              <a:rPr dirty="0" sz="3200" spc="-5"/>
              <a:t>and Stack</a:t>
            </a:r>
            <a:r>
              <a:rPr dirty="0" sz="3200" spc="-60"/>
              <a:t> </a:t>
            </a:r>
            <a:r>
              <a:rPr dirty="0" sz="3200" spc="-5"/>
              <a:t>Frames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83563"/>
            <a:ext cx="7959725" cy="44704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marR="1558925" indent="-342900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The stack </a:t>
            </a:r>
            <a:r>
              <a:rPr dirty="0" sz="2700" spc="-10">
                <a:latin typeface="Cambria"/>
                <a:cs typeface="Cambria"/>
              </a:rPr>
              <a:t>frames </a:t>
            </a:r>
            <a:r>
              <a:rPr dirty="0" sz="2700" spc="-25">
                <a:latin typeface="Cambria"/>
                <a:cs typeface="Cambria"/>
              </a:rPr>
              <a:t>have </a:t>
            </a:r>
            <a:r>
              <a:rPr dirty="0" sz="2700">
                <a:latin typeface="Cambria"/>
                <a:cs typeface="Cambria"/>
              </a:rPr>
              <a:t>another</a:t>
            </a:r>
            <a:r>
              <a:rPr dirty="0" sz="2700" spc="-7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important  </a:t>
            </a:r>
            <a:r>
              <a:rPr dirty="0" sz="2700" spc="-20">
                <a:latin typeface="Cambria"/>
                <a:cs typeface="Cambria"/>
              </a:rPr>
              <a:t>responsibility.</a:t>
            </a:r>
            <a:endParaRPr sz="2700">
              <a:latin typeface="Cambria"/>
              <a:cs typeface="Cambria"/>
            </a:endParaRPr>
          </a:p>
          <a:p>
            <a:pPr marL="355600" marR="208915" indent="-342900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Most </a:t>
            </a:r>
            <a:r>
              <a:rPr dirty="0" sz="2700">
                <a:latin typeface="Cambria"/>
                <a:cs typeface="Cambria"/>
              </a:rPr>
              <a:t>functions </a:t>
            </a:r>
            <a:r>
              <a:rPr dirty="0" sz="2700" spc="-25">
                <a:latin typeface="Cambria"/>
                <a:cs typeface="Cambria"/>
              </a:rPr>
              <a:t>have </a:t>
            </a:r>
            <a:r>
              <a:rPr dirty="0" sz="2700" spc="-5" i="1">
                <a:latin typeface="Cambria"/>
                <a:cs typeface="Cambria"/>
              </a:rPr>
              <a:t>automatic variables</a:t>
            </a:r>
            <a:r>
              <a:rPr dirty="0" sz="2700" spc="-5">
                <a:latin typeface="Cambria"/>
                <a:cs typeface="Cambria"/>
              </a:rPr>
              <a:t>—  </a:t>
            </a:r>
            <a:r>
              <a:rPr dirty="0" sz="2700" spc="-10">
                <a:latin typeface="Cambria"/>
                <a:cs typeface="Cambria"/>
              </a:rPr>
              <a:t>parameters </a:t>
            </a:r>
            <a:r>
              <a:rPr dirty="0" sz="2700">
                <a:latin typeface="Cambria"/>
                <a:cs typeface="Cambria"/>
              </a:rPr>
              <a:t>and some or </a:t>
            </a:r>
            <a:r>
              <a:rPr dirty="0" sz="2700" spc="-5">
                <a:latin typeface="Cambria"/>
                <a:cs typeface="Cambria"/>
              </a:rPr>
              <a:t>all </a:t>
            </a:r>
            <a:r>
              <a:rPr dirty="0" sz="2700">
                <a:latin typeface="Cambria"/>
                <a:cs typeface="Cambria"/>
              </a:rPr>
              <a:t>of </a:t>
            </a:r>
            <a:r>
              <a:rPr dirty="0" sz="2700" spc="-5">
                <a:latin typeface="Cambria"/>
                <a:cs typeface="Cambria"/>
              </a:rPr>
              <a:t>their local</a:t>
            </a:r>
            <a:r>
              <a:rPr dirty="0" sz="2700" spc="-20">
                <a:latin typeface="Cambria"/>
                <a:cs typeface="Cambria"/>
              </a:rPr>
              <a:t> </a:t>
            </a:r>
            <a:r>
              <a:rPr dirty="0" sz="2700" spc="-10">
                <a:latin typeface="Cambria"/>
                <a:cs typeface="Cambria"/>
              </a:rPr>
              <a:t>variables.</a:t>
            </a:r>
            <a:endParaRPr sz="2700">
              <a:latin typeface="Cambria"/>
              <a:cs typeface="Cambria"/>
            </a:endParaRPr>
          </a:p>
          <a:p>
            <a:pPr marL="355600" marR="5080" indent="-342900">
              <a:lnSpc>
                <a:spcPts val="292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mbria"/>
                <a:cs typeface="Cambria"/>
              </a:rPr>
              <a:t>Automatic variables </a:t>
            </a:r>
            <a:r>
              <a:rPr dirty="0" sz="2700">
                <a:latin typeface="Cambria"/>
                <a:cs typeface="Cambria"/>
              </a:rPr>
              <a:t>need </a:t>
            </a:r>
            <a:r>
              <a:rPr dirty="0" sz="2700" spc="-20">
                <a:latin typeface="Cambria"/>
                <a:cs typeface="Cambria"/>
              </a:rPr>
              <a:t>to </a:t>
            </a:r>
            <a:r>
              <a:rPr dirty="0" sz="2700" spc="-10">
                <a:latin typeface="Cambria"/>
                <a:cs typeface="Cambria"/>
              </a:rPr>
              <a:t>exist while </a:t>
            </a:r>
            <a:r>
              <a:rPr dirty="0" sz="2700">
                <a:latin typeface="Cambria"/>
                <a:cs typeface="Cambria"/>
              </a:rPr>
              <a:t>a function is  </a:t>
            </a:r>
            <a:r>
              <a:rPr dirty="0" sz="2700" spc="-10">
                <a:latin typeface="Cambria"/>
                <a:cs typeface="Cambria"/>
              </a:rPr>
              <a:t>executing.</a:t>
            </a:r>
            <a:endParaRPr sz="2700">
              <a:latin typeface="Cambria"/>
              <a:cs typeface="Cambria"/>
            </a:endParaRPr>
          </a:p>
          <a:p>
            <a:pPr marL="355600" marR="508634" indent="-342900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mbria"/>
                <a:cs typeface="Cambria"/>
              </a:rPr>
              <a:t>They </a:t>
            </a:r>
            <a:r>
              <a:rPr dirty="0" sz="2700">
                <a:latin typeface="Cambria"/>
                <a:cs typeface="Cambria"/>
              </a:rPr>
              <a:t>need </a:t>
            </a:r>
            <a:r>
              <a:rPr dirty="0" sz="2700" spc="-20">
                <a:latin typeface="Cambria"/>
                <a:cs typeface="Cambria"/>
              </a:rPr>
              <a:t>to </a:t>
            </a:r>
            <a:r>
              <a:rPr dirty="0" sz="2700" spc="-5">
                <a:latin typeface="Cambria"/>
                <a:cs typeface="Cambria"/>
              </a:rPr>
              <a:t>remain </a:t>
            </a:r>
            <a:r>
              <a:rPr dirty="0" sz="2700" spc="-20">
                <a:latin typeface="Cambria"/>
                <a:cs typeface="Cambria"/>
              </a:rPr>
              <a:t>active </a:t>
            </a:r>
            <a:r>
              <a:rPr dirty="0" sz="2700">
                <a:latin typeface="Cambria"/>
                <a:cs typeface="Cambria"/>
              </a:rPr>
              <a:t>if </a:t>
            </a:r>
            <a:r>
              <a:rPr dirty="0" sz="2700" spc="-5">
                <a:latin typeface="Cambria"/>
                <a:cs typeface="Cambria"/>
              </a:rPr>
              <a:t>the </a:t>
            </a:r>
            <a:r>
              <a:rPr dirty="0" sz="2700">
                <a:latin typeface="Cambria"/>
                <a:cs typeface="Cambria"/>
              </a:rPr>
              <a:t>function </a:t>
            </a:r>
            <a:r>
              <a:rPr dirty="0" sz="2700" spc="-10">
                <a:latin typeface="Cambria"/>
                <a:cs typeface="Cambria"/>
              </a:rPr>
              <a:t>makes  </a:t>
            </a:r>
            <a:r>
              <a:rPr dirty="0" sz="2700">
                <a:latin typeface="Cambria"/>
                <a:cs typeface="Cambria"/>
              </a:rPr>
              <a:t>calls </a:t>
            </a:r>
            <a:r>
              <a:rPr dirty="0" sz="2700" spc="-10">
                <a:latin typeface="Cambria"/>
                <a:cs typeface="Cambria"/>
              </a:rPr>
              <a:t>to </a:t>
            </a:r>
            <a:r>
              <a:rPr dirty="0" sz="2700">
                <a:latin typeface="Cambria"/>
                <a:cs typeface="Cambria"/>
              </a:rPr>
              <a:t>other</a:t>
            </a:r>
            <a:r>
              <a:rPr dirty="0" sz="2700" spc="2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functions.</a:t>
            </a:r>
            <a:endParaRPr sz="2700">
              <a:latin typeface="Cambria"/>
              <a:cs typeface="Cambria"/>
            </a:endParaRPr>
          </a:p>
          <a:p>
            <a:pPr marL="355600" marR="264160" indent="-342900">
              <a:lnSpc>
                <a:spcPct val="9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But </a:t>
            </a:r>
            <a:r>
              <a:rPr dirty="0" sz="2700" spc="-10">
                <a:latin typeface="Cambria"/>
                <a:cs typeface="Cambria"/>
              </a:rPr>
              <a:t>when </a:t>
            </a:r>
            <a:r>
              <a:rPr dirty="0" sz="2700">
                <a:latin typeface="Cambria"/>
                <a:cs typeface="Cambria"/>
              </a:rPr>
              <a:t>a called function </a:t>
            </a:r>
            <a:r>
              <a:rPr dirty="0" sz="2700" spc="-5">
                <a:latin typeface="Cambria"/>
                <a:cs typeface="Cambria"/>
              </a:rPr>
              <a:t>returns </a:t>
            </a:r>
            <a:r>
              <a:rPr dirty="0" sz="2700" spc="-15">
                <a:latin typeface="Cambria"/>
                <a:cs typeface="Cambria"/>
              </a:rPr>
              <a:t>to </a:t>
            </a:r>
            <a:r>
              <a:rPr dirty="0" sz="2700">
                <a:latin typeface="Cambria"/>
                <a:cs typeface="Cambria"/>
              </a:rPr>
              <a:t>its </a:t>
            </a:r>
            <a:r>
              <a:rPr dirty="0" sz="2700" spc="-40">
                <a:latin typeface="Cambria"/>
                <a:cs typeface="Cambria"/>
              </a:rPr>
              <a:t>caller, </a:t>
            </a:r>
            <a:r>
              <a:rPr dirty="0" sz="2700" spc="-5">
                <a:latin typeface="Cambria"/>
                <a:cs typeface="Cambria"/>
              </a:rPr>
              <a:t>the  </a:t>
            </a:r>
            <a:r>
              <a:rPr dirty="0" sz="2700">
                <a:latin typeface="Cambria"/>
                <a:cs typeface="Cambria"/>
              </a:rPr>
              <a:t>called </a:t>
            </a:r>
            <a:r>
              <a:rPr dirty="0" sz="2700" spc="-10">
                <a:latin typeface="Cambria"/>
                <a:cs typeface="Cambria"/>
              </a:rPr>
              <a:t>function’s </a:t>
            </a:r>
            <a:r>
              <a:rPr dirty="0" sz="2700" spc="-5">
                <a:latin typeface="Cambria"/>
                <a:cs typeface="Cambria"/>
              </a:rPr>
              <a:t>automatic </a:t>
            </a:r>
            <a:r>
              <a:rPr dirty="0" sz="2700" spc="-10">
                <a:latin typeface="Cambria"/>
                <a:cs typeface="Cambria"/>
              </a:rPr>
              <a:t>variables </a:t>
            </a:r>
            <a:r>
              <a:rPr dirty="0" sz="2700">
                <a:latin typeface="Cambria"/>
                <a:cs typeface="Cambria"/>
              </a:rPr>
              <a:t>need </a:t>
            </a:r>
            <a:r>
              <a:rPr dirty="0" sz="2700" spc="-15">
                <a:latin typeface="Cambria"/>
                <a:cs typeface="Cambria"/>
              </a:rPr>
              <a:t>to </a:t>
            </a:r>
            <a:r>
              <a:rPr dirty="0" sz="2700" spc="-5">
                <a:latin typeface="Cambria"/>
                <a:cs typeface="Cambria"/>
              </a:rPr>
              <a:t>“go  </a:t>
            </a:r>
            <a:r>
              <a:rPr dirty="0" sz="2700" spc="-100">
                <a:latin typeface="Cambria"/>
                <a:cs typeface="Cambria"/>
              </a:rPr>
              <a:t>away.”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14" y="333882"/>
            <a:ext cx="771969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9135" marR="5080" indent="-322707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dirty="0" sz="3200">
                <a:solidFill>
                  <a:srgbClr val="23B5A0"/>
                </a:solidFill>
              </a:rPr>
              <a:t>5.7	</a:t>
            </a:r>
            <a:r>
              <a:rPr dirty="0" sz="3200" spc="-5"/>
              <a:t>Function </a:t>
            </a:r>
            <a:r>
              <a:rPr dirty="0" sz="3200"/>
              <a:t>Call Stack </a:t>
            </a:r>
            <a:r>
              <a:rPr dirty="0" sz="3200" spc="-5"/>
              <a:t>and Stack</a:t>
            </a:r>
            <a:r>
              <a:rPr dirty="0" sz="3200" spc="-60"/>
              <a:t> </a:t>
            </a:r>
            <a:r>
              <a:rPr dirty="0" sz="3200" spc="-5"/>
              <a:t>Frames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77466"/>
            <a:ext cx="8030845" cy="437007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492759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called </a:t>
            </a:r>
            <a:r>
              <a:rPr dirty="0" sz="3000" spc="-10">
                <a:latin typeface="Cambria"/>
                <a:cs typeface="Cambria"/>
              </a:rPr>
              <a:t>function’s </a:t>
            </a:r>
            <a:r>
              <a:rPr dirty="0" sz="3000" spc="-5">
                <a:latin typeface="Cambria"/>
                <a:cs typeface="Cambria"/>
              </a:rPr>
              <a:t>stack </a:t>
            </a:r>
            <a:r>
              <a:rPr dirty="0" sz="3000" spc="-15">
                <a:latin typeface="Cambria"/>
                <a:cs typeface="Cambria"/>
              </a:rPr>
              <a:t>frame </a:t>
            </a:r>
            <a:r>
              <a:rPr dirty="0" sz="3000">
                <a:latin typeface="Cambria"/>
                <a:cs typeface="Cambria"/>
              </a:rPr>
              <a:t>is a </a:t>
            </a:r>
            <a:r>
              <a:rPr dirty="0" sz="3000" spc="-10">
                <a:latin typeface="Cambria"/>
                <a:cs typeface="Cambria"/>
              </a:rPr>
              <a:t>perfect  </a:t>
            </a:r>
            <a:r>
              <a:rPr dirty="0" sz="3000" spc="-5">
                <a:latin typeface="Cambria"/>
                <a:cs typeface="Cambria"/>
              </a:rPr>
              <a:t>place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20">
                <a:latin typeface="Cambria"/>
                <a:cs typeface="Cambria"/>
              </a:rPr>
              <a:t>reserve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memory </a:t>
            </a:r>
            <a:r>
              <a:rPr dirty="0" sz="3000" spc="-15">
                <a:latin typeface="Cambria"/>
                <a:cs typeface="Cambria"/>
              </a:rPr>
              <a:t>for </a:t>
            </a:r>
            <a:r>
              <a:rPr dirty="0" sz="3000" spc="-5" i="1">
                <a:latin typeface="Cambria"/>
                <a:cs typeface="Cambria"/>
              </a:rPr>
              <a:t>automatic  </a:t>
            </a:r>
            <a:r>
              <a:rPr dirty="0" sz="3000" spc="-5" i="1">
                <a:latin typeface="Cambria"/>
                <a:cs typeface="Cambria"/>
              </a:rPr>
              <a:t>variables</a:t>
            </a:r>
            <a:r>
              <a:rPr dirty="0" sz="3000" spc="-5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marR="877569" indent="-342900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That stack </a:t>
            </a:r>
            <a:r>
              <a:rPr dirty="0" sz="3000" spc="-15">
                <a:latin typeface="Cambria"/>
                <a:cs typeface="Cambria"/>
              </a:rPr>
              <a:t>frame </a:t>
            </a:r>
            <a:r>
              <a:rPr dirty="0" sz="3000" spc="-10">
                <a:latin typeface="Cambria"/>
                <a:cs typeface="Cambria"/>
              </a:rPr>
              <a:t>exists </a:t>
            </a:r>
            <a:r>
              <a:rPr dirty="0" sz="3000" spc="-15">
                <a:latin typeface="Cambria"/>
                <a:cs typeface="Cambria"/>
              </a:rPr>
              <a:t>only </a:t>
            </a:r>
            <a:r>
              <a:rPr dirty="0" sz="3000" spc="-5">
                <a:latin typeface="Cambria"/>
                <a:cs typeface="Cambria"/>
              </a:rPr>
              <a:t>as </a:t>
            </a:r>
            <a:r>
              <a:rPr dirty="0" sz="3000">
                <a:latin typeface="Cambria"/>
                <a:cs typeface="Cambria"/>
              </a:rPr>
              <a:t>long </a:t>
            </a:r>
            <a:r>
              <a:rPr dirty="0" sz="3000" spc="-5">
                <a:latin typeface="Cambria"/>
                <a:cs typeface="Cambria"/>
              </a:rPr>
              <a:t>as </a:t>
            </a:r>
            <a:r>
              <a:rPr dirty="0" sz="3000">
                <a:latin typeface="Cambria"/>
                <a:cs typeface="Cambria"/>
              </a:rPr>
              <a:t>the  called function is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 spc="-20">
                <a:latin typeface="Cambria"/>
                <a:cs typeface="Cambria"/>
              </a:rPr>
              <a:t>active.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When that </a:t>
            </a:r>
            <a:r>
              <a:rPr dirty="0" sz="3000">
                <a:latin typeface="Cambria"/>
                <a:cs typeface="Cambria"/>
              </a:rPr>
              <a:t>function </a:t>
            </a:r>
            <a:r>
              <a:rPr dirty="0" sz="3000" spc="-10">
                <a:latin typeface="Cambria"/>
                <a:cs typeface="Cambria"/>
              </a:rPr>
              <a:t>returns—and </a:t>
            </a:r>
            <a:r>
              <a:rPr dirty="0" sz="3000" spc="-5">
                <a:latin typeface="Cambria"/>
                <a:cs typeface="Cambria"/>
              </a:rPr>
              <a:t>no longer  </a:t>
            </a:r>
            <a:r>
              <a:rPr dirty="0" sz="3000">
                <a:latin typeface="Cambria"/>
                <a:cs typeface="Cambria"/>
              </a:rPr>
              <a:t>needs </a:t>
            </a:r>
            <a:r>
              <a:rPr dirty="0" sz="3000" spc="-10">
                <a:latin typeface="Cambria"/>
                <a:cs typeface="Cambria"/>
              </a:rPr>
              <a:t>its </a:t>
            </a:r>
            <a:r>
              <a:rPr dirty="0" sz="3000" spc="-5">
                <a:latin typeface="Cambria"/>
                <a:cs typeface="Cambria"/>
              </a:rPr>
              <a:t>local automatic </a:t>
            </a:r>
            <a:r>
              <a:rPr dirty="0" sz="3000" spc="-10">
                <a:latin typeface="Cambria"/>
                <a:cs typeface="Cambria"/>
              </a:rPr>
              <a:t>variables—its stack  </a:t>
            </a:r>
            <a:r>
              <a:rPr dirty="0" sz="3000" spc="-15">
                <a:latin typeface="Cambria"/>
                <a:cs typeface="Cambria"/>
              </a:rPr>
              <a:t>frame </a:t>
            </a:r>
            <a:r>
              <a:rPr dirty="0" sz="3000">
                <a:latin typeface="Cambria"/>
                <a:cs typeface="Cambria"/>
              </a:rPr>
              <a:t>is </a:t>
            </a:r>
            <a:r>
              <a:rPr dirty="0" sz="3000" i="1">
                <a:latin typeface="Cambria"/>
                <a:cs typeface="Cambria"/>
              </a:rPr>
              <a:t>popped </a:t>
            </a:r>
            <a:r>
              <a:rPr dirty="0" sz="3000" spc="-15">
                <a:latin typeface="Cambria"/>
                <a:cs typeface="Cambria"/>
              </a:rPr>
              <a:t>from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stack, </a:t>
            </a:r>
            <a:r>
              <a:rPr dirty="0" sz="3000" spc="-5">
                <a:latin typeface="Cambria"/>
                <a:cs typeface="Cambria"/>
              </a:rPr>
              <a:t>and those local  automatic </a:t>
            </a:r>
            <a:r>
              <a:rPr dirty="0" sz="3000" spc="-15">
                <a:latin typeface="Cambria"/>
                <a:cs typeface="Cambria"/>
              </a:rPr>
              <a:t>variables </a:t>
            </a:r>
            <a:r>
              <a:rPr dirty="0" sz="3000" spc="-20">
                <a:latin typeface="Cambria"/>
                <a:cs typeface="Cambria"/>
              </a:rPr>
              <a:t>are </a:t>
            </a:r>
            <a:r>
              <a:rPr dirty="0" sz="3000">
                <a:latin typeface="Cambria"/>
                <a:cs typeface="Cambria"/>
              </a:rPr>
              <a:t>no </a:t>
            </a:r>
            <a:r>
              <a:rPr dirty="0" sz="3000" spc="-5">
                <a:latin typeface="Cambria"/>
                <a:cs typeface="Cambria"/>
              </a:rPr>
              <a:t>longer </a:t>
            </a:r>
            <a:r>
              <a:rPr dirty="0" sz="3000">
                <a:latin typeface="Cambria"/>
                <a:cs typeface="Cambria"/>
              </a:rPr>
              <a:t>known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the  </a:t>
            </a:r>
            <a:r>
              <a:rPr dirty="0" sz="3000" spc="-15">
                <a:latin typeface="Cambria"/>
                <a:cs typeface="Cambria"/>
              </a:rPr>
              <a:t>program.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33882"/>
            <a:ext cx="8073390" cy="5313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5029" marR="182245" indent="-3227070">
              <a:lnSpc>
                <a:spcPct val="100000"/>
              </a:lnSpc>
              <a:spcBef>
                <a:spcPts val="100"/>
              </a:spcBef>
              <a:tabLst>
                <a:tab pos="977900" algn="l"/>
              </a:tabLst>
            </a:pPr>
            <a:r>
              <a:rPr dirty="0" sz="3200">
                <a:solidFill>
                  <a:srgbClr val="23B5A0"/>
                </a:solidFill>
                <a:latin typeface="Arial"/>
                <a:cs typeface="Arial"/>
              </a:rPr>
              <a:t>5.7	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Function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Call Stack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and Stack</a:t>
            </a:r>
            <a:r>
              <a:rPr dirty="0" sz="3200" spc="-60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Frames 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Of </a:t>
            </a:r>
            <a:r>
              <a:rPr dirty="0" sz="3200">
                <a:latin typeface="Cambria"/>
                <a:cs typeface="Cambria"/>
              </a:rPr>
              <a:t>course, </a:t>
            </a:r>
            <a:r>
              <a:rPr dirty="0" sz="3200" spc="-5">
                <a:latin typeface="Cambria"/>
                <a:cs typeface="Cambria"/>
              </a:rPr>
              <a:t>the amount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memory </a:t>
            </a:r>
            <a:r>
              <a:rPr dirty="0" sz="3200" spc="-10">
                <a:latin typeface="Cambria"/>
                <a:cs typeface="Cambria"/>
              </a:rPr>
              <a:t>in </a:t>
            </a:r>
            <a:r>
              <a:rPr dirty="0" sz="3200">
                <a:latin typeface="Cambria"/>
                <a:cs typeface="Cambria"/>
              </a:rPr>
              <a:t>a  </a:t>
            </a:r>
            <a:r>
              <a:rPr dirty="0" sz="3200" spc="-5">
                <a:latin typeface="Cambria"/>
                <a:cs typeface="Cambria"/>
              </a:rPr>
              <a:t>computer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-5">
                <a:latin typeface="Cambria"/>
                <a:cs typeface="Cambria"/>
              </a:rPr>
              <a:t>finite, </a:t>
            </a:r>
            <a:r>
              <a:rPr dirty="0" sz="3200">
                <a:latin typeface="Cambria"/>
                <a:cs typeface="Cambria"/>
              </a:rPr>
              <a:t>so </a:t>
            </a:r>
            <a:r>
              <a:rPr dirty="0" sz="3200" spc="-15">
                <a:latin typeface="Cambria"/>
                <a:cs typeface="Cambria"/>
              </a:rPr>
              <a:t>only </a:t>
            </a:r>
            <a:r>
              <a:rPr dirty="0" sz="3200">
                <a:latin typeface="Cambria"/>
                <a:cs typeface="Cambria"/>
              </a:rPr>
              <a:t>a certain </a:t>
            </a:r>
            <a:r>
              <a:rPr dirty="0" sz="3200" spc="-5">
                <a:latin typeface="Cambria"/>
                <a:cs typeface="Cambria"/>
              </a:rPr>
              <a:t>amount 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memory </a:t>
            </a:r>
            <a:r>
              <a:rPr dirty="0" sz="3200">
                <a:latin typeface="Cambria"/>
                <a:cs typeface="Cambria"/>
              </a:rPr>
              <a:t>can be </a:t>
            </a:r>
            <a:r>
              <a:rPr dirty="0" sz="3200" spc="-5">
                <a:latin typeface="Cambria"/>
                <a:cs typeface="Cambria"/>
              </a:rPr>
              <a:t>used </a:t>
            </a:r>
            <a:r>
              <a:rPr dirty="0" sz="3200" spc="-15">
                <a:latin typeface="Cambria"/>
                <a:cs typeface="Cambria"/>
              </a:rPr>
              <a:t>to store </a:t>
            </a:r>
            <a:r>
              <a:rPr dirty="0" sz="3200">
                <a:latin typeface="Cambria"/>
                <a:cs typeface="Cambria"/>
              </a:rPr>
              <a:t>stack </a:t>
            </a:r>
            <a:r>
              <a:rPr dirty="0" sz="3200" spc="-15">
                <a:latin typeface="Cambria"/>
                <a:cs typeface="Cambria"/>
              </a:rPr>
              <a:t>frames  </a:t>
            </a:r>
            <a:r>
              <a:rPr dirty="0" sz="3200">
                <a:latin typeface="Cambria"/>
                <a:cs typeface="Cambria"/>
              </a:rPr>
              <a:t>on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function call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stack.</a:t>
            </a:r>
            <a:endParaRPr sz="3200">
              <a:latin typeface="Cambria"/>
              <a:cs typeface="Cambria"/>
            </a:endParaRPr>
          </a:p>
          <a:p>
            <a:pPr marL="355600" marR="5162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If </a:t>
            </a:r>
            <a:r>
              <a:rPr dirty="0" sz="3200" spc="-15">
                <a:latin typeface="Cambria"/>
                <a:cs typeface="Cambria"/>
              </a:rPr>
              <a:t>more </a:t>
            </a:r>
            <a:r>
              <a:rPr dirty="0" sz="3200">
                <a:latin typeface="Cambria"/>
                <a:cs typeface="Cambria"/>
              </a:rPr>
              <a:t>function calls occur </a:t>
            </a:r>
            <a:r>
              <a:rPr dirty="0" sz="3200" spc="-5">
                <a:latin typeface="Cambria"/>
                <a:cs typeface="Cambria"/>
              </a:rPr>
              <a:t>than </a:t>
            </a:r>
            <a:r>
              <a:rPr dirty="0" sz="3200">
                <a:latin typeface="Cambria"/>
                <a:cs typeface="Cambria"/>
              </a:rPr>
              <a:t>can </a:t>
            </a:r>
            <a:r>
              <a:rPr dirty="0" sz="3200" spc="-30">
                <a:latin typeface="Cambria"/>
                <a:cs typeface="Cambria"/>
              </a:rPr>
              <a:t>have  </a:t>
            </a:r>
            <a:r>
              <a:rPr dirty="0" sz="3200" spc="-5">
                <a:latin typeface="Cambria"/>
                <a:cs typeface="Cambria"/>
              </a:rPr>
              <a:t>their </a:t>
            </a:r>
            <a:r>
              <a:rPr dirty="0" sz="3200">
                <a:latin typeface="Cambria"/>
                <a:cs typeface="Cambria"/>
              </a:rPr>
              <a:t>stack </a:t>
            </a:r>
            <a:r>
              <a:rPr dirty="0" sz="3200" spc="-15">
                <a:latin typeface="Cambria"/>
                <a:cs typeface="Cambria"/>
              </a:rPr>
              <a:t>frames </a:t>
            </a:r>
            <a:r>
              <a:rPr dirty="0" sz="3200" spc="-10">
                <a:latin typeface="Cambria"/>
                <a:cs typeface="Cambria"/>
              </a:rPr>
              <a:t>stored </a:t>
            </a:r>
            <a:r>
              <a:rPr dirty="0" sz="3200">
                <a:latin typeface="Cambria"/>
                <a:cs typeface="Cambria"/>
              </a:rPr>
              <a:t>on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function  call stack, a </a:t>
            </a:r>
            <a:r>
              <a:rPr dirty="0" sz="3200" spc="-15" i="1">
                <a:latin typeface="Cambria"/>
                <a:cs typeface="Cambria"/>
              </a:rPr>
              <a:t>fatal </a:t>
            </a:r>
            <a:r>
              <a:rPr dirty="0" sz="3200" spc="-15">
                <a:latin typeface="Cambria"/>
                <a:cs typeface="Cambria"/>
              </a:rPr>
              <a:t>error </a:t>
            </a:r>
            <a:r>
              <a:rPr dirty="0" sz="3200" spc="-5">
                <a:latin typeface="Cambria"/>
                <a:cs typeface="Cambria"/>
              </a:rPr>
              <a:t>known as </a:t>
            </a:r>
            <a:r>
              <a:rPr dirty="0" sz="3200">
                <a:latin typeface="Cambria"/>
                <a:cs typeface="Cambria"/>
              </a:rPr>
              <a:t>a </a:t>
            </a:r>
            <a:r>
              <a:rPr dirty="0" sz="3200">
                <a:solidFill>
                  <a:srgbClr val="0000FF"/>
                </a:solidFill>
                <a:latin typeface="Cambria"/>
                <a:cs typeface="Cambria"/>
              </a:rPr>
              <a:t>stack  </a:t>
            </a:r>
            <a:r>
              <a:rPr dirty="0" sz="3200" spc="-15">
                <a:solidFill>
                  <a:srgbClr val="0000FF"/>
                </a:solidFill>
                <a:latin typeface="Cambria"/>
                <a:cs typeface="Cambria"/>
              </a:rPr>
              <a:t>overflow</a:t>
            </a:r>
            <a:r>
              <a:rPr dirty="0" sz="3200" spc="-25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occurs.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14" y="333882"/>
            <a:ext cx="771969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9135" marR="5080" indent="-322707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dirty="0" sz="3200">
                <a:solidFill>
                  <a:srgbClr val="23B5A0"/>
                </a:solidFill>
              </a:rPr>
              <a:t>5.7	</a:t>
            </a:r>
            <a:r>
              <a:rPr dirty="0" sz="3200" spc="-5"/>
              <a:t>Function </a:t>
            </a:r>
            <a:r>
              <a:rPr dirty="0" sz="3200"/>
              <a:t>Call Stack </a:t>
            </a:r>
            <a:r>
              <a:rPr dirty="0" sz="3200" spc="-5"/>
              <a:t>and Stack</a:t>
            </a:r>
            <a:r>
              <a:rPr dirty="0" sz="3200" spc="-60"/>
              <a:t> </a:t>
            </a:r>
            <a:r>
              <a:rPr dirty="0" sz="3200" spc="-5"/>
              <a:t>Frames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31061"/>
            <a:ext cx="8053705" cy="4416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dirty="0" sz="3000" spc="-10" b="1" i="1">
                <a:latin typeface="Cambria"/>
                <a:cs typeface="Cambria"/>
              </a:rPr>
              <a:t>Function </a:t>
            </a:r>
            <a:r>
              <a:rPr dirty="0" sz="3000" spc="-20" b="1" i="1">
                <a:latin typeface="Cambria"/>
                <a:cs typeface="Cambria"/>
              </a:rPr>
              <a:t>Call </a:t>
            </a:r>
            <a:r>
              <a:rPr dirty="0" sz="3000" spc="-15" b="1" i="1">
                <a:latin typeface="Cambria"/>
                <a:cs typeface="Cambria"/>
              </a:rPr>
              <a:t>Stack </a:t>
            </a:r>
            <a:r>
              <a:rPr dirty="0" sz="3000" spc="-5" b="1" i="1">
                <a:latin typeface="Cambria"/>
                <a:cs typeface="Cambria"/>
              </a:rPr>
              <a:t>in</a:t>
            </a:r>
            <a:r>
              <a:rPr dirty="0" sz="3000" spc="60" b="1" i="1">
                <a:latin typeface="Cambria"/>
                <a:cs typeface="Cambria"/>
              </a:rPr>
              <a:t> </a:t>
            </a:r>
            <a:r>
              <a:rPr dirty="0" sz="3000" spc="-10" b="1" i="1">
                <a:latin typeface="Cambria"/>
                <a:cs typeface="Cambria"/>
              </a:rPr>
              <a:t>Action</a:t>
            </a:r>
            <a:endParaRPr sz="3000">
              <a:latin typeface="Cambria"/>
              <a:cs typeface="Cambria"/>
            </a:endParaRPr>
          </a:p>
          <a:p>
            <a:pPr marL="355600" marR="180340" indent="-342900">
              <a:lnSpc>
                <a:spcPct val="795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Now </a:t>
            </a:r>
            <a:r>
              <a:rPr dirty="0" sz="3000" spc="-5">
                <a:latin typeface="Cambria"/>
                <a:cs typeface="Cambria"/>
              </a:rPr>
              <a:t>let’s </a:t>
            </a:r>
            <a:r>
              <a:rPr dirty="0" sz="3000">
                <a:latin typeface="Cambria"/>
                <a:cs typeface="Cambria"/>
              </a:rPr>
              <a:t>consider how the call </a:t>
            </a:r>
            <a:r>
              <a:rPr dirty="0" sz="3000" spc="-5">
                <a:latin typeface="Cambria"/>
                <a:cs typeface="Cambria"/>
              </a:rPr>
              <a:t>stack</a:t>
            </a:r>
            <a:r>
              <a:rPr dirty="0" sz="3000" spc="-114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supports  the </a:t>
            </a:r>
            <a:r>
              <a:rPr dirty="0" sz="3000" spc="-5">
                <a:latin typeface="Cambria"/>
                <a:cs typeface="Cambria"/>
              </a:rPr>
              <a:t>operation </a:t>
            </a:r>
            <a:r>
              <a:rPr dirty="0" sz="3000">
                <a:latin typeface="Cambria"/>
                <a:cs typeface="Cambria"/>
              </a:rPr>
              <a:t>of a </a:t>
            </a:r>
            <a:r>
              <a:rPr dirty="0" sz="3000" spc="-10">
                <a:latin typeface="Cambria"/>
                <a:cs typeface="Cambria"/>
              </a:rPr>
              <a:t>square </a:t>
            </a:r>
            <a:r>
              <a:rPr dirty="0" sz="3000">
                <a:latin typeface="Cambria"/>
                <a:cs typeface="Cambria"/>
              </a:rPr>
              <a:t>function called </a:t>
            </a:r>
            <a:r>
              <a:rPr dirty="0" sz="3000" spc="-25">
                <a:latin typeface="Cambria"/>
                <a:cs typeface="Cambria"/>
              </a:rPr>
              <a:t>by  </a:t>
            </a:r>
            <a:r>
              <a:rPr dirty="0" sz="3000" spc="-5">
                <a:latin typeface="Consolas"/>
                <a:cs typeface="Consolas"/>
              </a:rPr>
              <a:t>main</a:t>
            </a:r>
            <a:endParaRPr sz="3000">
              <a:latin typeface="Consolas"/>
              <a:cs typeface="Consolas"/>
            </a:endParaRPr>
          </a:p>
          <a:p>
            <a:pPr marL="355600" marR="724535" indent="-342900">
              <a:lnSpc>
                <a:spcPts val="292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First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operating </a:t>
            </a:r>
            <a:r>
              <a:rPr dirty="0" sz="3000" spc="-15">
                <a:latin typeface="Cambria"/>
                <a:cs typeface="Cambria"/>
              </a:rPr>
              <a:t>system </a:t>
            </a:r>
            <a:r>
              <a:rPr dirty="0" sz="3000">
                <a:latin typeface="Cambria"/>
                <a:cs typeface="Cambria"/>
              </a:rPr>
              <a:t>calls </a:t>
            </a:r>
            <a:r>
              <a:rPr dirty="0" sz="3000" spc="-10">
                <a:latin typeface="Consolas"/>
                <a:cs typeface="Consolas"/>
              </a:rPr>
              <a:t>main</a:t>
            </a:r>
            <a:r>
              <a:rPr dirty="0" sz="3000" spc="-10">
                <a:latin typeface="Cambria"/>
                <a:cs typeface="Cambria"/>
              </a:rPr>
              <a:t>—this  </a:t>
            </a:r>
            <a:r>
              <a:rPr dirty="0" sz="3000" spc="-5">
                <a:latin typeface="Cambria"/>
                <a:cs typeface="Cambria"/>
              </a:rPr>
              <a:t>pushes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5">
                <a:latin typeface="Cambria"/>
                <a:cs typeface="Cambria"/>
              </a:rPr>
              <a:t>stack </a:t>
            </a:r>
            <a:r>
              <a:rPr dirty="0" sz="3000" spc="-15">
                <a:latin typeface="Cambria"/>
                <a:cs typeface="Cambria"/>
              </a:rPr>
              <a:t>frame </a:t>
            </a:r>
            <a:r>
              <a:rPr dirty="0" sz="3000" spc="-5">
                <a:latin typeface="Cambria"/>
                <a:cs typeface="Cambria"/>
              </a:rPr>
              <a:t>onto </a:t>
            </a:r>
            <a:r>
              <a:rPr dirty="0" sz="3000">
                <a:latin typeface="Cambria"/>
                <a:cs typeface="Cambria"/>
              </a:rPr>
              <a:t>the</a:t>
            </a:r>
            <a:r>
              <a:rPr dirty="0" sz="3000" spc="-5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stack.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stack </a:t>
            </a:r>
            <a:r>
              <a:rPr dirty="0" sz="3000" spc="-15">
                <a:latin typeface="Cambria"/>
                <a:cs typeface="Cambria"/>
              </a:rPr>
              <a:t>frame </a:t>
            </a:r>
            <a:r>
              <a:rPr dirty="0" sz="3000" spc="-5">
                <a:latin typeface="Cambria"/>
                <a:cs typeface="Cambria"/>
              </a:rPr>
              <a:t>tells </a:t>
            </a:r>
            <a:r>
              <a:rPr dirty="0" sz="2200" spc="-5">
                <a:latin typeface="Consolas"/>
                <a:cs typeface="Consolas"/>
              </a:rPr>
              <a:t>main </a:t>
            </a:r>
            <a:r>
              <a:rPr dirty="0" sz="3000" spc="-5">
                <a:latin typeface="Cambria"/>
                <a:cs typeface="Cambria"/>
              </a:rPr>
              <a:t>how </a:t>
            </a:r>
            <a:r>
              <a:rPr dirty="0" sz="3000" spc="-15">
                <a:latin typeface="Cambria"/>
                <a:cs typeface="Cambria"/>
              </a:rPr>
              <a:t>to </a:t>
            </a:r>
            <a:r>
              <a:rPr dirty="0" sz="3000" spc="-10">
                <a:latin typeface="Cambria"/>
                <a:cs typeface="Cambria"/>
              </a:rPr>
              <a:t>return to </a:t>
            </a:r>
            <a:r>
              <a:rPr dirty="0" sz="3000" spc="-5">
                <a:latin typeface="Cambria"/>
                <a:cs typeface="Cambria"/>
              </a:rPr>
              <a:t>the  operating </a:t>
            </a:r>
            <a:r>
              <a:rPr dirty="0" sz="3000" spc="-15">
                <a:latin typeface="Cambria"/>
                <a:cs typeface="Cambria"/>
              </a:rPr>
              <a:t>system </a:t>
            </a:r>
            <a:r>
              <a:rPr dirty="0" sz="3000" spc="-5">
                <a:latin typeface="Cambria"/>
                <a:cs typeface="Cambria"/>
              </a:rPr>
              <a:t>(i.e., </a:t>
            </a:r>
            <a:r>
              <a:rPr dirty="0" sz="3000" spc="-15">
                <a:latin typeface="Cambria"/>
                <a:cs typeface="Cambria"/>
              </a:rPr>
              <a:t>transfer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15">
                <a:latin typeface="Cambria"/>
                <a:cs typeface="Cambria"/>
              </a:rPr>
              <a:t>return  </a:t>
            </a:r>
            <a:r>
              <a:rPr dirty="0" sz="3000" spc="-10">
                <a:latin typeface="Cambria"/>
                <a:cs typeface="Cambria"/>
              </a:rPr>
              <a:t>address </a:t>
            </a:r>
            <a:r>
              <a:rPr dirty="0" sz="2200" spc="-5">
                <a:latin typeface="Consolas"/>
                <a:cs typeface="Consolas"/>
              </a:rPr>
              <a:t>R1</a:t>
            </a:r>
            <a:r>
              <a:rPr dirty="0" sz="3000" spc="-5">
                <a:latin typeface="Cambria"/>
                <a:cs typeface="Cambria"/>
              </a:rPr>
              <a:t>) </a:t>
            </a:r>
            <a:r>
              <a:rPr dirty="0" sz="3000">
                <a:latin typeface="Cambria"/>
                <a:cs typeface="Cambria"/>
              </a:rPr>
              <a:t>and </a:t>
            </a:r>
            <a:r>
              <a:rPr dirty="0" sz="3000" spc="-5">
                <a:latin typeface="Cambria"/>
                <a:cs typeface="Cambria"/>
              </a:rPr>
              <a:t>contains the </a:t>
            </a:r>
            <a:r>
              <a:rPr dirty="0" sz="3000" spc="-10">
                <a:latin typeface="Cambria"/>
                <a:cs typeface="Cambria"/>
              </a:rPr>
              <a:t>space </a:t>
            </a:r>
            <a:r>
              <a:rPr dirty="0" sz="3000" spc="-15">
                <a:latin typeface="Cambria"/>
                <a:cs typeface="Cambria"/>
              </a:rPr>
              <a:t>for </a:t>
            </a:r>
            <a:r>
              <a:rPr dirty="0" sz="3000" spc="-10">
                <a:latin typeface="Consolas"/>
                <a:cs typeface="Consolas"/>
              </a:rPr>
              <a:t>main</a:t>
            </a:r>
            <a:r>
              <a:rPr dirty="0" sz="3000" spc="-10">
                <a:latin typeface="Cambria"/>
                <a:cs typeface="Cambria"/>
              </a:rPr>
              <a:t>’s  </a:t>
            </a:r>
            <a:r>
              <a:rPr dirty="0" sz="3000" spc="-5">
                <a:latin typeface="Cambria"/>
                <a:cs typeface="Cambria"/>
              </a:rPr>
              <a:t>automatic </a:t>
            </a:r>
            <a:r>
              <a:rPr dirty="0" sz="3000" spc="-15">
                <a:latin typeface="Cambria"/>
                <a:cs typeface="Cambria"/>
              </a:rPr>
              <a:t>variable </a:t>
            </a:r>
            <a:r>
              <a:rPr dirty="0" sz="3000" spc="-5">
                <a:latin typeface="Cambria"/>
                <a:cs typeface="Cambria"/>
              </a:rPr>
              <a:t>(i.e., a, which </a:t>
            </a:r>
            <a:r>
              <a:rPr dirty="0" sz="3000">
                <a:latin typeface="Cambria"/>
                <a:cs typeface="Cambria"/>
              </a:rPr>
              <a:t>is initialized</a:t>
            </a:r>
            <a:r>
              <a:rPr dirty="0" sz="3000" spc="10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to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2880"/>
              </a:lnSpc>
            </a:pPr>
            <a:r>
              <a:rPr dirty="0" sz="2200">
                <a:latin typeface="Consolas"/>
                <a:cs typeface="Consolas"/>
              </a:rPr>
              <a:t>10</a:t>
            </a:r>
            <a:r>
              <a:rPr dirty="0" sz="3000">
                <a:latin typeface="Cambria"/>
                <a:cs typeface="Cambria"/>
              </a:rPr>
              <a:t>).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5646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78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14" y="333882"/>
            <a:ext cx="771969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9135" marR="5080" indent="-322707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dirty="0" sz="3200">
                <a:solidFill>
                  <a:srgbClr val="23B5A0"/>
                </a:solidFill>
              </a:rPr>
              <a:t>5.7	</a:t>
            </a:r>
            <a:r>
              <a:rPr dirty="0" sz="3200" spc="-5"/>
              <a:t>Function </a:t>
            </a:r>
            <a:r>
              <a:rPr dirty="0" sz="3200"/>
              <a:t>Call Stack </a:t>
            </a:r>
            <a:r>
              <a:rPr dirty="0" sz="3200" spc="-5"/>
              <a:t>and Stack</a:t>
            </a:r>
            <a:r>
              <a:rPr dirty="0" sz="3200" spc="-60"/>
              <a:t> </a:t>
            </a:r>
            <a:r>
              <a:rPr dirty="0" sz="3200" spc="-5"/>
              <a:t>Frames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15567"/>
            <a:ext cx="7986395" cy="3183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61594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mbria"/>
                <a:cs typeface="Cambria"/>
              </a:rPr>
              <a:t>Function </a:t>
            </a:r>
            <a:r>
              <a:rPr dirty="0" sz="2800" spc="-10">
                <a:latin typeface="Consolas"/>
                <a:cs typeface="Consolas"/>
              </a:rPr>
              <a:t>main</a:t>
            </a:r>
            <a:r>
              <a:rPr dirty="0" sz="2800" spc="-10">
                <a:latin typeface="Cambria"/>
                <a:cs typeface="Cambria"/>
              </a:rPr>
              <a:t>—before returning </a:t>
            </a:r>
            <a:r>
              <a:rPr dirty="0" sz="2800" spc="-15">
                <a:latin typeface="Cambria"/>
                <a:cs typeface="Cambria"/>
              </a:rPr>
              <a:t>to </a:t>
            </a:r>
            <a:r>
              <a:rPr dirty="0" sz="2800" spc="-10">
                <a:latin typeface="Cambria"/>
                <a:cs typeface="Cambria"/>
              </a:rPr>
              <a:t>the operating  </a:t>
            </a:r>
            <a:r>
              <a:rPr dirty="0" sz="2800" spc="-15">
                <a:latin typeface="Cambria"/>
                <a:cs typeface="Cambria"/>
              </a:rPr>
              <a:t>system—now </a:t>
            </a:r>
            <a:r>
              <a:rPr dirty="0" sz="2800" spc="-5">
                <a:latin typeface="Cambria"/>
                <a:cs typeface="Cambria"/>
              </a:rPr>
              <a:t>calls function</a:t>
            </a:r>
            <a:r>
              <a:rPr dirty="0" sz="2800" spc="20">
                <a:latin typeface="Cambria"/>
                <a:cs typeface="Cambria"/>
              </a:rPr>
              <a:t> </a:t>
            </a:r>
            <a:r>
              <a:rPr dirty="0" sz="2800" spc="-10">
                <a:latin typeface="Consolas"/>
                <a:cs typeface="Consolas"/>
              </a:rPr>
              <a:t>square</a:t>
            </a:r>
            <a:endParaRPr sz="2800">
              <a:latin typeface="Consolas"/>
              <a:cs typeface="Consolas"/>
            </a:endParaRPr>
          </a:p>
          <a:p>
            <a:pPr marL="355600" marR="5080" indent="-342900">
              <a:lnSpc>
                <a:spcPct val="1022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mbria"/>
                <a:cs typeface="Cambria"/>
              </a:rPr>
              <a:t>This causes a </a:t>
            </a:r>
            <a:r>
              <a:rPr dirty="0" sz="2800">
                <a:latin typeface="Cambria"/>
                <a:cs typeface="Cambria"/>
              </a:rPr>
              <a:t>stack </a:t>
            </a:r>
            <a:r>
              <a:rPr dirty="0" sz="2800" spc="-15">
                <a:latin typeface="Cambria"/>
                <a:cs typeface="Cambria"/>
              </a:rPr>
              <a:t>frame for </a:t>
            </a:r>
            <a:r>
              <a:rPr dirty="0" sz="2800" spc="-5">
                <a:latin typeface="Consolas"/>
                <a:cs typeface="Consolas"/>
              </a:rPr>
              <a:t>square</a:t>
            </a:r>
            <a:r>
              <a:rPr dirty="0" sz="2800" spc="-930">
                <a:latin typeface="Consolas"/>
                <a:cs typeface="Consolas"/>
              </a:rPr>
              <a:t> </a:t>
            </a:r>
            <a:r>
              <a:rPr dirty="0" sz="2800" spc="-15">
                <a:latin typeface="Cambria"/>
                <a:cs typeface="Cambria"/>
              </a:rPr>
              <a:t>to </a:t>
            </a:r>
            <a:r>
              <a:rPr dirty="0" sz="2800" spc="-5">
                <a:latin typeface="Cambria"/>
                <a:cs typeface="Cambria"/>
              </a:rPr>
              <a:t>be pushed  </a:t>
            </a:r>
            <a:r>
              <a:rPr dirty="0" sz="2800" spc="-10">
                <a:latin typeface="Cambria"/>
                <a:cs typeface="Cambria"/>
              </a:rPr>
              <a:t>onto </a:t>
            </a:r>
            <a:r>
              <a:rPr dirty="0" sz="2800" spc="-5">
                <a:latin typeface="Cambria"/>
                <a:cs typeface="Cambria"/>
              </a:rPr>
              <a:t>the function call stack (Fig.</a:t>
            </a:r>
            <a:r>
              <a:rPr dirty="0" sz="2800" spc="4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5.8).</a:t>
            </a:r>
            <a:endParaRPr sz="2800">
              <a:latin typeface="Cambria"/>
              <a:cs typeface="Cambria"/>
            </a:endParaRPr>
          </a:p>
          <a:p>
            <a:pPr marL="355600" marR="107314" indent="-342900">
              <a:lnSpc>
                <a:spcPct val="99000"/>
              </a:lnSpc>
              <a:spcBef>
                <a:spcPts val="705"/>
              </a:spcBef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dirty="0"/>
              <a:t>	</a:t>
            </a:r>
            <a:r>
              <a:rPr dirty="0" sz="2800" spc="-5">
                <a:latin typeface="Cambria"/>
                <a:cs typeface="Cambria"/>
              </a:rPr>
              <a:t>This stack </a:t>
            </a:r>
            <a:r>
              <a:rPr dirty="0" sz="2800" spc="-15">
                <a:latin typeface="Cambria"/>
                <a:cs typeface="Cambria"/>
              </a:rPr>
              <a:t>frame </a:t>
            </a:r>
            <a:r>
              <a:rPr dirty="0" sz="2800" spc="-5">
                <a:latin typeface="Cambria"/>
                <a:cs typeface="Cambria"/>
              </a:rPr>
              <a:t>contains </a:t>
            </a:r>
            <a:r>
              <a:rPr dirty="0" sz="2800" spc="-10">
                <a:latin typeface="Cambria"/>
                <a:cs typeface="Cambria"/>
              </a:rPr>
              <a:t>the return </a:t>
            </a:r>
            <a:r>
              <a:rPr dirty="0" sz="2800" spc="-15">
                <a:latin typeface="Cambria"/>
                <a:cs typeface="Cambria"/>
              </a:rPr>
              <a:t>address </a:t>
            </a:r>
            <a:r>
              <a:rPr dirty="0" sz="2800" spc="-10">
                <a:latin typeface="Cambria"/>
                <a:cs typeface="Cambria"/>
              </a:rPr>
              <a:t>that  </a:t>
            </a:r>
            <a:r>
              <a:rPr dirty="0" sz="2800" spc="-5">
                <a:latin typeface="Consolas"/>
                <a:cs typeface="Consolas"/>
              </a:rPr>
              <a:t>square</a:t>
            </a:r>
            <a:r>
              <a:rPr dirty="0" sz="2800" spc="-935">
                <a:latin typeface="Consolas"/>
                <a:cs typeface="Consolas"/>
              </a:rPr>
              <a:t> </a:t>
            </a:r>
            <a:r>
              <a:rPr dirty="0" sz="2800" spc="-5">
                <a:latin typeface="Cambria"/>
                <a:cs typeface="Cambria"/>
              </a:rPr>
              <a:t>needs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to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return</a:t>
            </a:r>
            <a:r>
              <a:rPr dirty="0" sz="2800" spc="15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to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onsolas"/>
                <a:cs typeface="Consolas"/>
              </a:rPr>
              <a:t>main</a:t>
            </a:r>
            <a:r>
              <a:rPr dirty="0" sz="2800" spc="-919">
                <a:latin typeface="Consolas"/>
                <a:cs typeface="Consolas"/>
              </a:rPr>
              <a:t> </a:t>
            </a:r>
            <a:r>
              <a:rPr dirty="0" sz="2800" spc="-5">
                <a:latin typeface="Cambria"/>
                <a:cs typeface="Cambria"/>
              </a:rPr>
              <a:t>(i.e.,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onsolas"/>
                <a:cs typeface="Consolas"/>
              </a:rPr>
              <a:t>R2</a:t>
            </a:r>
            <a:r>
              <a:rPr dirty="0" sz="2800" spc="-5">
                <a:latin typeface="Cambria"/>
                <a:cs typeface="Cambria"/>
              </a:rPr>
              <a:t>)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and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the  </a:t>
            </a:r>
            <a:r>
              <a:rPr dirty="0" sz="2800" spc="-5">
                <a:latin typeface="Cambria"/>
                <a:cs typeface="Cambria"/>
              </a:rPr>
              <a:t>memory </a:t>
            </a:r>
            <a:r>
              <a:rPr dirty="0" sz="2800" spc="-15">
                <a:latin typeface="Cambria"/>
                <a:cs typeface="Cambria"/>
              </a:rPr>
              <a:t>for </a:t>
            </a:r>
            <a:r>
              <a:rPr dirty="0" sz="2800" spc="-5">
                <a:latin typeface="Consolas"/>
                <a:cs typeface="Consolas"/>
              </a:rPr>
              <a:t>square</a:t>
            </a:r>
            <a:r>
              <a:rPr dirty="0" sz="2800" spc="-5">
                <a:latin typeface="Cambria"/>
                <a:cs typeface="Cambria"/>
              </a:rPr>
              <a:t>’s </a:t>
            </a:r>
            <a:r>
              <a:rPr dirty="0" sz="2800" spc="-10">
                <a:latin typeface="Cambria"/>
                <a:cs typeface="Cambria"/>
              </a:rPr>
              <a:t>automatic </a:t>
            </a:r>
            <a:r>
              <a:rPr dirty="0" sz="2800" spc="-15">
                <a:latin typeface="Cambria"/>
                <a:cs typeface="Cambria"/>
              </a:rPr>
              <a:t>variable </a:t>
            </a:r>
            <a:r>
              <a:rPr dirty="0" sz="2800" spc="-5">
                <a:latin typeface="Cambria"/>
                <a:cs typeface="Cambria"/>
              </a:rPr>
              <a:t>(i.e.,</a:t>
            </a:r>
            <a:r>
              <a:rPr dirty="0" sz="2800" spc="50">
                <a:latin typeface="Cambria"/>
                <a:cs typeface="Cambria"/>
              </a:rPr>
              <a:t> </a:t>
            </a:r>
            <a:r>
              <a:rPr dirty="0" sz="2800" spc="-5">
                <a:latin typeface="Consolas"/>
                <a:cs typeface="Consolas"/>
              </a:rPr>
              <a:t>x</a:t>
            </a:r>
            <a:r>
              <a:rPr dirty="0" sz="2800" spc="-5">
                <a:latin typeface="Cambria"/>
                <a:cs typeface="Cambria"/>
              </a:rPr>
              <a:t>).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79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106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1981" y="6465214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5570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31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5112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14" y="333882"/>
            <a:ext cx="771969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9135" marR="5080" indent="-322707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dirty="0" sz="3200">
                <a:solidFill>
                  <a:srgbClr val="23B5A0"/>
                </a:solidFill>
              </a:rPr>
              <a:t>5.7	</a:t>
            </a:r>
            <a:r>
              <a:rPr dirty="0" sz="3200" spc="-5"/>
              <a:t>Function </a:t>
            </a:r>
            <a:r>
              <a:rPr dirty="0" sz="3200"/>
              <a:t>Call Stack </a:t>
            </a:r>
            <a:r>
              <a:rPr dirty="0" sz="3200" spc="-5"/>
              <a:t>and Stack</a:t>
            </a:r>
            <a:r>
              <a:rPr dirty="0" sz="3200" spc="-60"/>
              <a:t> </a:t>
            </a:r>
            <a:r>
              <a:rPr dirty="0" sz="3200" spc="-5"/>
              <a:t>Frames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72895"/>
            <a:ext cx="8039100" cy="422084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mbria"/>
                <a:cs typeface="Cambria"/>
              </a:rPr>
              <a:t>After </a:t>
            </a:r>
            <a:r>
              <a:rPr dirty="0" sz="2400">
                <a:latin typeface="Consolas"/>
                <a:cs typeface="Consolas"/>
              </a:rPr>
              <a:t>square </a:t>
            </a:r>
            <a:r>
              <a:rPr dirty="0" sz="3200" spc="-5">
                <a:latin typeface="Cambria"/>
                <a:cs typeface="Cambria"/>
              </a:rPr>
              <a:t>calculates the </a:t>
            </a:r>
            <a:r>
              <a:rPr dirty="0" sz="3200" spc="-10">
                <a:latin typeface="Cambria"/>
                <a:cs typeface="Cambria"/>
              </a:rPr>
              <a:t>square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its  </a:t>
            </a:r>
            <a:r>
              <a:rPr dirty="0" sz="3200">
                <a:latin typeface="Cambria"/>
                <a:cs typeface="Cambria"/>
              </a:rPr>
              <a:t>argument, it </a:t>
            </a:r>
            <a:r>
              <a:rPr dirty="0" sz="3200" spc="-5">
                <a:latin typeface="Cambria"/>
                <a:cs typeface="Cambria"/>
              </a:rPr>
              <a:t>needs </a:t>
            </a:r>
            <a:r>
              <a:rPr dirty="0" sz="3200" spc="-20">
                <a:latin typeface="Cambria"/>
                <a:cs typeface="Cambria"/>
              </a:rPr>
              <a:t>to </a:t>
            </a:r>
            <a:r>
              <a:rPr dirty="0" sz="3200" spc="-10">
                <a:latin typeface="Cambria"/>
                <a:cs typeface="Cambria"/>
              </a:rPr>
              <a:t>return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2400">
                <a:latin typeface="Consolas"/>
                <a:cs typeface="Consolas"/>
              </a:rPr>
              <a:t>main</a:t>
            </a:r>
            <a:r>
              <a:rPr dirty="0" sz="3200">
                <a:latin typeface="Cambria"/>
                <a:cs typeface="Cambria"/>
              </a:rPr>
              <a:t>—and </a:t>
            </a:r>
            <a:r>
              <a:rPr dirty="0" sz="3200" spc="-5">
                <a:latin typeface="Cambria"/>
                <a:cs typeface="Cambria"/>
              </a:rPr>
              <a:t>no  longer needs the memory </a:t>
            </a:r>
            <a:r>
              <a:rPr dirty="0" sz="3200" spc="-15">
                <a:latin typeface="Cambria"/>
                <a:cs typeface="Cambria"/>
              </a:rPr>
              <a:t>for </a:t>
            </a:r>
            <a:r>
              <a:rPr dirty="0" sz="3200" spc="-5">
                <a:latin typeface="Cambria"/>
                <a:cs typeface="Cambria"/>
              </a:rPr>
              <a:t>its automatic  </a:t>
            </a:r>
            <a:r>
              <a:rPr dirty="0" sz="3200" spc="-15">
                <a:latin typeface="Cambria"/>
                <a:cs typeface="Cambria"/>
              </a:rPr>
              <a:t>variable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2400">
                <a:latin typeface="Consolas"/>
                <a:cs typeface="Consolas"/>
              </a:rPr>
              <a:t>x</a:t>
            </a:r>
            <a:r>
              <a:rPr dirty="0" sz="320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algn="just" marL="355600" marR="639445" indent="-342900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So the </a:t>
            </a:r>
            <a:r>
              <a:rPr dirty="0" sz="3200">
                <a:latin typeface="Cambria"/>
                <a:cs typeface="Cambria"/>
              </a:rPr>
              <a:t>stack is </a:t>
            </a:r>
            <a:r>
              <a:rPr dirty="0" sz="3200" spc="-10">
                <a:latin typeface="Cambria"/>
                <a:cs typeface="Cambria"/>
              </a:rPr>
              <a:t>popped—giving </a:t>
            </a:r>
            <a:r>
              <a:rPr dirty="0" sz="2400">
                <a:latin typeface="Consolas"/>
                <a:cs typeface="Consolas"/>
              </a:rPr>
              <a:t>square</a:t>
            </a:r>
            <a:r>
              <a:rPr dirty="0" sz="2400" spc="-819">
                <a:latin typeface="Consolas"/>
                <a:cs typeface="Consolas"/>
              </a:rPr>
              <a:t> </a:t>
            </a:r>
            <a:r>
              <a:rPr dirty="0" sz="3200" spc="-5">
                <a:latin typeface="Cambria"/>
                <a:cs typeface="Cambria"/>
              </a:rPr>
              <a:t>the  </a:t>
            </a:r>
            <a:r>
              <a:rPr dirty="0" sz="3200" spc="-10">
                <a:latin typeface="Cambria"/>
                <a:cs typeface="Cambria"/>
              </a:rPr>
              <a:t>return </a:t>
            </a:r>
            <a:r>
              <a:rPr dirty="0" sz="3200" spc="-5">
                <a:latin typeface="Cambria"/>
                <a:cs typeface="Cambria"/>
              </a:rPr>
              <a:t>location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2400">
                <a:latin typeface="Consolas"/>
                <a:cs typeface="Consolas"/>
              </a:rPr>
              <a:t>main</a:t>
            </a:r>
            <a:r>
              <a:rPr dirty="0" sz="2400" spc="-810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(i.e., </a:t>
            </a:r>
            <a:r>
              <a:rPr dirty="0" sz="2400">
                <a:latin typeface="Consolas"/>
                <a:cs typeface="Consolas"/>
              </a:rPr>
              <a:t>R2</a:t>
            </a:r>
            <a:r>
              <a:rPr dirty="0" sz="3200">
                <a:latin typeface="Cambria"/>
                <a:cs typeface="Cambria"/>
              </a:rPr>
              <a:t>) and losing  </a:t>
            </a:r>
            <a:r>
              <a:rPr dirty="0" sz="2400" spc="-5">
                <a:latin typeface="Consolas"/>
                <a:cs typeface="Consolas"/>
              </a:rPr>
              <a:t>square</a:t>
            </a:r>
            <a:r>
              <a:rPr dirty="0" sz="3200" spc="-5">
                <a:latin typeface="Cambria"/>
                <a:cs typeface="Cambria"/>
              </a:rPr>
              <a:t>’s automatic</a:t>
            </a:r>
            <a:r>
              <a:rPr dirty="0" sz="3200" spc="2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variable.</a:t>
            </a:r>
            <a:endParaRPr sz="3200">
              <a:latin typeface="Cambria"/>
              <a:cs typeface="Cambria"/>
            </a:endParaRPr>
          </a:p>
          <a:p>
            <a:pPr marL="355600" indent="-342900">
              <a:lnSpc>
                <a:spcPts val="365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mbria"/>
                <a:cs typeface="Cambria"/>
              </a:rPr>
              <a:t>Figure </a:t>
            </a:r>
            <a:r>
              <a:rPr dirty="0" sz="3200">
                <a:latin typeface="Cambria"/>
                <a:cs typeface="Cambria"/>
              </a:rPr>
              <a:t>5.9 </a:t>
            </a:r>
            <a:r>
              <a:rPr dirty="0" sz="3200" spc="-5">
                <a:latin typeface="Cambria"/>
                <a:cs typeface="Cambria"/>
              </a:rPr>
              <a:t>shows the </a:t>
            </a:r>
            <a:r>
              <a:rPr dirty="0" sz="3200">
                <a:latin typeface="Cambria"/>
                <a:cs typeface="Cambria"/>
              </a:rPr>
              <a:t>function call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stack</a:t>
            </a:r>
            <a:endParaRPr sz="3200">
              <a:latin typeface="Cambria"/>
              <a:cs typeface="Cambria"/>
            </a:endParaRPr>
          </a:p>
          <a:p>
            <a:pPr marL="355600">
              <a:lnSpc>
                <a:spcPts val="3650"/>
              </a:lnSpc>
            </a:pPr>
            <a:r>
              <a:rPr dirty="0" sz="3200" spc="-10">
                <a:latin typeface="Cambria"/>
                <a:cs typeface="Cambria"/>
              </a:rPr>
              <a:t>after </a:t>
            </a:r>
            <a:r>
              <a:rPr dirty="0" sz="3200" spc="-5">
                <a:latin typeface="Cambria"/>
                <a:cs typeface="Cambria"/>
              </a:rPr>
              <a:t>square’s </a:t>
            </a:r>
            <a:r>
              <a:rPr dirty="0" sz="3200">
                <a:latin typeface="Cambria"/>
                <a:cs typeface="Cambria"/>
              </a:rPr>
              <a:t>stack </a:t>
            </a:r>
            <a:r>
              <a:rPr dirty="0" sz="3200" spc="-15">
                <a:latin typeface="Cambria"/>
                <a:cs typeface="Cambria"/>
              </a:rPr>
              <a:t>frame </a:t>
            </a:r>
            <a:r>
              <a:rPr dirty="0" sz="3200">
                <a:latin typeface="Cambria"/>
                <a:cs typeface="Cambria"/>
              </a:rPr>
              <a:t>has </a:t>
            </a:r>
            <a:r>
              <a:rPr dirty="0" sz="3200" spc="-5">
                <a:latin typeface="Cambria"/>
                <a:cs typeface="Cambria"/>
              </a:rPr>
              <a:t>been </a:t>
            </a:r>
            <a:r>
              <a:rPr dirty="0" sz="3200">
                <a:latin typeface="Cambria"/>
                <a:cs typeface="Cambria"/>
              </a:rPr>
              <a:t>popped.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177" y="6323482"/>
            <a:ext cx="40849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Lucida Sans Unicode"/>
                <a:cs typeface="Lucida Sans Unicode"/>
              </a:rPr>
              <a:t>©2016 Pearson Education, Inc., Hoboken, </a:t>
            </a:r>
            <a:r>
              <a:rPr dirty="0" sz="1200">
                <a:latin typeface="Lucida Sans Unicode"/>
                <a:cs typeface="Lucida Sans Unicode"/>
              </a:rPr>
              <a:t>NJ. All </a:t>
            </a:r>
            <a:r>
              <a:rPr dirty="0" sz="1200" spc="-5">
                <a:latin typeface="Lucida Sans Unicode"/>
                <a:cs typeface="Lucida Sans Unicode"/>
              </a:rPr>
              <a:t>rights  reserved.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5951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114" y="333882"/>
            <a:ext cx="771969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9135" marR="5080" indent="-322707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dirty="0" sz="3200">
                <a:solidFill>
                  <a:srgbClr val="23B5A0"/>
                </a:solidFill>
              </a:rPr>
              <a:t>5.7	</a:t>
            </a:r>
            <a:r>
              <a:rPr dirty="0" sz="3200" spc="-5"/>
              <a:t>Function </a:t>
            </a:r>
            <a:r>
              <a:rPr dirty="0" sz="3200"/>
              <a:t>Call Stack </a:t>
            </a:r>
            <a:r>
              <a:rPr dirty="0" sz="3200" spc="-5"/>
              <a:t>and Stack</a:t>
            </a:r>
            <a:r>
              <a:rPr dirty="0" sz="3200" spc="-60"/>
              <a:t> </a:t>
            </a:r>
            <a:r>
              <a:rPr dirty="0" sz="3200" spc="-5"/>
              <a:t>Frames 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14042"/>
            <a:ext cx="8024495" cy="378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0560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mbria"/>
                <a:cs typeface="Cambria"/>
              </a:rPr>
              <a:t>Function </a:t>
            </a:r>
            <a:r>
              <a:rPr dirty="0" sz="3000" spc="-10">
                <a:latin typeface="Consolas"/>
                <a:cs typeface="Consolas"/>
              </a:rPr>
              <a:t>main</a:t>
            </a:r>
            <a:r>
              <a:rPr dirty="0" sz="3000" spc="-994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now </a:t>
            </a:r>
            <a:r>
              <a:rPr dirty="0" sz="3000" spc="-15">
                <a:latin typeface="Cambria"/>
                <a:cs typeface="Cambria"/>
              </a:rPr>
              <a:t>displays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result </a:t>
            </a:r>
            <a:r>
              <a:rPr dirty="0" sz="3000">
                <a:latin typeface="Cambria"/>
                <a:cs typeface="Cambria"/>
              </a:rPr>
              <a:t>of  calling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 spc="-10">
                <a:latin typeface="Consolas"/>
                <a:cs typeface="Consolas"/>
              </a:rPr>
              <a:t>square</a:t>
            </a:r>
            <a:endParaRPr sz="3000">
              <a:latin typeface="Consolas"/>
              <a:cs typeface="Consolas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mbria"/>
                <a:cs typeface="Cambria"/>
              </a:rPr>
              <a:t>Reaching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>
                <a:latin typeface="Cambria"/>
                <a:cs typeface="Cambria"/>
              </a:rPr>
              <a:t>closing </a:t>
            </a:r>
            <a:r>
              <a:rPr dirty="0" sz="3000" spc="-5">
                <a:latin typeface="Cambria"/>
                <a:cs typeface="Cambria"/>
              </a:rPr>
              <a:t>right </a:t>
            </a:r>
            <a:r>
              <a:rPr dirty="0" sz="3000" spc="-15">
                <a:latin typeface="Cambria"/>
                <a:cs typeface="Cambria"/>
              </a:rPr>
              <a:t>brace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5">
                <a:latin typeface="Cambria"/>
                <a:cs typeface="Cambria"/>
              </a:rPr>
              <a:t>main </a:t>
            </a:r>
            <a:r>
              <a:rPr dirty="0" sz="3000">
                <a:latin typeface="Cambria"/>
                <a:cs typeface="Cambria"/>
              </a:rPr>
              <a:t>causes  its stack </a:t>
            </a:r>
            <a:r>
              <a:rPr dirty="0" sz="3000" spc="-15">
                <a:latin typeface="Cambria"/>
                <a:cs typeface="Cambria"/>
              </a:rPr>
              <a:t>frame </a:t>
            </a:r>
            <a:r>
              <a:rPr dirty="0" sz="3000" spc="-5">
                <a:latin typeface="Cambria"/>
                <a:cs typeface="Cambria"/>
              </a:rPr>
              <a:t>to be popped </a:t>
            </a:r>
            <a:r>
              <a:rPr dirty="0" sz="3000" spc="-15">
                <a:latin typeface="Cambria"/>
                <a:cs typeface="Cambria"/>
              </a:rPr>
              <a:t>from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ambria"/>
                <a:cs typeface="Cambria"/>
              </a:rPr>
              <a:t>stack,  </a:t>
            </a:r>
            <a:r>
              <a:rPr dirty="0" sz="3000" spc="-25">
                <a:latin typeface="Cambria"/>
                <a:cs typeface="Cambria"/>
              </a:rPr>
              <a:t>gives </a:t>
            </a:r>
            <a:r>
              <a:rPr dirty="0" sz="3000" spc="-10">
                <a:latin typeface="Consolas"/>
                <a:cs typeface="Consolas"/>
              </a:rPr>
              <a:t>main</a:t>
            </a:r>
            <a:r>
              <a:rPr dirty="0" sz="3000" spc="-980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address </a:t>
            </a:r>
            <a:r>
              <a:rPr dirty="0" sz="3000">
                <a:latin typeface="Cambria"/>
                <a:cs typeface="Cambria"/>
              </a:rPr>
              <a:t>it needs </a:t>
            </a:r>
            <a:r>
              <a:rPr dirty="0" sz="3000" spc="-15">
                <a:latin typeface="Cambria"/>
                <a:cs typeface="Cambria"/>
              </a:rPr>
              <a:t>to return </a:t>
            </a:r>
            <a:r>
              <a:rPr dirty="0" sz="3000" spc="-5">
                <a:latin typeface="Cambria"/>
                <a:cs typeface="Cambria"/>
              </a:rPr>
              <a:t>to </a:t>
            </a:r>
            <a:r>
              <a:rPr dirty="0" sz="3000">
                <a:latin typeface="Cambria"/>
                <a:cs typeface="Cambria"/>
              </a:rPr>
              <a:t>the  </a:t>
            </a:r>
            <a:r>
              <a:rPr dirty="0" sz="3000" spc="-5">
                <a:latin typeface="Cambria"/>
                <a:cs typeface="Cambria"/>
              </a:rPr>
              <a:t>operating </a:t>
            </a:r>
            <a:r>
              <a:rPr dirty="0" sz="3000" spc="-15">
                <a:latin typeface="Cambria"/>
                <a:cs typeface="Cambria"/>
              </a:rPr>
              <a:t>system </a:t>
            </a:r>
            <a:r>
              <a:rPr dirty="0" sz="3000" spc="-5">
                <a:latin typeface="Cambria"/>
                <a:cs typeface="Cambria"/>
              </a:rPr>
              <a:t>(i.e., </a:t>
            </a:r>
            <a:r>
              <a:rPr dirty="0" sz="3000" spc="-5">
                <a:latin typeface="Consolas"/>
                <a:cs typeface="Consolas"/>
              </a:rPr>
              <a:t>R1 </a:t>
            </a:r>
            <a:r>
              <a:rPr dirty="0" sz="3000">
                <a:latin typeface="Cambria"/>
                <a:cs typeface="Cambria"/>
              </a:rPr>
              <a:t>in </a:t>
            </a:r>
            <a:r>
              <a:rPr dirty="0" sz="3000" spc="-5">
                <a:latin typeface="Cambria"/>
                <a:cs typeface="Cambria"/>
              </a:rPr>
              <a:t>Fig. 5.7) and  </a:t>
            </a:r>
            <a:r>
              <a:rPr dirty="0" sz="3000">
                <a:latin typeface="Cambria"/>
                <a:cs typeface="Cambria"/>
              </a:rPr>
              <a:t>causes the </a:t>
            </a:r>
            <a:r>
              <a:rPr dirty="0" sz="3000" spc="-5">
                <a:latin typeface="Cambria"/>
                <a:cs typeface="Cambria"/>
              </a:rPr>
              <a:t>memory </a:t>
            </a:r>
            <a:r>
              <a:rPr dirty="0" sz="3000" spc="-15">
                <a:latin typeface="Cambria"/>
                <a:cs typeface="Cambria"/>
              </a:rPr>
              <a:t>for </a:t>
            </a:r>
            <a:r>
              <a:rPr dirty="0" sz="3000" spc="-10">
                <a:latin typeface="Consolas"/>
                <a:cs typeface="Consolas"/>
              </a:rPr>
              <a:t>main</a:t>
            </a:r>
            <a:r>
              <a:rPr dirty="0" sz="3000" spc="-10">
                <a:latin typeface="Cambria"/>
                <a:cs typeface="Cambria"/>
              </a:rPr>
              <a:t>’s </a:t>
            </a:r>
            <a:r>
              <a:rPr dirty="0" sz="3000" spc="-5">
                <a:latin typeface="Cambria"/>
                <a:cs typeface="Cambria"/>
              </a:rPr>
              <a:t>automatic  </a:t>
            </a:r>
            <a:r>
              <a:rPr dirty="0" sz="3000" spc="-15">
                <a:latin typeface="Cambria"/>
                <a:cs typeface="Cambria"/>
              </a:rPr>
              <a:t>variable </a:t>
            </a:r>
            <a:r>
              <a:rPr dirty="0" sz="3000">
                <a:latin typeface="Cambria"/>
                <a:cs typeface="Cambria"/>
              </a:rPr>
              <a:t>(i.e., </a:t>
            </a:r>
            <a:r>
              <a:rPr dirty="0" sz="3000" spc="-5">
                <a:latin typeface="Cambria"/>
                <a:cs typeface="Cambria"/>
              </a:rPr>
              <a:t>a)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become</a:t>
            </a:r>
            <a:r>
              <a:rPr dirty="0" sz="3000" spc="15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unavailable.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929" y="547242"/>
            <a:ext cx="2642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5">
                <a:solidFill>
                  <a:srgbClr val="23B5A0"/>
                </a:solidFill>
              </a:rPr>
              <a:t>5.8</a:t>
            </a:r>
            <a:r>
              <a:rPr dirty="0" spc="-5">
                <a:solidFill>
                  <a:srgbClr val="23B5A0"/>
                </a:solidFill>
              </a:rPr>
              <a:t>	</a:t>
            </a:r>
            <a:r>
              <a:rPr dirty="0" spc="-5"/>
              <a:t>Hea</a:t>
            </a:r>
            <a:r>
              <a:rPr dirty="0"/>
              <a:t>d</a:t>
            </a:r>
            <a:r>
              <a:rPr dirty="0" spc="-5"/>
              <a:t>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1729"/>
            <a:ext cx="8015605" cy="4059554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marR="50800" indent="-342900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mbria"/>
                <a:cs typeface="Cambria"/>
              </a:rPr>
              <a:t>Each standard </a:t>
            </a:r>
            <a:r>
              <a:rPr dirty="0" sz="2700" spc="-10">
                <a:latin typeface="Cambria"/>
                <a:cs typeface="Cambria"/>
              </a:rPr>
              <a:t>library </a:t>
            </a:r>
            <a:r>
              <a:rPr dirty="0" sz="2700" spc="-5">
                <a:latin typeface="Cambria"/>
                <a:cs typeface="Cambria"/>
              </a:rPr>
              <a:t>has </a:t>
            </a:r>
            <a:r>
              <a:rPr dirty="0" sz="2700">
                <a:latin typeface="Cambria"/>
                <a:cs typeface="Cambria"/>
              </a:rPr>
              <a:t>a </a:t>
            </a:r>
            <a:r>
              <a:rPr dirty="0" sz="2700" spc="-5">
                <a:latin typeface="Cambria"/>
                <a:cs typeface="Cambria"/>
              </a:rPr>
              <a:t>corresponding </a:t>
            </a:r>
            <a:r>
              <a:rPr dirty="0" sz="2700">
                <a:solidFill>
                  <a:srgbClr val="0000FF"/>
                </a:solidFill>
                <a:latin typeface="Cambria"/>
                <a:cs typeface="Cambria"/>
              </a:rPr>
              <a:t>header </a:t>
            </a:r>
            <a:r>
              <a:rPr dirty="0" sz="2700">
                <a:latin typeface="Cambria"/>
                <a:cs typeface="Cambria"/>
              </a:rPr>
              <a:t> containing </a:t>
            </a:r>
            <a:r>
              <a:rPr dirty="0" sz="2700" spc="-5">
                <a:latin typeface="Cambria"/>
                <a:cs typeface="Cambria"/>
              </a:rPr>
              <a:t>the function </a:t>
            </a:r>
            <a:r>
              <a:rPr dirty="0" sz="2700" spc="-10">
                <a:latin typeface="Cambria"/>
                <a:cs typeface="Cambria"/>
              </a:rPr>
              <a:t>prototypes </a:t>
            </a:r>
            <a:r>
              <a:rPr dirty="0" sz="2700" spc="-15">
                <a:latin typeface="Cambria"/>
                <a:cs typeface="Cambria"/>
              </a:rPr>
              <a:t>for </a:t>
            </a:r>
            <a:r>
              <a:rPr dirty="0" sz="2700" spc="-5">
                <a:latin typeface="Cambria"/>
                <a:cs typeface="Cambria"/>
              </a:rPr>
              <a:t>all the  </a:t>
            </a:r>
            <a:r>
              <a:rPr dirty="0" sz="2700">
                <a:latin typeface="Cambria"/>
                <a:cs typeface="Cambria"/>
              </a:rPr>
              <a:t>functions in </a:t>
            </a:r>
            <a:r>
              <a:rPr dirty="0" sz="2700" spc="-5">
                <a:latin typeface="Cambria"/>
                <a:cs typeface="Cambria"/>
              </a:rPr>
              <a:t>that </a:t>
            </a:r>
            <a:r>
              <a:rPr dirty="0" sz="2700" spc="-10">
                <a:latin typeface="Cambria"/>
                <a:cs typeface="Cambria"/>
              </a:rPr>
              <a:t>library </a:t>
            </a:r>
            <a:r>
              <a:rPr dirty="0" sz="2700">
                <a:latin typeface="Cambria"/>
                <a:cs typeface="Cambria"/>
              </a:rPr>
              <a:t>and definitions of </a:t>
            </a:r>
            <a:r>
              <a:rPr dirty="0" sz="2700" spc="-10">
                <a:latin typeface="Cambria"/>
                <a:cs typeface="Cambria"/>
              </a:rPr>
              <a:t>various  </a:t>
            </a:r>
            <a:r>
              <a:rPr dirty="0" sz="2700">
                <a:latin typeface="Cambria"/>
                <a:cs typeface="Cambria"/>
              </a:rPr>
              <a:t>data </a:t>
            </a:r>
            <a:r>
              <a:rPr dirty="0" sz="2700" spc="-5">
                <a:latin typeface="Cambria"/>
                <a:cs typeface="Cambria"/>
              </a:rPr>
              <a:t>types </a:t>
            </a:r>
            <a:r>
              <a:rPr dirty="0" sz="2700">
                <a:latin typeface="Cambria"/>
                <a:cs typeface="Cambria"/>
              </a:rPr>
              <a:t>and </a:t>
            </a:r>
            <a:r>
              <a:rPr dirty="0" sz="2700" spc="-5">
                <a:latin typeface="Cambria"/>
                <a:cs typeface="Cambria"/>
              </a:rPr>
              <a:t>constants </a:t>
            </a:r>
            <a:r>
              <a:rPr dirty="0" sz="2700">
                <a:latin typeface="Cambria"/>
                <a:cs typeface="Cambria"/>
              </a:rPr>
              <a:t>needed </a:t>
            </a:r>
            <a:r>
              <a:rPr dirty="0" sz="2700" spc="-20">
                <a:latin typeface="Cambria"/>
                <a:cs typeface="Cambria"/>
              </a:rPr>
              <a:t>by </a:t>
            </a:r>
            <a:r>
              <a:rPr dirty="0" sz="2700" spc="-5">
                <a:latin typeface="Cambria"/>
                <a:cs typeface="Cambria"/>
              </a:rPr>
              <a:t>those</a:t>
            </a:r>
            <a:r>
              <a:rPr dirty="0" sz="2700" spc="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functions.</a:t>
            </a:r>
            <a:endParaRPr sz="2700">
              <a:latin typeface="Cambria"/>
              <a:cs typeface="Cambria"/>
            </a:endParaRPr>
          </a:p>
          <a:p>
            <a:pPr marL="355600" marR="236854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mbria"/>
                <a:cs typeface="Cambria"/>
              </a:rPr>
              <a:t>Figure </a:t>
            </a:r>
            <a:r>
              <a:rPr dirty="0" sz="2700">
                <a:latin typeface="Cambria"/>
                <a:cs typeface="Cambria"/>
              </a:rPr>
              <a:t>5.6 </a:t>
            </a:r>
            <a:r>
              <a:rPr dirty="0" sz="2700" spc="-5">
                <a:latin typeface="Cambria"/>
                <a:cs typeface="Cambria"/>
              </a:rPr>
              <a:t>lists </a:t>
            </a:r>
            <a:r>
              <a:rPr dirty="0" sz="2700" spc="-10">
                <a:latin typeface="Cambria"/>
                <a:cs typeface="Cambria"/>
              </a:rPr>
              <a:t>alphabetically </a:t>
            </a:r>
            <a:r>
              <a:rPr dirty="0" sz="2700">
                <a:latin typeface="Cambria"/>
                <a:cs typeface="Cambria"/>
              </a:rPr>
              <a:t>some of </a:t>
            </a:r>
            <a:r>
              <a:rPr dirty="0" sz="2700" spc="-5">
                <a:latin typeface="Cambria"/>
                <a:cs typeface="Cambria"/>
              </a:rPr>
              <a:t>the standard  </a:t>
            </a:r>
            <a:r>
              <a:rPr dirty="0" sz="2700" spc="-10">
                <a:latin typeface="Cambria"/>
                <a:cs typeface="Cambria"/>
              </a:rPr>
              <a:t>library </a:t>
            </a:r>
            <a:r>
              <a:rPr dirty="0" sz="2700">
                <a:latin typeface="Cambria"/>
                <a:cs typeface="Cambria"/>
              </a:rPr>
              <a:t>headers </a:t>
            </a:r>
            <a:r>
              <a:rPr dirty="0" sz="2700" spc="-5">
                <a:latin typeface="Cambria"/>
                <a:cs typeface="Cambria"/>
              </a:rPr>
              <a:t>that </a:t>
            </a:r>
            <a:r>
              <a:rPr dirty="0" sz="2700" spc="-20">
                <a:latin typeface="Cambria"/>
                <a:cs typeface="Cambria"/>
              </a:rPr>
              <a:t>may </a:t>
            </a:r>
            <a:r>
              <a:rPr dirty="0" sz="2700" spc="-5">
                <a:latin typeface="Cambria"/>
                <a:cs typeface="Cambria"/>
              </a:rPr>
              <a:t>be </a:t>
            </a:r>
            <a:r>
              <a:rPr dirty="0" sz="2700">
                <a:latin typeface="Cambria"/>
                <a:cs typeface="Cambria"/>
              </a:rPr>
              <a:t>included in </a:t>
            </a:r>
            <a:r>
              <a:rPr dirty="0" sz="2700" spc="-15">
                <a:latin typeface="Cambria"/>
                <a:cs typeface="Cambria"/>
              </a:rPr>
              <a:t>programs.</a:t>
            </a:r>
            <a:endParaRPr sz="2700">
              <a:latin typeface="Cambria"/>
              <a:cs typeface="Cambria"/>
            </a:endParaRPr>
          </a:p>
          <a:p>
            <a:pPr marL="355600" marR="877569" indent="-34290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mbria"/>
                <a:cs typeface="Cambria"/>
              </a:rPr>
              <a:t>The </a:t>
            </a:r>
            <a:r>
              <a:rPr dirty="0" sz="2700" spc="-10">
                <a:latin typeface="Cambria"/>
                <a:cs typeface="Cambria"/>
              </a:rPr>
              <a:t>term “macros” </a:t>
            </a:r>
            <a:r>
              <a:rPr dirty="0" sz="2700" spc="-5">
                <a:latin typeface="Cambria"/>
                <a:cs typeface="Cambria"/>
              </a:rPr>
              <a:t>that’s used </a:t>
            </a:r>
            <a:r>
              <a:rPr dirty="0" sz="2700" spc="-20">
                <a:latin typeface="Cambria"/>
                <a:cs typeface="Cambria"/>
              </a:rPr>
              <a:t>several </a:t>
            </a:r>
            <a:r>
              <a:rPr dirty="0" sz="2700" spc="-5">
                <a:latin typeface="Cambria"/>
                <a:cs typeface="Cambria"/>
              </a:rPr>
              <a:t>times </a:t>
            </a:r>
            <a:r>
              <a:rPr dirty="0" sz="2700">
                <a:latin typeface="Cambria"/>
                <a:cs typeface="Cambria"/>
              </a:rPr>
              <a:t>in  Fig. 5.6 is discussed in detail in </a:t>
            </a:r>
            <a:r>
              <a:rPr dirty="0" sz="2700" spc="-5">
                <a:latin typeface="Cambria"/>
                <a:cs typeface="Cambria"/>
              </a:rPr>
              <a:t>Chapter</a:t>
            </a:r>
            <a:r>
              <a:rPr dirty="0" sz="2700" spc="-5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13.</a:t>
            </a:r>
            <a:endParaRPr sz="2700">
              <a:latin typeface="Cambria"/>
              <a:cs typeface="Cambria"/>
            </a:endParaRPr>
          </a:p>
          <a:p>
            <a:pPr marL="355600" indent="-342900">
              <a:lnSpc>
                <a:spcPts val="322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85">
                <a:latin typeface="Cambria"/>
                <a:cs typeface="Cambria"/>
              </a:rPr>
              <a:t>You </a:t>
            </a:r>
            <a:r>
              <a:rPr dirty="0" sz="2700">
                <a:latin typeface="Cambria"/>
                <a:cs typeface="Cambria"/>
              </a:rPr>
              <a:t>can </a:t>
            </a:r>
            <a:r>
              <a:rPr dirty="0" sz="2700" spc="-15">
                <a:latin typeface="Cambria"/>
                <a:cs typeface="Cambria"/>
              </a:rPr>
              <a:t>create </a:t>
            </a:r>
            <a:r>
              <a:rPr dirty="0" sz="2700" spc="-5">
                <a:latin typeface="Cambria"/>
                <a:cs typeface="Cambria"/>
              </a:rPr>
              <a:t>custom</a:t>
            </a:r>
            <a:r>
              <a:rPr dirty="0" sz="2700" spc="11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headers.</a:t>
            </a:r>
            <a:endParaRPr sz="2700">
              <a:latin typeface="Cambria"/>
              <a:cs typeface="Cambria"/>
            </a:endParaRPr>
          </a:p>
          <a:p>
            <a:pPr marL="355600" indent="-342900">
              <a:lnSpc>
                <a:spcPts val="291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mbria"/>
                <a:cs typeface="Cambria"/>
              </a:rPr>
              <a:t>Programmer-defined </a:t>
            </a:r>
            <a:r>
              <a:rPr dirty="0" sz="2700">
                <a:latin typeface="Cambria"/>
                <a:cs typeface="Cambria"/>
              </a:rPr>
              <a:t>headers should </a:t>
            </a:r>
            <a:r>
              <a:rPr dirty="0" sz="2700" spc="-5">
                <a:latin typeface="Cambria"/>
                <a:cs typeface="Cambria"/>
              </a:rPr>
              <a:t>also use the </a:t>
            </a:r>
            <a:r>
              <a:rPr dirty="0" sz="2700">
                <a:latin typeface="Consolas"/>
                <a:cs typeface="Consolas"/>
              </a:rPr>
              <a:t>.h</a:t>
            </a:r>
            <a:endParaRPr sz="2700">
              <a:latin typeface="Consolas"/>
              <a:cs typeface="Consolas"/>
            </a:endParaRPr>
          </a:p>
          <a:p>
            <a:pPr marL="355600">
              <a:lnSpc>
                <a:spcPts val="2935"/>
              </a:lnSpc>
            </a:pPr>
            <a:r>
              <a:rPr dirty="0" sz="2700">
                <a:latin typeface="Cambria"/>
                <a:cs typeface="Cambria"/>
              </a:rPr>
              <a:t>filename</a:t>
            </a:r>
            <a:r>
              <a:rPr dirty="0" sz="2700" spc="-2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extension.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073" y="547242"/>
            <a:ext cx="4166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dirty="0" spc="-5">
                <a:solidFill>
                  <a:srgbClr val="23B5A0"/>
                </a:solidFill>
              </a:rPr>
              <a:t>5.8	</a:t>
            </a:r>
            <a:r>
              <a:rPr dirty="0"/>
              <a:t>Headers</a:t>
            </a:r>
            <a:r>
              <a:rPr dirty="0" spc="-10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895"/>
            <a:ext cx="7934959" cy="4081779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1066800" indent="-3429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A </a:t>
            </a:r>
            <a:r>
              <a:rPr dirty="0" sz="3200" spc="-10">
                <a:latin typeface="Cambria"/>
                <a:cs typeface="Cambria"/>
              </a:rPr>
              <a:t>programmer-defined </a:t>
            </a:r>
            <a:r>
              <a:rPr dirty="0" sz="3200">
                <a:latin typeface="Cambria"/>
                <a:cs typeface="Cambria"/>
              </a:rPr>
              <a:t>header can </a:t>
            </a:r>
            <a:r>
              <a:rPr dirty="0" sz="3200" spc="-5">
                <a:latin typeface="Cambria"/>
                <a:cs typeface="Cambria"/>
              </a:rPr>
              <a:t>be  </a:t>
            </a:r>
            <a:r>
              <a:rPr dirty="0" sz="3200">
                <a:latin typeface="Cambria"/>
                <a:cs typeface="Cambria"/>
              </a:rPr>
              <a:t>included </a:t>
            </a:r>
            <a:r>
              <a:rPr dirty="0" sz="3200" spc="-25">
                <a:latin typeface="Cambria"/>
                <a:cs typeface="Cambria"/>
              </a:rPr>
              <a:t>by </a:t>
            </a:r>
            <a:r>
              <a:rPr dirty="0" sz="3200" spc="-5">
                <a:latin typeface="Cambria"/>
                <a:cs typeface="Cambria"/>
              </a:rPr>
              <a:t>using the </a:t>
            </a:r>
            <a:r>
              <a:rPr dirty="0" sz="3200">
                <a:latin typeface="Consolas"/>
                <a:cs typeface="Consolas"/>
              </a:rPr>
              <a:t>#include  </a:t>
            </a:r>
            <a:r>
              <a:rPr dirty="0" sz="3200" spc="-5">
                <a:latin typeface="Cambria"/>
                <a:cs typeface="Cambria"/>
              </a:rPr>
              <a:t>preprocessor</a:t>
            </a:r>
            <a:r>
              <a:rPr dirty="0" sz="3200" spc="-45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directive.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40">
                <a:latin typeface="Cambria"/>
                <a:cs typeface="Cambria"/>
              </a:rPr>
              <a:t>For </a:t>
            </a:r>
            <a:r>
              <a:rPr dirty="0" sz="3200" spc="-15">
                <a:latin typeface="Cambria"/>
                <a:cs typeface="Cambria"/>
              </a:rPr>
              <a:t>example, </a:t>
            </a:r>
            <a:r>
              <a:rPr dirty="0" sz="3200">
                <a:latin typeface="Cambria"/>
                <a:cs typeface="Cambria"/>
              </a:rPr>
              <a:t>if </a:t>
            </a:r>
            <a:r>
              <a:rPr dirty="0" sz="3200" spc="-5">
                <a:latin typeface="Cambria"/>
                <a:cs typeface="Cambria"/>
              </a:rPr>
              <a:t>the prototype </a:t>
            </a:r>
            <a:r>
              <a:rPr dirty="0" sz="3200" spc="-10">
                <a:latin typeface="Cambria"/>
                <a:cs typeface="Cambria"/>
              </a:rPr>
              <a:t>for </a:t>
            </a:r>
            <a:r>
              <a:rPr dirty="0" sz="3200">
                <a:latin typeface="Cambria"/>
                <a:cs typeface="Cambria"/>
              </a:rPr>
              <a:t>our </a:t>
            </a:r>
            <a:r>
              <a:rPr dirty="0" sz="3200" spc="-10">
                <a:latin typeface="Cambria"/>
                <a:cs typeface="Cambria"/>
              </a:rPr>
              <a:t>square  </a:t>
            </a:r>
            <a:r>
              <a:rPr dirty="0" sz="3200">
                <a:latin typeface="Cambria"/>
                <a:cs typeface="Cambria"/>
              </a:rPr>
              <a:t>function </a:t>
            </a:r>
            <a:r>
              <a:rPr dirty="0" sz="3200" spc="-25">
                <a:latin typeface="Cambria"/>
                <a:cs typeface="Cambria"/>
              </a:rPr>
              <a:t>was </a:t>
            </a:r>
            <a:r>
              <a:rPr dirty="0" sz="3200" spc="-5">
                <a:latin typeface="Cambria"/>
                <a:cs typeface="Cambria"/>
              </a:rPr>
              <a:t>located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ambria"/>
                <a:cs typeface="Cambria"/>
              </a:rPr>
              <a:t>header  </a:t>
            </a:r>
            <a:r>
              <a:rPr dirty="0" sz="3200">
                <a:latin typeface="Consolas"/>
                <a:cs typeface="Consolas"/>
              </a:rPr>
              <a:t>square.h</a:t>
            </a:r>
            <a:r>
              <a:rPr dirty="0" sz="3200">
                <a:latin typeface="Cambria"/>
                <a:cs typeface="Cambria"/>
              </a:rPr>
              <a:t>, </a:t>
            </a:r>
            <a:r>
              <a:rPr dirty="0" sz="3200" spc="-10">
                <a:latin typeface="Cambria"/>
                <a:cs typeface="Cambria"/>
              </a:rPr>
              <a:t>we’d </a:t>
            </a:r>
            <a:r>
              <a:rPr dirty="0" sz="3200">
                <a:latin typeface="Cambria"/>
                <a:cs typeface="Cambria"/>
              </a:rPr>
              <a:t>include </a:t>
            </a:r>
            <a:r>
              <a:rPr dirty="0" sz="3200" spc="-5">
                <a:latin typeface="Cambria"/>
                <a:cs typeface="Cambria"/>
              </a:rPr>
              <a:t>that </a:t>
            </a:r>
            <a:r>
              <a:rPr dirty="0" sz="3200">
                <a:latin typeface="Cambria"/>
                <a:cs typeface="Cambria"/>
              </a:rPr>
              <a:t>header in our  </a:t>
            </a:r>
            <a:r>
              <a:rPr dirty="0" sz="3200" spc="-15">
                <a:latin typeface="Cambria"/>
                <a:cs typeface="Cambria"/>
              </a:rPr>
              <a:t>program </a:t>
            </a:r>
            <a:r>
              <a:rPr dirty="0" sz="3200" spc="-25">
                <a:latin typeface="Cambria"/>
                <a:cs typeface="Cambria"/>
              </a:rPr>
              <a:t>by </a:t>
            </a:r>
            <a:r>
              <a:rPr dirty="0" sz="3200" spc="-5">
                <a:latin typeface="Cambria"/>
                <a:cs typeface="Cambria"/>
              </a:rPr>
              <a:t>using the </a:t>
            </a:r>
            <a:r>
              <a:rPr dirty="0" sz="3200" spc="-10">
                <a:latin typeface="Cambria"/>
                <a:cs typeface="Cambria"/>
              </a:rPr>
              <a:t>following </a:t>
            </a:r>
            <a:r>
              <a:rPr dirty="0" sz="3200" spc="-20">
                <a:latin typeface="Cambria"/>
                <a:cs typeface="Cambria"/>
              </a:rPr>
              <a:t>directive </a:t>
            </a:r>
            <a:r>
              <a:rPr dirty="0" sz="3200" spc="-5">
                <a:latin typeface="Cambria"/>
                <a:cs typeface="Cambria"/>
              </a:rPr>
              <a:t>at  the </a:t>
            </a:r>
            <a:r>
              <a:rPr dirty="0" sz="3200" spc="-10">
                <a:latin typeface="Cambria"/>
                <a:cs typeface="Cambria"/>
              </a:rPr>
              <a:t>top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program:</a:t>
            </a:r>
            <a:endParaRPr sz="3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250"/>
              </a:spcBef>
            </a:pPr>
            <a:r>
              <a:rPr dirty="0" sz="2400" b="1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dirty="0" sz="2400" spc="2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1289FF"/>
                </a:solidFill>
                <a:latin typeface="Consolas"/>
                <a:cs typeface="Consolas"/>
              </a:rPr>
              <a:t>"square.h"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6104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4" y="305223"/>
            <a:ext cx="8235610" cy="3967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577722"/>
            <a:ext cx="72898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4400" algn="l"/>
              </a:tabLst>
            </a:pPr>
            <a:r>
              <a:rPr dirty="0" sz="3200">
                <a:solidFill>
                  <a:srgbClr val="23B5A0"/>
                </a:solidFill>
              </a:rPr>
              <a:t>5.2	</a:t>
            </a:r>
            <a:r>
              <a:rPr dirty="0" sz="3200" spc="-5"/>
              <a:t>Modularizing </a:t>
            </a:r>
            <a:r>
              <a:rPr dirty="0" sz="3200"/>
              <a:t>Programs in C</a:t>
            </a:r>
            <a:r>
              <a:rPr dirty="0" sz="3200" spc="-10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17929"/>
            <a:ext cx="8013065" cy="4170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>
                <a:latin typeface="Cambria"/>
                <a:cs typeface="Cambria"/>
              </a:rPr>
              <a:t>The</a:t>
            </a:r>
            <a:r>
              <a:rPr dirty="0" sz="2300" spc="5">
                <a:latin typeface="Cambria"/>
                <a:cs typeface="Cambria"/>
              </a:rPr>
              <a:t> </a:t>
            </a:r>
            <a:r>
              <a:rPr dirty="0" sz="2300">
                <a:latin typeface="Cambria"/>
                <a:cs typeface="Cambria"/>
              </a:rPr>
              <a:t>functions</a:t>
            </a:r>
            <a:r>
              <a:rPr dirty="0" sz="2300" spc="-15">
                <a:latin typeface="Cambria"/>
                <a:cs typeface="Cambria"/>
              </a:rPr>
              <a:t> </a:t>
            </a:r>
            <a:r>
              <a:rPr dirty="0" sz="2300">
                <a:latin typeface="Consolas"/>
                <a:cs typeface="Consolas"/>
              </a:rPr>
              <a:t>printf</a:t>
            </a:r>
            <a:r>
              <a:rPr dirty="0" sz="2300">
                <a:latin typeface="Cambria"/>
                <a:cs typeface="Cambria"/>
              </a:rPr>
              <a:t>,</a:t>
            </a:r>
            <a:r>
              <a:rPr dirty="0" sz="2300" spc="-30">
                <a:latin typeface="Cambria"/>
                <a:cs typeface="Cambria"/>
              </a:rPr>
              <a:t> </a:t>
            </a:r>
            <a:r>
              <a:rPr dirty="0" sz="2300">
                <a:latin typeface="Consolas"/>
                <a:cs typeface="Consolas"/>
              </a:rPr>
              <a:t>scanf</a:t>
            </a:r>
            <a:r>
              <a:rPr dirty="0" sz="2300" spc="-770">
                <a:latin typeface="Consolas"/>
                <a:cs typeface="Consolas"/>
              </a:rPr>
              <a:t> </a:t>
            </a:r>
            <a:r>
              <a:rPr dirty="0" sz="2300">
                <a:latin typeface="Cambria"/>
                <a:cs typeface="Cambria"/>
              </a:rPr>
              <a:t>and</a:t>
            </a:r>
            <a:r>
              <a:rPr dirty="0" sz="2300" spc="-20">
                <a:latin typeface="Cambria"/>
                <a:cs typeface="Cambria"/>
              </a:rPr>
              <a:t> </a:t>
            </a:r>
            <a:r>
              <a:rPr dirty="0" sz="2300">
                <a:latin typeface="Consolas"/>
                <a:cs typeface="Consolas"/>
              </a:rPr>
              <a:t>pow</a:t>
            </a:r>
            <a:r>
              <a:rPr dirty="0" sz="2300" spc="-780">
                <a:latin typeface="Consolas"/>
                <a:cs typeface="Consolas"/>
              </a:rPr>
              <a:t> </a:t>
            </a:r>
            <a:r>
              <a:rPr dirty="0" sz="2300" spc="-5">
                <a:latin typeface="Cambria"/>
                <a:cs typeface="Cambria"/>
              </a:rPr>
              <a:t>that </a:t>
            </a:r>
            <a:r>
              <a:rPr dirty="0" sz="2300" spc="-15">
                <a:latin typeface="Cambria"/>
                <a:cs typeface="Cambria"/>
              </a:rPr>
              <a:t>we’ve</a:t>
            </a:r>
            <a:r>
              <a:rPr dirty="0" sz="2300" spc="5">
                <a:latin typeface="Cambria"/>
                <a:cs typeface="Cambria"/>
              </a:rPr>
              <a:t> </a:t>
            </a:r>
            <a:r>
              <a:rPr dirty="0" sz="2300" spc="-5">
                <a:latin typeface="Cambria"/>
                <a:cs typeface="Cambria"/>
              </a:rPr>
              <a:t>used</a:t>
            </a:r>
            <a:r>
              <a:rPr dirty="0" sz="2300" spc="-10">
                <a:latin typeface="Cambria"/>
                <a:cs typeface="Cambria"/>
              </a:rPr>
              <a:t> </a:t>
            </a:r>
            <a:r>
              <a:rPr dirty="0" sz="2300">
                <a:latin typeface="Cambria"/>
                <a:cs typeface="Cambria"/>
              </a:rPr>
              <a:t>in</a:t>
            </a:r>
            <a:endParaRPr sz="23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dirty="0" sz="2300" spc="-10">
                <a:latin typeface="Cambria"/>
                <a:cs typeface="Cambria"/>
              </a:rPr>
              <a:t>previous </a:t>
            </a:r>
            <a:r>
              <a:rPr dirty="0" sz="2300" spc="-5">
                <a:latin typeface="Cambria"/>
                <a:cs typeface="Cambria"/>
              </a:rPr>
              <a:t>chapters </a:t>
            </a:r>
            <a:r>
              <a:rPr dirty="0" sz="2300" spc="-15">
                <a:latin typeface="Cambria"/>
                <a:cs typeface="Cambria"/>
              </a:rPr>
              <a:t>are </a:t>
            </a:r>
            <a:r>
              <a:rPr dirty="0" sz="2300" spc="-5">
                <a:latin typeface="Cambria"/>
                <a:cs typeface="Cambria"/>
              </a:rPr>
              <a:t>standard </a:t>
            </a:r>
            <a:r>
              <a:rPr dirty="0" sz="2300" spc="-10">
                <a:latin typeface="Cambria"/>
                <a:cs typeface="Cambria"/>
              </a:rPr>
              <a:t>library</a:t>
            </a:r>
            <a:r>
              <a:rPr dirty="0" sz="2300" spc="15">
                <a:latin typeface="Cambria"/>
                <a:cs typeface="Cambria"/>
              </a:rPr>
              <a:t> </a:t>
            </a:r>
            <a:r>
              <a:rPr dirty="0" sz="2300">
                <a:latin typeface="Cambria"/>
                <a:cs typeface="Cambria"/>
              </a:rPr>
              <a:t>functions.</a:t>
            </a:r>
            <a:endParaRPr sz="23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  <a:tab pos="5829300" algn="l"/>
              </a:tabLst>
            </a:pPr>
            <a:r>
              <a:rPr dirty="0" sz="2300" spc="-65">
                <a:latin typeface="Cambria"/>
                <a:cs typeface="Cambria"/>
              </a:rPr>
              <a:t>You </a:t>
            </a:r>
            <a:r>
              <a:rPr dirty="0" sz="2300">
                <a:latin typeface="Cambria"/>
                <a:cs typeface="Cambria"/>
              </a:rPr>
              <a:t>can </a:t>
            </a:r>
            <a:r>
              <a:rPr dirty="0" sz="2300" spc="-10">
                <a:latin typeface="Cambria"/>
                <a:cs typeface="Cambria"/>
              </a:rPr>
              <a:t>write your </a:t>
            </a:r>
            <a:r>
              <a:rPr dirty="0" sz="2300" spc="-5">
                <a:latin typeface="Cambria"/>
                <a:cs typeface="Cambria"/>
              </a:rPr>
              <a:t>own </a:t>
            </a:r>
            <a:r>
              <a:rPr dirty="0" sz="2300">
                <a:latin typeface="Cambria"/>
                <a:cs typeface="Cambria"/>
              </a:rPr>
              <a:t>functions</a:t>
            </a:r>
            <a:r>
              <a:rPr dirty="0" sz="2300" spc="155">
                <a:latin typeface="Cambria"/>
                <a:cs typeface="Cambria"/>
              </a:rPr>
              <a:t> </a:t>
            </a:r>
            <a:r>
              <a:rPr dirty="0" sz="2300" spc="-15">
                <a:latin typeface="Cambria"/>
                <a:cs typeface="Cambria"/>
              </a:rPr>
              <a:t>to</a:t>
            </a:r>
            <a:r>
              <a:rPr dirty="0" sz="2300" spc="15">
                <a:latin typeface="Cambria"/>
                <a:cs typeface="Cambria"/>
              </a:rPr>
              <a:t> </a:t>
            </a:r>
            <a:r>
              <a:rPr dirty="0" sz="2300">
                <a:latin typeface="Cambria"/>
                <a:cs typeface="Cambria"/>
              </a:rPr>
              <a:t>define	tasks </a:t>
            </a:r>
            <a:r>
              <a:rPr dirty="0" sz="2300" spc="-5">
                <a:latin typeface="Cambria"/>
                <a:cs typeface="Cambria"/>
              </a:rPr>
              <a:t>that </a:t>
            </a:r>
            <a:r>
              <a:rPr dirty="0" sz="2300" spc="-15">
                <a:latin typeface="Cambria"/>
                <a:cs typeface="Cambria"/>
              </a:rPr>
              <a:t>may</a:t>
            </a:r>
            <a:r>
              <a:rPr dirty="0" sz="2300" spc="-95">
                <a:latin typeface="Cambria"/>
                <a:cs typeface="Cambria"/>
              </a:rPr>
              <a:t> </a:t>
            </a:r>
            <a:r>
              <a:rPr dirty="0" sz="2300" spc="-5">
                <a:latin typeface="Cambria"/>
                <a:cs typeface="Cambria"/>
              </a:rPr>
              <a:t>be</a:t>
            </a:r>
            <a:endParaRPr sz="23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dirty="0" sz="2300">
                <a:latin typeface="Cambria"/>
                <a:cs typeface="Cambria"/>
              </a:rPr>
              <a:t>used at </a:t>
            </a:r>
            <a:r>
              <a:rPr dirty="0" sz="2300" spc="-10">
                <a:latin typeface="Cambria"/>
                <a:cs typeface="Cambria"/>
              </a:rPr>
              <a:t>many </a:t>
            </a:r>
            <a:r>
              <a:rPr dirty="0" sz="2300" spc="-5">
                <a:latin typeface="Cambria"/>
                <a:cs typeface="Cambria"/>
              </a:rPr>
              <a:t>points </a:t>
            </a:r>
            <a:r>
              <a:rPr dirty="0" sz="2300">
                <a:latin typeface="Cambria"/>
                <a:cs typeface="Cambria"/>
              </a:rPr>
              <a:t>in a</a:t>
            </a:r>
            <a:r>
              <a:rPr dirty="0" sz="2300" spc="-10">
                <a:latin typeface="Cambria"/>
                <a:cs typeface="Cambria"/>
              </a:rPr>
              <a:t> program.</a:t>
            </a:r>
            <a:endParaRPr sz="2300">
              <a:latin typeface="Cambria"/>
              <a:cs typeface="Cambria"/>
            </a:endParaRPr>
          </a:p>
          <a:p>
            <a:pPr marL="355600" marR="57277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5">
                <a:latin typeface="Cambria"/>
                <a:cs typeface="Cambria"/>
              </a:rPr>
              <a:t>These </a:t>
            </a:r>
            <a:r>
              <a:rPr dirty="0" sz="2300" spc="-15">
                <a:latin typeface="Cambria"/>
                <a:cs typeface="Cambria"/>
              </a:rPr>
              <a:t>are </a:t>
            </a:r>
            <a:r>
              <a:rPr dirty="0" sz="2300">
                <a:latin typeface="Cambria"/>
                <a:cs typeface="Cambria"/>
              </a:rPr>
              <a:t>sometimes </a:t>
            </a:r>
            <a:r>
              <a:rPr dirty="0" sz="2300" spc="-15">
                <a:latin typeface="Cambria"/>
                <a:cs typeface="Cambria"/>
              </a:rPr>
              <a:t>referred to </a:t>
            </a:r>
            <a:r>
              <a:rPr dirty="0" sz="2300" spc="-5">
                <a:latin typeface="Cambria"/>
                <a:cs typeface="Cambria"/>
              </a:rPr>
              <a:t>as </a:t>
            </a:r>
            <a:r>
              <a:rPr dirty="0" sz="2300" spc="-5">
                <a:solidFill>
                  <a:srgbClr val="0000FF"/>
                </a:solidFill>
                <a:latin typeface="Cambria"/>
                <a:cs typeface="Cambria"/>
              </a:rPr>
              <a:t>programmer-defined  </a:t>
            </a:r>
            <a:r>
              <a:rPr dirty="0" sz="2300">
                <a:solidFill>
                  <a:srgbClr val="0000FF"/>
                </a:solidFill>
                <a:latin typeface="Cambria"/>
                <a:cs typeface="Cambria"/>
              </a:rPr>
              <a:t>functions</a:t>
            </a:r>
            <a:r>
              <a:rPr dirty="0" sz="2300"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  <a:p>
            <a:pPr marL="355600" marR="20574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  <a:tab pos="963294" algn="l"/>
              </a:tabLst>
            </a:pPr>
            <a:r>
              <a:rPr dirty="0" sz="2300">
                <a:latin typeface="Cambria"/>
                <a:cs typeface="Cambria"/>
              </a:rPr>
              <a:t>The	statements defining </a:t>
            </a:r>
            <a:r>
              <a:rPr dirty="0" sz="2300" spc="-5">
                <a:latin typeface="Cambria"/>
                <a:cs typeface="Cambria"/>
              </a:rPr>
              <a:t>the </a:t>
            </a:r>
            <a:r>
              <a:rPr dirty="0" sz="2300">
                <a:latin typeface="Cambria"/>
                <a:cs typeface="Cambria"/>
              </a:rPr>
              <a:t>function </a:t>
            </a:r>
            <a:r>
              <a:rPr dirty="0" sz="2300" spc="-15">
                <a:latin typeface="Cambria"/>
                <a:cs typeface="Cambria"/>
              </a:rPr>
              <a:t>are </a:t>
            </a:r>
            <a:r>
              <a:rPr dirty="0" sz="2300" spc="-5">
                <a:latin typeface="Cambria"/>
                <a:cs typeface="Cambria"/>
              </a:rPr>
              <a:t>written </a:t>
            </a:r>
            <a:r>
              <a:rPr dirty="0" sz="2300" spc="-10">
                <a:latin typeface="Cambria"/>
                <a:cs typeface="Cambria"/>
              </a:rPr>
              <a:t>only </a:t>
            </a:r>
            <a:r>
              <a:rPr dirty="0" sz="2300">
                <a:latin typeface="Cambria"/>
                <a:cs typeface="Cambria"/>
              </a:rPr>
              <a:t>once,  </a:t>
            </a:r>
            <a:r>
              <a:rPr dirty="0" sz="2300" spc="-5">
                <a:latin typeface="Cambria"/>
                <a:cs typeface="Cambria"/>
              </a:rPr>
              <a:t>and the </a:t>
            </a:r>
            <a:r>
              <a:rPr dirty="0" sz="2300">
                <a:latin typeface="Cambria"/>
                <a:cs typeface="Cambria"/>
              </a:rPr>
              <a:t>statements </a:t>
            </a:r>
            <a:r>
              <a:rPr dirty="0" sz="2300" spc="-15">
                <a:latin typeface="Cambria"/>
                <a:cs typeface="Cambria"/>
              </a:rPr>
              <a:t>are </a:t>
            </a:r>
            <a:r>
              <a:rPr dirty="0" sz="2300">
                <a:latin typeface="Cambria"/>
                <a:cs typeface="Cambria"/>
              </a:rPr>
              <a:t>hidden </a:t>
            </a:r>
            <a:r>
              <a:rPr dirty="0" sz="2300" spc="-10">
                <a:latin typeface="Cambria"/>
                <a:cs typeface="Cambria"/>
              </a:rPr>
              <a:t>from </a:t>
            </a:r>
            <a:r>
              <a:rPr dirty="0" sz="2300">
                <a:latin typeface="Cambria"/>
                <a:cs typeface="Cambria"/>
              </a:rPr>
              <a:t>other</a:t>
            </a:r>
            <a:r>
              <a:rPr dirty="0" sz="2300" spc="15">
                <a:latin typeface="Cambria"/>
                <a:cs typeface="Cambria"/>
              </a:rPr>
              <a:t> </a:t>
            </a:r>
            <a:r>
              <a:rPr dirty="0" sz="2300">
                <a:latin typeface="Cambria"/>
                <a:cs typeface="Cambria"/>
              </a:rPr>
              <a:t>functions.</a:t>
            </a:r>
            <a:endParaRPr sz="2300">
              <a:latin typeface="Cambria"/>
              <a:cs typeface="Cambria"/>
            </a:endParaRPr>
          </a:p>
          <a:p>
            <a:pPr marL="355600" marR="78105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-5">
                <a:latin typeface="Cambria"/>
                <a:cs typeface="Cambria"/>
              </a:rPr>
              <a:t>Functions </a:t>
            </a:r>
            <a:r>
              <a:rPr dirty="0" sz="2300" spc="-15">
                <a:latin typeface="Cambria"/>
                <a:cs typeface="Cambria"/>
              </a:rPr>
              <a:t>are </a:t>
            </a:r>
            <a:r>
              <a:rPr dirty="0" sz="2300" spc="-20">
                <a:solidFill>
                  <a:srgbClr val="0000FF"/>
                </a:solidFill>
                <a:latin typeface="Cambria"/>
                <a:cs typeface="Cambria"/>
              </a:rPr>
              <a:t>invoked </a:t>
            </a:r>
            <a:r>
              <a:rPr dirty="0" sz="2300" spc="-20">
                <a:latin typeface="Cambria"/>
                <a:cs typeface="Cambria"/>
              </a:rPr>
              <a:t>by </a:t>
            </a:r>
            <a:r>
              <a:rPr dirty="0" sz="2300">
                <a:latin typeface="Cambria"/>
                <a:cs typeface="Cambria"/>
              </a:rPr>
              <a:t>a </a:t>
            </a:r>
            <a:r>
              <a:rPr dirty="0" sz="2300">
                <a:solidFill>
                  <a:srgbClr val="0000FF"/>
                </a:solidFill>
                <a:latin typeface="Cambria"/>
                <a:cs typeface="Cambria"/>
              </a:rPr>
              <a:t>function </a:t>
            </a:r>
            <a:r>
              <a:rPr dirty="0" sz="2300" spc="-5">
                <a:solidFill>
                  <a:srgbClr val="0000FF"/>
                </a:solidFill>
                <a:latin typeface="Cambria"/>
                <a:cs typeface="Cambria"/>
              </a:rPr>
              <a:t>call</a:t>
            </a:r>
            <a:r>
              <a:rPr dirty="0" sz="2300" spc="-5">
                <a:latin typeface="Cambria"/>
                <a:cs typeface="Cambria"/>
              </a:rPr>
              <a:t>, which </a:t>
            </a:r>
            <a:r>
              <a:rPr dirty="0" sz="2300">
                <a:latin typeface="Cambria"/>
                <a:cs typeface="Cambria"/>
              </a:rPr>
              <a:t>specifies </a:t>
            </a:r>
            <a:r>
              <a:rPr dirty="0" sz="2300" spc="-5">
                <a:latin typeface="Cambria"/>
                <a:cs typeface="Cambria"/>
              </a:rPr>
              <a:t>the  </a:t>
            </a:r>
            <a:r>
              <a:rPr dirty="0" sz="2300">
                <a:latin typeface="Cambria"/>
                <a:cs typeface="Cambria"/>
              </a:rPr>
              <a:t>function name and </a:t>
            </a:r>
            <a:r>
              <a:rPr dirty="0" sz="2300" spc="-10">
                <a:latin typeface="Cambria"/>
                <a:cs typeface="Cambria"/>
              </a:rPr>
              <a:t>provides </a:t>
            </a:r>
            <a:r>
              <a:rPr dirty="0" sz="2300" spc="-5">
                <a:latin typeface="Cambria"/>
                <a:cs typeface="Cambria"/>
              </a:rPr>
              <a:t>information </a:t>
            </a:r>
            <a:r>
              <a:rPr dirty="0" sz="2300">
                <a:latin typeface="Cambria"/>
                <a:cs typeface="Cambria"/>
              </a:rPr>
              <a:t>(as </a:t>
            </a:r>
            <a:r>
              <a:rPr dirty="0" sz="2300" spc="-5">
                <a:solidFill>
                  <a:srgbClr val="0000FF"/>
                </a:solidFill>
                <a:latin typeface="Cambria"/>
                <a:cs typeface="Cambria"/>
              </a:rPr>
              <a:t>arguments</a:t>
            </a:r>
            <a:r>
              <a:rPr dirty="0" sz="2300" spc="-5">
                <a:latin typeface="Cambria"/>
                <a:cs typeface="Cambria"/>
              </a:rPr>
              <a:t>) that  the </a:t>
            </a:r>
            <a:r>
              <a:rPr dirty="0" sz="2300">
                <a:latin typeface="Cambria"/>
                <a:cs typeface="Cambria"/>
              </a:rPr>
              <a:t>called function needs </a:t>
            </a:r>
            <a:r>
              <a:rPr dirty="0" sz="2300" spc="-10">
                <a:latin typeface="Cambria"/>
                <a:cs typeface="Cambria"/>
              </a:rPr>
              <a:t>to </a:t>
            </a:r>
            <a:r>
              <a:rPr dirty="0" sz="2300" spc="-5">
                <a:latin typeface="Cambria"/>
                <a:cs typeface="Cambria"/>
              </a:rPr>
              <a:t>perform its </a:t>
            </a:r>
            <a:r>
              <a:rPr dirty="0" sz="2300">
                <a:latin typeface="Cambria"/>
                <a:cs typeface="Cambria"/>
              </a:rPr>
              <a:t>designated</a:t>
            </a:r>
            <a:r>
              <a:rPr dirty="0" sz="2300" spc="-15">
                <a:latin typeface="Cambria"/>
                <a:cs typeface="Cambria"/>
              </a:rPr>
              <a:t> </a:t>
            </a:r>
            <a:r>
              <a:rPr dirty="0" sz="2300" spc="-5">
                <a:latin typeface="Cambria"/>
                <a:cs typeface="Cambria"/>
              </a:rPr>
              <a:t>task.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658" y="333882"/>
            <a:ext cx="739775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60345" marR="5080" indent="-274828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dirty="0" sz="3200">
                <a:solidFill>
                  <a:srgbClr val="23B5A0"/>
                </a:solidFill>
              </a:rPr>
              <a:t>5.9	</a:t>
            </a:r>
            <a:r>
              <a:rPr dirty="0" sz="3200"/>
              <a:t>Passing </a:t>
            </a:r>
            <a:r>
              <a:rPr dirty="0" sz="3200" spc="-5"/>
              <a:t>Arguments </a:t>
            </a:r>
            <a:r>
              <a:rPr dirty="0" sz="3200"/>
              <a:t>By </a:t>
            </a:r>
            <a:r>
              <a:rPr dirty="0" sz="3200" spc="-55"/>
              <a:t>Value </a:t>
            </a:r>
            <a:r>
              <a:rPr dirty="0" sz="3200" spc="-5"/>
              <a:t>and</a:t>
            </a:r>
            <a:r>
              <a:rPr dirty="0" sz="3200" spc="-195"/>
              <a:t> </a:t>
            </a:r>
            <a:r>
              <a:rPr dirty="0" sz="3200"/>
              <a:t>By  </a:t>
            </a:r>
            <a:r>
              <a:rPr dirty="0" sz="3200" spc="-5"/>
              <a:t>Reference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49349"/>
            <a:ext cx="8010525" cy="43700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13462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In </a:t>
            </a:r>
            <a:r>
              <a:rPr dirty="0" sz="2500" spc="-15">
                <a:latin typeface="Cambria"/>
                <a:cs typeface="Cambria"/>
              </a:rPr>
              <a:t>many programming </a:t>
            </a:r>
            <a:r>
              <a:rPr dirty="0" sz="2500" spc="-5">
                <a:latin typeface="Cambria"/>
                <a:cs typeface="Cambria"/>
              </a:rPr>
              <a:t>languages, </a:t>
            </a:r>
            <a:r>
              <a:rPr dirty="0" sz="2500" spc="-15">
                <a:latin typeface="Cambria"/>
                <a:cs typeface="Cambria"/>
              </a:rPr>
              <a:t>there are </a:t>
            </a:r>
            <a:r>
              <a:rPr dirty="0" sz="2500" spc="-20">
                <a:latin typeface="Cambria"/>
                <a:cs typeface="Cambria"/>
              </a:rPr>
              <a:t>two </a:t>
            </a:r>
            <a:r>
              <a:rPr dirty="0" sz="2500" spc="-30">
                <a:latin typeface="Cambria"/>
                <a:cs typeface="Cambria"/>
              </a:rPr>
              <a:t>ways </a:t>
            </a:r>
            <a:r>
              <a:rPr dirty="0" sz="2500" spc="-20">
                <a:latin typeface="Cambria"/>
                <a:cs typeface="Cambria"/>
              </a:rPr>
              <a:t>to  </a:t>
            </a:r>
            <a:r>
              <a:rPr dirty="0" sz="2500" spc="-5">
                <a:latin typeface="Cambria"/>
                <a:cs typeface="Cambria"/>
              </a:rPr>
              <a:t>pass </a:t>
            </a:r>
            <a:r>
              <a:rPr dirty="0" sz="2500" spc="-10">
                <a:latin typeface="Cambria"/>
                <a:cs typeface="Cambria"/>
              </a:rPr>
              <a:t>arguments—</a:t>
            </a:r>
            <a:r>
              <a:rPr dirty="0" sz="2500" spc="-10">
                <a:solidFill>
                  <a:srgbClr val="0000FF"/>
                </a:solidFill>
                <a:latin typeface="Cambria"/>
                <a:cs typeface="Cambria"/>
              </a:rPr>
              <a:t>pass-by-value </a:t>
            </a:r>
            <a:r>
              <a:rPr dirty="0" sz="2500" spc="-10">
                <a:latin typeface="Cambria"/>
                <a:cs typeface="Cambria"/>
              </a:rPr>
              <a:t>and</a:t>
            </a:r>
            <a:r>
              <a:rPr dirty="0" sz="2500" spc="80">
                <a:latin typeface="Cambria"/>
                <a:cs typeface="Cambria"/>
              </a:rPr>
              <a:t> </a:t>
            </a:r>
            <a:r>
              <a:rPr dirty="0" sz="2500" spc="-15">
                <a:solidFill>
                  <a:srgbClr val="0000FF"/>
                </a:solidFill>
                <a:latin typeface="Cambria"/>
                <a:cs typeface="Cambria"/>
              </a:rPr>
              <a:t>pass-by-reference</a:t>
            </a:r>
            <a:r>
              <a:rPr dirty="0" sz="2500" spc="-15">
                <a:latin typeface="Cambria"/>
                <a:cs typeface="Cambria"/>
              </a:rPr>
              <a:t>.</a:t>
            </a:r>
            <a:endParaRPr sz="2500">
              <a:latin typeface="Cambria"/>
              <a:cs typeface="Cambria"/>
            </a:endParaRPr>
          </a:p>
          <a:p>
            <a:pPr algn="just" marL="355600" marR="889000" indent="-342900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When </a:t>
            </a:r>
            <a:r>
              <a:rPr dirty="0" sz="2500" spc="-10">
                <a:latin typeface="Cambria"/>
                <a:cs typeface="Cambria"/>
              </a:rPr>
              <a:t>arguments </a:t>
            </a:r>
            <a:r>
              <a:rPr dirty="0" sz="2500" spc="-15">
                <a:latin typeface="Cambria"/>
                <a:cs typeface="Cambria"/>
              </a:rPr>
              <a:t>are </a:t>
            </a:r>
            <a:r>
              <a:rPr dirty="0" sz="2500" spc="-5" i="1">
                <a:latin typeface="Cambria"/>
                <a:cs typeface="Cambria"/>
              </a:rPr>
              <a:t>passed </a:t>
            </a:r>
            <a:r>
              <a:rPr dirty="0" sz="2500" spc="-15" i="1">
                <a:latin typeface="Cambria"/>
                <a:cs typeface="Cambria"/>
              </a:rPr>
              <a:t>by </a:t>
            </a:r>
            <a:r>
              <a:rPr dirty="0" sz="2500" spc="-10" i="1">
                <a:latin typeface="Cambria"/>
                <a:cs typeface="Cambria"/>
              </a:rPr>
              <a:t>value</a:t>
            </a:r>
            <a:r>
              <a:rPr dirty="0" sz="2500" spc="-10">
                <a:latin typeface="Cambria"/>
                <a:cs typeface="Cambria"/>
              </a:rPr>
              <a:t>,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20" i="1">
                <a:latin typeface="Cambria"/>
                <a:cs typeface="Cambria"/>
              </a:rPr>
              <a:t>copy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the  argument’s </a:t>
            </a:r>
            <a:r>
              <a:rPr dirty="0" sz="2500" spc="-15">
                <a:latin typeface="Cambria"/>
                <a:cs typeface="Cambria"/>
              </a:rPr>
              <a:t>value </a:t>
            </a:r>
            <a:r>
              <a:rPr dirty="0" sz="2500" spc="-5">
                <a:latin typeface="Cambria"/>
                <a:cs typeface="Cambria"/>
              </a:rPr>
              <a:t>is made and passed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called  function.</a:t>
            </a:r>
            <a:endParaRPr sz="2500">
              <a:latin typeface="Cambria"/>
              <a:cs typeface="Cambria"/>
            </a:endParaRPr>
          </a:p>
          <a:p>
            <a:pPr marL="355600" marR="306705" indent="-342900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Changes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the copy </a:t>
            </a:r>
            <a:r>
              <a:rPr dirty="0" sz="2500" spc="-5">
                <a:latin typeface="Cambria"/>
                <a:cs typeface="Cambria"/>
              </a:rPr>
              <a:t>do </a:t>
            </a:r>
            <a:r>
              <a:rPr dirty="0" sz="2500" spc="-10" i="1">
                <a:latin typeface="Cambria"/>
                <a:cs typeface="Cambria"/>
              </a:rPr>
              <a:t>not </a:t>
            </a:r>
            <a:r>
              <a:rPr dirty="0" sz="2500" spc="-10">
                <a:latin typeface="Cambria"/>
                <a:cs typeface="Cambria"/>
              </a:rPr>
              <a:t>affect </a:t>
            </a:r>
            <a:r>
              <a:rPr dirty="0" sz="2500" spc="-5">
                <a:latin typeface="Cambria"/>
                <a:cs typeface="Cambria"/>
              </a:rPr>
              <a:t>an original </a:t>
            </a:r>
            <a:r>
              <a:rPr dirty="0" sz="2500" spc="-15">
                <a:latin typeface="Cambria"/>
                <a:cs typeface="Cambria"/>
              </a:rPr>
              <a:t>variable’s  value </a:t>
            </a:r>
            <a:r>
              <a:rPr dirty="0" sz="2500" spc="-5">
                <a:latin typeface="Cambria"/>
                <a:cs typeface="Cambria"/>
              </a:rPr>
              <a:t>in the</a:t>
            </a:r>
            <a:r>
              <a:rPr dirty="0" sz="2500" spc="30">
                <a:latin typeface="Cambria"/>
                <a:cs typeface="Cambria"/>
              </a:rPr>
              <a:t> </a:t>
            </a:r>
            <a:r>
              <a:rPr dirty="0" sz="2500" spc="-40">
                <a:latin typeface="Cambria"/>
                <a:cs typeface="Cambria"/>
              </a:rPr>
              <a:t>caller.</a:t>
            </a:r>
            <a:endParaRPr sz="2500">
              <a:latin typeface="Cambria"/>
              <a:cs typeface="Cambria"/>
            </a:endParaRPr>
          </a:p>
          <a:p>
            <a:pPr marL="355600" marR="592455" indent="-342900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When an argument is passed </a:t>
            </a:r>
            <a:r>
              <a:rPr dirty="0" sz="2500" spc="-20">
                <a:latin typeface="Cambria"/>
                <a:cs typeface="Cambria"/>
              </a:rPr>
              <a:t>by </a:t>
            </a:r>
            <a:r>
              <a:rPr dirty="0" sz="2500" spc="-15">
                <a:latin typeface="Cambria"/>
                <a:cs typeface="Cambria"/>
              </a:rPr>
              <a:t>reference,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caller  </a:t>
            </a:r>
            <a:r>
              <a:rPr dirty="0" sz="2500" spc="-15">
                <a:latin typeface="Cambria"/>
                <a:cs typeface="Cambria"/>
              </a:rPr>
              <a:t>allows </a:t>
            </a:r>
            <a:r>
              <a:rPr dirty="0" sz="2500" spc="-5">
                <a:latin typeface="Cambria"/>
                <a:cs typeface="Cambria"/>
              </a:rPr>
              <a:t>the called function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5">
                <a:latin typeface="Cambria"/>
                <a:cs typeface="Cambria"/>
              </a:rPr>
              <a:t>modify the</a:t>
            </a:r>
            <a:r>
              <a:rPr dirty="0" sz="2500" spc="145">
                <a:latin typeface="Cambria"/>
                <a:cs typeface="Cambria"/>
              </a:rPr>
              <a:t> </a:t>
            </a:r>
            <a:r>
              <a:rPr dirty="0" sz="2500">
                <a:latin typeface="Cambria"/>
                <a:cs typeface="Cambria"/>
              </a:rPr>
              <a:t>original</a:t>
            </a:r>
            <a:endParaRPr sz="2500">
              <a:latin typeface="Cambria"/>
              <a:cs typeface="Cambria"/>
            </a:endParaRPr>
          </a:p>
          <a:p>
            <a:pPr marL="355600">
              <a:lnSpc>
                <a:spcPts val="2425"/>
              </a:lnSpc>
            </a:pPr>
            <a:r>
              <a:rPr dirty="0" sz="2500" spc="-10">
                <a:latin typeface="Cambria"/>
                <a:cs typeface="Cambria"/>
              </a:rPr>
              <a:t>variable’s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value.</a:t>
            </a:r>
            <a:endParaRPr sz="2500">
              <a:latin typeface="Cambria"/>
              <a:cs typeface="Cambria"/>
            </a:endParaRPr>
          </a:p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5">
                <a:latin typeface="Cambria"/>
                <a:cs typeface="Cambria"/>
              </a:rPr>
              <a:t>Pass-by-value </a:t>
            </a:r>
            <a:r>
              <a:rPr dirty="0" sz="2500" spc="-10">
                <a:latin typeface="Cambria"/>
                <a:cs typeface="Cambria"/>
              </a:rPr>
              <a:t>should </a:t>
            </a:r>
            <a:r>
              <a:rPr dirty="0" sz="2500" spc="-5">
                <a:latin typeface="Cambria"/>
                <a:cs typeface="Cambria"/>
              </a:rPr>
              <a:t>be </a:t>
            </a:r>
            <a:r>
              <a:rPr dirty="0" sz="2500" spc="-10">
                <a:latin typeface="Cambria"/>
                <a:cs typeface="Cambria"/>
              </a:rPr>
              <a:t>used </a:t>
            </a:r>
            <a:r>
              <a:rPr dirty="0" sz="2500" spc="-20">
                <a:latin typeface="Cambria"/>
                <a:cs typeface="Cambria"/>
              </a:rPr>
              <a:t>whenever </a:t>
            </a:r>
            <a:r>
              <a:rPr dirty="0" sz="2500" spc="-10">
                <a:latin typeface="Cambria"/>
                <a:cs typeface="Cambria"/>
              </a:rPr>
              <a:t>the</a:t>
            </a:r>
            <a:r>
              <a:rPr dirty="0" sz="2500" spc="12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called</a:t>
            </a:r>
            <a:endParaRPr sz="2500">
              <a:latin typeface="Cambria"/>
              <a:cs typeface="Cambria"/>
            </a:endParaRPr>
          </a:p>
          <a:p>
            <a:pPr marL="355600" marR="5080">
              <a:lnSpc>
                <a:spcPct val="80000"/>
              </a:lnSpc>
              <a:spcBef>
                <a:spcPts val="300"/>
              </a:spcBef>
            </a:pPr>
            <a:r>
              <a:rPr dirty="0" sz="2500" spc="-5">
                <a:latin typeface="Cambria"/>
                <a:cs typeface="Cambria"/>
              </a:rPr>
              <a:t>function does </a:t>
            </a:r>
            <a:r>
              <a:rPr dirty="0" sz="2500" spc="-10">
                <a:latin typeface="Cambria"/>
                <a:cs typeface="Cambria"/>
              </a:rPr>
              <a:t>not need </a:t>
            </a:r>
            <a:r>
              <a:rPr dirty="0" sz="2500" spc="-20">
                <a:latin typeface="Cambria"/>
                <a:cs typeface="Cambria"/>
              </a:rPr>
              <a:t>to </a:t>
            </a:r>
            <a:r>
              <a:rPr dirty="0" sz="2500" spc="-10">
                <a:latin typeface="Cambria"/>
                <a:cs typeface="Cambria"/>
              </a:rPr>
              <a:t>modify the </a:t>
            </a:r>
            <a:r>
              <a:rPr dirty="0" sz="2500" spc="-15">
                <a:latin typeface="Cambria"/>
                <a:cs typeface="Cambria"/>
              </a:rPr>
              <a:t>value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caller’s  </a:t>
            </a:r>
            <a:r>
              <a:rPr dirty="0" sz="2500">
                <a:latin typeface="Cambria"/>
                <a:cs typeface="Cambria"/>
              </a:rPr>
              <a:t>original</a:t>
            </a:r>
            <a:r>
              <a:rPr dirty="0" sz="2500" spc="10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variable.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658" y="333882"/>
            <a:ext cx="739775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85339" marR="5080" indent="-2073275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dirty="0" sz="3200">
                <a:solidFill>
                  <a:srgbClr val="23B5A0"/>
                </a:solidFill>
              </a:rPr>
              <a:t>5.9	</a:t>
            </a:r>
            <a:r>
              <a:rPr dirty="0" sz="3200"/>
              <a:t>Passing </a:t>
            </a:r>
            <a:r>
              <a:rPr dirty="0" sz="3200" spc="-5"/>
              <a:t>Arguments </a:t>
            </a:r>
            <a:r>
              <a:rPr dirty="0" sz="3200"/>
              <a:t>By </a:t>
            </a:r>
            <a:r>
              <a:rPr dirty="0" sz="3200" spc="-55"/>
              <a:t>Value </a:t>
            </a:r>
            <a:r>
              <a:rPr dirty="0" sz="3200" spc="-5"/>
              <a:t>and</a:t>
            </a:r>
            <a:r>
              <a:rPr dirty="0" sz="3200" spc="-195"/>
              <a:t> </a:t>
            </a:r>
            <a:r>
              <a:rPr dirty="0" sz="3200"/>
              <a:t>By  </a:t>
            </a:r>
            <a:r>
              <a:rPr dirty="0" sz="3200" spc="-5"/>
              <a:t>Reference</a:t>
            </a:r>
            <a:r>
              <a:rPr dirty="0" sz="3200" spc="-30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31061"/>
            <a:ext cx="8071484" cy="441642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marR="214629" indent="-342900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This </a:t>
            </a:r>
            <a:r>
              <a:rPr dirty="0" sz="3000" spc="-20">
                <a:latin typeface="Cambria"/>
                <a:cs typeface="Cambria"/>
              </a:rPr>
              <a:t>prevents </a:t>
            </a:r>
            <a:r>
              <a:rPr dirty="0" sz="3000" spc="-5">
                <a:latin typeface="Cambria"/>
                <a:cs typeface="Cambria"/>
              </a:rPr>
              <a:t>the accidental </a:t>
            </a:r>
            <a:r>
              <a:rPr dirty="0" sz="3000" spc="-5">
                <a:solidFill>
                  <a:srgbClr val="0000FF"/>
                </a:solidFill>
                <a:latin typeface="Cambria"/>
                <a:cs typeface="Cambria"/>
              </a:rPr>
              <a:t>side effects 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 spc="-10">
                <a:latin typeface="Cambria"/>
                <a:cs typeface="Cambria"/>
              </a:rPr>
              <a:t>(variable </a:t>
            </a:r>
            <a:r>
              <a:rPr dirty="0" sz="3000">
                <a:latin typeface="Cambria"/>
                <a:cs typeface="Cambria"/>
              </a:rPr>
              <a:t>modifications)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>
                <a:latin typeface="Cambria"/>
                <a:cs typeface="Cambria"/>
              </a:rPr>
              <a:t>so </a:t>
            </a:r>
            <a:r>
              <a:rPr dirty="0" sz="3000" spc="-15">
                <a:latin typeface="Cambria"/>
                <a:cs typeface="Cambria"/>
              </a:rPr>
              <a:t>greatly </a:t>
            </a:r>
            <a:r>
              <a:rPr dirty="0" sz="3000">
                <a:latin typeface="Cambria"/>
                <a:cs typeface="Cambria"/>
              </a:rPr>
              <a:t>hinder  the </a:t>
            </a:r>
            <a:r>
              <a:rPr dirty="0" sz="3000" spc="-10">
                <a:latin typeface="Cambria"/>
                <a:cs typeface="Cambria"/>
              </a:rPr>
              <a:t>development </a:t>
            </a:r>
            <a:r>
              <a:rPr dirty="0" sz="3000">
                <a:latin typeface="Cambria"/>
                <a:cs typeface="Cambria"/>
              </a:rPr>
              <a:t>of </a:t>
            </a:r>
            <a:r>
              <a:rPr dirty="0" sz="3000" spc="-10">
                <a:latin typeface="Cambria"/>
                <a:cs typeface="Cambria"/>
              </a:rPr>
              <a:t>correct </a:t>
            </a:r>
            <a:r>
              <a:rPr dirty="0" sz="3000">
                <a:latin typeface="Cambria"/>
                <a:cs typeface="Cambria"/>
              </a:rPr>
              <a:t>and </a:t>
            </a:r>
            <a:r>
              <a:rPr dirty="0" sz="3000" spc="-10">
                <a:latin typeface="Cambria"/>
                <a:cs typeface="Cambria"/>
              </a:rPr>
              <a:t>reliable  </a:t>
            </a:r>
            <a:r>
              <a:rPr dirty="0" sz="3000" spc="-15">
                <a:latin typeface="Cambria"/>
                <a:cs typeface="Cambria"/>
              </a:rPr>
              <a:t>software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systems.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mbria"/>
                <a:cs typeface="Cambria"/>
              </a:rPr>
              <a:t>Pass-by-reference </a:t>
            </a:r>
            <a:r>
              <a:rPr dirty="0" sz="3000">
                <a:latin typeface="Cambria"/>
                <a:cs typeface="Cambria"/>
              </a:rPr>
              <a:t>should </a:t>
            </a:r>
            <a:r>
              <a:rPr dirty="0" sz="3000" spc="-5">
                <a:latin typeface="Cambria"/>
                <a:cs typeface="Cambria"/>
              </a:rPr>
              <a:t>be used </a:t>
            </a:r>
            <a:r>
              <a:rPr dirty="0" sz="3000" spc="-15">
                <a:latin typeface="Cambria"/>
                <a:cs typeface="Cambria"/>
              </a:rPr>
              <a:t>only </a:t>
            </a:r>
            <a:r>
              <a:rPr dirty="0" sz="3000" spc="-5">
                <a:latin typeface="Cambria"/>
                <a:cs typeface="Cambria"/>
              </a:rPr>
              <a:t>with  trusted </a:t>
            </a:r>
            <a:r>
              <a:rPr dirty="0" sz="3000">
                <a:latin typeface="Cambria"/>
                <a:cs typeface="Cambria"/>
              </a:rPr>
              <a:t>called functions that need </a:t>
            </a:r>
            <a:r>
              <a:rPr dirty="0" sz="3000" spc="-15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modify </a:t>
            </a:r>
            <a:r>
              <a:rPr dirty="0" sz="3000">
                <a:latin typeface="Cambria"/>
                <a:cs typeface="Cambria"/>
              </a:rPr>
              <a:t>the  original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variable.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In </a:t>
            </a:r>
            <a:r>
              <a:rPr dirty="0" sz="3000">
                <a:latin typeface="Cambria"/>
                <a:cs typeface="Cambria"/>
              </a:rPr>
              <a:t>C, </a:t>
            </a:r>
            <a:r>
              <a:rPr dirty="0" sz="3000" spc="-5">
                <a:latin typeface="Cambria"/>
                <a:cs typeface="Cambria"/>
              </a:rPr>
              <a:t>all arguments </a:t>
            </a:r>
            <a:r>
              <a:rPr dirty="0" sz="3000" spc="-20">
                <a:latin typeface="Cambria"/>
                <a:cs typeface="Cambria"/>
              </a:rPr>
              <a:t>are </a:t>
            </a:r>
            <a:r>
              <a:rPr dirty="0" sz="3000" spc="-5">
                <a:latin typeface="Cambria"/>
                <a:cs typeface="Cambria"/>
              </a:rPr>
              <a:t>passed </a:t>
            </a:r>
            <a:r>
              <a:rPr dirty="0" sz="3000" spc="-20">
                <a:latin typeface="Cambria"/>
                <a:cs typeface="Cambria"/>
              </a:rPr>
              <a:t>by</a:t>
            </a:r>
            <a:r>
              <a:rPr dirty="0" sz="3000" spc="25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value.</a:t>
            </a:r>
            <a:endParaRPr sz="3000">
              <a:latin typeface="Cambria"/>
              <a:cs typeface="Cambria"/>
            </a:endParaRPr>
          </a:p>
          <a:p>
            <a:pPr marL="355600" marR="3175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In Chapter </a:t>
            </a:r>
            <a:r>
              <a:rPr dirty="0" sz="3000">
                <a:latin typeface="Cambria"/>
                <a:cs typeface="Cambria"/>
              </a:rPr>
              <a:t>6, </a:t>
            </a:r>
            <a:r>
              <a:rPr dirty="0" sz="3000" spc="-10">
                <a:latin typeface="Cambria"/>
                <a:cs typeface="Cambria"/>
              </a:rPr>
              <a:t>we’ll </a:t>
            </a:r>
            <a:r>
              <a:rPr dirty="0" sz="3000">
                <a:latin typeface="Cambria"/>
                <a:cs typeface="Cambria"/>
              </a:rPr>
              <a:t>see </a:t>
            </a:r>
            <a:r>
              <a:rPr dirty="0" sz="3000" spc="-5">
                <a:latin typeface="Cambria"/>
                <a:cs typeface="Cambria"/>
              </a:rPr>
              <a:t>that </a:t>
            </a:r>
            <a:r>
              <a:rPr dirty="0" sz="3000" spc="-30">
                <a:latin typeface="Cambria"/>
                <a:cs typeface="Cambria"/>
              </a:rPr>
              <a:t>array </a:t>
            </a:r>
            <a:r>
              <a:rPr dirty="0" sz="3000" spc="-10">
                <a:latin typeface="Cambria"/>
                <a:cs typeface="Cambria"/>
              </a:rPr>
              <a:t>arguments </a:t>
            </a:r>
            <a:r>
              <a:rPr dirty="0" sz="3000" spc="-20">
                <a:latin typeface="Cambria"/>
                <a:cs typeface="Cambria"/>
              </a:rPr>
              <a:t>are  </a:t>
            </a:r>
            <a:r>
              <a:rPr dirty="0" sz="3000" spc="-10">
                <a:latin typeface="Cambria"/>
                <a:cs typeface="Cambria"/>
              </a:rPr>
              <a:t>automatically </a:t>
            </a:r>
            <a:r>
              <a:rPr dirty="0" sz="3000" spc="-5">
                <a:latin typeface="Cambria"/>
                <a:cs typeface="Cambria"/>
              </a:rPr>
              <a:t>passed </a:t>
            </a:r>
            <a:r>
              <a:rPr dirty="0" sz="3000" spc="-20">
                <a:latin typeface="Cambria"/>
                <a:cs typeface="Cambria"/>
              </a:rPr>
              <a:t>by </a:t>
            </a:r>
            <a:r>
              <a:rPr dirty="0" sz="3000" spc="-15">
                <a:latin typeface="Cambria"/>
                <a:cs typeface="Cambria"/>
              </a:rPr>
              <a:t>reference for  </a:t>
            </a:r>
            <a:r>
              <a:rPr dirty="0" sz="3000" spc="-5">
                <a:latin typeface="Cambria"/>
                <a:cs typeface="Cambria"/>
              </a:rPr>
              <a:t>performance </a:t>
            </a:r>
            <a:r>
              <a:rPr dirty="0" sz="3000" spc="-10">
                <a:latin typeface="Cambria"/>
                <a:cs typeface="Cambria"/>
              </a:rPr>
              <a:t>reasons.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966" y="547242"/>
            <a:ext cx="7037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 spc="-5">
                <a:solidFill>
                  <a:srgbClr val="23B5A0"/>
                </a:solidFill>
              </a:rPr>
              <a:t>5.10	</a:t>
            </a:r>
            <a:r>
              <a:rPr dirty="0"/>
              <a:t>Random Number</a:t>
            </a:r>
            <a:r>
              <a:rPr dirty="0" spc="-75"/>
              <a:t> </a:t>
            </a:r>
            <a:r>
              <a:rPr dirty="0" spc="-5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2961"/>
            <a:ext cx="791146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95">
                <a:latin typeface="Cambria"/>
                <a:cs typeface="Cambria"/>
              </a:rPr>
              <a:t>We </a:t>
            </a:r>
            <a:r>
              <a:rPr dirty="0" sz="3000" spc="-5">
                <a:latin typeface="Cambria"/>
                <a:cs typeface="Cambria"/>
              </a:rPr>
              <a:t>now </a:t>
            </a:r>
            <a:r>
              <a:rPr dirty="0" sz="3000" spc="-15">
                <a:latin typeface="Cambria"/>
                <a:cs typeface="Cambria"/>
              </a:rPr>
              <a:t>take </a:t>
            </a:r>
            <a:r>
              <a:rPr dirty="0" sz="3000">
                <a:latin typeface="Cambria"/>
                <a:cs typeface="Cambria"/>
              </a:rPr>
              <a:t>a </a:t>
            </a:r>
            <a:r>
              <a:rPr dirty="0" sz="3000" spc="-5">
                <a:latin typeface="Cambria"/>
                <a:cs typeface="Cambria"/>
              </a:rPr>
              <a:t>brief and,</a:t>
            </a:r>
            <a:r>
              <a:rPr dirty="0" sz="3000" spc="80">
                <a:latin typeface="Cambria"/>
                <a:cs typeface="Cambria"/>
              </a:rPr>
              <a:t> </a:t>
            </a:r>
            <a:r>
              <a:rPr dirty="0" sz="3000" spc="-35">
                <a:latin typeface="Cambria"/>
                <a:cs typeface="Cambria"/>
              </a:rPr>
              <a:t>hopefully,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2520"/>
              </a:lnSpc>
            </a:pPr>
            <a:r>
              <a:rPr dirty="0" sz="3000" spc="-5">
                <a:latin typeface="Cambria"/>
                <a:cs typeface="Cambria"/>
              </a:rPr>
              <a:t>entertaining </a:t>
            </a:r>
            <a:r>
              <a:rPr dirty="0" sz="3000" spc="-15">
                <a:latin typeface="Cambria"/>
                <a:cs typeface="Cambria"/>
              </a:rPr>
              <a:t>diversion </a:t>
            </a:r>
            <a:r>
              <a:rPr dirty="0" sz="3000" spc="-5">
                <a:latin typeface="Cambria"/>
                <a:cs typeface="Cambria"/>
              </a:rPr>
              <a:t>into </a:t>
            </a:r>
            <a:r>
              <a:rPr dirty="0" sz="3000" i="1">
                <a:latin typeface="Cambria"/>
                <a:cs typeface="Cambria"/>
              </a:rPr>
              <a:t>simulation</a:t>
            </a:r>
            <a:r>
              <a:rPr dirty="0" sz="3000" spc="-35" i="1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and</a:t>
            </a:r>
            <a:endParaRPr sz="3000">
              <a:latin typeface="Cambria"/>
              <a:cs typeface="Cambria"/>
            </a:endParaRPr>
          </a:p>
          <a:p>
            <a:pPr marL="355600">
              <a:lnSpc>
                <a:spcPts val="2880"/>
              </a:lnSpc>
            </a:pPr>
            <a:r>
              <a:rPr dirty="0" sz="3000" spc="-5" i="1">
                <a:latin typeface="Cambria"/>
                <a:cs typeface="Cambria"/>
              </a:rPr>
              <a:t>game </a:t>
            </a:r>
            <a:r>
              <a:rPr dirty="0" sz="3000" i="1">
                <a:latin typeface="Cambria"/>
                <a:cs typeface="Cambria"/>
              </a:rPr>
              <a:t>playing</a:t>
            </a:r>
            <a:r>
              <a:rPr dirty="0" sz="3000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701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element of chance can </a:t>
            </a:r>
            <a:r>
              <a:rPr dirty="0" sz="3000" spc="-5">
                <a:latin typeface="Cambria"/>
                <a:cs typeface="Cambria"/>
              </a:rPr>
              <a:t>be introduced into  computer applications </a:t>
            </a:r>
            <a:r>
              <a:rPr dirty="0" sz="3000" spc="-25">
                <a:latin typeface="Cambria"/>
                <a:cs typeface="Cambria"/>
              </a:rPr>
              <a:t>by </a:t>
            </a:r>
            <a:r>
              <a:rPr dirty="0" sz="3000" spc="-5">
                <a:latin typeface="Cambria"/>
                <a:cs typeface="Cambria"/>
              </a:rPr>
              <a:t>using </a:t>
            </a:r>
            <a:r>
              <a:rPr dirty="0" sz="3000">
                <a:latin typeface="Cambria"/>
                <a:cs typeface="Cambria"/>
              </a:rPr>
              <a:t>the C</a:t>
            </a:r>
            <a:r>
              <a:rPr dirty="0" sz="3000" spc="1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standard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185540"/>
            <a:ext cx="71450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latin typeface="Cambria"/>
                <a:cs typeface="Cambria"/>
              </a:rPr>
              <a:t>library </a:t>
            </a:r>
            <a:r>
              <a:rPr dirty="0" sz="3000">
                <a:latin typeface="Cambria"/>
                <a:cs typeface="Cambria"/>
              </a:rPr>
              <a:t>function </a:t>
            </a:r>
            <a:r>
              <a:rPr dirty="0" sz="3000" spc="-10">
                <a:latin typeface="Consolas"/>
                <a:cs typeface="Consolas"/>
              </a:rPr>
              <a:t>rand</a:t>
            </a:r>
            <a:r>
              <a:rPr dirty="0" sz="3000" spc="-990">
                <a:latin typeface="Consolas"/>
                <a:cs typeface="Consolas"/>
              </a:rPr>
              <a:t> </a:t>
            </a:r>
            <a:r>
              <a:rPr dirty="0" sz="3000" spc="-15">
                <a:latin typeface="Cambria"/>
                <a:cs typeface="Cambria"/>
              </a:rPr>
              <a:t>from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onsolas"/>
                <a:cs typeface="Consolas"/>
              </a:rPr>
              <a:t>&lt;stdlib.h&gt;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05580"/>
            <a:ext cx="5863590" cy="1197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ts val="3420"/>
              </a:lnSpc>
              <a:spcBef>
                <a:spcPts val="100"/>
              </a:spcBef>
            </a:pPr>
            <a:r>
              <a:rPr dirty="0" sz="3000" spc="-45">
                <a:latin typeface="Cambria"/>
                <a:cs typeface="Cambria"/>
              </a:rPr>
              <a:t>header.</a:t>
            </a:r>
            <a:endParaRPr sz="3000">
              <a:latin typeface="Cambria"/>
              <a:cs typeface="Cambria"/>
            </a:endParaRPr>
          </a:p>
          <a:p>
            <a:pPr marL="355600" indent="-342900">
              <a:lnSpc>
                <a:spcPts val="32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Consider </a:t>
            </a:r>
            <a:r>
              <a:rPr dirty="0" sz="3000" spc="-5">
                <a:latin typeface="Cambria"/>
                <a:cs typeface="Cambria"/>
              </a:rPr>
              <a:t>the following</a:t>
            </a:r>
            <a:r>
              <a:rPr dirty="0" sz="3000" spc="-6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statement:</a:t>
            </a:r>
            <a:endParaRPr sz="3000">
              <a:latin typeface="Cambria"/>
              <a:cs typeface="Cambria"/>
            </a:endParaRPr>
          </a:p>
          <a:p>
            <a:pPr marL="927100">
              <a:lnSpc>
                <a:spcPts val="2515"/>
              </a:lnSpc>
            </a:pPr>
            <a:r>
              <a:rPr dirty="0" sz="2200" spc="-5">
                <a:latin typeface="Consolas"/>
                <a:cs typeface="Consolas"/>
              </a:rPr>
              <a:t>i =</a:t>
            </a:r>
            <a:r>
              <a:rPr dirty="0" sz="2200" spc="5">
                <a:latin typeface="Consolas"/>
                <a:cs typeface="Consolas"/>
              </a:rPr>
              <a:t> </a:t>
            </a:r>
            <a:r>
              <a:rPr dirty="0" sz="2200" spc="-5">
                <a:latin typeface="Consolas"/>
                <a:cs typeface="Consolas"/>
              </a:rPr>
              <a:t>rand();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30673"/>
            <a:ext cx="67519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onsolas"/>
                <a:cs typeface="Consolas"/>
              </a:rPr>
              <a:t>rand</a:t>
            </a:r>
            <a:r>
              <a:rPr dirty="0" sz="3000" spc="-1035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function </a:t>
            </a:r>
            <a:r>
              <a:rPr dirty="0" sz="3000" spc="-10">
                <a:latin typeface="Cambria"/>
                <a:cs typeface="Cambria"/>
              </a:rPr>
              <a:t>generates </a:t>
            </a:r>
            <a:r>
              <a:rPr dirty="0" sz="3000" spc="-5">
                <a:latin typeface="Cambria"/>
                <a:cs typeface="Cambria"/>
              </a:rPr>
              <a:t>an integer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4950714"/>
            <a:ext cx="76200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Cambria"/>
                <a:cs typeface="Cambria"/>
              </a:rPr>
              <a:t>between </a:t>
            </a:r>
            <a:r>
              <a:rPr dirty="0" sz="3000">
                <a:latin typeface="Cambria"/>
                <a:cs typeface="Cambria"/>
              </a:rPr>
              <a:t>0 and </a:t>
            </a:r>
            <a:r>
              <a:rPr dirty="0" sz="3000" spc="-10">
                <a:latin typeface="Consolas"/>
                <a:cs typeface="Consolas"/>
              </a:rPr>
              <a:t>RAND_MAX</a:t>
            </a:r>
            <a:r>
              <a:rPr dirty="0" sz="3000" spc="-1019">
                <a:latin typeface="Consolas"/>
                <a:cs typeface="Consolas"/>
              </a:rPr>
              <a:t> </a:t>
            </a:r>
            <a:r>
              <a:rPr dirty="0" sz="3000">
                <a:latin typeface="Cambria"/>
                <a:cs typeface="Cambria"/>
              </a:rPr>
              <a:t>(a </a:t>
            </a:r>
            <a:r>
              <a:rPr dirty="0" sz="3000" spc="-5">
                <a:latin typeface="Cambria"/>
                <a:cs typeface="Cambria"/>
              </a:rPr>
              <a:t>symbolic </a:t>
            </a:r>
            <a:r>
              <a:rPr dirty="0" sz="3000">
                <a:latin typeface="Cambria"/>
                <a:cs typeface="Cambria"/>
              </a:rPr>
              <a:t>constant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270398"/>
            <a:ext cx="589089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Cambria"/>
                <a:cs typeface="Cambria"/>
              </a:rPr>
              <a:t>defined </a:t>
            </a:r>
            <a:r>
              <a:rPr dirty="0" sz="3000" spc="-10">
                <a:latin typeface="Cambria"/>
                <a:cs typeface="Cambria"/>
              </a:rPr>
              <a:t>in </a:t>
            </a:r>
            <a:r>
              <a:rPr dirty="0" sz="3000" spc="-5">
                <a:latin typeface="Cambria"/>
                <a:cs typeface="Cambria"/>
              </a:rPr>
              <a:t>the </a:t>
            </a:r>
            <a:r>
              <a:rPr dirty="0" sz="3000" spc="-10">
                <a:latin typeface="Consolas"/>
                <a:cs typeface="Consolas"/>
              </a:rPr>
              <a:t>&lt;stdlib.h&gt;</a:t>
            </a:r>
            <a:r>
              <a:rPr dirty="0" sz="3000" spc="-935">
                <a:latin typeface="Consolas"/>
                <a:cs typeface="Consolas"/>
              </a:rPr>
              <a:t> </a:t>
            </a:r>
            <a:r>
              <a:rPr dirty="0" sz="3000" spc="-5">
                <a:latin typeface="Cambria"/>
                <a:cs typeface="Cambria"/>
              </a:rPr>
              <a:t>header).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26" y="577722"/>
            <a:ext cx="7603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5.10	</a:t>
            </a:r>
            <a:r>
              <a:rPr dirty="0" sz="3200" spc="-5"/>
              <a:t>Random Number Generation</a:t>
            </a:r>
            <a:r>
              <a:rPr dirty="0" sz="3200" spc="-7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79829"/>
            <a:ext cx="8065770" cy="441579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just" marL="355600" marR="148590" indent="-342900">
              <a:lnSpc>
                <a:spcPct val="911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500" spc="-10">
                <a:latin typeface="Cambria"/>
                <a:cs typeface="Cambria"/>
              </a:rPr>
              <a:t>Standard </a:t>
            </a:r>
            <a:r>
              <a:rPr dirty="0" sz="2500" spc="-5">
                <a:latin typeface="Cambria"/>
                <a:cs typeface="Cambria"/>
              </a:rPr>
              <a:t>C </a:t>
            </a:r>
            <a:r>
              <a:rPr dirty="0" sz="2500" spc="-10">
                <a:latin typeface="Cambria"/>
                <a:cs typeface="Cambria"/>
              </a:rPr>
              <a:t>states </a:t>
            </a:r>
            <a:r>
              <a:rPr dirty="0" sz="2500" spc="-5">
                <a:latin typeface="Cambria"/>
                <a:cs typeface="Cambria"/>
              </a:rPr>
              <a:t>that the </a:t>
            </a:r>
            <a:r>
              <a:rPr dirty="0" sz="2500" spc="-15">
                <a:latin typeface="Cambria"/>
                <a:cs typeface="Cambria"/>
              </a:rPr>
              <a:t>value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onsolas"/>
                <a:cs typeface="Consolas"/>
              </a:rPr>
              <a:t>RAND_MAX</a:t>
            </a:r>
            <a:r>
              <a:rPr dirty="0" sz="2500" spc="-650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must </a:t>
            </a:r>
            <a:r>
              <a:rPr dirty="0" sz="2500" spc="-5">
                <a:latin typeface="Cambria"/>
                <a:cs typeface="Cambria"/>
              </a:rPr>
              <a:t>be </a:t>
            </a:r>
            <a:r>
              <a:rPr dirty="0" sz="2500" spc="-10">
                <a:latin typeface="Cambria"/>
                <a:cs typeface="Cambria"/>
              </a:rPr>
              <a:t>at  </a:t>
            </a:r>
            <a:r>
              <a:rPr dirty="0" sz="2500" spc="-5">
                <a:latin typeface="Cambria"/>
                <a:cs typeface="Cambria"/>
              </a:rPr>
              <a:t>least 32767, </a:t>
            </a:r>
            <a:r>
              <a:rPr dirty="0" sz="2500" spc="-10">
                <a:latin typeface="Cambria"/>
                <a:cs typeface="Cambria"/>
              </a:rPr>
              <a:t>which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the </a:t>
            </a:r>
            <a:r>
              <a:rPr dirty="0" sz="2500" spc="-5">
                <a:latin typeface="Cambria"/>
                <a:cs typeface="Cambria"/>
              </a:rPr>
              <a:t>maximum </a:t>
            </a:r>
            <a:r>
              <a:rPr dirty="0" sz="2500" spc="-15">
                <a:latin typeface="Cambria"/>
                <a:cs typeface="Cambria"/>
              </a:rPr>
              <a:t>value for </a:t>
            </a:r>
            <a:r>
              <a:rPr dirty="0" sz="2500" spc="-5">
                <a:latin typeface="Cambria"/>
                <a:cs typeface="Cambria"/>
              </a:rPr>
              <a:t>a </a:t>
            </a:r>
            <a:r>
              <a:rPr dirty="0" sz="2500" spc="-20">
                <a:latin typeface="Cambria"/>
                <a:cs typeface="Cambria"/>
              </a:rPr>
              <a:t>two-byte  </a:t>
            </a:r>
            <a:r>
              <a:rPr dirty="0" sz="2500" spc="-5">
                <a:latin typeface="Cambria"/>
                <a:cs typeface="Cambria"/>
              </a:rPr>
              <a:t>(i.e., </a:t>
            </a:r>
            <a:r>
              <a:rPr dirty="0" sz="2500" spc="-10">
                <a:latin typeface="Cambria"/>
                <a:cs typeface="Cambria"/>
              </a:rPr>
              <a:t>16-bit)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40">
                <a:latin typeface="Cambria"/>
                <a:cs typeface="Cambria"/>
              </a:rPr>
              <a:t>integer.</a:t>
            </a:r>
            <a:endParaRPr sz="2500">
              <a:latin typeface="Cambria"/>
              <a:cs typeface="Cambria"/>
            </a:endParaRPr>
          </a:p>
          <a:p>
            <a:pPr marL="355600" marR="24130" indent="-342900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programs </a:t>
            </a:r>
            <a:r>
              <a:rPr dirty="0" sz="2500" spc="-5">
                <a:latin typeface="Cambria"/>
                <a:cs typeface="Cambria"/>
              </a:rPr>
              <a:t>in this section </a:t>
            </a:r>
            <a:r>
              <a:rPr dirty="0" sz="2500" spc="-25">
                <a:latin typeface="Cambria"/>
                <a:cs typeface="Cambria"/>
              </a:rPr>
              <a:t>were </a:t>
            </a:r>
            <a:r>
              <a:rPr dirty="0" sz="2500" spc="-15">
                <a:latin typeface="Cambria"/>
                <a:cs typeface="Cambria"/>
              </a:rPr>
              <a:t>tested </a:t>
            </a:r>
            <a:r>
              <a:rPr dirty="0" sz="2500" spc="-5">
                <a:latin typeface="Cambria"/>
                <a:cs typeface="Cambria"/>
              </a:rPr>
              <a:t>on </a:t>
            </a:r>
            <a:r>
              <a:rPr dirty="0" sz="2500" spc="-10">
                <a:latin typeface="Cambria"/>
                <a:cs typeface="Cambria"/>
              </a:rPr>
              <a:t>Microsoft  </a:t>
            </a:r>
            <a:r>
              <a:rPr dirty="0" sz="2500" spc="-5">
                <a:latin typeface="Cambria"/>
                <a:cs typeface="Cambria"/>
              </a:rPr>
              <a:t>Visual C++ </a:t>
            </a:r>
            <a:r>
              <a:rPr dirty="0" sz="2500" spc="-10">
                <a:latin typeface="Cambria"/>
                <a:cs typeface="Cambria"/>
              </a:rPr>
              <a:t>with </a:t>
            </a:r>
            <a:r>
              <a:rPr dirty="0" sz="2500" spc="-5">
                <a:latin typeface="Cambria"/>
                <a:cs typeface="Cambria"/>
              </a:rPr>
              <a:t>a maximum </a:t>
            </a:r>
            <a:r>
              <a:rPr dirty="0" sz="2500" spc="-10">
                <a:latin typeface="Consolas"/>
                <a:cs typeface="Consolas"/>
              </a:rPr>
              <a:t>RAND_MAX </a:t>
            </a:r>
            <a:r>
              <a:rPr dirty="0" sz="2500" spc="-15">
                <a:latin typeface="Cambria"/>
                <a:cs typeface="Cambria"/>
              </a:rPr>
              <a:t>value </a:t>
            </a:r>
            <a:r>
              <a:rPr dirty="0" sz="2500" spc="-5">
                <a:latin typeface="Cambria"/>
                <a:cs typeface="Cambria"/>
              </a:rPr>
              <a:t>of 32767  and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on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GNU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gcc</a:t>
            </a:r>
            <a:r>
              <a:rPr dirty="0" sz="2500" spc="-800">
                <a:latin typeface="Consolas"/>
                <a:cs typeface="Consolas"/>
              </a:rPr>
              <a:t> </a:t>
            </a:r>
            <a:r>
              <a:rPr dirty="0" sz="2500" spc="-10">
                <a:latin typeface="Cambria"/>
                <a:cs typeface="Cambria"/>
              </a:rPr>
              <a:t>and</a:t>
            </a:r>
            <a:r>
              <a:rPr dirty="0" sz="2500" spc="20">
                <a:latin typeface="Cambria"/>
                <a:cs typeface="Cambria"/>
              </a:rPr>
              <a:t> </a:t>
            </a:r>
            <a:r>
              <a:rPr dirty="0" sz="2500" spc="-15">
                <a:latin typeface="Cambria"/>
                <a:cs typeface="Cambria"/>
              </a:rPr>
              <a:t>Xcode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55">
                <a:latin typeface="Cambria"/>
                <a:cs typeface="Cambria"/>
              </a:rPr>
              <a:t>LLVM</a:t>
            </a:r>
            <a:r>
              <a:rPr dirty="0" sz="2500" spc="-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with</a:t>
            </a:r>
            <a:r>
              <a:rPr dirty="0" sz="2500" spc="1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a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10">
                <a:latin typeface="Consolas"/>
                <a:cs typeface="Consolas"/>
              </a:rPr>
              <a:t>RAND_MAX</a:t>
            </a:r>
            <a:r>
              <a:rPr dirty="0" sz="2500" spc="-760">
                <a:latin typeface="Consolas"/>
                <a:cs typeface="Consolas"/>
              </a:rPr>
              <a:t> </a:t>
            </a:r>
            <a:r>
              <a:rPr dirty="0" sz="2500" spc="-15">
                <a:latin typeface="Cambria"/>
                <a:cs typeface="Cambria"/>
              </a:rPr>
              <a:t>value  </a:t>
            </a:r>
            <a:r>
              <a:rPr dirty="0" sz="2500" spc="-5">
                <a:latin typeface="Cambria"/>
                <a:cs typeface="Cambria"/>
              </a:rPr>
              <a:t>of</a:t>
            </a:r>
            <a:r>
              <a:rPr dirty="0" sz="250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2147483647.</a:t>
            </a:r>
            <a:endParaRPr sz="2500">
              <a:latin typeface="Cambria"/>
              <a:cs typeface="Cambria"/>
            </a:endParaRPr>
          </a:p>
          <a:p>
            <a:pPr marL="355600" marR="5080" indent="-342900">
              <a:lnSpc>
                <a:spcPct val="9010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If </a:t>
            </a:r>
            <a:r>
              <a:rPr dirty="0" sz="2500" spc="-10">
                <a:latin typeface="Consolas"/>
                <a:cs typeface="Consolas"/>
              </a:rPr>
              <a:t>rand</a:t>
            </a:r>
            <a:r>
              <a:rPr dirty="0" sz="2500" spc="-535">
                <a:latin typeface="Consolas"/>
                <a:cs typeface="Consolas"/>
              </a:rPr>
              <a:t> </a:t>
            </a:r>
            <a:r>
              <a:rPr dirty="0" sz="2500" spc="-20">
                <a:latin typeface="Cambria"/>
                <a:cs typeface="Cambria"/>
              </a:rPr>
              <a:t>truly </a:t>
            </a:r>
            <a:r>
              <a:rPr dirty="0" sz="2500" spc="-15">
                <a:latin typeface="Cambria"/>
                <a:cs typeface="Cambria"/>
              </a:rPr>
              <a:t>produces </a:t>
            </a:r>
            <a:r>
              <a:rPr dirty="0" sz="2500" spc="-10">
                <a:latin typeface="Cambria"/>
                <a:cs typeface="Cambria"/>
              </a:rPr>
              <a:t>integers </a:t>
            </a:r>
            <a:r>
              <a:rPr dirty="0" sz="2500" spc="-5">
                <a:latin typeface="Cambria"/>
                <a:cs typeface="Cambria"/>
              </a:rPr>
              <a:t>at </a:t>
            </a:r>
            <a:r>
              <a:rPr dirty="0" sz="2500" spc="-15">
                <a:latin typeface="Cambria"/>
                <a:cs typeface="Cambria"/>
              </a:rPr>
              <a:t>random, </a:t>
            </a:r>
            <a:r>
              <a:rPr dirty="0" sz="2500" spc="-20">
                <a:latin typeface="Cambria"/>
                <a:cs typeface="Cambria"/>
              </a:rPr>
              <a:t>every </a:t>
            </a:r>
            <a:r>
              <a:rPr dirty="0" sz="2500" spc="-10">
                <a:latin typeface="Cambria"/>
                <a:cs typeface="Cambria"/>
              </a:rPr>
              <a:t>number  between </a:t>
            </a:r>
            <a:r>
              <a:rPr dirty="0" sz="2500" spc="-5">
                <a:latin typeface="Cambria"/>
                <a:cs typeface="Cambria"/>
              </a:rPr>
              <a:t>0 and </a:t>
            </a:r>
            <a:r>
              <a:rPr dirty="0" sz="2500" spc="-10">
                <a:latin typeface="Consolas"/>
                <a:cs typeface="Consolas"/>
              </a:rPr>
              <a:t>RAND_MAX </a:t>
            </a:r>
            <a:r>
              <a:rPr dirty="0" sz="2500" spc="-5">
                <a:latin typeface="Cambria"/>
                <a:cs typeface="Cambria"/>
              </a:rPr>
              <a:t>has an equal chance </a:t>
            </a:r>
            <a:r>
              <a:rPr dirty="0" sz="2500" spc="-10">
                <a:latin typeface="Cambria"/>
                <a:cs typeface="Cambria"/>
              </a:rPr>
              <a:t>(or  probability)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0">
                <a:latin typeface="Cambria"/>
                <a:cs typeface="Cambria"/>
              </a:rPr>
              <a:t>being </a:t>
            </a:r>
            <a:r>
              <a:rPr dirty="0" sz="2500" spc="-5">
                <a:latin typeface="Cambria"/>
                <a:cs typeface="Cambria"/>
              </a:rPr>
              <a:t>chosen each </a:t>
            </a:r>
            <a:r>
              <a:rPr dirty="0" sz="2500" spc="-10">
                <a:latin typeface="Cambria"/>
                <a:cs typeface="Cambria"/>
              </a:rPr>
              <a:t>time </a:t>
            </a:r>
            <a:r>
              <a:rPr dirty="0" sz="2500" spc="-10">
                <a:latin typeface="Consolas"/>
                <a:cs typeface="Consolas"/>
              </a:rPr>
              <a:t>rand</a:t>
            </a:r>
            <a:r>
              <a:rPr dirty="0" sz="2500" spc="-645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called.</a:t>
            </a:r>
            <a:endParaRPr sz="2500">
              <a:latin typeface="Cambria"/>
              <a:cs typeface="Cambria"/>
            </a:endParaRPr>
          </a:p>
          <a:p>
            <a:pPr marL="355600" marR="372110" indent="-342900">
              <a:lnSpc>
                <a:spcPts val="276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mbria"/>
                <a:cs typeface="Cambria"/>
              </a:rPr>
              <a:t>The </a:t>
            </a:r>
            <a:r>
              <a:rPr dirty="0" sz="2500" spc="-15">
                <a:latin typeface="Cambria"/>
                <a:cs typeface="Cambria"/>
              </a:rPr>
              <a:t>range </a:t>
            </a:r>
            <a:r>
              <a:rPr dirty="0" sz="2500" spc="-5">
                <a:latin typeface="Cambria"/>
                <a:cs typeface="Cambria"/>
              </a:rPr>
              <a:t>of </a:t>
            </a:r>
            <a:r>
              <a:rPr dirty="0" sz="2500" spc="-15">
                <a:latin typeface="Cambria"/>
                <a:cs typeface="Cambria"/>
              </a:rPr>
              <a:t>values </a:t>
            </a:r>
            <a:r>
              <a:rPr dirty="0" sz="2500" spc="-10">
                <a:latin typeface="Cambria"/>
                <a:cs typeface="Cambria"/>
              </a:rPr>
              <a:t>produced </a:t>
            </a:r>
            <a:r>
              <a:rPr dirty="0" sz="2500" spc="-15">
                <a:latin typeface="Cambria"/>
                <a:cs typeface="Cambria"/>
              </a:rPr>
              <a:t>directly </a:t>
            </a:r>
            <a:r>
              <a:rPr dirty="0" sz="2500" spc="-20">
                <a:latin typeface="Cambria"/>
                <a:cs typeface="Cambria"/>
              </a:rPr>
              <a:t>by </a:t>
            </a:r>
            <a:r>
              <a:rPr dirty="0" sz="2500" spc="-10">
                <a:latin typeface="Consolas"/>
                <a:cs typeface="Consolas"/>
              </a:rPr>
              <a:t>rand</a:t>
            </a:r>
            <a:r>
              <a:rPr dirty="0" sz="2500" spc="-630">
                <a:latin typeface="Consolas"/>
                <a:cs typeface="Consolas"/>
              </a:rPr>
              <a:t> </a:t>
            </a:r>
            <a:r>
              <a:rPr dirty="0" sz="2500" spc="-5">
                <a:latin typeface="Cambria"/>
                <a:cs typeface="Cambria"/>
              </a:rPr>
              <a:t>is </a:t>
            </a:r>
            <a:r>
              <a:rPr dirty="0" sz="2500" spc="-10">
                <a:latin typeface="Cambria"/>
                <a:cs typeface="Cambria"/>
              </a:rPr>
              <a:t>often  different </a:t>
            </a:r>
            <a:r>
              <a:rPr dirty="0" sz="2500" spc="-15">
                <a:latin typeface="Cambria"/>
                <a:cs typeface="Cambria"/>
              </a:rPr>
              <a:t>from </a:t>
            </a:r>
            <a:r>
              <a:rPr dirty="0" sz="2500" spc="-10">
                <a:latin typeface="Cambria"/>
                <a:cs typeface="Cambria"/>
              </a:rPr>
              <a:t>what’s needed </a:t>
            </a:r>
            <a:r>
              <a:rPr dirty="0" sz="2500" spc="-5">
                <a:latin typeface="Cambria"/>
                <a:cs typeface="Cambria"/>
              </a:rPr>
              <a:t>in a specific</a:t>
            </a:r>
            <a:r>
              <a:rPr dirty="0" sz="2500" spc="200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application.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26" y="577722"/>
            <a:ext cx="7603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5.10	</a:t>
            </a:r>
            <a:r>
              <a:rPr dirty="0" sz="3200" spc="-5"/>
              <a:t>Random Number Generation</a:t>
            </a:r>
            <a:r>
              <a:rPr dirty="0" sz="3200" spc="-7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88973"/>
            <a:ext cx="7912734" cy="4255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62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-30">
                <a:latin typeface="Cambria"/>
                <a:cs typeface="Cambria"/>
              </a:rPr>
              <a:t>For </a:t>
            </a:r>
            <a:r>
              <a:rPr dirty="0" sz="2300" spc="-10">
                <a:latin typeface="Cambria"/>
                <a:cs typeface="Cambria"/>
              </a:rPr>
              <a:t>example, </a:t>
            </a:r>
            <a:r>
              <a:rPr dirty="0" sz="2300">
                <a:latin typeface="Cambria"/>
                <a:cs typeface="Cambria"/>
              </a:rPr>
              <a:t>a </a:t>
            </a:r>
            <a:r>
              <a:rPr dirty="0" sz="2300" spc="-10">
                <a:latin typeface="Cambria"/>
                <a:cs typeface="Cambria"/>
              </a:rPr>
              <a:t>program </a:t>
            </a:r>
            <a:r>
              <a:rPr dirty="0" sz="2300" spc="-5">
                <a:latin typeface="Cambria"/>
                <a:cs typeface="Cambria"/>
              </a:rPr>
              <a:t>that </a:t>
            </a:r>
            <a:r>
              <a:rPr dirty="0" sz="2300">
                <a:latin typeface="Cambria"/>
                <a:cs typeface="Cambria"/>
              </a:rPr>
              <a:t>simulates coin </a:t>
            </a:r>
            <a:r>
              <a:rPr dirty="0" sz="2300" spc="-5">
                <a:latin typeface="Cambria"/>
                <a:cs typeface="Cambria"/>
              </a:rPr>
              <a:t>tossing</a:t>
            </a:r>
            <a:r>
              <a:rPr dirty="0" sz="2300" spc="20">
                <a:latin typeface="Cambria"/>
                <a:cs typeface="Cambria"/>
              </a:rPr>
              <a:t> </a:t>
            </a:r>
            <a:r>
              <a:rPr dirty="0" sz="2300" spc="-5">
                <a:latin typeface="Cambria"/>
                <a:cs typeface="Cambria"/>
              </a:rPr>
              <a:t>might</a:t>
            </a:r>
            <a:endParaRPr sz="2300">
              <a:latin typeface="Cambria"/>
              <a:cs typeface="Cambria"/>
            </a:endParaRPr>
          </a:p>
          <a:p>
            <a:pPr marL="355600">
              <a:lnSpc>
                <a:spcPts val="2625"/>
              </a:lnSpc>
            </a:pPr>
            <a:r>
              <a:rPr dirty="0" sz="2300" spc="-15">
                <a:latin typeface="Cambria"/>
                <a:cs typeface="Cambria"/>
              </a:rPr>
              <a:t>require </a:t>
            </a:r>
            <a:r>
              <a:rPr dirty="0" sz="2300" spc="-10">
                <a:latin typeface="Cambria"/>
                <a:cs typeface="Cambria"/>
              </a:rPr>
              <a:t>only </a:t>
            </a:r>
            <a:r>
              <a:rPr dirty="0" sz="2300">
                <a:latin typeface="Cambria"/>
                <a:cs typeface="Cambria"/>
              </a:rPr>
              <a:t>0 </a:t>
            </a:r>
            <a:r>
              <a:rPr dirty="0" sz="2300" spc="-10">
                <a:latin typeface="Cambria"/>
                <a:cs typeface="Cambria"/>
              </a:rPr>
              <a:t>for </a:t>
            </a:r>
            <a:r>
              <a:rPr dirty="0" sz="2300">
                <a:latin typeface="Cambria"/>
                <a:cs typeface="Cambria"/>
              </a:rPr>
              <a:t>“heads” </a:t>
            </a:r>
            <a:r>
              <a:rPr dirty="0" sz="2300" spc="-5">
                <a:latin typeface="Cambria"/>
                <a:cs typeface="Cambria"/>
              </a:rPr>
              <a:t>and </a:t>
            </a:r>
            <a:r>
              <a:rPr dirty="0" sz="2300">
                <a:latin typeface="Cambria"/>
                <a:cs typeface="Cambria"/>
              </a:rPr>
              <a:t>1 </a:t>
            </a:r>
            <a:r>
              <a:rPr dirty="0" sz="2300" spc="-10">
                <a:latin typeface="Cambria"/>
                <a:cs typeface="Cambria"/>
              </a:rPr>
              <a:t>for</a:t>
            </a:r>
            <a:r>
              <a:rPr dirty="0" sz="2300" spc="60">
                <a:latin typeface="Cambria"/>
                <a:cs typeface="Cambria"/>
              </a:rPr>
              <a:t> </a:t>
            </a:r>
            <a:r>
              <a:rPr dirty="0" sz="2300" spc="-25">
                <a:latin typeface="Cambria"/>
                <a:cs typeface="Cambria"/>
              </a:rPr>
              <a:t>“tails.”</a:t>
            </a:r>
            <a:endParaRPr sz="2300">
              <a:latin typeface="Cambria"/>
              <a:cs typeface="Cambria"/>
            </a:endParaRPr>
          </a:p>
          <a:p>
            <a:pPr marL="355600" marR="205104" indent="-342900">
              <a:lnSpc>
                <a:spcPts val="248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>
                <a:latin typeface="Cambria"/>
                <a:cs typeface="Cambria"/>
              </a:rPr>
              <a:t>A </a:t>
            </a:r>
            <a:r>
              <a:rPr dirty="0" sz="2300" spc="-5">
                <a:latin typeface="Cambria"/>
                <a:cs typeface="Cambria"/>
              </a:rPr>
              <a:t>dice-rolling </a:t>
            </a:r>
            <a:r>
              <a:rPr dirty="0" sz="2300" spc="-15">
                <a:latin typeface="Cambria"/>
                <a:cs typeface="Cambria"/>
              </a:rPr>
              <a:t>program </a:t>
            </a:r>
            <a:r>
              <a:rPr dirty="0" sz="2300" spc="-5">
                <a:latin typeface="Cambria"/>
                <a:cs typeface="Cambria"/>
              </a:rPr>
              <a:t>that simulates </a:t>
            </a:r>
            <a:r>
              <a:rPr dirty="0" sz="2300">
                <a:latin typeface="Cambria"/>
                <a:cs typeface="Cambria"/>
              </a:rPr>
              <a:t>a six-sided die </a:t>
            </a:r>
            <a:r>
              <a:rPr dirty="0" sz="2300" spc="-5">
                <a:latin typeface="Cambria"/>
                <a:cs typeface="Cambria"/>
              </a:rPr>
              <a:t>would  </a:t>
            </a:r>
            <a:r>
              <a:rPr dirty="0" sz="2300" spc="-15">
                <a:latin typeface="Cambria"/>
                <a:cs typeface="Cambria"/>
              </a:rPr>
              <a:t>require </a:t>
            </a:r>
            <a:r>
              <a:rPr dirty="0" sz="2300" spc="-10">
                <a:latin typeface="Cambria"/>
                <a:cs typeface="Cambria"/>
              </a:rPr>
              <a:t>random </a:t>
            </a:r>
            <a:r>
              <a:rPr dirty="0" sz="2300" spc="-5">
                <a:latin typeface="Cambria"/>
                <a:cs typeface="Cambria"/>
              </a:rPr>
              <a:t>integers </a:t>
            </a:r>
            <a:r>
              <a:rPr dirty="0" sz="2300" spc="-15">
                <a:latin typeface="Cambria"/>
                <a:cs typeface="Cambria"/>
              </a:rPr>
              <a:t>from </a:t>
            </a:r>
            <a:r>
              <a:rPr dirty="0" sz="2300">
                <a:latin typeface="Cambria"/>
                <a:cs typeface="Cambria"/>
              </a:rPr>
              <a:t>1 </a:t>
            </a:r>
            <a:r>
              <a:rPr dirty="0" sz="2300" spc="-15">
                <a:latin typeface="Cambria"/>
                <a:cs typeface="Cambria"/>
              </a:rPr>
              <a:t>to</a:t>
            </a:r>
            <a:r>
              <a:rPr dirty="0" sz="2300" spc="80">
                <a:latin typeface="Cambria"/>
                <a:cs typeface="Cambria"/>
              </a:rPr>
              <a:t> </a:t>
            </a:r>
            <a:r>
              <a:rPr dirty="0" sz="2300">
                <a:latin typeface="Cambria"/>
                <a:cs typeface="Cambria"/>
              </a:rPr>
              <a:t>6.</a:t>
            </a:r>
            <a:endParaRPr sz="2300">
              <a:latin typeface="Cambria"/>
              <a:cs typeface="Cambria"/>
            </a:endParaRPr>
          </a:p>
          <a:p>
            <a:pPr marL="121920">
              <a:lnSpc>
                <a:spcPct val="100000"/>
              </a:lnSpc>
              <a:spcBef>
                <a:spcPts val="250"/>
              </a:spcBef>
            </a:pPr>
            <a:r>
              <a:rPr dirty="0" sz="2300" spc="-10" b="1" i="1">
                <a:latin typeface="Cambria"/>
                <a:cs typeface="Cambria"/>
              </a:rPr>
              <a:t>Rolling </a:t>
            </a:r>
            <a:r>
              <a:rPr dirty="0" sz="2300" b="1" i="1">
                <a:latin typeface="Cambria"/>
                <a:cs typeface="Cambria"/>
              </a:rPr>
              <a:t>a </a:t>
            </a:r>
            <a:r>
              <a:rPr dirty="0" sz="2300" spc="-10" b="1" i="1">
                <a:latin typeface="Cambria"/>
                <a:cs typeface="Cambria"/>
              </a:rPr>
              <a:t>Six-Sided</a:t>
            </a:r>
            <a:r>
              <a:rPr dirty="0" sz="2300" spc="15" b="1" i="1">
                <a:latin typeface="Cambria"/>
                <a:cs typeface="Cambria"/>
              </a:rPr>
              <a:t> </a:t>
            </a:r>
            <a:r>
              <a:rPr dirty="0" sz="2300" b="1" i="1">
                <a:latin typeface="Cambria"/>
                <a:cs typeface="Cambria"/>
              </a:rPr>
              <a:t>Die</a:t>
            </a:r>
            <a:endParaRPr sz="2300">
              <a:latin typeface="Cambria"/>
              <a:cs typeface="Cambria"/>
            </a:endParaRPr>
          </a:p>
          <a:p>
            <a:pPr marL="355600" marR="5080" indent="-342900">
              <a:lnSpc>
                <a:spcPts val="253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-95">
                <a:latin typeface="Cambria"/>
                <a:cs typeface="Cambria"/>
              </a:rPr>
              <a:t>To </a:t>
            </a:r>
            <a:r>
              <a:rPr dirty="0" sz="2300" spc="-5">
                <a:latin typeface="Cambria"/>
                <a:cs typeface="Cambria"/>
              </a:rPr>
              <a:t>demonstrate </a:t>
            </a:r>
            <a:r>
              <a:rPr dirty="0" sz="2300" spc="5">
                <a:latin typeface="Consolas"/>
                <a:cs typeface="Consolas"/>
              </a:rPr>
              <a:t>rand</a:t>
            </a:r>
            <a:r>
              <a:rPr dirty="0" sz="2300" spc="5">
                <a:latin typeface="Cambria"/>
                <a:cs typeface="Cambria"/>
              </a:rPr>
              <a:t>, </a:t>
            </a:r>
            <a:r>
              <a:rPr dirty="0" sz="2300" spc="-5">
                <a:latin typeface="Cambria"/>
                <a:cs typeface="Cambria"/>
              </a:rPr>
              <a:t>let’s </a:t>
            </a:r>
            <a:r>
              <a:rPr dirty="0" sz="2300" spc="-10">
                <a:latin typeface="Cambria"/>
                <a:cs typeface="Cambria"/>
              </a:rPr>
              <a:t>develop </a:t>
            </a:r>
            <a:r>
              <a:rPr dirty="0" sz="2300">
                <a:latin typeface="Cambria"/>
                <a:cs typeface="Cambria"/>
              </a:rPr>
              <a:t>a </a:t>
            </a:r>
            <a:r>
              <a:rPr dirty="0" sz="2300" spc="-15">
                <a:latin typeface="Cambria"/>
                <a:cs typeface="Cambria"/>
              </a:rPr>
              <a:t>program to </a:t>
            </a:r>
            <a:r>
              <a:rPr dirty="0" sz="2300" spc="-5">
                <a:latin typeface="Cambria"/>
                <a:cs typeface="Cambria"/>
              </a:rPr>
              <a:t>simulate </a:t>
            </a:r>
            <a:r>
              <a:rPr dirty="0" sz="2300">
                <a:latin typeface="Cambria"/>
                <a:cs typeface="Cambria"/>
              </a:rPr>
              <a:t>20  </a:t>
            </a:r>
            <a:r>
              <a:rPr dirty="0" sz="2300" spc="-10">
                <a:latin typeface="Cambria"/>
                <a:cs typeface="Cambria"/>
              </a:rPr>
              <a:t>rolls </a:t>
            </a:r>
            <a:r>
              <a:rPr dirty="0" sz="2300">
                <a:latin typeface="Cambria"/>
                <a:cs typeface="Cambria"/>
              </a:rPr>
              <a:t>of a six-sided die </a:t>
            </a:r>
            <a:r>
              <a:rPr dirty="0" sz="2300" spc="-5">
                <a:latin typeface="Cambria"/>
                <a:cs typeface="Cambria"/>
              </a:rPr>
              <a:t>and print the </a:t>
            </a:r>
            <a:r>
              <a:rPr dirty="0" sz="2300" spc="-15">
                <a:latin typeface="Cambria"/>
                <a:cs typeface="Cambria"/>
              </a:rPr>
              <a:t>value </a:t>
            </a:r>
            <a:r>
              <a:rPr dirty="0" sz="2300">
                <a:latin typeface="Cambria"/>
                <a:cs typeface="Cambria"/>
              </a:rPr>
              <a:t>of each</a:t>
            </a:r>
            <a:r>
              <a:rPr dirty="0" sz="2300" spc="20">
                <a:latin typeface="Cambria"/>
                <a:cs typeface="Cambria"/>
              </a:rPr>
              <a:t> </a:t>
            </a:r>
            <a:r>
              <a:rPr dirty="0" sz="2300" spc="-10">
                <a:latin typeface="Cambria"/>
                <a:cs typeface="Cambria"/>
              </a:rPr>
              <a:t>roll.</a:t>
            </a:r>
            <a:endParaRPr sz="23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>
                <a:latin typeface="Cambria"/>
                <a:cs typeface="Cambria"/>
              </a:rPr>
              <a:t>The function </a:t>
            </a:r>
            <a:r>
              <a:rPr dirty="0" sz="2300" spc="-5">
                <a:latin typeface="Cambria"/>
                <a:cs typeface="Cambria"/>
              </a:rPr>
              <a:t>prototype </a:t>
            </a:r>
            <a:r>
              <a:rPr dirty="0" sz="2300" spc="-10">
                <a:latin typeface="Cambria"/>
                <a:cs typeface="Cambria"/>
              </a:rPr>
              <a:t>for </a:t>
            </a:r>
            <a:r>
              <a:rPr dirty="0" sz="2300">
                <a:latin typeface="Cambria"/>
                <a:cs typeface="Cambria"/>
              </a:rPr>
              <a:t>function </a:t>
            </a:r>
            <a:r>
              <a:rPr dirty="0" sz="2300">
                <a:latin typeface="Consolas"/>
                <a:cs typeface="Consolas"/>
              </a:rPr>
              <a:t>rand</a:t>
            </a:r>
            <a:r>
              <a:rPr dirty="0" sz="2300" spc="-805">
                <a:latin typeface="Consolas"/>
                <a:cs typeface="Consolas"/>
              </a:rPr>
              <a:t> </a:t>
            </a:r>
            <a:r>
              <a:rPr dirty="0" sz="2300">
                <a:latin typeface="Cambria"/>
                <a:cs typeface="Cambria"/>
              </a:rPr>
              <a:t>is </a:t>
            </a:r>
            <a:r>
              <a:rPr dirty="0" sz="2300" spc="-5">
                <a:latin typeface="Cambria"/>
                <a:cs typeface="Cambria"/>
              </a:rPr>
              <a:t>in </a:t>
            </a:r>
            <a:r>
              <a:rPr dirty="0" sz="2300">
                <a:latin typeface="Consolas"/>
                <a:cs typeface="Consolas"/>
              </a:rPr>
              <a:t>&lt;stdlib.h&gt;</a:t>
            </a:r>
            <a:r>
              <a:rPr dirty="0" sz="2300"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  <a:p>
            <a:pPr marL="355600" indent="-342900">
              <a:lnSpc>
                <a:spcPts val="2645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-65">
                <a:latin typeface="Cambria"/>
                <a:cs typeface="Cambria"/>
              </a:rPr>
              <a:t>We </a:t>
            </a:r>
            <a:r>
              <a:rPr dirty="0" sz="2300">
                <a:latin typeface="Cambria"/>
                <a:cs typeface="Cambria"/>
              </a:rPr>
              <a:t>use the </a:t>
            </a:r>
            <a:r>
              <a:rPr dirty="0" sz="2300" spc="-5">
                <a:latin typeface="Cambria"/>
                <a:cs typeface="Cambria"/>
              </a:rPr>
              <a:t>remainder </a:t>
            </a:r>
            <a:r>
              <a:rPr dirty="0" sz="2300" spc="-10">
                <a:latin typeface="Cambria"/>
                <a:cs typeface="Cambria"/>
              </a:rPr>
              <a:t>operator (</a:t>
            </a:r>
            <a:r>
              <a:rPr dirty="0" sz="2300" spc="-10">
                <a:latin typeface="Consolas"/>
                <a:cs typeface="Consolas"/>
              </a:rPr>
              <a:t>%</a:t>
            </a:r>
            <a:r>
              <a:rPr dirty="0" sz="2300" spc="-10">
                <a:latin typeface="Cambria"/>
                <a:cs typeface="Cambria"/>
              </a:rPr>
              <a:t>) </a:t>
            </a:r>
            <a:r>
              <a:rPr dirty="0" sz="2300">
                <a:latin typeface="Cambria"/>
                <a:cs typeface="Cambria"/>
              </a:rPr>
              <a:t>in conjunction </a:t>
            </a:r>
            <a:r>
              <a:rPr dirty="0" sz="2300" spc="-5">
                <a:latin typeface="Cambria"/>
                <a:cs typeface="Cambria"/>
              </a:rPr>
              <a:t>with</a:t>
            </a:r>
            <a:r>
              <a:rPr dirty="0" sz="2300" spc="90">
                <a:latin typeface="Cambria"/>
                <a:cs typeface="Cambria"/>
              </a:rPr>
              <a:t> </a:t>
            </a:r>
            <a:r>
              <a:rPr dirty="0" sz="2300" spc="5">
                <a:latin typeface="Consolas"/>
                <a:cs typeface="Consolas"/>
              </a:rPr>
              <a:t>rand</a:t>
            </a:r>
            <a:endParaRPr sz="2300">
              <a:latin typeface="Consolas"/>
              <a:cs typeface="Consolas"/>
            </a:endParaRPr>
          </a:p>
          <a:p>
            <a:pPr marL="355600">
              <a:lnSpc>
                <a:spcPts val="2645"/>
              </a:lnSpc>
            </a:pPr>
            <a:r>
              <a:rPr dirty="0" sz="2300" spc="-5">
                <a:latin typeface="Cambria"/>
                <a:cs typeface="Cambria"/>
              </a:rPr>
              <a:t>as</a:t>
            </a:r>
            <a:r>
              <a:rPr dirty="0" sz="2300" spc="5">
                <a:latin typeface="Cambria"/>
                <a:cs typeface="Cambria"/>
              </a:rPr>
              <a:t> </a:t>
            </a:r>
            <a:r>
              <a:rPr dirty="0" sz="2300" spc="-10">
                <a:latin typeface="Cambria"/>
                <a:cs typeface="Cambria"/>
              </a:rPr>
              <a:t>follows</a:t>
            </a:r>
            <a:endParaRPr sz="2300">
              <a:latin typeface="Cambria"/>
              <a:cs typeface="Cambria"/>
            </a:endParaRPr>
          </a:p>
          <a:p>
            <a:pPr algn="ctr" marR="4796155">
              <a:lnSpc>
                <a:spcPct val="100000"/>
              </a:lnSpc>
              <a:spcBef>
                <a:spcPts val="175"/>
              </a:spcBef>
            </a:pPr>
            <a:r>
              <a:rPr dirty="0" sz="1800" spc="-5">
                <a:latin typeface="Consolas"/>
                <a:cs typeface="Consolas"/>
              </a:rPr>
              <a:t>rand() </a:t>
            </a:r>
            <a:r>
              <a:rPr dirty="0" sz="1800">
                <a:latin typeface="Consolas"/>
                <a:cs typeface="Consolas"/>
              </a:rPr>
              <a:t>%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1289FF"/>
                </a:solidFill>
                <a:latin typeface="Consolas"/>
                <a:cs typeface="Consolas"/>
              </a:rPr>
              <a:t>6</a:t>
            </a:r>
            <a:endParaRPr sz="18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-10">
                <a:latin typeface="Cambria"/>
                <a:cs typeface="Cambria"/>
              </a:rPr>
              <a:t>to </a:t>
            </a:r>
            <a:r>
              <a:rPr dirty="0" sz="2300" spc="-5">
                <a:latin typeface="Cambria"/>
                <a:cs typeface="Cambria"/>
              </a:rPr>
              <a:t>produce integers </a:t>
            </a:r>
            <a:r>
              <a:rPr dirty="0" sz="2300">
                <a:latin typeface="Cambria"/>
                <a:cs typeface="Cambria"/>
              </a:rPr>
              <a:t>in </a:t>
            </a:r>
            <a:r>
              <a:rPr dirty="0" sz="2300" spc="-5">
                <a:latin typeface="Cambria"/>
                <a:cs typeface="Cambria"/>
              </a:rPr>
              <a:t>the </a:t>
            </a:r>
            <a:r>
              <a:rPr dirty="0" sz="2300" spc="-10">
                <a:latin typeface="Cambria"/>
                <a:cs typeface="Cambria"/>
              </a:rPr>
              <a:t>range </a:t>
            </a:r>
            <a:r>
              <a:rPr dirty="0" sz="2300">
                <a:latin typeface="Cambria"/>
                <a:cs typeface="Cambria"/>
              </a:rPr>
              <a:t>0 </a:t>
            </a:r>
            <a:r>
              <a:rPr dirty="0" sz="2300" spc="-10">
                <a:latin typeface="Cambria"/>
                <a:cs typeface="Cambria"/>
              </a:rPr>
              <a:t>to</a:t>
            </a:r>
            <a:r>
              <a:rPr dirty="0" sz="2300" spc="35">
                <a:latin typeface="Cambria"/>
                <a:cs typeface="Cambria"/>
              </a:rPr>
              <a:t> </a:t>
            </a:r>
            <a:r>
              <a:rPr dirty="0" sz="2300">
                <a:latin typeface="Cambria"/>
                <a:cs typeface="Cambria"/>
              </a:rPr>
              <a:t>5.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77722"/>
            <a:ext cx="8061959" cy="5264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105"/>
              </a:spcBef>
              <a:tabLst>
                <a:tab pos="1261110" algn="l"/>
              </a:tabLst>
            </a:pPr>
            <a:r>
              <a:rPr dirty="0" sz="3200" spc="-5">
                <a:solidFill>
                  <a:srgbClr val="23B5A0"/>
                </a:solidFill>
                <a:latin typeface="Arial"/>
                <a:cs typeface="Arial"/>
              </a:rPr>
              <a:t>5.10	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Random Number Generation</a:t>
            </a:r>
            <a:r>
              <a:rPr dirty="0" sz="3200" spc="-7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This is called</a:t>
            </a:r>
            <a:r>
              <a:rPr dirty="0" sz="3200" spc="-30">
                <a:latin typeface="Cambria"/>
                <a:cs typeface="Cambria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Cambria"/>
                <a:cs typeface="Cambria"/>
              </a:rPr>
              <a:t>scaling</a:t>
            </a:r>
            <a:r>
              <a:rPr dirty="0" sz="3200" spc="-5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The </a:t>
            </a:r>
            <a:r>
              <a:rPr dirty="0" sz="3200" spc="-5">
                <a:latin typeface="Cambria"/>
                <a:cs typeface="Cambria"/>
              </a:rPr>
              <a:t>number </a:t>
            </a:r>
            <a:r>
              <a:rPr dirty="0" sz="3200">
                <a:latin typeface="Cambria"/>
                <a:cs typeface="Cambria"/>
              </a:rPr>
              <a:t>6 is called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solidFill>
                  <a:srgbClr val="0000FF"/>
                </a:solidFill>
                <a:latin typeface="Cambria"/>
                <a:cs typeface="Cambria"/>
              </a:rPr>
              <a:t>scaling</a:t>
            </a:r>
            <a:r>
              <a:rPr dirty="0" sz="3200" spc="-45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3200" spc="-60">
                <a:solidFill>
                  <a:srgbClr val="0000FF"/>
                </a:solidFill>
                <a:latin typeface="Cambria"/>
                <a:cs typeface="Cambria"/>
              </a:rPr>
              <a:t>factor</a:t>
            </a:r>
            <a:r>
              <a:rPr dirty="0" sz="3200" spc="-6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95">
                <a:latin typeface="Cambria"/>
                <a:cs typeface="Cambria"/>
              </a:rPr>
              <a:t>We </a:t>
            </a:r>
            <a:r>
              <a:rPr dirty="0" sz="3200" spc="-5">
                <a:latin typeface="Cambria"/>
                <a:cs typeface="Cambria"/>
              </a:rPr>
              <a:t>then </a:t>
            </a:r>
            <a:r>
              <a:rPr dirty="0" sz="3200">
                <a:solidFill>
                  <a:srgbClr val="0000FF"/>
                </a:solidFill>
                <a:latin typeface="Cambria"/>
                <a:cs typeface="Cambria"/>
              </a:rPr>
              <a:t>shift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5">
                <a:latin typeface="Cambria"/>
                <a:cs typeface="Cambria"/>
              </a:rPr>
              <a:t>range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numbers  produced </a:t>
            </a:r>
            <a:r>
              <a:rPr dirty="0" sz="3200" spc="-25">
                <a:latin typeface="Cambria"/>
                <a:cs typeface="Cambria"/>
              </a:rPr>
              <a:t>by </a:t>
            </a:r>
            <a:r>
              <a:rPr dirty="0" sz="3200" spc="-5">
                <a:latin typeface="Cambria"/>
                <a:cs typeface="Cambria"/>
              </a:rPr>
              <a:t>adding </a:t>
            </a:r>
            <a:r>
              <a:rPr dirty="0" sz="3200">
                <a:latin typeface="Cambria"/>
                <a:cs typeface="Cambria"/>
              </a:rPr>
              <a:t>1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>
                <a:latin typeface="Cambria"/>
                <a:cs typeface="Cambria"/>
              </a:rPr>
              <a:t>our </a:t>
            </a:r>
            <a:r>
              <a:rPr dirty="0" sz="3200" spc="-10">
                <a:latin typeface="Cambria"/>
                <a:cs typeface="Cambria"/>
              </a:rPr>
              <a:t>previous</a:t>
            </a:r>
            <a:r>
              <a:rPr dirty="0" sz="3200" spc="-6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result.</a:t>
            </a:r>
            <a:endParaRPr sz="3200">
              <a:latin typeface="Cambria"/>
              <a:cs typeface="Cambria"/>
            </a:endParaRPr>
          </a:p>
          <a:p>
            <a:pPr marL="355600" marR="53975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mbria"/>
                <a:cs typeface="Cambria"/>
              </a:rPr>
              <a:t>The output of Fig. 5.7 confirms </a:t>
            </a:r>
            <a:r>
              <a:rPr dirty="0" sz="3200" spc="-5">
                <a:latin typeface="Cambria"/>
                <a:cs typeface="Cambria"/>
              </a:rPr>
              <a:t>that the  </a:t>
            </a:r>
            <a:r>
              <a:rPr dirty="0" sz="3200" spc="-10">
                <a:latin typeface="Cambria"/>
                <a:cs typeface="Cambria"/>
              </a:rPr>
              <a:t>results </a:t>
            </a:r>
            <a:r>
              <a:rPr dirty="0" sz="3200" spc="-20">
                <a:latin typeface="Cambria"/>
                <a:cs typeface="Cambria"/>
              </a:rPr>
              <a:t>are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 spc="-15">
                <a:latin typeface="Cambria"/>
                <a:cs typeface="Cambria"/>
              </a:rPr>
              <a:t>range </a:t>
            </a:r>
            <a:r>
              <a:rPr dirty="0" sz="3200">
                <a:latin typeface="Cambria"/>
                <a:cs typeface="Cambria"/>
              </a:rPr>
              <a:t>1 </a:t>
            </a:r>
            <a:r>
              <a:rPr dirty="0" sz="3200" spc="-20">
                <a:latin typeface="Cambria"/>
                <a:cs typeface="Cambria"/>
              </a:rPr>
              <a:t>to </a:t>
            </a:r>
            <a:r>
              <a:rPr dirty="0" sz="3200" spc="-10">
                <a:latin typeface="Cambria"/>
                <a:cs typeface="Cambria"/>
              </a:rPr>
              <a:t>6—the </a:t>
            </a:r>
            <a:r>
              <a:rPr dirty="0" sz="3200" spc="-5">
                <a:latin typeface="Cambria"/>
                <a:cs typeface="Cambria"/>
              </a:rPr>
              <a:t>actual  </a:t>
            </a:r>
            <a:r>
              <a:rPr dirty="0" sz="3200" spc="-15">
                <a:latin typeface="Cambria"/>
                <a:cs typeface="Cambria"/>
              </a:rPr>
              <a:t>random values </a:t>
            </a:r>
            <a:r>
              <a:rPr dirty="0" sz="3200">
                <a:latin typeface="Cambria"/>
                <a:cs typeface="Cambria"/>
              </a:rPr>
              <a:t>chosen </a:t>
            </a:r>
            <a:r>
              <a:rPr dirty="0" sz="3200" spc="-5">
                <a:latin typeface="Cambria"/>
                <a:cs typeface="Cambria"/>
              </a:rPr>
              <a:t>might </a:t>
            </a:r>
            <a:r>
              <a:rPr dirty="0" sz="3200" spc="-20">
                <a:latin typeface="Cambria"/>
                <a:cs typeface="Cambria"/>
              </a:rPr>
              <a:t>vary </a:t>
            </a:r>
            <a:r>
              <a:rPr dirty="0" sz="3200" spc="-30">
                <a:latin typeface="Cambria"/>
                <a:cs typeface="Cambria"/>
              </a:rPr>
              <a:t>by  </a:t>
            </a:r>
            <a:r>
              <a:rPr dirty="0" sz="3200" spc="-35">
                <a:latin typeface="Cambria"/>
                <a:cs typeface="Cambria"/>
              </a:rPr>
              <a:t>compiler.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618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27114"/>
            <a:ext cx="401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26" y="577722"/>
            <a:ext cx="7603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7430" algn="l"/>
              </a:tabLst>
            </a:pPr>
            <a:r>
              <a:rPr dirty="0" sz="3200" spc="-5">
                <a:solidFill>
                  <a:srgbClr val="23B5A0"/>
                </a:solidFill>
              </a:rPr>
              <a:t>5.10	</a:t>
            </a:r>
            <a:r>
              <a:rPr dirty="0" sz="3200" spc="-5"/>
              <a:t>Random Number Generation</a:t>
            </a:r>
            <a:r>
              <a:rPr dirty="0" sz="3200" spc="-7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31061"/>
            <a:ext cx="7700009" cy="4416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dirty="0" sz="3000" spc="-10" b="1" i="1">
                <a:latin typeface="Cambria"/>
                <a:cs typeface="Cambria"/>
              </a:rPr>
              <a:t>Rolling </a:t>
            </a:r>
            <a:r>
              <a:rPr dirty="0" sz="3000" b="1" i="1">
                <a:latin typeface="Cambria"/>
                <a:cs typeface="Cambria"/>
              </a:rPr>
              <a:t>a </a:t>
            </a:r>
            <a:r>
              <a:rPr dirty="0" sz="3000" spc="-10" b="1" i="1">
                <a:latin typeface="Cambria"/>
                <a:cs typeface="Cambria"/>
              </a:rPr>
              <a:t>Six-Sided </a:t>
            </a:r>
            <a:r>
              <a:rPr dirty="0" sz="3000" b="1" i="1">
                <a:latin typeface="Cambria"/>
                <a:cs typeface="Cambria"/>
              </a:rPr>
              <a:t>Die </a:t>
            </a:r>
            <a:r>
              <a:rPr dirty="0" sz="3000" spc="-5" b="1" i="1">
                <a:latin typeface="Cambria"/>
                <a:cs typeface="Cambria"/>
              </a:rPr>
              <a:t>6,000,000</a:t>
            </a:r>
            <a:r>
              <a:rPr dirty="0" sz="3000" spc="-15" b="1" i="1">
                <a:latin typeface="Cambria"/>
                <a:cs typeface="Cambria"/>
              </a:rPr>
              <a:t> </a:t>
            </a:r>
            <a:r>
              <a:rPr dirty="0" sz="3000" b="1" i="1">
                <a:latin typeface="Cambria"/>
                <a:cs typeface="Cambria"/>
              </a:rPr>
              <a:t>Times</a:t>
            </a:r>
            <a:endParaRPr sz="3000">
              <a:latin typeface="Cambria"/>
              <a:cs typeface="Cambria"/>
            </a:endParaRPr>
          </a:p>
          <a:p>
            <a:pPr marL="355600" marR="715010" indent="-3429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20">
                <a:latin typeface="Cambria"/>
                <a:cs typeface="Cambria"/>
              </a:rPr>
              <a:t>To </a:t>
            </a:r>
            <a:r>
              <a:rPr dirty="0" sz="3000" spc="-5">
                <a:latin typeface="Cambria"/>
                <a:cs typeface="Cambria"/>
              </a:rPr>
              <a:t>show that </a:t>
            </a:r>
            <a:r>
              <a:rPr dirty="0" sz="3000">
                <a:latin typeface="Cambria"/>
                <a:cs typeface="Cambria"/>
              </a:rPr>
              <a:t>these </a:t>
            </a:r>
            <a:r>
              <a:rPr dirty="0" sz="3000" spc="-5">
                <a:latin typeface="Cambria"/>
                <a:cs typeface="Cambria"/>
              </a:rPr>
              <a:t>numbers </a:t>
            </a:r>
            <a:r>
              <a:rPr dirty="0" sz="3000">
                <a:latin typeface="Cambria"/>
                <a:cs typeface="Cambria"/>
              </a:rPr>
              <a:t>occur  </a:t>
            </a:r>
            <a:r>
              <a:rPr dirty="0" sz="3000" spc="-20">
                <a:latin typeface="Cambria"/>
                <a:cs typeface="Cambria"/>
              </a:rPr>
              <a:t>approximately </a:t>
            </a:r>
            <a:r>
              <a:rPr dirty="0" sz="3000" spc="-5">
                <a:latin typeface="Cambria"/>
                <a:cs typeface="Cambria"/>
              </a:rPr>
              <a:t>with </a:t>
            </a:r>
            <a:r>
              <a:rPr dirty="0" sz="3000" spc="-5" i="1">
                <a:latin typeface="Cambria"/>
                <a:cs typeface="Cambria"/>
              </a:rPr>
              <a:t>equal </a:t>
            </a:r>
            <a:r>
              <a:rPr dirty="0" sz="3000" spc="-10" i="1">
                <a:latin typeface="Cambria"/>
                <a:cs typeface="Cambria"/>
              </a:rPr>
              <a:t>likelihood</a:t>
            </a:r>
            <a:r>
              <a:rPr dirty="0" sz="3000" spc="-10">
                <a:latin typeface="Cambria"/>
                <a:cs typeface="Cambria"/>
              </a:rPr>
              <a:t>, </a:t>
            </a:r>
            <a:r>
              <a:rPr dirty="0" sz="3000" spc="-5">
                <a:latin typeface="Cambria"/>
                <a:cs typeface="Cambria"/>
              </a:rPr>
              <a:t>let’s  </a:t>
            </a:r>
            <a:r>
              <a:rPr dirty="0" sz="3000" spc="-10">
                <a:latin typeface="Cambria"/>
                <a:cs typeface="Cambria"/>
              </a:rPr>
              <a:t>simulate </a:t>
            </a:r>
            <a:r>
              <a:rPr dirty="0" sz="3000" spc="-5">
                <a:latin typeface="Cambria"/>
                <a:cs typeface="Cambria"/>
              </a:rPr>
              <a:t>6,000,000 </a:t>
            </a:r>
            <a:r>
              <a:rPr dirty="0" sz="3000" spc="-15">
                <a:latin typeface="Cambria"/>
                <a:cs typeface="Cambria"/>
              </a:rPr>
              <a:t>rolls </a:t>
            </a:r>
            <a:r>
              <a:rPr dirty="0" sz="3000">
                <a:latin typeface="Cambria"/>
                <a:cs typeface="Cambria"/>
              </a:rPr>
              <a:t>of a die </a:t>
            </a:r>
            <a:r>
              <a:rPr dirty="0" sz="3000" spc="-5">
                <a:latin typeface="Cambria"/>
                <a:cs typeface="Cambria"/>
              </a:rPr>
              <a:t>with the  </a:t>
            </a:r>
            <a:r>
              <a:rPr dirty="0" sz="3000" spc="-15">
                <a:latin typeface="Cambria"/>
                <a:cs typeface="Cambria"/>
              </a:rPr>
              <a:t>program </a:t>
            </a:r>
            <a:r>
              <a:rPr dirty="0" sz="3000">
                <a:latin typeface="Cambria"/>
                <a:cs typeface="Cambria"/>
              </a:rPr>
              <a:t>of Fig.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5.12.</a:t>
            </a:r>
            <a:endParaRPr sz="3000">
              <a:latin typeface="Cambria"/>
              <a:cs typeface="Cambria"/>
            </a:endParaRPr>
          </a:p>
          <a:p>
            <a:pPr marL="355600" marR="1021080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Each integer </a:t>
            </a:r>
            <a:r>
              <a:rPr dirty="0" sz="3000" spc="-15">
                <a:latin typeface="Cambria"/>
                <a:cs typeface="Cambria"/>
              </a:rPr>
              <a:t>from </a:t>
            </a:r>
            <a:r>
              <a:rPr dirty="0" sz="3000">
                <a:latin typeface="Cambria"/>
                <a:cs typeface="Cambria"/>
              </a:rPr>
              <a:t>1 </a:t>
            </a:r>
            <a:r>
              <a:rPr dirty="0" sz="3000" spc="-10">
                <a:latin typeface="Cambria"/>
                <a:cs typeface="Cambria"/>
              </a:rPr>
              <a:t>to </a:t>
            </a:r>
            <a:r>
              <a:rPr dirty="0" sz="3000">
                <a:latin typeface="Cambria"/>
                <a:cs typeface="Cambria"/>
              </a:rPr>
              <a:t>6 should </a:t>
            </a:r>
            <a:r>
              <a:rPr dirty="0" sz="3000" spc="-5">
                <a:latin typeface="Cambria"/>
                <a:cs typeface="Cambria"/>
              </a:rPr>
              <a:t>appear  </a:t>
            </a:r>
            <a:r>
              <a:rPr dirty="0" sz="3000" spc="-15">
                <a:latin typeface="Cambria"/>
                <a:cs typeface="Cambria"/>
              </a:rPr>
              <a:t>approximately </a:t>
            </a:r>
            <a:r>
              <a:rPr dirty="0" sz="3000" spc="-5">
                <a:latin typeface="Cambria"/>
                <a:cs typeface="Cambria"/>
              </a:rPr>
              <a:t>1,000,000</a:t>
            </a:r>
            <a:r>
              <a:rPr dirty="0" sz="3000" spc="25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times.</a:t>
            </a:r>
            <a:endParaRPr sz="3000">
              <a:latin typeface="Cambria"/>
              <a:cs typeface="Cambria"/>
            </a:endParaRPr>
          </a:p>
          <a:p>
            <a:pPr marL="355600" marR="508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mbria"/>
                <a:cs typeface="Cambria"/>
              </a:rPr>
              <a:t>As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5">
                <a:latin typeface="Cambria"/>
                <a:cs typeface="Cambria"/>
              </a:rPr>
              <a:t>program </a:t>
            </a:r>
            <a:r>
              <a:rPr dirty="0" sz="3000">
                <a:latin typeface="Cambria"/>
                <a:cs typeface="Cambria"/>
              </a:rPr>
              <a:t>output </a:t>
            </a:r>
            <a:r>
              <a:rPr dirty="0" sz="3000" spc="-5">
                <a:latin typeface="Cambria"/>
                <a:cs typeface="Cambria"/>
              </a:rPr>
              <a:t>shows, </a:t>
            </a:r>
            <a:r>
              <a:rPr dirty="0" sz="3000" spc="-25">
                <a:latin typeface="Cambria"/>
                <a:cs typeface="Cambria"/>
              </a:rPr>
              <a:t>by </a:t>
            </a:r>
            <a:r>
              <a:rPr dirty="0" sz="3000">
                <a:latin typeface="Cambria"/>
                <a:cs typeface="Cambria"/>
              </a:rPr>
              <a:t>scaling and  shifting </a:t>
            </a:r>
            <a:r>
              <a:rPr dirty="0" sz="3000" spc="-20">
                <a:latin typeface="Cambria"/>
                <a:cs typeface="Cambria"/>
              </a:rPr>
              <a:t>we’ve </a:t>
            </a:r>
            <a:r>
              <a:rPr dirty="0" sz="3000" spc="-5">
                <a:latin typeface="Cambria"/>
                <a:cs typeface="Cambria"/>
              </a:rPr>
              <a:t>used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5">
                <a:latin typeface="Consolas"/>
                <a:cs typeface="Consolas"/>
              </a:rPr>
              <a:t>rand </a:t>
            </a:r>
            <a:r>
              <a:rPr dirty="0" sz="3000">
                <a:latin typeface="Cambria"/>
                <a:cs typeface="Cambria"/>
              </a:rPr>
              <a:t>function </a:t>
            </a:r>
            <a:r>
              <a:rPr dirty="0" sz="3000" spc="-10">
                <a:latin typeface="Cambria"/>
                <a:cs typeface="Cambria"/>
              </a:rPr>
              <a:t>to  realistically </a:t>
            </a:r>
            <a:r>
              <a:rPr dirty="0" sz="3000" spc="-5">
                <a:latin typeface="Cambria"/>
                <a:cs typeface="Cambria"/>
              </a:rPr>
              <a:t>simulate </a:t>
            </a:r>
            <a:r>
              <a:rPr dirty="0" sz="3000">
                <a:latin typeface="Cambria"/>
                <a:cs typeface="Cambria"/>
              </a:rPr>
              <a:t>the </a:t>
            </a:r>
            <a:r>
              <a:rPr dirty="0" sz="3000" spc="-10">
                <a:latin typeface="Cambria"/>
                <a:cs typeface="Cambria"/>
              </a:rPr>
              <a:t>rolling </a:t>
            </a:r>
            <a:r>
              <a:rPr dirty="0" sz="3000">
                <a:latin typeface="Cambria"/>
                <a:cs typeface="Cambria"/>
              </a:rPr>
              <a:t>of a </a:t>
            </a:r>
            <a:r>
              <a:rPr dirty="0" sz="3000" spc="-10">
                <a:latin typeface="Cambria"/>
                <a:cs typeface="Cambria"/>
              </a:rPr>
              <a:t>six-sided  </a:t>
            </a:r>
            <a:r>
              <a:rPr dirty="0" sz="3000">
                <a:latin typeface="Cambria"/>
                <a:cs typeface="Cambria"/>
              </a:rPr>
              <a:t>die.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215"/>
              </a:spcBef>
            </a:pPr>
            <a:r>
              <a:rPr dirty="0" spc="-5"/>
              <a:t>©2016 Pearson Education, Inc., Hoboken, </a:t>
            </a:r>
            <a:r>
              <a:rPr dirty="0"/>
              <a:t>NJ. All </a:t>
            </a:r>
            <a:r>
              <a:rPr dirty="0" spc="-5"/>
              <a:t>rights 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77722"/>
            <a:ext cx="7945120" cy="40944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105"/>
              </a:spcBef>
              <a:tabLst>
                <a:tab pos="1261110" algn="l"/>
              </a:tabLst>
            </a:pPr>
            <a:r>
              <a:rPr dirty="0" sz="3200" spc="-5">
                <a:solidFill>
                  <a:srgbClr val="23B5A0"/>
                </a:solidFill>
                <a:latin typeface="Arial"/>
                <a:cs typeface="Arial"/>
              </a:rPr>
              <a:t>5.10	</a:t>
            </a:r>
            <a:r>
              <a:rPr dirty="0" sz="3200" spc="-5">
                <a:solidFill>
                  <a:srgbClr val="3380E6"/>
                </a:solidFill>
                <a:latin typeface="Arial"/>
                <a:cs typeface="Arial"/>
              </a:rPr>
              <a:t>Random Number Generation</a:t>
            </a:r>
            <a:r>
              <a:rPr dirty="0" sz="3200" spc="-75">
                <a:solidFill>
                  <a:srgbClr val="3380E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3380E6"/>
                </a:solidFill>
                <a:latin typeface="Arial"/>
                <a:cs typeface="Arial"/>
              </a:rPr>
              <a:t>(Cont.)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imes New Roman"/>
              <a:cs typeface="Times New Roman"/>
            </a:endParaRPr>
          </a:p>
          <a:p>
            <a:pPr marL="355600" marR="22288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mbria"/>
                <a:cs typeface="Cambria"/>
              </a:rPr>
              <a:t>Note the use </a:t>
            </a:r>
            <a:r>
              <a:rPr dirty="0" sz="3200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the </a:t>
            </a:r>
            <a:r>
              <a:rPr dirty="0" sz="3200">
                <a:latin typeface="Consolas"/>
                <a:cs typeface="Consolas"/>
              </a:rPr>
              <a:t>%s</a:t>
            </a:r>
            <a:r>
              <a:rPr dirty="0" sz="3200" spc="-1145">
                <a:latin typeface="Consolas"/>
                <a:cs typeface="Consolas"/>
              </a:rPr>
              <a:t> </a:t>
            </a:r>
            <a:r>
              <a:rPr dirty="0" sz="3200" spc="-10">
                <a:latin typeface="Cambria"/>
                <a:cs typeface="Cambria"/>
              </a:rPr>
              <a:t>conversion </a:t>
            </a:r>
            <a:r>
              <a:rPr dirty="0" sz="3200">
                <a:latin typeface="Cambria"/>
                <a:cs typeface="Cambria"/>
              </a:rPr>
              <a:t>specifier 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print the </a:t>
            </a:r>
            <a:r>
              <a:rPr dirty="0" sz="3200" spc="-10">
                <a:latin typeface="Cambria"/>
                <a:cs typeface="Cambria"/>
              </a:rPr>
              <a:t>character </a:t>
            </a:r>
            <a:r>
              <a:rPr dirty="0" sz="3200">
                <a:latin typeface="Cambria"/>
                <a:cs typeface="Cambria"/>
              </a:rPr>
              <a:t>strings </a:t>
            </a:r>
            <a:r>
              <a:rPr dirty="0" sz="3200">
                <a:latin typeface="Consolas"/>
                <a:cs typeface="Consolas"/>
              </a:rPr>
              <a:t>"Face" </a:t>
            </a:r>
            <a:r>
              <a:rPr dirty="0" sz="3200" spc="-5">
                <a:latin typeface="Cambria"/>
                <a:cs typeface="Cambria"/>
              </a:rPr>
              <a:t>and  </a:t>
            </a:r>
            <a:r>
              <a:rPr dirty="0" sz="3200">
                <a:latin typeface="Consolas"/>
                <a:cs typeface="Consolas"/>
              </a:rPr>
              <a:t>"Frequency"</a:t>
            </a:r>
            <a:r>
              <a:rPr dirty="0" sz="3200" spc="-1125">
                <a:latin typeface="Consolas"/>
                <a:cs typeface="Consolas"/>
              </a:rPr>
              <a:t> </a:t>
            </a:r>
            <a:r>
              <a:rPr dirty="0" sz="3200">
                <a:latin typeface="Cambria"/>
                <a:cs typeface="Cambria"/>
              </a:rPr>
              <a:t>as column </a:t>
            </a:r>
            <a:r>
              <a:rPr dirty="0" sz="3200" spc="-5">
                <a:latin typeface="Cambria"/>
                <a:cs typeface="Cambria"/>
              </a:rPr>
              <a:t>headers.</a:t>
            </a:r>
            <a:endParaRPr sz="32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mbria"/>
                <a:cs typeface="Cambria"/>
              </a:rPr>
              <a:t>After </a:t>
            </a:r>
            <a:r>
              <a:rPr dirty="0" sz="3200" spc="-15">
                <a:latin typeface="Cambria"/>
                <a:cs typeface="Cambria"/>
              </a:rPr>
              <a:t>we study </a:t>
            </a:r>
            <a:r>
              <a:rPr dirty="0" sz="3200" spc="-30">
                <a:latin typeface="Cambria"/>
                <a:cs typeface="Cambria"/>
              </a:rPr>
              <a:t>arrays </a:t>
            </a:r>
            <a:r>
              <a:rPr dirty="0" sz="3200">
                <a:latin typeface="Cambria"/>
                <a:cs typeface="Cambria"/>
              </a:rPr>
              <a:t>in </a:t>
            </a:r>
            <a:r>
              <a:rPr dirty="0" sz="3200" spc="-5">
                <a:latin typeface="Cambria"/>
                <a:cs typeface="Cambria"/>
              </a:rPr>
              <a:t>Chapter </a:t>
            </a:r>
            <a:r>
              <a:rPr dirty="0" sz="3200">
                <a:latin typeface="Cambria"/>
                <a:cs typeface="Cambria"/>
              </a:rPr>
              <a:t>6, </a:t>
            </a:r>
            <a:r>
              <a:rPr dirty="0" sz="3200" spc="-5">
                <a:latin typeface="Cambria"/>
                <a:cs typeface="Cambria"/>
              </a:rPr>
              <a:t>we’ll  </a:t>
            </a:r>
            <a:r>
              <a:rPr dirty="0" sz="3200">
                <a:latin typeface="Cambria"/>
                <a:cs typeface="Cambria"/>
              </a:rPr>
              <a:t>show how </a:t>
            </a:r>
            <a:r>
              <a:rPr dirty="0" sz="3200" spc="-15">
                <a:latin typeface="Cambria"/>
                <a:cs typeface="Cambria"/>
              </a:rPr>
              <a:t>to </a:t>
            </a:r>
            <a:r>
              <a:rPr dirty="0" sz="3200" spc="-5">
                <a:latin typeface="Cambria"/>
                <a:cs typeface="Cambria"/>
              </a:rPr>
              <a:t>replace this </a:t>
            </a:r>
            <a:r>
              <a:rPr dirty="0" sz="3200">
                <a:latin typeface="Consolas"/>
                <a:cs typeface="Consolas"/>
              </a:rPr>
              <a:t>switch</a:t>
            </a:r>
            <a:r>
              <a:rPr dirty="0" sz="3200" spc="-1170">
                <a:latin typeface="Consolas"/>
                <a:cs typeface="Consolas"/>
              </a:rPr>
              <a:t> </a:t>
            </a:r>
            <a:r>
              <a:rPr dirty="0" sz="3200" spc="-5">
                <a:latin typeface="Cambria"/>
                <a:cs typeface="Cambria"/>
              </a:rPr>
              <a:t>statement  </a:t>
            </a:r>
            <a:r>
              <a:rPr dirty="0" sz="3200" spc="-10">
                <a:latin typeface="Cambria"/>
                <a:cs typeface="Cambria"/>
              </a:rPr>
              <a:t>elegantly </a:t>
            </a:r>
            <a:r>
              <a:rPr dirty="0" sz="3200" spc="-5">
                <a:latin typeface="Cambria"/>
                <a:cs typeface="Cambria"/>
              </a:rPr>
              <a:t>with </a:t>
            </a:r>
            <a:r>
              <a:rPr dirty="0" sz="3200">
                <a:latin typeface="Cambria"/>
                <a:cs typeface="Cambria"/>
              </a:rPr>
              <a:t>a </a:t>
            </a:r>
            <a:r>
              <a:rPr dirty="0" sz="3200" spc="-5">
                <a:latin typeface="Cambria"/>
                <a:cs typeface="Cambria"/>
              </a:rPr>
              <a:t>single-line </a:t>
            </a:r>
            <a:r>
              <a:rPr dirty="0" sz="3200">
                <a:latin typeface="Cambria"/>
                <a:cs typeface="Cambria"/>
              </a:rPr>
              <a:t>statement.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2" y="305223"/>
            <a:ext cx="8845656" cy="618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229" y="6465214"/>
            <a:ext cx="401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©2016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Pearson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Education, Inc.,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Hoboken,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NJ.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2019-02-28T12:46:06Z</dcterms:created>
  <dcterms:modified xsi:type="dcterms:W3CDTF">2019-02-28T12:46:06Z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2019-02-28T00:00:00Z</vt:filetime>
  </property>
</Properties>
</file>