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tags/tag18.xml" ContentType="application/vnd.openxmlformats-officedocument.presentationml.tags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5.xml" ContentType="application/vnd.openxmlformats-officedocument.presentationml.notesSlide+xml"/>
  <Override PartName="/ppt/tags/tag20.xml" ContentType="application/vnd.openxmlformats-officedocument.presentationml.tags+xml"/>
  <Override PartName="/ppt/notesSlides/notesSlide26.xml" ContentType="application/vnd.openxmlformats-officedocument.presentationml.notesSlide+xml"/>
  <Override PartName="/ppt/tags/tag21.xml" ContentType="application/vnd.openxmlformats-officedocument.presentationml.tags+xml"/>
  <Override PartName="/ppt/notesSlides/notesSlide27.xml" ContentType="application/vnd.openxmlformats-officedocument.presentationml.notesSlide+xml"/>
  <Override PartName="/ppt/tags/tag22.xml" ContentType="application/vnd.openxmlformats-officedocument.presentationml.tags+xml"/>
  <Override PartName="/ppt/notesSlides/notesSlide28.xml" ContentType="application/vnd.openxmlformats-officedocument.presentationml.notesSlide+xml"/>
  <Override PartName="/ppt/tags/tag23.xml" ContentType="application/vnd.openxmlformats-officedocument.presentationml.tags+xml"/>
  <Override PartName="/ppt/notesSlides/notesSlide29.xml" ContentType="application/vnd.openxmlformats-officedocument.presentationml.notesSlide+xml"/>
  <Override PartName="/ppt/tags/tag24.xml" ContentType="application/vnd.openxmlformats-officedocument.presentationml.tags+xml"/>
  <Override PartName="/ppt/notesSlides/notesSlide30.xml" ContentType="application/vnd.openxmlformats-officedocument.presentationml.notesSlide+xml"/>
  <Override PartName="/ppt/tags/tag25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tags/tag27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6"/>
  </p:notesMasterIdLst>
  <p:handoutMasterIdLst>
    <p:handoutMasterId r:id="rId37"/>
  </p:handoutMasterIdLst>
  <p:sldIdLst>
    <p:sldId id="311" r:id="rId2"/>
    <p:sldId id="497" r:id="rId3"/>
    <p:sldId id="589" r:id="rId4"/>
    <p:sldId id="593" r:id="rId5"/>
    <p:sldId id="562" r:id="rId6"/>
    <p:sldId id="563" r:id="rId7"/>
    <p:sldId id="564" r:id="rId8"/>
    <p:sldId id="595" r:id="rId9"/>
    <p:sldId id="596" r:id="rId10"/>
    <p:sldId id="597" r:id="rId11"/>
    <p:sldId id="598" r:id="rId12"/>
    <p:sldId id="594" r:id="rId13"/>
    <p:sldId id="570" r:id="rId14"/>
    <p:sldId id="571" r:id="rId15"/>
    <p:sldId id="572" r:id="rId16"/>
    <p:sldId id="573" r:id="rId17"/>
    <p:sldId id="574" r:id="rId18"/>
    <p:sldId id="575" r:id="rId19"/>
    <p:sldId id="576" r:id="rId20"/>
    <p:sldId id="577" r:id="rId21"/>
    <p:sldId id="578" r:id="rId22"/>
    <p:sldId id="579" r:id="rId23"/>
    <p:sldId id="580" r:id="rId24"/>
    <p:sldId id="581" r:id="rId25"/>
    <p:sldId id="582" r:id="rId26"/>
    <p:sldId id="583" r:id="rId27"/>
    <p:sldId id="584" r:id="rId28"/>
    <p:sldId id="585" r:id="rId29"/>
    <p:sldId id="586" r:id="rId30"/>
    <p:sldId id="587" r:id="rId31"/>
    <p:sldId id="599" r:id="rId32"/>
    <p:sldId id="600" r:id="rId33"/>
    <p:sldId id="601" r:id="rId34"/>
    <p:sldId id="389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6412" autoAdjust="0"/>
  </p:normalViewPr>
  <p:slideViewPr>
    <p:cSldViewPr>
      <p:cViewPr>
        <p:scale>
          <a:sx n="100" d="100"/>
          <a:sy n="100" d="100"/>
        </p:scale>
        <p:origin x="2142" y="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911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390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66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767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675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2869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449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037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994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203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28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944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0847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608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6772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8232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128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2786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50152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9477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681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481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958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485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94157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2156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4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740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1265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68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240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502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 Camp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Very VBA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8497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200400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&lt;DATE HERE&gt;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A Sandwich…</a:t>
            </a:r>
          </a:p>
        </p:txBody>
      </p:sp>
      <p:pic>
        <p:nvPicPr>
          <p:cNvPr id="1026" name="Picture 2" descr="https://media.giphy.com/media/l0O9xyxefblWfNWKc/giphy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48" y="875757"/>
            <a:ext cx="6085427" cy="527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4440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a Sandwich…</a:t>
            </a:r>
          </a:p>
        </p:txBody>
      </p:sp>
      <p:pic>
        <p:nvPicPr>
          <p:cNvPr id="9" name="Picture 2" descr="https://media.giphy.com/media/l0O9xyxefblWfNWKc/giphy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3676"/>
            <a:ext cx="2735676" cy="237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3386824"/>
            <a:ext cx="2507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Oh! I can’t wait to be eaten!</a:t>
            </a:r>
          </a:p>
        </p:txBody>
      </p:sp>
      <p:cxnSp>
        <p:nvCxnSpPr>
          <p:cNvPr id="11" name="Straight Connector 10"/>
          <p:cNvCxnSpPr>
            <a:endCxn id="3" idx="2"/>
          </p:cNvCxnSpPr>
          <p:nvPr/>
        </p:nvCxnSpPr>
        <p:spPr>
          <a:xfrm flipV="1">
            <a:off x="1190742" y="3694601"/>
            <a:ext cx="367767" cy="2821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960938" y="1130777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1. Get Bread, Peanut Butter, and Jelly from Pantry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60937" y="1898594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2. Lay out bread on table.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60937" y="2666410"/>
            <a:ext cx="4992560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3. Open canisters of Peanut Butter and Jelly.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60937" y="3434227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4. Get spreading knife.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60937" y="4202044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5. Use spreading knife to smother peanut butter.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60936" y="4969860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6. Use spreading knife to smother jelly.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60936" y="5727825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7. Combine bread to create sandwich.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3513864" y="2219389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Right Arrow 30"/>
          <p:cNvSpPr/>
          <p:nvPr/>
        </p:nvSpPr>
        <p:spPr>
          <a:xfrm>
            <a:off x="3506059" y="1483943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Right Arrow 31"/>
          <p:cNvSpPr/>
          <p:nvPr/>
        </p:nvSpPr>
        <p:spPr>
          <a:xfrm>
            <a:off x="3506060" y="3016396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Right Arrow 32"/>
          <p:cNvSpPr/>
          <p:nvPr/>
        </p:nvSpPr>
        <p:spPr>
          <a:xfrm>
            <a:off x="3506058" y="3770035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>
            <a:off x="3503105" y="4523675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Right Arrow 34"/>
          <p:cNvSpPr/>
          <p:nvPr/>
        </p:nvSpPr>
        <p:spPr>
          <a:xfrm>
            <a:off x="3503104" y="5311146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64633" y="70370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/>
              <a:t>Logical Procedure</a:t>
            </a:r>
          </a:p>
        </p:txBody>
      </p:sp>
    </p:spTree>
    <p:extLst>
      <p:ext uri="{BB962C8B-B14F-4D97-AF65-F5344CB8AC3E}">
        <p14:creationId xmlns:p14="http://schemas.microsoft.com/office/powerpoint/2010/main" val="38423127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VBA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58623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/>
              <a:t>Variables / Arrays </a:t>
            </a:r>
            <a:endParaRPr lang="en-US" sz="41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36120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Variables: The Nouns of Code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699" y="776082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Variables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are effectively the </a:t>
            </a:r>
            <a:r>
              <a:rPr lang="en-US" sz="2200" u="sng" dirty="0">
                <a:solidFill>
                  <a:schemeClr val="dk1"/>
                </a:solidFill>
              </a:rPr>
              <a:t>items</a:t>
            </a:r>
            <a:r>
              <a:rPr lang="en-US" sz="2200" dirty="0">
                <a:solidFill>
                  <a:schemeClr val="dk1"/>
                </a:solidFill>
              </a:rPr>
              <a:t> in a procedure. 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They can be </a:t>
            </a:r>
            <a:r>
              <a:rPr lang="en-US" sz="2200" u="sng" dirty="0">
                <a:solidFill>
                  <a:schemeClr val="dk1"/>
                </a:solidFill>
              </a:rPr>
              <a:t>physical things</a:t>
            </a:r>
            <a:r>
              <a:rPr lang="en-US" sz="2200" dirty="0">
                <a:solidFill>
                  <a:schemeClr val="dk1"/>
                </a:solidFill>
              </a:rPr>
              <a:t> (like an ingredient) or </a:t>
            </a:r>
            <a:r>
              <a:rPr lang="en-US" sz="2200" u="sng" dirty="0">
                <a:solidFill>
                  <a:schemeClr val="dk1"/>
                </a:solidFill>
              </a:rPr>
              <a:t>abstractions</a:t>
            </a:r>
            <a:r>
              <a:rPr lang="en-US" sz="2200" dirty="0">
                <a:solidFill>
                  <a:schemeClr val="dk1"/>
                </a:solidFill>
              </a:rPr>
              <a:t> (like a counter).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VBA, items can be </a:t>
            </a:r>
            <a:r>
              <a:rPr lang="en-US" sz="2200" u="sng" dirty="0">
                <a:solidFill>
                  <a:schemeClr val="dk1"/>
                </a:solidFill>
              </a:rPr>
              <a:t>declared</a:t>
            </a:r>
            <a:r>
              <a:rPr lang="en-US" sz="2200" dirty="0">
                <a:solidFill>
                  <a:schemeClr val="dk1"/>
                </a:solidFill>
              </a:rPr>
              <a:t> as variables by using the dim followed by the type. They can then be </a:t>
            </a:r>
            <a:r>
              <a:rPr lang="en-US" sz="2200" u="sng" dirty="0">
                <a:solidFill>
                  <a:schemeClr val="dk1"/>
                </a:solidFill>
              </a:rPr>
              <a:t>assigned</a:t>
            </a:r>
            <a:r>
              <a:rPr lang="en-US" sz="2200" dirty="0">
                <a:solidFill>
                  <a:schemeClr val="dk1"/>
                </a:solidFill>
              </a:rPr>
              <a:t> a value.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3815083"/>
            <a:ext cx="22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Declaration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816149"/>
            <a:ext cx="4448175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8274"/>
          <a:stretch/>
        </p:blipFill>
        <p:spPr>
          <a:xfrm>
            <a:off x="754380" y="3429000"/>
            <a:ext cx="4455795" cy="1304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4000" y="5262883"/>
            <a:ext cx="227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Assignment</a:t>
            </a:r>
          </a:p>
        </p:txBody>
      </p:sp>
    </p:spTree>
    <p:extLst>
      <p:ext uri="{BB962C8B-B14F-4D97-AF65-F5344CB8AC3E}">
        <p14:creationId xmlns:p14="http://schemas.microsoft.com/office/powerpoint/2010/main" val="222195347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Arrays: A Collection of Items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0402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24638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0337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71117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86406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17596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424" y="1196954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7" name="TextBox 16"/>
          <p:cNvSpPr txBox="1"/>
          <p:nvPr/>
        </p:nvSpPr>
        <p:spPr>
          <a:xfrm rot="10800000">
            <a:off x="8372700" y="1723159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35522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61127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20" name="Shape 136"/>
          <p:cNvSpPr txBox="1"/>
          <p:nvPr/>
        </p:nvSpPr>
        <p:spPr>
          <a:xfrm>
            <a:off x="97365" y="835943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Arrays are effectively </a:t>
            </a:r>
            <a:r>
              <a:rPr lang="en-US" sz="2200" b="1" u="sng" dirty="0">
                <a:solidFill>
                  <a:schemeClr val="dk1"/>
                </a:solidFill>
                <a:sym typeface="Arial"/>
              </a:rPr>
              <a:t>groups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of related items. It presents another way to store and reference like pieces of information.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744" y="2743568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Peanut Butter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4805" y="274157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Jelly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89825" y="274157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Bread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60105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3324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76005" y="178028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65" y="4290318"/>
            <a:ext cx="5314562" cy="19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626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/>
              <a:t>Conditionals</a:t>
            </a:r>
            <a:endParaRPr lang="en-US" sz="41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84694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Conditionals: If This… Then That.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813833"/>
            <a:ext cx="8618992" cy="16118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Conditionals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present a way to control the flow of logic based on certain conditions being met.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In most languages</a:t>
            </a:r>
            <a:r>
              <a:rPr lang="en-US" sz="2200" dirty="0">
                <a:solidFill>
                  <a:schemeClr val="dk1"/>
                </a:solidFill>
              </a:rPr>
              <a:t>, we’ll be using </a:t>
            </a:r>
            <a:r>
              <a:rPr lang="en-US" sz="2200" u="sng" dirty="0">
                <a:solidFill>
                  <a:schemeClr val="dk1"/>
                </a:solidFill>
              </a:rPr>
              <a:t>if / else </a:t>
            </a:r>
            <a:r>
              <a:rPr lang="en-US" sz="2200" dirty="0">
                <a:solidFill>
                  <a:schemeClr val="dk1"/>
                </a:solidFill>
              </a:rPr>
              <a:t>code for this purpose.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77861" y="4683647"/>
            <a:ext cx="2825274" cy="97034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677861" y="3190520"/>
            <a:ext cx="2825274" cy="9023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5357" y="3406575"/>
            <a:ext cx="2474807" cy="199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06529" y="2839781"/>
            <a:ext cx="1614932" cy="1484918"/>
            <a:chOff x="5329805" y="2905688"/>
            <a:chExt cx="1752598" cy="1441856"/>
          </a:xfrm>
        </p:grpSpPr>
        <p:sp>
          <p:nvSpPr>
            <p:cNvPr id="15" name="Rectangle 14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53936" y="3360757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2a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677862" y="2997654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a…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77861" y="4551869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b…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3451" y="3806184"/>
            <a:ext cx="905880" cy="1491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618303" y="4665583"/>
            <a:ext cx="1614932" cy="1484918"/>
            <a:chOff x="5342582" y="2905688"/>
            <a:chExt cx="1752598" cy="1441856"/>
          </a:xfrm>
        </p:grpSpPr>
        <p:sp>
          <p:nvSpPr>
            <p:cNvPr id="26" name="Rectangle 25"/>
            <p:cNvSpPr/>
            <p:nvPr/>
          </p:nvSpPr>
          <p:spPr>
            <a:xfrm>
              <a:off x="5342582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6713" y="3318981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781531" y="2997654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47764" y="2425702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81073483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Conditionals: If This… Then That.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2800" y="3200400"/>
            <a:ext cx="1320799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9771" y="339897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812650" y="4962991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17104" y="5125789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2a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29073" y="4962991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246453" y="5125789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2b </a:t>
            </a:r>
          </a:p>
        </p:txBody>
      </p:sp>
      <p:sp>
        <p:nvSpPr>
          <p:cNvPr id="18" name="Right Arrow 17"/>
          <p:cNvSpPr/>
          <p:nvPr/>
        </p:nvSpPr>
        <p:spPr>
          <a:xfrm rot="5400000">
            <a:off x="7055738" y="4322037"/>
            <a:ext cx="850617" cy="2974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7770346" y="4322037"/>
            <a:ext cx="850617" cy="29744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481046" y="2774732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70" y="2585998"/>
            <a:ext cx="6429375" cy="3695700"/>
          </a:xfrm>
          <a:prstGeom prst="rect">
            <a:avLst/>
          </a:prstGeom>
        </p:spPr>
      </p:pic>
      <p:sp>
        <p:nvSpPr>
          <p:cNvPr id="16" name="Shape 136"/>
          <p:cNvSpPr txBox="1"/>
          <p:nvPr/>
        </p:nvSpPr>
        <p:spPr>
          <a:xfrm>
            <a:off x="97365" y="758062"/>
            <a:ext cx="8589434" cy="10193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In VBA, conditionals are simply declared using the keywords </a:t>
            </a:r>
            <a:r>
              <a:rPr lang="en-US" sz="2200" u="sng" dirty="0">
                <a:solidFill>
                  <a:schemeClr val="dk1"/>
                </a:solidFill>
                <a:sym typeface="Arial"/>
              </a:rPr>
              <a:t>If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, </a:t>
            </a:r>
            <a:r>
              <a:rPr lang="en-US" sz="2200" u="sng" dirty="0">
                <a:solidFill>
                  <a:schemeClr val="dk1"/>
                </a:solidFill>
                <a:sym typeface="Arial"/>
              </a:rPr>
              <a:t>Then,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u="sng" dirty="0" err="1">
                <a:solidFill>
                  <a:schemeClr val="dk1"/>
                </a:solidFill>
                <a:sym typeface="Arial"/>
              </a:rPr>
              <a:t>Elseif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, </a:t>
            </a:r>
            <a:r>
              <a:rPr lang="en-US" sz="2200" u="sng" dirty="0">
                <a:solidFill>
                  <a:schemeClr val="dk1"/>
                </a:solidFill>
                <a:sym typeface="Arial"/>
              </a:rPr>
              <a:t>Else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, and </a:t>
            </a:r>
            <a:r>
              <a:rPr lang="en-US" sz="2200" u="sng" dirty="0">
                <a:solidFill>
                  <a:schemeClr val="dk1"/>
                </a:solidFill>
                <a:sym typeface="Arial"/>
              </a:rPr>
              <a:t>End if.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u="sng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Through VBA we can create far more sophisticated conditional logic than through Excel formulas alone. </a:t>
            </a:r>
            <a:r>
              <a:rPr lang="en-US" sz="2200" u="sng" dirty="0">
                <a:solidFill>
                  <a:schemeClr val="dk1"/>
                </a:solidFill>
                <a:sym typeface="Arial"/>
              </a:rPr>
              <a:t> </a:t>
            </a:r>
            <a:endParaRPr lang="en-US" sz="2200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9525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/>
              <a:t>Iteration (Looping)</a:t>
            </a:r>
            <a:endParaRPr lang="en-US" sz="41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34902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 to Programming Logic</a:t>
            </a:r>
          </a:p>
        </p:txBody>
      </p:sp>
    </p:spTree>
    <p:extLst>
      <p:ext uri="{BB962C8B-B14F-4D97-AF65-F5344CB8AC3E}">
        <p14:creationId xmlns:p14="http://schemas.microsoft.com/office/powerpoint/2010/main" val="79591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Round and Round We Go!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9144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Iteration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is the concept of using loops to perform a group of tasks repeatedly for a number of times. </a:t>
            </a:r>
          </a:p>
          <a:p>
            <a:pPr marL="342900" lvl="0" indent="-342900"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almost all languages, we’ll be using </a:t>
            </a:r>
            <a:r>
              <a:rPr lang="en-US" sz="2200" u="sng" dirty="0">
                <a:solidFill>
                  <a:schemeClr val="dk1"/>
                </a:solidFill>
              </a:rPr>
              <a:t>for-loops</a:t>
            </a:r>
            <a:r>
              <a:rPr lang="en-US" sz="2200" dirty="0">
                <a:solidFill>
                  <a:schemeClr val="dk1"/>
                </a:solidFill>
              </a:rPr>
              <a:t> and </a:t>
            </a:r>
            <a:r>
              <a:rPr lang="en-US" sz="2200" u="sng" dirty="0">
                <a:solidFill>
                  <a:schemeClr val="dk1"/>
                </a:solidFill>
              </a:rPr>
              <a:t>while loops.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5999" y="3741654"/>
            <a:ext cx="1399506" cy="128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55960" y="383185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Step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171496" y="3751114"/>
            <a:ext cx="1614932" cy="1484918"/>
            <a:chOff x="5329805" y="2905688"/>
            <a:chExt cx="1752598" cy="1441856"/>
          </a:xfrm>
        </p:grpSpPr>
        <p:sp>
          <p:nvSpPr>
            <p:cNvPr id="24" name="Rectangle 23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66728" y="3265378"/>
              <a:ext cx="478752" cy="62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7" name="Curved Up Arrow 26"/>
          <p:cNvSpPr/>
          <p:nvPr/>
        </p:nvSpPr>
        <p:spPr>
          <a:xfrm rot="10800000">
            <a:off x="4825999" y="2675206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898472" y="4149576"/>
            <a:ext cx="1815482" cy="6879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Up Arrow 29"/>
          <p:cNvSpPr/>
          <p:nvPr/>
        </p:nvSpPr>
        <p:spPr>
          <a:xfrm>
            <a:off x="4825999" y="5137698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37550" y="4293517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Repeat X times…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66098" y="404729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132601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Round and Round We Go!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66098" y="404729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Shape 136"/>
          <p:cNvSpPr txBox="1"/>
          <p:nvPr/>
        </p:nvSpPr>
        <p:spPr>
          <a:xfrm>
            <a:off x="141376" y="968276"/>
            <a:ext cx="8658045" cy="85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dk1"/>
                </a:solidFill>
              </a:rPr>
              <a:t>This code will make more sense later… but basically it’s the VBA way of </a:t>
            </a:r>
            <a:r>
              <a:rPr lang="en-US" sz="2200" b="1" i="1" u="sng" dirty="0">
                <a:solidFill>
                  <a:schemeClr val="dk1"/>
                </a:solidFill>
              </a:rPr>
              <a:t>repeating the same block multiple times</a:t>
            </a:r>
            <a:r>
              <a:rPr lang="en-US" sz="2200" i="1" dirty="0">
                <a:solidFill>
                  <a:schemeClr val="dk1"/>
                </a:solidFill>
              </a:rPr>
              <a:t>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76" y="2133600"/>
            <a:ext cx="885261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301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the Program!</a:t>
            </a:r>
          </a:p>
        </p:txBody>
      </p:sp>
      <p:sp>
        <p:nvSpPr>
          <p:cNvPr id="6" name="Rectangle 5"/>
          <p:cNvSpPr/>
          <p:nvPr/>
        </p:nvSpPr>
        <p:spPr>
          <a:xfrm>
            <a:off x="7638797" y="1293046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79956" y="14779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7638797" y="3058377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04409" y="32211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 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7761601" y="2398911"/>
            <a:ext cx="617350" cy="33173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7564590" y="4167531"/>
            <a:ext cx="537866" cy="27315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96946" y="86737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18" name="Curved Up Arrow 17"/>
          <p:cNvSpPr/>
          <p:nvPr/>
        </p:nvSpPr>
        <p:spPr>
          <a:xfrm rot="5400000">
            <a:off x="6783917" y="3206358"/>
            <a:ext cx="615335" cy="64497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31" y="778551"/>
            <a:ext cx="6287894" cy="539385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87070" y="4744225"/>
            <a:ext cx="1663854" cy="617068"/>
            <a:chOff x="6895290" y="4662643"/>
            <a:chExt cx="2189067" cy="778133"/>
          </a:xfrm>
        </p:grpSpPr>
        <p:sp>
          <p:nvSpPr>
            <p:cNvPr id="20" name="Rectangle 19"/>
            <p:cNvSpPr/>
            <p:nvPr/>
          </p:nvSpPr>
          <p:spPr>
            <a:xfrm>
              <a:off x="6895290" y="4662643"/>
              <a:ext cx="945832" cy="778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01569" y="4762872"/>
              <a:ext cx="806063" cy="582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3a 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111713" y="4662643"/>
              <a:ext cx="945832" cy="778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78294" y="4762872"/>
              <a:ext cx="806063" cy="582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3b </a:t>
              </a:r>
            </a:p>
          </p:txBody>
        </p:sp>
      </p:grpSp>
      <p:sp>
        <p:nvSpPr>
          <p:cNvPr id="25" name="Right Arrow 24"/>
          <p:cNvSpPr/>
          <p:nvPr/>
        </p:nvSpPr>
        <p:spPr>
          <a:xfrm rot="5400000">
            <a:off x="8103787" y="4185675"/>
            <a:ext cx="537866" cy="27315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866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/>
              <a:t>Functions</a:t>
            </a:r>
            <a:endParaRPr lang="en-US" sz="41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750594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Functions: For When One Block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it All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767" y="2922388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4201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15245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74723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1305" y="307654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0783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0261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9739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ight Arrow 4"/>
          <p:cNvSpPr/>
          <p:nvPr/>
        </p:nvSpPr>
        <p:spPr>
          <a:xfrm>
            <a:off x="2034764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8"/>
          <p:cNvSpPr/>
          <p:nvPr/>
        </p:nvSpPr>
        <p:spPr>
          <a:xfrm>
            <a:off x="4299189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9"/>
          <p:cNvSpPr/>
          <p:nvPr/>
        </p:nvSpPr>
        <p:spPr>
          <a:xfrm>
            <a:off x="6480523" y="3367533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hape 136"/>
          <p:cNvSpPr txBox="1"/>
          <p:nvPr/>
        </p:nvSpPr>
        <p:spPr>
          <a:xfrm>
            <a:off x="304800" y="9906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Functions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are, in essence, a sort of “sub-processes”. They allow us to create pre-made, re-usable blocks of code which can be called on demand.</a:t>
            </a:r>
          </a:p>
          <a:p>
            <a:pPr lvl="0">
              <a:buSzPct val="100000"/>
            </a:pP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67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535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5941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00709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36115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40883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ight Arrow 4"/>
          <p:cNvSpPr/>
          <p:nvPr/>
        </p:nvSpPr>
        <p:spPr>
          <a:xfrm>
            <a:off x="1077478" y="5131319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4"/>
          <p:cNvSpPr/>
          <p:nvPr/>
        </p:nvSpPr>
        <p:spPr>
          <a:xfrm>
            <a:off x="2034764" y="5131318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3193" y="2538882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Main Process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1003" y="5548519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Sub-Processes</a:t>
            </a:r>
          </a:p>
        </p:txBody>
      </p:sp>
      <p:sp>
        <p:nvSpPr>
          <p:cNvPr id="27" name="Right Arrow 4"/>
          <p:cNvSpPr/>
          <p:nvPr/>
        </p:nvSpPr>
        <p:spPr>
          <a:xfrm rot="5400000">
            <a:off x="511351" y="440582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11282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16050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51456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56224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91630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796398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Right Arrow 4"/>
          <p:cNvSpPr/>
          <p:nvPr/>
        </p:nvSpPr>
        <p:spPr>
          <a:xfrm>
            <a:off x="4332993" y="5141502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"/>
          <p:cNvSpPr/>
          <p:nvPr/>
        </p:nvSpPr>
        <p:spPr>
          <a:xfrm>
            <a:off x="5290279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07289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2057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" name="Right Arrow 4"/>
          <p:cNvSpPr/>
          <p:nvPr/>
        </p:nvSpPr>
        <p:spPr>
          <a:xfrm>
            <a:off x="6205938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"/>
          <p:cNvSpPr/>
          <p:nvPr/>
        </p:nvSpPr>
        <p:spPr>
          <a:xfrm rot="5400000">
            <a:off x="3739232" y="440200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"/>
          <p:cNvSpPr/>
          <p:nvPr/>
        </p:nvSpPr>
        <p:spPr>
          <a:xfrm rot="7654616">
            <a:off x="4260949" y="4399928"/>
            <a:ext cx="846402" cy="2368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4320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/>
              <a:t>Putting It All Together…</a:t>
            </a:r>
            <a:endParaRPr lang="en-US" sz="41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070081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a Sandwich…</a:t>
            </a:r>
          </a:p>
        </p:txBody>
      </p:sp>
      <p:pic>
        <p:nvPicPr>
          <p:cNvPr id="9" name="Picture 2" descr="https://media.giphy.com/media/l0O9xyxefblWfNWKc/giphy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3676"/>
            <a:ext cx="2735676" cy="237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3386824"/>
            <a:ext cx="2507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Oh! I can’t wait to be eaten!</a:t>
            </a:r>
          </a:p>
        </p:txBody>
      </p:sp>
      <p:cxnSp>
        <p:nvCxnSpPr>
          <p:cNvPr id="11" name="Straight Connector 10"/>
          <p:cNvCxnSpPr>
            <a:endCxn id="3" idx="2"/>
          </p:cNvCxnSpPr>
          <p:nvPr/>
        </p:nvCxnSpPr>
        <p:spPr>
          <a:xfrm flipV="1">
            <a:off x="1190742" y="3694601"/>
            <a:ext cx="367767" cy="2821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960938" y="1130777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1. Get Bread, Peanut Butter, and Jelly from Pantry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60937" y="1898594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2. Lay out bread on table.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60937" y="2666410"/>
            <a:ext cx="4992560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3. Open canisters of Peanut Butter and Jelly.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60937" y="3434227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4. Get spreading knife.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60937" y="4202044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5. Use spreading knife to smother peanut butter.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60936" y="4969860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6. Use spreading knife to smother jelly.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60936" y="5727825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7. Combine bread to create sandwich.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3513864" y="2219389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Right Arrow 30"/>
          <p:cNvSpPr/>
          <p:nvPr/>
        </p:nvSpPr>
        <p:spPr>
          <a:xfrm>
            <a:off x="3506059" y="1483943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Right Arrow 31"/>
          <p:cNvSpPr/>
          <p:nvPr/>
        </p:nvSpPr>
        <p:spPr>
          <a:xfrm>
            <a:off x="3506060" y="3016396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Right Arrow 32"/>
          <p:cNvSpPr/>
          <p:nvPr/>
        </p:nvSpPr>
        <p:spPr>
          <a:xfrm>
            <a:off x="3506058" y="3770035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>
            <a:off x="3503105" y="4523675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Right Arrow 34"/>
          <p:cNvSpPr/>
          <p:nvPr/>
        </p:nvSpPr>
        <p:spPr>
          <a:xfrm>
            <a:off x="3503104" y="5311146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64633" y="70370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/>
              <a:t>Logical Procedure</a:t>
            </a:r>
          </a:p>
        </p:txBody>
      </p:sp>
    </p:spTree>
    <p:extLst>
      <p:ext uri="{BB962C8B-B14F-4D97-AF65-F5344CB8AC3E}">
        <p14:creationId xmlns:p14="http://schemas.microsoft.com/office/powerpoint/2010/main" val="224415575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a Sandwich…</a:t>
            </a:r>
          </a:p>
        </p:txBody>
      </p:sp>
      <p:pic>
        <p:nvPicPr>
          <p:cNvPr id="9" name="Picture 2" descr="https://media.giphy.com/media/l0O9xyxefblWfNWKc/giphy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3676"/>
            <a:ext cx="2735676" cy="237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3386824"/>
            <a:ext cx="2507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Oh! I can’t wait to be eaten!</a:t>
            </a:r>
          </a:p>
        </p:txBody>
      </p:sp>
      <p:cxnSp>
        <p:nvCxnSpPr>
          <p:cNvPr id="11" name="Straight Connector 10"/>
          <p:cNvCxnSpPr>
            <a:endCxn id="3" idx="2"/>
          </p:cNvCxnSpPr>
          <p:nvPr/>
        </p:nvCxnSpPr>
        <p:spPr>
          <a:xfrm flipV="1">
            <a:off x="1190742" y="3694601"/>
            <a:ext cx="367767" cy="2821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960938" y="1130777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1. Get Bread, Peanut Butter, and Jelly from Pantry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60937" y="1898594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2. Lay out bread on table.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60937" y="2666410"/>
            <a:ext cx="4992560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3. Open canisters of Peanut Butter and Jelly.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60937" y="3434227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4. Get spreading knife.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60937" y="4202044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5. Use spreading knife to smother peanut butter.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60936" y="4969860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6. Use spreading knife to smother jelly.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60936" y="5727825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7. Combine bread to create sandwich.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3513864" y="2219389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Right Arrow 30"/>
          <p:cNvSpPr/>
          <p:nvPr/>
        </p:nvSpPr>
        <p:spPr>
          <a:xfrm>
            <a:off x="3506059" y="1483943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Right Arrow 31"/>
          <p:cNvSpPr/>
          <p:nvPr/>
        </p:nvSpPr>
        <p:spPr>
          <a:xfrm>
            <a:off x="3506060" y="3016396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Right Arrow 32"/>
          <p:cNvSpPr/>
          <p:nvPr/>
        </p:nvSpPr>
        <p:spPr>
          <a:xfrm>
            <a:off x="3506058" y="3770035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>
            <a:off x="3503105" y="4523675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Right Arrow 34"/>
          <p:cNvSpPr/>
          <p:nvPr/>
        </p:nvSpPr>
        <p:spPr>
          <a:xfrm>
            <a:off x="3503104" y="5311146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64633" y="70370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/>
              <a:t>Logical Procedure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3800" y="4046220"/>
            <a:ext cx="5341620" cy="762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372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a Sandwich (Full Logic)…</a:t>
            </a:r>
          </a:p>
        </p:txBody>
      </p:sp>
      <p:sp>
        <p:nvSpPr>
          <p:cNvPr id="81" name="Shape 136"/>
          <p:cNvSpPr txBox="1"/>
          <p:nvPr/>
        </p:nvSpPr>
        <p:spPr>
          <a:xfrm>
            <a:off x="304800" y="914399"/>
            <a:ext cx="6826990" cy="28244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457200">
              <a:buSzPct val="100000"/>
              <a:buAutoNum type="arabicPeriod"/>
            </a:pPr>
            <a:r>
              <a:rPr lang="en-US" sz="1800" b="1" dirty="0">
                <a:solidFill>
                  <a:schemeClr val="dk1"/>
                </a:solidFill>
              </a:rPr>
              <a:t>Get Items</a:t>
            </a:r>
          </a:p>
          <a:p>
            <a:pPr marL="457200" lvl="0" indent="-457200">
              <a:buSzPct val="100000"/>
              <a:buAutoNum type="arabicPeriod"/>
            </a:pPr>
            <a:endParaRPr lang="en-US" sz="1800" b="1" dirty="0">
              <a:solidFill>
                <a:schemeClr val="dk1"/>
              </a:solidFill>
            </a:endParaRPr>
          </a:p>
          <a:p>
            <a:pPr marL="457200" lvl="0" indent="-457200">
              <a:buSzPct val="100000"/>
              <a:buAutoNum type="arabicPeriod"/>
            </a:pPr>
            <a:r>
              <a:rPr lang="en-US" sz="1800" b="1" u="sng" dirty="0">
                <a:solidFill>
                  <a:schemeClr val="dk1"/>
                </a:solidFill>
              </a:rPr>
              <a:t>Repeatedly</a:t>
            </a:r>
            <a:r>
              <a:rPr lang="en-US" sz="1800" b="1" dirty="0">
                <a:solidFill>
                  <a:schemeClr val="dk1"/>
                </a:solidFill>
              </a:rPr>
              <a:t> “spread the Peanut Butter”</a:t>
            </a:r>
          </a:p>
          <a:p>
            <a:pPr marL="457200" lvl="0" indent="-457200">
              <a:buSzPct val="100000"/>
              <a:buAutoNum type="arabicPeriod"/>
            </a:pPr>
            <a:endParaRPr lang="en-US" sz="1800" b="1" dirty="0">
              <a:solidFill>
                <a:schemeClr val="dk1"/>
              </a:solidFill>
            </a:endParaRPr>
          </a:p>
          <a:p>
            <a:pPr marL="457200" lvl="0" indent="-457200">
              <a:buSzPct val="100000"/>
              <a:buAutoNum type="arabicPeriod"/>
            </a:pPr>
            <a:r>
              <a:rPr lang="en-US" sz="1800" b="1" dirty="0">
                <a:solidFill>
                  <a:schemeClr val="dk1"/>
                </a:solidFill>
              </a:rPr>
              <a:t>Check if thickness </a:t>
            </a:r>
            <a:r>
              <a:rPr lang="en-US" sz="1800" b="1" u="sng" dirty="0">
                <a:solidFill>
                  <a:schemeClr val="dk1"/>
                </a:solidFill>
              </a:rPr>
              <a:t>condition</a:t>
            </a:r>
            <a:r>
              <a:rPr lang="en-US" sz="1800" b="1" dirty="0">
                <a:solidFill>
                  <a:schemeClr val="dk1"/>
                </a:solidFill>
              </a:rPr>
              <a:t> met.</a:t>
            </a:r>
          </a:p>
          <a:p>
            <a:pPr marL="457200" lvl="0" indent="-457200">
              <a:buSzPct val="100000"/>
              <a:buAutoNum type="arabicPeriod"/>
            </a:pPr>
            <a:endParaRPr lang="en-US" sz="1800" b="1" dirty="0">
              <a:solidFill>
                <a:schemeClr val="dk1"/>
              </a:solidFill>
            </a:endParaRPr>
          </a:p>
          <a:p>
            <a:pPr lvl="0" defTabSz="457200">
              <a:buSzPct val="100000"/>
            </a:pPr>
            <a:r>
              <a:rPr lang="en-US" sz="1800" b="1" dirty="0">
                <a:solidFill>
                  <a:schemeClr val="dk1"/>
                </a:solidFill>
              </a:rPr>
              <a:t>3a. If thickness condition is met run stop </a:t>
            </a:r>
            <a:r>
              <a:rPr lang="en-US" sz="1800" b="1" u="sng" dirty="0">
                <a:solidFill>
                  <a:schemeClr val="dk1"/>
                </a:solidFill>
              </a:rPr>
              <a:t>function</a:t>
            </a:r>
            <a:r>
              <a:rPr lang="en-US" sz="1800" b="1" dirty="0">
                <a:solidFill>
                  <a:schemeClr val="dk1"/>
                </a:solidFill>
              </a:rPr>
              <a:t>.</a:t>
            </a:r>
          </a:p>
          <a:p>
            <a:pPr lvl="0" defTabSz="457200">
              <a:buSzPct val="100000"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</a:p>
          <a:p>
            <a:pPr lvl="0" defTabSz="457200">
              <a:buSzPct val="100000"/>
            </a:pPr>
            <a:r>
              <a:rPr lang="en-US" sz="1800" b="1" dirty="0">
                <a:solidFill>
                  <a:schemeClr val="dk1"/>
                </a:solidFill>
              </a:rPr>
              <a:t>3b. If thickness condition is </a:t>
            </a:r>
            <a:r>
              <a:rPr lang="en-US" sz="1800" b="1" i="1" dirty="0">
                <a:solidFill>
                  <a:schemeClr val="dk1"/>
                </a:solidFill>
              </a:rPr>
              <a:t>not</a:t>
            </a:r>
            <a:r>
              <a:rPr lang="en-US" sz="1800" b="1" dirty="0">
                <a:solidFill>
                  <a:schemeClr val="dk1"/>
                </a:solidFill>
              </a:rPr>
              <a:t> met then spread more.</a:t>
            </a:r>
          </a:p>
        </p:txBody>
      </p:sp>
      <p:pic>
        <p:nvPicPr>
          <p:cNvPr id="1028" name="Picture 4" descr="http://cdn-maf3.heartyhosting.com/sites/muscleandfitness.com/files/styles/full_node_image_1090x614/public/peanut_butter.jpg?itok=qlhxPb-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13" y="3835405"/>
            <a:ext cx="2996213" cy="199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/>
          <p:cNvSpPr/>
          <p:nvPr/>
        </p:nvSpPr>
        <p:spPr>
          <a:xfrm>
            <a:off x="7131790" y="1694695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7372949" y="1879619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131790" y="3460026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397402" y="3622824"/>
            <a:ext cx="44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 </a:t>
            </a:r>
          </a:p>
        </p:txBody>
      </p:sp>
      <p:sp>
        <p:nvSpPr>
          <p:cNvPr id="88" name="Right Arrow 11"/>
          <p:cNvSpPr/>
          <p:nvPr/>
        </p:nvSpPr>
        <p:spPr>
          <a:xfrm rot="5400000">
            <a:off x="7254594" y="2800560"/>
            <a:ext cx="617350" cy="33173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12"/>
          <p:cNvSpPr/>
          <p:nvPr/>
        </p:nvSpPr>
        <p:spPr>
          <a:xfrm rot="5400000">
            <a:off x="7057583" y="4569180"/>
            <a:ext cx="537866" cy="27315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rved Up Arrow 17"/>
          <p:cNvSpPr/>
          <p:nvPr/>
        </p:nvSpPr>
        <p:spPr>
          <a:xfrm rot="5400000">
            <a:off x="6276910" y="3608007"/>
            <a:ext cx="615335" cy="64497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780063" y="5145874"/>
            <a:ext cx="718903" cy="617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860843" y="5225357"/>
            <a:ext cx="61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3a 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704635" y="5145874"/>
            <a:ext cx="718903" cy="617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831249" y="5225357"/>
            <a:ext cx="61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3b </a:t>
            </a:r>
          </a:p>
        </p:txBody>
      </p:sp>
      <p:sp>
        <p:nvSpPr>
          <p:cNvPr id="95" name="Right Arrow 24"/>
          <p:cNvSpPr/>
          <p:nvPr/>
        </p:nvSpPr>
        <p:spPr>
          <a:xfrm rot="5400000">
            <a:off x="7596780" y="4587324"/>
            <a:ext cx="537866" cy="27315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6163542" y="5551054"/>
            <a:ext cx="377902" cy="324371"/>
            <a:chOff x="4417705" y="4823708"/>
            <a:chExt cx="377902" cy="324371"/>
          </a:xfrm>
        </p:grpSpPr>
        <p:sp>
          <p:nvSpPr>
            <p:cNvPr id="97" name="Rectangle 96"/>
            <p:cNvSpPr/>
            <p:nvPr/>
          </p:nvSpPr>
          <p:spPr>
            <a:xfrm>
              <a:off x="4417705" y="4823708"/>
              <a:ext cx="377902" cy="324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417705" y="482370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163542" y="5145874"/>
            <a:ext cx="377902" cy="324371"/>
            <a:chOff x="4417705" y="4823708"/>
            <a:chExt cx="377902" cy="324371"/>
          </a:xfrm>
        </p:grpSpPr>
        <p:sp>
          <p:nvSpPr>
            <p:cNvPr id="100" name="Rectangle 99"/>
            <p:cNvSpPr/>
            <p:nvPr/>
          </p:nvSpPr>
          <p:spPr>
            <a:xfrm>
              <a:off x="4417705" y="4823708"/>
              <a:ext cx="377902" cy="324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417705" y="4823708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 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629207" y="5555219"/>
            <a:ext cx="377902" cy="324371"/>
            <a:chOff x="4417705" y="4823708"/>
            <a:chExt cx="377902" cy="324371"/>
          </a:xfrm>
        </p:grpSpPr>
        <p:sp>
          <p:nvSpPr>
            <p:cNvPr id="103" name="Rectangle 102"/>
            <p:cNvSpPr/>
            <p:nvPr/>
          </p:nvSpPr>
          <p:spPr>
            <a:xfrm>
              <a:off x="4417705" y="4823708"/>
              <a:ext cx="377902" cy="324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417705" y="482370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629207" y="5150039"/>
            <a:ext cx="377902" cy="324371"/>
            <a:chOff x="4417705" y="4823708"/>
            <a:chExt cx="377902" cy="324371"/>
          </a:xfrm>
        </p:grpSpPr>
        <p:sp>
          <p:nvSpPr>
            <p:cNvPr id="106" name="Rectangle 105"/>
            <p:cNvSpPr/>
            <p:nvPr/>
          </p:nvSpPr>
          <p:spPr>
            <a:xfrm>
              <a:off x="4417705" y="4823708"/>
              <a:ext cx="377902" cy="324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417705" y="4823708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 </a:t>
              </a:r>
            </a:p>
          </p:txBody>
        </p:sp>
      </p:grpSp>
      <p:sp>
        <p:nvSpPr>
          <p:cNvPr id="108" name="Right Arrow 12"/>
          <p:cNvSpPr/>
          <p:nvPr/>
        </p:nvSpPr>
        <p:spPr>
          <a:xfrm rot="10800000">
            <a:off x="6473304" y="5217506"/>
            <a:ext cx="374900" cy="18110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2"/>
          <p:cNvSpPr/>
          <p:nvPr/>
        </p:nvSpPr>
        <p:spPr>
          <a:xfrm>
            <a:off x="8323463" y="5225357"/>
            <a:ext cx="374900" cy="18110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2"/>
          <p:cNvSpPr/>
          <p:nvPr/>
        </p:nvSpPr>
        <p:spPr>
          <a:xfrm rot="5400000">
            <a:off x="6306466" y="5429906"/>
            <a:ext cx="244879" cy="15662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2"/>
          <p:cNvSpPr/>
          <p:nvPr/>
        </p:nvSpPr>
        <p:spPr>
          <a:xfrm rot="5400000">
            <a:off x="8795737" y="5413805"/>
            <a:ext cx="244879" cy="15662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228123" y="1351664"/>
            <a:ext cx="77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115539415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a Sandwich (In Code)…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31790" y="1694695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372949" y="1879619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131790" y="3460026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397402" y="3622824"/>
            <a:ext cx="44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 </a:t>
            </a:r>
          </a:p>
        </p:txBody>
      </p:sp>
      <p:sp>
        <p:nvSpPr>
          <p:cNvPr id="46" name="Right Arrow 11"/>
          <p:cNvSpPr/>
          <p:nvPr/>
        </p:nvSpPr>
        <p:spPr>
          <a:xfrm rot="5400000">
            <a:off x="7254594" y="2800560"/>
            <a:ext cx="617350" cy="33173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12"/>
          <p:cNvSpPr/>
          <p:nvPr/>
        </p:nvSpPr>
        <p:spPr>
          <a:xfrm rot="5400000">
            <a:off x="7057583" y="4569180"/>
            <a:ext cx="537866" cy="27315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rved Up Arrow 17"/>
          <p:cNvSpPr/>
          <p:nvPr/>
        </p:nvSpPr>
        <p:spPr>
          <a:xfrm rot="5400000">
            <a:off x="6276910" y="3608007"/>
            <a:ext cx="615335" cy="64497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80063" y="5145874"/>
            <a:ext cx="718903" cy="617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860843" y="5225357"/>
            <a:ext cx="61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3a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704635" y="5145874"/>
            <a:ext cx="718903" cy="617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831249" y="5225357"/>
            <a:ext cx="61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3b </a:t>
            </a:r>
          </a:p>
        </p:txBody>
      </p:sp>
      <p:sp>
        <p:nvSpPr>
          <p:cNvPr id="53" name="Right Arrow 24"/>
          <p:cNvSpPr/>
          <p:nvPr/>
        </p:nvSpPr>
        <p:spPr>
          <a:xfrm rot="5400000">
            <a:off x="7596780" y="4587324"/>
            <a:ext cx="537866" cy="27315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6163542" y="5551054"/>
            <a:ext cx="377902" cy="324371"/>
            <a:chOff x="4417705" y="4823708"/>
            <a:chExt cx="377902" cy="324371"/>
          </a:xfrm>
        </p:grpSpPr>
        <p:sp>
          <p:nvSpPr>
            <p:cNvPr id="55" name="Rectangle 54"/>
            <p:cNvSpPr/>
            <p:nvPr/>
          </p:nvSpPr>
          <p:spPr>
            <a:xfrm>
              <a:off x="4417705" y="4823708"/>
              <a:ext cx="377902" cy="324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417705" y="482370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163542" y="5145874"/>
            <a:ext cx="377902" cy="324371"/>
            <a:chOff x="4417705" y="4823708"/>
            <a:chExt cx="377902" cy="324371"/>
          </a:xfrm>
        </p:grpSpPr>
        <p:sp>
          <p:nvSpPr>
            <p:cNvPr id="58" name="Rectangle 57"/>
            <p:cNvSpPr/>
            <p:nvPr/>
          </p:nvSpPr>
          <p:spPr>
            <a:xfrm>
              <a:off x="4417705" y="4823708"/>
              <a:ext cx="377902" cy="324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417705" y="4823708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 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629207" y="5555219"/>
            <a:ext cx="377902" cy="324371"/>
            <a:chOff x="4417705" y="4823708"/>
            <a:chExt cx="377902" cy="324371"/>
          </a:xfrm>
        </p:grpSpPr>
        <p:sp>
          <p:nvSpPr>
            <p:cNvPr id="61" name="Rectangle 60"/>
            <p:cNvSpPr/>
            <p:nvPr/>
          </p:nvSpPr>
          <p:spPr>
            <a:xfrm>
              <a:off x="4417705" y="4823708"/>
              <a:ext cx="377902" cy="324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17705" y="482370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629207" y="5150039"/>
            <a:ext cx="377902" cy="324371"/>
            <a:chOff x="4417705" y="4823708"/>
            <a:chExt cx="377902" cy="324371"/>
          </a:xfrm>
        </p:grpSpPr>
        <p:sp>
          <p:nvSpPr>
            <p:cNvPr id="64" name="Rectangle 63"/>
            <p:cNvSpPr/>
            <p:nvPr/>
          </p:nvSpPr>
          <p:spPr>
            <a:xfrm>
              <a:off x="4417705" y="4823708"/>
              <a:ext cx="377902" cy="324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17705" y="4823708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 </a:t>
              </a:r>
            </a:p>
          </p:txBody>
        </p:sp>
      </p:grpSp>
      <p:sp>
        <p:nvSpPr>
          <p:cNvPr id="66" name="Right Arrow 12"/>
          <p:cNvSpPr/>
          <p:nvPr/>
        </p:nvSpPr>
        <p:spPr>
          <a:xfrm rot="10800000">
            <a:off x="6473304" y="5217506"/>
            <a:ext cx="374900" cy="18110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12"/>
          <p:cNvSpPr/>
          <p:nvPr/>
        </p:nvSpPr>
        <p:spPr>
          <a:xfrm>
            <a:off x="8323463" y="5225357"/>
            <a:ext cx="374900" cy="18110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12"/>
          <p:cNvSpPr/>
          <p:nvPr/>
        </p:nvSpPr>
        <p:spPr>
          <a:xfrm rot="5400000">
            <a:off x="6306466" y="5429906"/>
            <a:ext cx="244879" cy="15662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12"/>
          <p:cNvSpPr/>
          <p:nvPr/>
        </p:nvSpPr>
        <p:spPr>
          <a:xfrm rot="5400000">
            <a:off x="8795737" y="5413805"/>
            <a:ext cx="244879" cy="15662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228123" y="1351664"/>
            <a:ext cx="77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9762"/>
          <a:stretch/>
        </p:blipFill>
        <p:spPr>
          <a:xfrm>
            <a:off x="358183" y="762000"/>
            <a:ext cx="546435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426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Ooh</a:t>
            </a:r>
            <a:r>
              <a:rPr lang="mr-IN" dirty="0"/>
              <a:t>…</a:t>
            </a:r>
            <a:r>
              <a:rPr lang="en-US" dirty="0"/>
              <a:t> Coding! (Sort Of)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1624" y="1855859"/>
            <a:ext cx="2805576" cy="13234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8000" dirty="0"/>
              <a:t>SUM(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2769" y="1219200"/>
            <a:ext cx="202491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8182" y="3196109"/>
            <a:ext cx="248497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>
                    <a:lumMod val="50000"/>
                  </a:schemeClr>
                </a:solidFill>
              </a:rPr>
              <a:t>Arguments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1860031"/>
            <a:ext cx="3038011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8000" dirty="0"/>
              <a:t>1, 2, 3</a:t>
            </a:r>
          </a:p>
        </p:txBody>
      </p:sp>
      <p:sp>
        <p:nvSpPr>
          <p:cNvPr id="7" name="Rectangle 6"/>
          <p:cNvSpPr/>
          <p:nvPr/>
        </p:nvSpPr>
        <p:spPr>
          <a:xfrm>
            <a:off x="7305211" y="1864203"/>
            <a:ext cx="526106" cy="13234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8000"/>
              <a:t>)</a:t>
            </a:r>
            <a:endParaRPr lang="en-US" sz="8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582" y="4267200"/>
            <a:ext cx="8839200" cy="1905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00" b="0" dirty="0"/>
              <a:t>In a way, Excel has introduced you to a sort of proto-programming</a:t>
            </a:r>
            <a:r>
              <a:rPr lang="en-US" sz="2800" b="0"/>
              <a:t>. </a:t>
            </a:r>
            <a:r>
              <a:rPr lang="en-US" sz="2800" b="0" dirty="0"/>
              <a:t>Throughout your time writing scripts you will rely on </a:t>
            </a:r>
            <a:r>
              <a:rPr lang="en-US" sz="2800" dirty="0"/>
              <a:t>functions</a:t>
            </a:r>
            <a:r>
              <a:rPr lang="en-US" sz="2800" b="0" dirty="0"/>
              <a:t> (methods) that do </a:t>
            </a:r>
            <a:r>
              <a:rPr lang="en-US" sz="2800" b="0" i="1" dirty="0"/>
              <a:t>something </a:t>
            </a:r>
            <a:r>
              <a:rPr lang="en-US" sz="2800" b="0" dirty="0"/>
              <a:t>to or with </a:t>
            </a:r>
            <a:r>
              <a:rPr lang="en-US" sz="2800" dirty="0"/>
              <a:t>arguments</a:t>
            </a:r>
            <a:r>
              <a:rPr lang="en-US" sz="2800" b="0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1860031"/>
            <a:ext cx="78418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09640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Picture!</a:t>
            </a:r>
          </a:p>
        </p:txBody>
      </p:sp>
      <p:pic>
        <p:nvPicPr>
          <p:cNvPr id="2050" name="Picture 2" descr="http://b.fastcompany.net/multisite_files/fastcompany/imagecache/1280/poster/2014/12/3040223-poster-p-1-192-lego-when-it-clicks-it-clic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" y="809416"/>
            <a:ext cx="8823767" cy="496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36"/>
          <p:cNvSpPr txBox="1"/>
          <p:nvPr/>
        </p:nvSpPr>
        <p:spPr>
          <a:xfrm>
            <a:off x="304800" y="5893625"/>
            <a:ext cx="8658045" cy="5208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2200" b="1" u="sng" dirty="0">
                <a:solidFill>
                  <a:schemeClr val="dk1"/>
                </a:solidFill>
              </a:rPr>
              <a:t>Coding = Building Blocks and Putting them Together</a:t>
            </a:r>
            <a:endParaRPr lang="en-US" sz="2200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9138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Let’s Get Coding!</a:t>
            </a:r>
          </a:p>
        </p:txBody>
      </p:sp>
    </p:spTree>
    <p:extLst>
      <p:ext uri="{BB962C8B-B14F-4D97-AF65-F5344CB8AC3E}">
        <p14:creationId xmlns:p14="http://schemas.microsoft.com/office/powerpoint/2010/main" val="306900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762000"/>
            <a:ext cx="5791199" cy="4771277"/>
          </a:xfrm>
          <a:prstGeom prst="rect">
            <a:avLst/>
          </a:prstGeom>
        </p:spPr>
      </p:pic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First… Let’s Add Developer Tools!</a:t>
            </a:r>
          </a:p>
        </p:txBody>
      </p:sp>
      <p:sp>
        <p:nvSpPr>
          <p:cNvPr id="5" name="Shape 136"/>
          <p:cNvSpPr txBox="1"/>
          <p:nvPr/>
        </p:nvSpPr>
        <p:spPr>
          <a:xfrm>
            <a:off x="285750" y="5586898"/>
            <a:ext cx="8705850" cy="712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2200" dirty="0">
                <a:solidFill>
                  <a:schemeClr val="dk1"/>
                </a:solidFill>
              </a:rPr>
              <a:t>On a Windows machine, visit </a:t>
            </a:r>
            <a:r>
              <a:rPr lang="en-US" sz="2200" b="1" dirty="0">
                <a:solidFill>
                  <a:schemeClr val="dk1"/>
                </a:solidFill>
              </a:rPr>
              <a:t>File -&gt; Excel Options</a:t>
            </a:r>
            <a:r>
              <a:rPr lang="en-US" sz="2200" dirty="0">
                <a:solidFill>
                  <a:schemeClr val="dk1"/>
                </a:solidFill>
              </a:rPr>
              <a:t>. </a:t>
            </a:r>
          </a:p>
          <a:p>
            <a:pPr lvl="0" algn="ctr">
              <a:buSzPct val="100000"/>
            </a:pPr>
            <a:r>
              <a:rPr lang="en-US" sz="2200" dirty="0">
                <a:solidFill>
                  <a:schemeClr val="dk1"/>
                </a:solidFill>
              </a:rPr>
              <a:t>Then navigate to </a:t>
            </a:r>
            <a:r>
              <a:rPr lang="en-US" sz="2200" b="1" dirty="0">
                <a:solidFill>
                  <a:schemeClr val="dk1"/>
                </a:solidFill>
              </a:rPr>
              <a:t>Customize Ribbon</a:t>
            </a:r>
            <a:r>
              <a:rPr lang="en-US" sz="2200" dirty="0">
                <a:solidFill>
                  <a:schemeClr val="dk1"/>
                </a:solidFill>
              </a:rPr>
              <a:t> to enable the </a:t>
            </a:r>
            <a:r>
              <a:rPr lang="en-US" sz="2200" b="1" dirty="0">
                <a:solidFill>
                  <a:schemeClr val="dk1"/>
                </a:solidFill>
              </a:rPr>
              <a:t>Developer</a:t>
            </a:r>
            <a:r>
              <a:rPr lang="en-US" sz="2200" dirty="0">
                <a:solidFill>
                  <a:schemeClr val="dk1"/>
                </a:solidFill>
              </a:rPr>
              <a:t> tab. </a:t>
            </a:r>
          </a:p>
        </p:txBody>
      </p:sp>
    </p:spTree>
    <p:extLst>
      <p:ext uri="{BB962C8B-B14F-4D97-AF65-F5344CB8AC3E}">
        <p14:creationId xmlns:p14="http://schemas.microsoft.com/office/powerpoint/2010/main" val="232912606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First… Let’s Add Developer Tools!</a:t>
            </a:r>
          </a:p>
        </p:txBody>
      </p:sp>
      <p:sp>
        <p:nvSpPr>
          <p:cNvPr id="5" name="Shape 136"/>
          <p:cNvSpPr txBox="1"/>
          <p:nvPr/>
        </p:nvSpPr>
        <p:spPr>
          <a:xfrm>
            <a:off x="285750" y="5586898"/>
            <a:ext cx="8705850" cy="712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2200" dirty="0">
                <a:solidFill>
                  <a:schemeClr val="dk1"/>
                </a:solidFill>
              </a:rPr>
              <a:t>On a Mac machine, visit </a:t>
            </a:r>
            <a:r>
              <a:rPr lang="en-US" sz="2200" b="1" dirty="0">
                <a:solidFill>
                  <a:schemeClr val="dk1"/>
                </a:solidFill>
              </a:rPr>
              <a:t>Excel -&gt; Preferences</a:t>
            </a:r>
            <a:r>
              <a:rPr lang="en-US" sz="2200" dirty="0">
                <a:solidFill>
                  <a:schemeClr val="dk1"/>
                </a:solidFill>
              </a:rPr>
              <a:t>. </a:t>
            </a:r>
          </a:p>
          <a:p>
            <a:pPr lvl="0" algn="ctr">
              <a:buSzPct val="100000"/>
            </a:pPr>
            <a:r>
              <a:rPr lang="en-US" sz="2200" dirty="0">
                <a:solidFill>
                  <a:schemeClr val="dk1"/>
                </a:solidFill>
              </a:rPr>
              <a:t>Then navigate to </a:t>
            </a:r>
            <a:r>
              <a:rPr lang="en-US" sz="2200" b="1" dirty="0">
                <a:solidFill>
                  <a:schemeClr val="dk1"/>
                </a:solidFill>
              </a:rPr>
              <a:t>Ribbon and Toolbar </a:t>
            </a:r>
            <a:r>
              <a:rPr lang="en-US" sz="2200" dirty="0">
                <a:solidFill>
                  <a:schemeClr val="dk1"/>
                </a:solidFill>
              </a:rPr>
              <a:t>to enable the </a:t>
            </a:r>
            <a:r>
              <a:rPr lang="en-US" sz="2200" b="1" dirty="0">
                <a:solidFill>
                  <a:schemeClr val="dk1"/>
                </a:solidFill>
              </a:rPr>
              <a:t>Developer</a:t>
            </a:r>
            <a:r>
              <a:rPr lang="en-US" sz="2200" dirty="0">
                <a:solidFill>
                  <a:schemeClr val="dk1"/>
                </a:solidFill>
              </a:rPr>
              <a:t> tab.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762000"/>
            <a:ext cx="5181600" cy="485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4229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Conditionals: If This</a:t>
            </a:r>
            <a:r>
              <a:rPr lang="mr-IN" dirty="0"/>
              <a:t>…</a:t>
            </a:r>
            <a:r>
              <a:rPr lang="en-US" dirty="0"/>
              <a:t> Then That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5257800"/>
            <a:ext cx="72026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/>
              <a:t>=IF(D2&gt;5,TRUE,FALSE)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1608604"/>
            <a:ext cx="2430463" cy="2430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Determine D2’s Value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29400" y="1084075"/>
            <a:ext cx="1668463" cy="166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Set Cell to True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9400" y="3113396"/>
            <a:ext cx="1668463" cy="166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Set Cell to False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862706" y="1741554"/>
            <a:ext cx="2514600" cy="63757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893186" y="3377991"/>
            <a:ext cx="2514600" cy="63757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30312" y="135548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If D2 &gt; 5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59780" y="300865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D2 &lt;=5</a:t>
            </a:r>
          </a:p>
        </p:txBody>
      </p:sp>
    </p:spTree>
    <p:extLst>
      <p:ext uri="{BB962C8B-B14F-4D97-AF65-F5344CB8AC3E}">
        <p14:creationId xmlns:p14="http://schemas.microsoft.com/office/powerpoint/2010/main" val="123282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4800" y="1173707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137" name="Shape 137"/>
          <p:cNvSpPr/>
          <p:nvPr/>
        </p:nvSpPr>
        <p:spPr>
          <a:xfrm>
            <a:off x="284017" y="4858941"/>
            <a:ext cx="855518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problem in software development begins with a complex and abstract real-world need.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0365" y="2142452"/>
            <a:ext cx="7086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0379626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04800" y="1445173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455767" y="2364803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1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15245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74723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11305" y="251895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0783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261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89739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240" y="181341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9718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9196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48674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24" name="Shape 137"/>
          <p:cNvSpPr/>
          <p:nvPr/>
        </p:nvSpPr>
        <p:spPr>
          <a:xfrm>
            <a:off x="304800" y="4423113"/>
            <a:ext cx="8555181" cy="11710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a computer to handle </a:t>
            </a:r>
            <a:r>
              <a:rPr lang="en-US" sz="2400" b="1" i="1" dirty="0">
                <a:solidFill>
                  <a:schemeClr val="dk1"/>
                </a:solidFill>
              </a:rPr>
              <a:t>things, 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“real-world” problem needs to be broken into a set </a:t>
            </a: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procedural steps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034764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299189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480523" y="2809948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2269" y="903082"/>
            <a:ext cx="7086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64869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Code is Written (Procedurally)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62852" y="1092180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19472" y="1187144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62852" y="2410002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19472" y="2504966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62852" y="3727824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919472" y="382278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51267" y="5045646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907887" y="5140610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3" y="1092180"/>
            <a:ext cx="6904132" cy="50135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 rot="5400000">
            <a:off x="7981998" y="2128775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7975811" y="3417037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7987396" y="4784740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857326" y="77974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800" y="7797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(JavaScript)</a:t>
            </a:r>
          </a:p>
        </p:txBody>
      </p:sp>
    </p:spTree>
    <p:extLst>
      <p:ext uri="{BB962C8B-B14F-4D97-AF65-F5344CB8AC3E}">
        <p14:creationId xmlns:p14="http://schemas.microsoft.com/office/powerpoint/2010/main" val="30270484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Procedures Aren’t Enough</a:t>
            </a:r>
            <a:r>
              <a:rPr lang="is-I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47705"/>
            <a:ext cx="3939838" cy="49644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67559" y="75288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67272" y="1047705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39082" y="112008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67272" y="2052127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39081" y="212602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67272" y="3056549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39081" y="3130447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67272" y="4098667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39081" y="417256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67272" y="5140785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939081" y="521468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492" y="4076515"/>
            <a:ext cx="820687" cy="8206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491" y="2955880"/>
            <a:ext cx="820687" cy="82068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491" y="1892487"/>
            <a:ext cx="820687" cy="820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496" y="1984990"/>
            <a:ext cx="938103" cy="89588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105" y="3018749"/>
            <a:ext cx="938103" cy="895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913" y="5094466"/>
            <a:ext cx="870769" cy="8707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492" y="5139908"/>
            <a:ext cx="820687" cy="8206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/>
          <a:srcRect r="23369"/>
          <a:stretch/>
        </p:blipFill>
        <p:spPr>
          <a:xfrm>
            <a:off x="5812117" y="4078117"/>
            <a:ext cx="1097280" cy="74078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57200" y="7399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(JavaScript)</a:t>
            </a:r>
          </a:p>
        </p:txBody>
      </p:sp>
    </p:spTree>
    <p:extLst>
      <p:ext uri="{BB962C8B-B14F-4D97-AF65-F5344CB8AC3E}">
        <p14:creationId xmlns:p14="http://schemas.microsoft.com/office/powerpoint/2010/main" val="17037418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 Building Blocks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700" y="914400"/>
            <a:ext cx="8686800" cy="4093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b="1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structures in nearly all languages: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Variables / Arrays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  <a:sym typeface="Arial"/>
              </a:rPr>
              <a:t>Conditionals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Iterations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Functions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40617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14217</TotalTime>
  <Words>1020</Words>
  <Application>Microsoft Office PowerPoint</Application>
  <PresentationFormat>On-screen Show (4:3)</PresentationFormat>
  <Paragraphs>241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Roboto</vt:lpstr>
      <vt:lpstr>1_Unbranded</vt:lpstr>
      <vt:lpstr>Very VBA</vt:lpstr>
      <vt:lpstr>Intro to Programming Logic</vt:lpstr>
      <vt:lpstr>Ooh… Coding! (Sort Of)</vt:lpstr>
      <vt:lpstr>Conditionals: If This… Then That</vt:lpstr>
      <vt:lpstr>How a Computer Thinks (Procedurally)</vt:lpstr>
      <vt:lpstr>How a Computer Thinks (Procedurally)</vt:lpstr>
      <vt:lpstr>How Code is Written (Procedurally)</vt:lpstr>
      <vt:lpstr>When Procedures Aren’t Enough…</vt:lpstr>
      <vt:lpstr>Fundamental Building Blocks</vt:lpstr>
      <vt:lpstr>To Make A Sandwich…</vt:lpstr>
      <vt:lpstr>To Make a Sandwich…</vt:lpstr>
      <vt:lpstr>VBA Building Blocks</vt:lpstr>
      <vt:lpstr>Variables / Arrays </vt:lpstr>
      <vt:lpstr>Variables: The Nouns of Code</vt:lpstr>
      <vt:lpstr>Arrays: A Collection of Items</vt:lpstr>
      <vt:lpstr>Conditionals</vt:lpstr>
      <vt:lpstr>Conditionals: If This… Then That.</vt:lpstr>
      <vt:lpstr>Conditionals: If This… Then That.</vt:lpstr>
      <vt:lpstr>Iteration (Looping)</vt:lpstr>
      <vt:lpstr>Iteration: Round and Round We Go!</vt:lpstr>
      <vt:lpstr>Iteration: Round and Round We Go!</vt:lpstr>
      <vt:lpstr>Build the Program!</vt:lpstr>
      <vt:lpstr>Functions</vt:lpstr>
      <vt:lpstr>Functions: For When One Block Can’t Do it All</vt:lpstr>
      <vt:lpstr>Putting It All Together…</vt:lpstr>
      <vt:lpstr>To Make a Sandwich…</vt:lpstr>
      <vt:lpstr>To Make a Sandwich…</vt:lpstr>
      <vt:lpstr>To Make a Sandwich (Full Logic)…</vt:lpstr>
      <vt:lpstr>To Make a Sandwich (In Code)…</vt:lpstr>
      <vt:lpstr>Big Picture!</vt:lpstr>
      <vt:lpstr>Let’s Get Coding!</vt:lpstr>
      <vt:lpstr>But First… Let’s Add Developer Tools!</vt:lpstr>
      <vt:lpstr>But First… Let’s Add Developer Tools!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Ahmed Haque</cp:lastModifiedBy>
  <cp:revision>1738</cp:revision>
  <cp:lastPrinted>2016-01-30T16:23:56Z</cp:lastPrinted>
  <dcterms:created xsi:type="dcterms:W3CDTF">2015-01-20T17:19:00Z</dcterms:created>
  <dcterms:modified xsi:type="dcterms:W3CDTF">2017-08-28T00:58:53Z</dcterms:modified>
</cp:coreProperties>
</file>