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6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3" r:id="rId14"/>
    <p:sldId id="271" r:id="rId15"/>
    <p:sldId id="266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61" autoAdjust="0"/>
  </p:normalViewPr>
  <p:slideViewPr>
    <p:cSldViewPr snapToGrid="0" snapToObjects="1">
      <p:cViewPr varScale="1">
        <p:scale>
          <a:sx n="43" d="100"/>
          <a:sy n="43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4788C-2F89-1042-BC66-E97C9B32BB25}" type="datetimeFigureOut">
              <a:rPr lang="en-US" smtClean="0"/>
              <a:t>01/05/15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5900C-F3AC-2543-82E5-93E9F5EA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SMS service which provides automated answers to questions about geographical entities.</a:t>
            </a:r>
          </a:p>
          <a:p>
            <a:r>
              <a:rPr lang="en-US" dirty="0" smtClean="0"/>
              <a:t>The system should learn from user feedback whether an answer was useful, and improve.</a:t>
            </a:r>
          </a:p>
          <a:p>
            <a:r>
              <a:rPr lang="en-US" dirty="0" smtClean="0"/>
              <a:t>The system should take queries in Natural Language Form</a:t>
            </a:r>
          </a:p>
          <a:p>
            <a:endParaRPr lang="en-US" dirty="0" smtClean="0"/>
          </a:p>
          <a:p>
            <a:r>
              <a:rPr lang="en-US" dirty="0" smtClean="0"/>
              <a:t>Ethics:</a:t>
            </a:r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Providing correct information</a:t>
            </a:r>
          </a:p>
          <a:p>
            <a:r>
              <a:rPr lang="en-US" dirty="0" smtClean="0"/>
              <a:t>Experimental Evaluation: informed consent</a:t>
            </a:r>
          </a:p>
          <a:p>
            <a:endParaRPr lang="en-US" dirty="0" smtClean="0"/>
          </a:p>
          <a:p>
            <a:r>
              <a:rPr lang="en-US" dirty="0" smtClean="0"/>
              <a:t>Goals:</a:t>
            </a:r>
          </a:p>
          <a:p>
            <a:r>
              <a:rPr lang="en-US" dirty="0" smtClean="0"/>
              <a:t>To develop a system that is both useful and usable.</a:t>
            </a:r>
          </a:p>
          <a:p>
            <a:r>
              <a:rPr lang="en-US" dirty="0" smtClean="0"/>
              <a:t>The systems use of machine learning results in effective learning</a:t>
            </a:r>
            <a:r>
              <a:rPr lang="en-US" baseline="0" dirty="0" smtClean="0"/>
              <a:t> and improvement </a:t>
            </a:r>
            <a:r>
              <a:rPr lang="en-US" dirty="0" smtClean="0"/>
              <a:t>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5900C-F3AC-2543-82E5-93E9F5EA2A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4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to talk through the process of locating an answer in the implementation, and then</a:t>
            </a:r>
            <a:r>
              <a:rPr lang="en-US" baseline="0" dirty="0" smtClean="0"/>
              <a:t> some of the challenges and issues associated with it.</a:t>
            </a:r>
          </a:p>
          <a:p>
            <a:endParaRPr lang="en-US" dirty="0" smtClean="0"/>
          </a:p>
          <a:p>
            <a:r>
              <a:rPr lang="en-US" dirty="0" smtClean="0"/>
              <a:t>Units</a:t>
            </a:r>
          </a:p>
          <a:p>
            <a:r>
              <a:rPr lang="en-US" dirty="0" smtClean="0"/>
              <a:t>NLP is</a:t>
            </a:r>
            <a:r>
              <a:rPr lang="en-US" baseline="0" dirty="0" smtClean="0"/>
              <a:t> delicate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5900C-F3AC-2543-82E5-93E9F5EA2A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1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r>
              <a:rPr lang="en-US" baseline="0" dirty="0" smtClean="0"/>
              <a:t> system was a success</a:t>
            </a:r>
          </a:p>
          <a:p>
            <a:r>
              <a:rPr lang="en-US" baseline="0" dirty="0" smtClean="0"/>
              <a:t>When compared to requirements, met all but 2</a:t>
            </a:r>
          </a:p>
          <a:p>
            <a:r>
              <a:rPr lang="en-US" baseline="0" dirty="0" smtClean="0"/>
              <a:t>The usefulness and usability ratings were positive</a:t>
            </a:r>
          </a:p>
          <a:p>
            <a:r>
              <a:rPr lang="en-US" baseline="0" dirty="0" smtClean="0"/>
              <a:t>The application was shown to be learning and improving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5900C-F3AC-2543-82E5-93E9F5EA2A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constructed</a:t>
            </a:r>
            <a:r>
              <a:rPr lang="en-US" baseline="0" dirty="0" smtClean="0"/>
              <a:t> in a modular manner to make it maintainable and extendable.</a:t>
            </a:r>
          </a:p>
          <a:p>
            <a:r>
              <a:rPr lang="en-US" baseline="0" dirty="0" smtClean="0"/>
              <a:t>One example: data sources</a:t>
            </a:r>
          </a:p>
          <a:p>
            <a:r>
              <a:rPr lang="en-US" baseline="0" dirty="0" smtClean="0"/>
              <a:t>To add a data source, module must simply be created that conforms to a specified interface, then simply added to an array inside the Source Processor.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5900C-F3AC-2543-82E5-93E9F5EA2A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5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to talk through the process of locating an answer in the implementation, and then</a:t>
            </a:r>
            <a:r>
              <a:rPr lang="en-US" baseline="0" dirty="0" smtClean="0"/>
              <a:t> some of the challenges and issues associated with it.</a:t>
            </a:r>
          </a:p>
          <a:p>
            <a:endParaRPr lang="en-US" dirty="0" smtClean="0"/>
          </a:p>
          <a:p>
            <a:r>
              <a:rPr lang="en-US" dirty="0" smtClean="0"/>
              <a:t>Units</a:t>
            </a:r>
          </a:p>
          <a:p>
            <a:r>
              <a:rPr lang="en-US" dirty="0" smtClean="0"/>
              <a:t>NLP is</a:t>
            </a:r>
            <a:r>
              <a:rPr lang="en-US" baseline="0" dirty="0" smtClean="0"/>
              <a:t> delicate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5900C-F3AC-2543-82E5-93E9F5EA2A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to talk through the process of locating an answer in the implementation, and then</a:t>
            </a:r>
            <a:r>
              <a:rPr lang="en-US" baseline="0" dirty="0" smtClean="0"/>
              <a:t> some of the challenges and issues associated with it.</a:t>
            </a:r>
          </a:p>
          <a:p>
            <a:endParaRPr lang="en-US" dirty="0" smtClean="0"/>
          </a:p>
          <a:p>
            <a:r>
              <a:rPr lang="en-US" dirty="0" smtClean="0"/>
              <a:t>Units</a:t>
            </a:r>
          </a:p>
          <a:p>
            <a:r>
              <a:rPr lang="en-US" dirty="0" smtClean="0"/>
              <a:t>NLP is</a:t>
            </a:r>
            <a:r>
              <a:rPr lang="en-US" baseline="0" dirty="0" smtClean="0"/>
              <a:t> delicate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5900C-F3AC-2543-82E5-93E9F5EA2A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to talk through the process of locating an answer in the implementation, and then</a:t>
            </a:r>
            <a:r>
              <a:rPr lang="en-US" baseline="0" dirty="0" smtClean="0"/>
              <a:t> some of the challenges and issues associated with it.</a:t>
            </a:r>
          </a:p>
          <a:p>
            <a:endParaRPr lang="en-US" dirty="0" smtClean="0"/>
          </a:p>
          <a:p>
            <a:r>
              <a:rPr lang="en-US" dirty="0" smtClean="0"/>
              <a:t>Units</a:t>
            </a:r>
          </a:p>
          <a:p>
            <a:r>
              <a:rPr lang="en-US" dirty="0" smtClean="0"/>
              <a:t>NLP is</a:t>
            </a:r>
            <a:r>
              <a:rPr lang="en-US" baseline="0" dirty="0" smtClean="0"/>
              <a:t> delicate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5900C-F3AC-2543-82E5-93E9F5EA2A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1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to talk through the process of locating an answer in the implementation, and then</a:t>
            </a:r>
            <a:r>
              <a:rPr lang="en-US" baseline="0" dirty="0" smtClean="0"/>
              <a:t> some of the challenges and issues associated with it.</a:t>
            </a:r>
          </a:p>
          <a:p>
            <a:endParaRPr lang="en-US" dirty="0" smtClean="0"/>
          </a:p>
          <a:p>
            <a:r>
              <a:rPr lang="en-US" dirty="0" smtClean="0"/>
              <a:t>Units</a:t>
            </a:r>
          </a:p>
          <a:p>
            <a:r>
              <a:rPr lang="en-US" dirty="0" smtClean="0"/>
              <a:t>NLP is</a:t>
            </a:r>
            <a:r>
              <a:rPr lang="en-US" baseline="0" dirty="0" smtClean="0"/>
              <a:t> delicate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5900C-F3AC-2543-82E5-93E9F5EA2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to talk through the process of locating an answer in the implementation, and then</a:t>
            </a:r>
            <a:r>
              <a:rPr lang="en-US" baseline="0" dirty="0" smtClean="0"/>
              <a:t> some of the challenges and issues associated with it.</a:t>
            </a:r>
          </a:p>
          <a:p>
            <a:endParaRPr lang="en-US" dirty="0" smtClean="0"/>
          </a:p>
          <a:p>
            <a:r>
              <a:rPr lang="en-US" dirty="0" smtClean="0"/>
              <a:t>Units</a:t>
            </a:r>
          </a:p>
          <a:p>
            <a:r>
              <a:rPr lang="en-US" dirty="0" smtClean="0"/>
              <a:t>NLP is</a:t>
            </a:r>
            <a:r>
              <a:rPr lang="en-US" baseline="0" dirty="0" smtClean="0"/>
              <a:t> delicate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5900C-F3AC-2543-82E5-93E9F5EA2A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1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to talk through the process of locating an answer in the implementation, and then</a:t>
            </a:r>
            <a:r>
              <a:rPr lang="en-US" baseline="0" dirty="0" smtClean="0"/>
              <a:t> some of the challenges and issues associated with it.</a:t>
            </a:r>
          </a:p>
          <a:p>
            <a:endParaRPr lang="en-US" dirty="0" smtClean="0"/>
          </a:p>
          <a:p>
            <a:r>
              <a:rPr lang="en-US" dirty="0" smtClean="0"/>
              <a:t>Units</a:t>
            </a:r>
          </a:p>
          <a:p>
            <a:r>
              <a:rPr lang="en-US" dirty="0" smtClean="0"/>
              <a:t>NLP is</a:t>
            </a:r>
            <a:r>
              <a:rPr lang="en-US" baseline="0" dirty="0" smtClean="0"/>
              <a:t> delicate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5900C-F3AC-2543-82E5-93E9F5EA2A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1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to talk through the process of locating an answer in the implementation, and then</a:t>
            </a:r>
            <a:r>
              <a:rPr lang="en-US" baseline="0" dirty="0" smtClean="0"/>
              <a:t> some of the challenges and issues associated with it.</a:t>
            </a:r>
          </a:p>
          <a:p>
            <a:endParaRPr lang="en-US" dirty="0" smtClean="0"/>
          </a:p>
          <a:p>
            <a:r>
              <a:rPr lang="en-US" dirty="0" smtClean="0"/>
              <a:t>Units</a:t>
            </a:r>
          </a:p>
          <a:p>
            <a:r>
              <a:rPr lang="en-US" dirty="0" smtClean="0"/>
              <a:t>NLP is</a:t>
            </a:r>
            <a:r>
              <a:rPr lang="en-US" baseline="0" dirty="0" smtClean="0"/>
              <a:t> delicate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5900C-F3AC-2543-82E5-93E9F5EA2A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E265-E0C7-4644-948C-D42E0BC20A35}" type="datetimeFigureOut">
              <a:rPr lang="en-US" smtClean="0"/>
              <a:t>01/05/15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F98-81B7-764A-934D-7C490483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E265-E0C7-4644-948C-D42E0BC20A35}" type="datetimeFigureOut">
              <a:rPr lang="en-US" smtClean="0"/>
              <a:t>01/05/15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F98-81B7-764A-934D-7C490483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E265-E0C7-4644-948C-D42E0BC20A35}" type="datetimeFigureOut">
              <a:rPr lang="en-US" smtClean="0"/>
              <a:t>01/05/15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F98-81B7-764A-934D-7C490483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E265-E0C7-4644-948C-D42E0BC20A35}" type="datetimeFigureOut">
              <a:rPr lang="en-US" smtClean="0"/>
              <a:t>01/05/15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F98-81B7-764A-934D-7C490483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9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E265-E0C7-4644-948C-D42E0BC20A35}" type="datetimeFigureOut">
              <a:rPr lang="en-US" smtClean="0"/>
              <a:t>01/05/15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F98-81B7-764A-934D-7C490483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8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E265-E0C7-4644-948C-D42E0BC20A35}" type="datetimeFigureOut">
              <a:rPr lang="en-US" smtClean="0"/>
              <a:t>01/05/15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F98-81B7-764A-934D-7C490483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8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E265-E0C7-4644-948C-D42E0BC20A35}" type="datetimeFigureOut">
              <a:rPr lang="en-US" smtClean="0"/>
              <a:t>01/05/15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F98-81B7-764A-934D-7C490483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E265-E0C7-4644-948C-D42E0BC20A35}" type="datetimeFigureOut">
              <a:rPr lang="en-US" smtClean="0"/>
              <a:t>01/05/15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F98-81B7-764A-934D-7C490483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E265-E0C7-4644-948C-D42E0BC20A35}" type="datetimeFigureOut">
              <a:rPr lang="en-US" smtClean="0"/>
              <a:t>01/05/15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F98-81B7-764A-934D-7C490483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5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E265-E0C7-4644-948C-D42E0BC20A35}" type="datetimeFigureOut">
              <a:rPr lang="en-US" smtClean="0"/>
              <a:t>01/05/15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F98-81B7-764A-934D-7C490483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E265-E0C7-4644-948C-D42E0BC20A35}" type="datetimeFigureOut">
              <a:rPr lang="en-US" smtClean="0"/>
              <a:t>01/05/15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F98-81B7-764A-934D-7C490483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E265-E0C7-4644-948C-D42E0BC20A35}" type="datetimeFigureOut">
              <a:rPr lang="en-US" smtClean="0"/>
              <a:t>01/05/15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7F98-81B7-764A-934D-7C490483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Bringing Knowledge Through Machine Learning and SMS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dissertation presentation by </a:t>
            </a:r>
          </a:p>
          <a:p>
            <a:r>
              <a:rPr lang="en-US" dirty="0" smtClean="0"/>
              <a:t>Sam Heather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{‘</a:t>
            </a:r>
            <a:r>
              <a:rPr lang="en-US" dirty="0" err="1" smtClean="0"/>
              <a:t>property’:’tall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‘place’:’</a:t>
            </a:r>
            <a:r>
              <a:rPr lang="en-US" dirty="0" err="1" smtClean="0"/>
              <a:t>Eiffel_Tower</a:t>
            </a:r>
            <a:r>
              <a:rPr lang="en-US" dirty="0" smtClean="0"/>
              <a:t>’}</a:t>
            </a:r>
            <a:endParaRPr lang="en-US" dirty="0"/>
          </a:p>
        </p:txBody>
      </p:sp>
      <p:pic>
        <p:nvPicPr>
          <p:cNvPr id="7" name="Picture 6" descr="systemArchitectur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t="32783" b="32686"/>
          <a:stretch/>
        </p:blipFill>
        <p:spPr>
          <a:xfrm>
            <a:off x="5008542" y="1146926"/>
            <a:ext cx="4135458" cy="277658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37995"/>
              </p:ext>
            </p:extLst>
          </p:nvPr>
        </p:nvGraphicFramePr>
        <p:xfrm>
          <a:off x="862908" y="4457662"/>
          <a:ext cx="525887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53"/>
                <a:gridCol w="1237383"/>
                <a:gridCol w="21491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Similarity</a:t>
                      </a:r>
                      <a:r>
                        <a:rPr lang="en-US" baseline="0" dirty="0" smtClean="0"/>
                        <a:t> to ‘tall’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height_m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width_m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date_constructed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46144" y="6456582"/>
            <a:ext cx="577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Similarity Tool: </a:t>
            </a:r>
            <a:r>
              <a:rPr lang="en-US" dirty="0"/>
              <a:t>http://</a:t>
            </a:r>
            <a:r>
              <a:rPr lang="en-US" dirty="0" err="1"/>
              <a:t>api.cortical.io</a:t>
            </a:r>
            <a:r>
              <a:rPr lang="en-US" dirty="0"/>
              <a:t>/</a:t>
            </a:r>
            <a:r>
              <a:rPr lang="en-US" dirty="0" err="1"/>
              <a:t>Compare.htm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9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{‘</a:t>
            </a:r>
            <a:r>
              <a:rPr lang="en-US" dirty="0" err="1" smtClean="0"/>
              <a:t>property’:’tall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‘place’:’</a:t>
            </a:r>
            <a:r>
              <a:rPr lang="en-US" dirty="0" err="1" smtClean="0"/>
              <a:t>Eiffel_Tower</a:t>
            </a:r>
            <a:r>
              <a:rPr lang="en-US" dirty="0" smtClean="0"/>
              <a:t>’}</a:t>
            </a:r>
            <a:endParaRPr lang="en-US" dirty="0"/>
          </a:p>
        </p:txBody>
      </p:sp>
      <p:pic>
        <p:nvPicPr>
          <p:cNvPr id="7" name="Picture 6" descr="systemArchitectur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t="32783" b="32686"/>
          <a:stretch/>
        </p:blipFill>
        <p:spPr>
          <a:xfrm>
            <a:off x="5008542" y="1146926"/>
            <a:ext cx="4135458" cy="277658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6534"/>
              </p:ext>
            </p:extLst>
          </p:nvPr>
        </p:nvGraphicFramePr>
        <p:xfrm>
          <a:off x="862908" y="4457662"/>
          <a:ext cx="74894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53"/>
                <a:gridCol w="1237383"/>
                <a:gridCol w="2149135"/>
                <a:gridCol w="2230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Similarity</a:t>
                      </a:r>
                      <a:r>
                        <a:rPr lang="en-US" baseline="0" dirty="0" smtClean="0"/>
                        <a:t> to ‘tall’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Similarity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height_m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width_m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date_constructed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88731" y="6108661"/>
            <a:ext cx="383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Rating for tall-height relationship: [5,5]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6144" y="6456582"/>
            <a:ext cx="577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Similarity Tool: </a:t>
            </a:r>
            <a:r>
              <a:rPr lang="en-US" dirty="0"/>
              <a:t>http://</a:t>
            </a:r>
            <a:r>
              <a:rPr lang="en-US" dirty="0" err="1"/>
              <a:t>api.cortical.io</a:t>
            </a:r>
            <a:r>
              <a:rPr lang="en-US" dirty="0"/>
              <a:t>/</a:t>
            </a:r>
            <a:r>
              <a:rPr lang="en-US" dirty="0" err="1"/>
              <a:t>Compare.htm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2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{‘</a:t>
            </a:r>
            <a:r>
              <a:rPr lang="en-US" dirty="0" err="1" smtClean="0"/>
              <a:t>property’:’tall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‘place’:’</a:t>
            </a:r>
            <a:r>
              <a:rPr lang="en-US" dirty="0" err="1" smtClean="0"/>
              <a:t>Eiffel_Tower</a:t>
            </a:r>
            <a:r>
              <a:rPr lang="en-US" dirty="0" smtClean="0"/>
              <a:t>’}</a:t>
            </a:r>
            <a:endParaRPr lang="en-US" dirty="0"/>
          </a:p>
        </p:txBody>
      </p:sp>
      <p:pic>
        <p:nvPicPr>
          <p:cNvPr id="7" name="Picture 6" descr="systemArchitectur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t="32783" b="32686"/>
          <a:stretch/>
        </p:blipFill>
        <p:spPr>
          <a:xfrm>
            <a:off x="5008542" y="1146926"/>
            <a:ext cx="4135458" cy="277658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19136"/>
              </p:ext>
            </p:extLst>
          </p:nvPr>
        </p:nvGraphicFramePr>
        <p:xfrm>
          <a:off x="862908" y="4457662"/>
          <a:ext cx="74894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53"/>
                <a:gridCol w="1237383"/>
                <a:gridCol w="2149135"/>
                <a:gridCol w="2230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Similarity</a:t>
                      </a:r>
                      <a:r>
                        <a:rPr lang="en-US" baseline="0" dirty="0" smtClean="0"/>
                        <a:t> to ‘tall’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Similarity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301m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date_constructed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88731" y="6108661"/>
            <a:ext cx="383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Rating for tall-height relationship: [5,5]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6144" y="6456582"/>
            <a:ext cx="577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Similarity Tool: </a:t>
            </a:r>
            <a:r>
              <a:rPr lang="en-US" dirty="0"/>
              <a:t>http://</a:t>
            </a:r>
            <a:r>
              <a:rPr lang="en-US" dirty="0" err="1"/>
              <a:t>api.cortical.io</a:t>
            </a:r>
            <a:r>
              <a:rPr lang="en-US" dirty="0"/>
              <a:t>/</a:t>
            </a:r>
            <a:r>
              <a:rPr lang="en-US" dirty="0" err="1"/>
              <a:t>Compare.htm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6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6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pic>
        <p:nvPicPr>
          <p:cNvPr id="4" name="Picture 3" descr="boxPlo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5"/>
          <a:stretch/>
        </p:blipFill>
        <p:spPr>
          <a:xfrm>
            <a:off x="328798" y="2063658"/>
            <a:ext cx="3011424" cy="3144071"/>
          </a:xfrm>
          <a:prstGeom prst="rect">
            <a:avLst/>
          </a:prstGeom>
        </p:spPr>
      </p:pic>
      <p:pic>
        <p:nvPicPr>
          <p:cNvPr id="5" name="Content Placeholder 4" descr="usefulnessTren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" t="1598" b="4248"/>
          <a:stretch/>
        </p:blipFill>
        <p:spPr>
          <a:xfrm>
            <a:off x="3492732" y="2063658"/>
            <a:ext cx="5651268" cy="32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1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7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01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Implementation and Challenges</a:t>
            </a:r>
          </a:p>
          <a:p>
            <a:r>
              <a:rPr lang="en-US" dirty="0" smtClean="0"/>
              <a:t>Experimental Evaluation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 and Future Work</a:t>
            </a:r>
          </a:p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3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has been developed?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Ethical Issues</a:t>
            </a:r>
          </a:p>
          <a:p>
            <a:r>
              <a:rPr lang="en-US" dirty="0" smtClean="0"/>
              <a:t>Goals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53754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Challenges</a:t>
            </a:r>
            <a:endParaRPr lang="en-US" dirty="0"/>
          </a:p>
        </p:txBody>
      </p:sp>
      <p:pic>
        <p:nvPicPr>
          <p:cNvPr id="4" name="Picture 3" descr="systemArchitectur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6"/>
          <a:stretch/>
        </p:blipFill>
        <p:spPr>
          <a:xfrm>
            <a:off x="1420767" y="1287397"/>
            <a:ext cx="6329145" cy="54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3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tall is the Eiffel Tower?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“Eiffel Tower”</a:t>
            </a:r>
          </a:p>
        </p:txBody>
      </p:sp>
      <p:pic>
        <p:nvPicPr>
          <p:cNvPr id="5" name="Picture 4" descr="systemArchitectur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66244" b="32687"/>
          <a:stretch/>
        </p:blipFill>
        <p:spPr>
          <a:xfrm>
            <a:off x="6244601" y="1600200"/>
            <a:ext cx="2100291" cy="48563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>
            <a:off x="3712142" y="3060662"/>
            <a:ext cx="3012046" cy="2442018"/>
          </a:xfrm>
          <a:prstGeom prst="bentConnector3">
            <a:avLst>
              <a:gd name="adj1" fmla="val 240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46144" y="6456582"/>
            <a:ext cx="639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</a:t>
            </a:r>
            <a:r>
              <a:rPr lang="en-US" dirty="0" smtClean="0"/>
              <a:t>Extraction Tool: </a:t>
            </a:r>
            <a:r>
              <a:rPr lang="en-US" dirty="0"/>
              <a:t>https://</a:t>
            </a:r>
            <a:r>
              <a:rPr lang="en-US" dirty="0" err="1"/>
              <a:t>dandelion.eu</a:t>
            </a:r>
            <a:r>
              <a:rPr lang="en-US" dirty="0"/>
              <a:t>/products/</a:t>
            </a:r>
            <a:r>
              <a:rPr lang="en-US" dirty="0" err="1"/>
              <a:t>datatxt</a:t>
            </a:r>
            <a:r>
              <a:rPr lang="en-US" dirty="0"/>
              <a:t>/</a:t>
            </a:r>
            <a:r>
              <a:rPr lang="en-US" dirty="0" err="1"/>
              <a:t>sim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5424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tall is the Eiffel Tower?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“Eiffel Tower”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tall is the Eiffel Tower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 descr="systemArchitectur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66244" b="32687"/>
          <a:stretch/>
        </p:blipFill>
        <p:spPr>
          <a:xfrm>
            <a:off x="6244601" y="1600200"/>
            <a:ext cx="2100291" cy="48563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>
            <a:off x="3712142" y="3060662"/>
            <a:ext cx="3012046" cy="2442018"/>
          </a:xfrm>
          <a:prstGeom prst="bentConnector3">
            <a:avLst>
              <a:gd name="adj1" fmla="val 240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46144" y="6456582"/>
            <a:ext cx="639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</a:t>
            </a:r>
            <a:r>
              <a:rPr lang="en-US" dirty="0" smtClean="0"/>
              <a:t>Extraction Tool: </a:t>
            </a:r>
            <a:r>
              <a:rPr lang="en-US" dirty="0"/>
              <a:t>https://</a:t>
            </a:r>
            <a:r>
              <a:rPr lang="en-US" dirty="0" err="1"/>
              <a:t>dandelion.eu</a:t>
            </a:r>
            <a:r>
              <a:rPr lang="en-US" dirty="0"/>
              <a:t>/products/</a:t>
            </a:r>
            <a:r>
              <a:rPr lang="en-US" dirty="0" err="1"/>
              <a:t>datatxt</a:t>
            </a:r>
            <a:r>
              <a:rPr lang="en-US" dirty="0"/>
              <a:t>/</a:t>
            </a:r>
            <a:r>
              <a:rPr lang="en-US" dirty="0" err="1"/>
              <a:t>sim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4538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tall is the Eiffel Tower?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“Eiffel Tower”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</a:t>
            </a:r>
            <a:r>
              <a:rPr lang="en-US" dirty="0">
                <a:solidFill>
                  <a:srgbClr val="000000"/>
                </a:solidFill>
              </a:rPr>
              <a:t>tall</a:t>
            </a:r>
            <a:r>
              <a:rPr lang="en-US" dirty="0">
                <a:solidFill>
                  <a:srgbClr val="FF0000"/>
                </a:solidFill>
              </a:rPr>
              <a:t> is the</a:t>
            </a:r>
            <a:r>
              <a:rPr lang="en-US" dirty="0"/>
              <a:t> Eiffel Tower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ystemArchitectur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66244" b="32687"/>
          <a:stretch/>
        </p:blipFill>
        <p:spPr>
          <a:xfrm>
            <a:off x="6244601" y="1600200"/>
            <a:ext cx="2100291" cy="48563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>
            <a:off x="3712142" y="3060662"/>
            <a:ext cx="3012046" cy="2442018"/>
          </a:xfrm>
          <a:prstGeom prst="bentConnector3">
            <a:avLst>
              <a:gd name="adj1" fmla="val 240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323994" y="4330512"/>
            <a:ext cx="1400194" cy="667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46144" y="6456582"/>
            <a:ext cx="639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</a:t>
            </a:r>
            <a:r>
              <a:rPr lang="en-US" dirty="0" smtClean="0"/>
              <a:t>Extraction Tool: </a:t>
            </a:r>
            <a:r>
              <a:rPr lang="en-US" dirty="0"/>
              <a:t>https://</a:t>
            </a:r>
            <a:r>
              <a:rPr lang="en-US" dirty="0" err="1"/>
              <a:t>dandelion.eu</a:t>
            </a:r>
            <a:r>
              <a:rPr lang="en-US" dirty="0"/>
              <a:t>/products/</a:t>
            </a:r>
            <a:r>
              <a:rPr lang="en-US" dirty="0" err="1"/>
              <a:t>datatxt</a:t>
            </a:r>
            <a:r>
              <a:rPr lang="en-US" dirty="0"/>
              <a:t>/</a:t>
            </a:r>
            <a:r>
              <a:rPr lang="en-US" dirty="0" err="1"/>
              <a:t>sim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1703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tall is the Eiffel Tower?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“Eiffel Tower”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</a:t>
            </a:r>
            <a:r>
              <a:rPr lang="en-US" dirty="0"/>
              <a:t>tall</a:t>
            </a:r>
            <a:r>
              <a:rPr lang="en-US" dirty="0">
                <a:solidFill>
                  <a:srgbClr val="FF0000"/>
                </a:solidFill>
              </a:rPr>
              <a:t> is the Eiffel Tower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ystemArchitectur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66244" b="32687"/>
          <a:stretch/>
        </p:blipFill>
        <p:spPr>
          <a:xfrm>
            <a:off x="6244601" y="1600200"/>
            <a:ext cx="2100291" cy="48563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>
            <a:off x="3712142" y="3060662"/>
            <a:ext cx="3012046" cy="2442018"/>
          </a:xfrm>
          <a:prstGeom prst="bentConnector3">
            <a:avLst>
              <a:gd name="adj1" fmla="val 240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323994" y="4330512"/>
            <a:ext cx="1400194" cy="667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6144" y="6456582"/>
            <a:ext cx="639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</a:t>
            </a:r>
            <a:r>
              <a:rPr lang="en-US" dirty="0" smtClean="0"/>
              <a:t>Extraction Tool: </a:t>
            </a:r>
            <a:r>
              <a:rPr lang="en-US" dirty="0"/>
              <a:t>https://</a:t>
            </a:r>
            <a:r>
              <a:rPr lang="en-US" dirty="0" err="1"/>
              <a:t>dandelion.eu</a:t>
            </a:r>
            <a:r>
              <a:rPr lang="en-US" dirty="0"/>
              <a:t>/products/</a:t>
            </a:r>
            <a:r>
              <a:rPr lang="en-US" dirty="0" err="1"/>
              <a:t>datatxt</a:t>
            </a:r>
            <a:r>
              <a:rPr lang="en-US" dirty="0"/>
              <a:t>/</a:t>
            </a:r>
            <a:r>
              <a:rPr lang="en-US" dirty="0" err="1"/>
              <a:t>sim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2221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tall is the Eiffel Tower?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“Eiffel Tower”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</a:t>
            </a:r>
            <a:r>
              <a:rPr lang="en-US" dirty="0">
                <a:solidFill>
                  <a:srgbClr val="000000"/>
                </a:solidFill>
              </a:rPr>
              <a:t>tall</a:t>
            </a:r>
            <a:r>
              <a:rPr lang="en-US" dirty="0">
                <a:solidFill>
                  <a:srgbClr val="FF0000"/>
                </a:solidFill>
              </a:rPr>
              <a:t> is the Eiffel Tower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{‘</a:t>
            </a:r>
            <a:r>
              <a:rPr lang="en-US" dirty="0" err="1" smtClean="0"/>
              <a:t>property’:’tall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‘place’:’</a:t>
            </a:r>
            <a:r>
              <a:rPr lang="en-US" dirty="0" err="1" smtClean="0"/>
              <a:t>Eiffel_Tower</a:t>
            </a:r>
            <a:r>
              <a:rPr lang="en-US" dirty="0" smtClean="0"/>
              <a:t>’}</a:t>
            </a:r>
            <a:endParaRPr lang="en-US" dirty="0"/>
          </a:p>
        </p:txBody>
      </p:sp>
      <p:pic>
        <p:nvPicPr>
          <p:cNvPr id="5" name="Picture 4" descr="systemArchitectur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66244" b="32687"/>
          <a:stretch/>
        </p:blipFill>
        <p:spPr>
          <a:xfrm>
            <a:off x="6244601" y="1600200"/>
            <a:ext cx="2100291" cy="48563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>
            <a:off x="3712142" y="3060662"/>
            <a:ext cx="3012046" cy="2442018"/>
          </a:xfrm>
          <a:prstGeom prst="bentConnector3">
            <a:avLst>
              <a:gd name="adj1" fmla="val 240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323994" y="4330512"/>
            <a:ext cx="1400194" cy="667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6144" y="6456582"/>
            <a:ext cx="639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</a:t>
            </a:r>
            <a:r>
              <a:rPr lang="en-US" dirty="0" smtClean="0"/>
              <a:t>Extraction Tool: </a:t>
            </a:r>
            <a:r>
              <a:rPr lang="en-US" dirty="0"/>
              <a:t>https://</a:t>
            </a:r>
            <a:r>
              <a:rPr lang="en-US" dirty="0" err="1"/>
              <a:t>dandelion.eu</a:t>
            </a:r>
            <a:r>
              <a:rPr lang="en-US" dirty="0"/>
              <a:t>/products/</a:t>
            </a:r>
            <a:r>
              <a:rPr lang="en-US" dirty="0" err="1"/>
              <a:t>datatxt</a:t>
            </a:r>
            <a:r>
              <a:rPr lang="en-US" dirty="0"/>
              <a:t>/</a:t>
            </a:r>
            <a:r>
              <a:rPr lang="en-US" dirty="0" err="1"/>
              <a:t>sim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568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707</Words>
  <Application>Microsoft Macintosh PowerPoint</Application>
  <PresentationFormat>On-screen Show (4:3)</PresentationFormat>
  <Paragraphs>176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Bringing Knowledge Through Machine Learning and SMS</vt:lpstr>
      <vt:lpstr>In this presentation</vt:lpstr>
      <vt:lpstr>Introduction</vt:lpstr>
      <vt:lpstr>Implementation and Challenges</vt:lpstr>
      <vt:lpstr>Implementation and Challenges</vt:lpstr>
      <vt:lpstr>Implementation and Challenges</vt:lpstr>
      <vt:lpstr>Implementation and Challenges</vt:lpstr>
      <vt:lpstr>Implementation and Challenges</vt:lpstr>
      <vt:lpstr>Implementation and Challenges</vt:lpstr>
      <vt:lpstr>Implementation and Challenges</vt:lpstr>
      <vt:lpstr>Implementation and Challenges</vt:lpstr>
      <vt:lpstr>Implementation and Challenges</vt:lpstr>
      <vt:lpstr>Experimental Evaluation</vt:lpstr>
      <vt:lpstr>Experimental Evaluation</vt:lpstr>
      <vt:lpstr>Conclusions and Future Work</vt:lpstr>
      <vt:lpstr>Demonstration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Knowledge Through Machine Learning and SMS</dc:title>
  <dc:creator>Sam Heather</dc:creator>
  <cp:lastModifiedBy>Sam Heather</cp:lastModifiedBy>
  <cp:revision>11</cp:revision>
  <dcterms:created xsi:type="dcterms:W3CDTF">2015-04-29T11:37:22Z</dcterms:created>
  <dcterms:modified xsi:type="dcterms:W3CDTF">2015-05-03T19:42:27Z</dcterms:modified>
</cp:coreProperties>
</file>