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62" r:id="rId2"/>
    <p:sldId id="295" r:id="rId3"/>
    <p:sldId id="278" r:id="rId4"/>
    <p:sldId id="279" r:id="rId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12" autoAdjust="0"/>
    <p:restoredTop sz="94660"/>
  </p:normalViewPr>
  <p:slideViewPr>
    <p:cSldViewPr snapToGrid="0">
      <p:cViewPr varScale="1">
        <p:scale>
          <a:sx n="98" d="100"/>
          <a:sy n="98" d="100"/>
        </p:scale>
        <p:origin x="6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16A2C7-C125-4F61-B840-EDDF02337A97}" type="datetimeFigureOut">
              <a:rPr lang="en-US" smtClean="0"/>
              <a:t>12/26/2023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7302E-4E2F-4E23-AD6C-22DA12D56514}" type="slidenum">
              <a:rPr lang="en-US" smtClean="0"/>
              <a:t>‹#›</a:t>
            </a:fld>
            <a:endParaRPr lang="en-US"/>
          </a:p>
        </p:txBody>
      </p:sp>
    </p:spTree>
    <p:extLst>
      <p:ext uri="{BB962C8B-B14F-4D97-AF65-F5344CB8AC3E}">
        <p14:creationId xmlns:p14="http://schemas.microsoft.com/office/powerpoint/2010/main" val="1889711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497" name="Rectangle 2"/>
          <p:cNvSpPr>
            <a:spLocks noGrp="1" noRot="1" noChangeAspect="1" noChangeArrowheads="1" noTextEdit="1"/>
          </p:cNvSpPr>
          <p:nvPr>
            <p:ph type="sldImg"/>
          </p:nvPr>
        </p:nvSpPr>
        <p:spPr>
          <a:ln/>
        </p:spPr>
      </p:sp>
      <p:sp>
        <p:nvSpPr>
          <p:cNvPr id="1642498"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 here</a:t>
            </a:r>
            <a:r>
              <a:rPr lang="en-US" baseline="0" dirty="0"/>
              <a:t> is the format of a user story. Notice that the user story is very simple. However,</a:t>
            </a:r>
            <a:r>
              <a:rPr lang="en-US" dirty="0"/>
              <a:t> it </a:t>
            </a:r>
            <a:r>
              <a:rPr lang="en-US" baseline="0" dirty="0"/>
              <a:t>contains all the information a delivery team would need to implement the desired function for a specific type of user, thereby helpin</a:t>
            </a:r>
            <a:r>
              <a:rPr lang="en-US" dirty="0"/>
              <a:t>g him achieve</a:t>
            </a:r>
            <a:r>
              <a:rPr lang="en-US" baseline="0" dirty="0"/>
              <a:t> business outcomes.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[DRAMATIC SHIFT!!!] By utilizing user stories (and in particular this template), we’re saying that we’re going to work collaboratively with the customer or business partner to discover what they want (in the course of analysis), and deliver it during the sprint.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So what’s missing here, that you would normally find in a requirements document?   (Have students put their answers in the chat)</a:t>
            </a:r>
          </a:p>
        </p:txBody>
      </p:sp>
    </p:spTree>
    <p:extLst>
      <p:ext uri="{BB962C8B-B14F-4D97-AF65-F5344CB8AC3E}">
        <p14:creationId xmlns:p14="http://schemas.microsoft.com/office/powerpoint/2010/main" val="1707106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xmlns=""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7" name="Straight Connector 16">
            <a:extLst>
              <a:ext uri="{FF2B5EF4-FFF2-40B4-BE49-F238E27FC236}">
                <a16:creationId xmlns:a16="http://schemas.microsoft.com/office/drawing/2014/main" xmlns=""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xmlns=""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xmlns=""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xmlns=""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xmlns=""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279615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xmlns=""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xmlns=""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xmlns=""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xmlns=""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xmlns=""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xmlns=""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xmlns=""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619042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xmlns=""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xmlns=""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15" name="Picture 14">
            <a:extLst>
              <a:ext uri="{FF2B5EF4-FFF2-40B4-BE49-F238E27FC236}">
                <a16:creationId xmlns:a16="http://schemas.microsoft.com/office/drawing/2014/main" xmlns=""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xmlns=""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619473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xmlns="" id="{C938DDBF-3A18-FC4C-9433-65FAE5265169}"/>
              </a:ext>
            </a:extLst>
          </p:cNvPr>
          <p:cNvSpPr>
            <a:spLocks noGrp="1"/>
          </p:cNvSpPr>
          <p:nvPr>
            <p:ph sz="quarter" idx="13"/>
          </p:nvPr>
        </p:nvSpPr>
        <p:spPr>
          <a:xfrm>
            <a:off x="381000" y="1162050"/>
            <a:ext cx="8417052" cy="331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xmlns=""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xmlns=""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Tree>
    <p:extLst>
      <p:ext uri="{BB962C8B-B14F-4D97-AF65-F5344CB8AC3E}">
        <p14:creationId xmlns:p14="http://schemas.microsoft.com/office/powerpoint/2010/main" val="307239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xmlns=""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xmlns=""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
        <p:nvSpPr>
          <p:cNvPr id="11" name="Content Placeholder 2">
            <a:extLst>
              <a:ext uri="{FF2B5EF4-FFF2-40B4-BE49-F238E27FC236}">
                <a16:creationId xmlns:a16="http://schemas.microsoft.com/office/drawing/2014/main" xmlns=""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xmlns=""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9467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xmlns=""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xmlns=""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
        <p:nvSpPr>
          <p:cNvPr id="7" name="Content Placeholder 2">
            <a:extLst>
              <a:ext uri="{FF2B5EF4-FFF2-40B4-BE49-F238E27FC236}">
                <a16:creationId xmlns:a16="http://schemas.microsoft.com/office/drawing/2014/main" xmlns="" id="{B5626B74-7C61-A145-BD70-21148590E430}"/>
              </a:ext>
            </a:extLst>
          </p:cNvPr>
          <p:cNvSpPr>
            <a:spLocks noGrp="1"/>
          </p:cNvSpPr>
          <p:nvPr>
            <p:ph sz="half" idx="1"/>
          </p:nvPr>
        </p:nvSpPr>
        <p:spPr>
          <a:xfrm>
            <a:off x="384048"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xmlns=""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xmlns=""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9516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xmlns=""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xmlns=""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xmlns=""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756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xmlns=""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xmlns=""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xmlns=""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xmlns=""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409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xmlns=""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xmlns=""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989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xmlns=""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xmlns=""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xmlns=""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368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xmlns=""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1459120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xmlns=""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xmlns=""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xmlns=""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xmlns=""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2" name="Straight Connector 11">
            <a:extLst>
              <a:ext uri="{FF2B5EF4-FFF2-40B4-BE49-F238E27FC236}">
                <a16:creationId xmlns:a16="http://schemas.microsoft.com/office/drawing/2014/main" xmlns=""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xmlns=""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xmlns=""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xmlns=""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509203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xmlns=""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218452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val="22705680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xmlns=""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xmlns=""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15" name="Picture 14">
            <a:extLst>
              <a:ext uri="{FF2B5EF4-FFF2-40B4-BE49-F238E27FC236}">
                <a16:creationId xmlns:a16="http://schemas.microsoft.com/office/drawing/2014/main" xmlns=""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xmlns=""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9829187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xmlns=""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xmlns=""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xmlns=""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xmlns=""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64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xmlns=""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xmlns=""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xmlns=""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xmlns=""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xmlns=""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185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20202712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2443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xmlns=""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xmlns=""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xmlns=""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xmlns=""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xmlns=""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xmlns=""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65115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xmlns=""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xmlns=""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xmlns=""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xmlns=""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xmlns=""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42904828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xmlns=""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xmlns=""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xmlns=""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xmlns=""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xmlns=""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204403073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xmlns=""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xmlns=""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xmlns=""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xmlns=""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xmlns=""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xmlns=""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xmlns=""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886119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49144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31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xmlns=""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xmlns=""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xmlns=""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xmlns=""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xmlns=""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xmlns=""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752401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xmlns=""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xmlns=""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xmlns=""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xmlns=""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xmlns=""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xmlns=""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846407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xmlns=""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xmlns=""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xmlns=""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xmlns=""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xmlns=""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xmlns=""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xmlns=""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xmlns=""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99824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xmlns=""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xmlns=""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xmlns=""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xmlns=""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xmlns=""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xmlns=""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5039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xmlns=""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xmlns=""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xmlns=""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xmlns=""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xmlns=""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xmlns=""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xmlns=""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xmlns=""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335158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xmlns=""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xmlns=""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xmlns=""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xmlns=""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xmlns=""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xmlns=""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xmlns=""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042982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xmlns=""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xmlns=""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7" name="Picture 6">
            <a:extLst>
              <a:ext uri="{FF2B5EF4-FFF2-40B4-BE49-F238E27FC236}">
                <a16:creationId xmlns:a16="http://schemas.microsoft.com/office/drawing/2014/main" xmlns="" id="{A75C5FF7-2DC4-5442-BB0D-C1FF3C41C2F6}"/>
              </a:ext>
            </a:extLst>
          </p:cNvPr>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1364709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2" r:id="rId31"/>
  </p:sldLayoutIdLst>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sp>
        <p:nvSpPr>
          <p:cNvPr id="2" name="Title 1"/>
          <p:cNvSpPr>
            <a:spLocks noGrp="1"/>
          </p:cNvSpPr>
          <p:nvPr>
            <p:ph type="ctrTitle"/>
          </p:nvPr>
        </p:nvSpPr>
        <p:spPr>
          <a:xfrm>
            <a:off x="414163" y="2115265"/>
            <a:ext cx="8348837" cy="553998"/>
          </a:xfrm>
        </p:spPr>
        <p:txBody>
          <a:bodyPr/>
          <a:lstStyle/>
          <a:p>
            <a:r>
              <a:rPr lang="en-US" dirty="0"/>
              <a:t>Agile </a:t>
            </a:r>
          </a:p>
        </p:txBody>
      </p:sp>
      <p:sp>
        <p:nvSpPr>
          <p:cNvPr id="4" name="Text Placeholder 3"/>
          <p:cNvSpPr>
            <a:spLocks noGrp="1"/>
          </p:cNvSpPr>
          <p:nvPr>
            <p:ph type="body" sz="quarter" idx="13"/>
          </p:nvPr>
        </p:nvSpPr>
        <p:spPr/>
        <p:txBody>
          <a:bodyPr/>
          <a:lstStyle/>
          <a:p>
            <a:r>
              <a:rPr lang="en-US" dirty="0"/>
              <a:t>2021</a:t>
            </a:r>
          </a:p>
        </p:txBody>
      </p:sp>
      <p:sp>
        <p:nvSpPr>
          <p:cNvPr id="5" name="Footer Placeholder 4"/>
          <p:cNvSpPr>
            <a:spLocks noGrp="1"/>
          </p:cNvSpPr>
          <p:nvPr>
            <p:ph type="ftr" sz="quarter" idx="3"/>
          </p:nvPr>
        </p:nvSpPr>
        <p:spPr/>
        <p:txBody>
          <a:bodyPr/>
          <a:lstStyle/>
          <a:p>
            <a:r>
              <a:rPr lang="en-US"/>
              <a:t>© 2021 Cognizant</a:t>
            </a:r>
          </a:p>
        </p:txBody>
      </p:sp>
    </p:spTree>
    <p:extLst>
      <p:ext uri="{BB962C8B-B14F-4D97-AF65-F5344CB8AC3E}">
        <p14:creationId xmlns:p14="http://schemas.microsoft.com/office/powerpoint/2010/main" val="1269729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21799" y="1709543"/>
            <a:ext cx="6731000" cy="609398"/>
          </a:xfrm>
        </p:spPr>
        <p:txBody>
          <a:bodyPr/>
          <a:lstStyle/>
          <a:p>
            <a:r>
              <a:rPr lang="en-US" dirty="0"/>
              <a:t>Task 2:  User Stories</a:t>
            </a:r>
          </a:p>
        </p:txBody>
      </p:sp>
    </p:spTree>
    <p:extLst>
      <p:ext uri="{BB962C8B-B14F-4D97-AF65-F5344CB8AC3E}">
        <p14:creationId xmlns:p14="http://schemas.microsoft.com/office/powerpoint/2010/main" val="370502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474" name="Rectangle 2"/>
          <p:cNvSpPr>
            <a:spLocks noGrp="1" noChangeArrowheads="1"/>
          </p:cNvSpPr>
          <p:nvPr>
            <p:ph type="title" idx="4294967295"/>
          </p:nvPr>
        </p:nvSpPr>
        <p:spPr>
          <a:xfrm>
            <a:off x="69728" y="71983"/>
            <a:ext cx="7297341" cy="365522"/>
          </a:xfrm>
        </p:spPr>
        <p:txBody>
          <a:bodyPr>
            <a:noAutofit/>
          </a:bodyPr>
          <a:lstStyle/>
          <a:p>
            <a:r>
              <a:rPr lang="en-US" dirty="0">
                <a:latin typeface="+mn-lt"/>
                <a:cs typeface="Helvetica" pitchFamily="34" charset="0"/>
              </a:rPr>
              <a:t>USER </a:t>
            </a:r>
            <a:r>
              <a:rPr lang="en-US" dirty="0" smtClean="0">
                <a:latin typeface="+mn-lt"/>
                <a:cs typeface="Helvetica" pitchFamily="34" charset="0"/>
              </a:rPr>
              <a:t>STORY TEMPLATE</a:t>
            </a:r>
            <a:endParaRPr lang="en-US" dirty="0">
              <a:latin typeface="+mn-lt"/>
              <a:cs typeface="Helvetica" pitchFamily="34" charset="0"/>
            </a:endParaRPr>
          </a:p>
        </p:txBody>
      </p:sp>
      <p:sp>
        <p:nvSpPr>
          <p:cNvPr id="3" name="TextBox 2"/>
          <p:cNvSpPr txBox="1"/>
          <p:nvPr/>
        </p:nvSpPr>
        <p:spPr>
          <a:xfrm>
            <a:off x="69728" y="564204"/>
            <a:ext cx="8998085" cy="4401205"/>
          </a:xfrm>
          <a:prstGeom prst="rect">
            <a:avLst/>
          </a:prstGeom>
        </p:spPr>
        <p:txBody>
          <a:bodyPr wrap="square" lIns="0" tIns="0" rIns="0" bIns="0" rtlCol="0">
            <a:spAutoFit/>
          </a:bodyPr>
          <a:lstStyle/>
          <a:p>
            <a:pPr algn="l"/>
            <a:r>
              <a:rPr lang="en-US" dirty="0" smtClean="0">
                <a:solidFill>
                  <a:schemeClr val="tx2"/>
                </a:solidFill>
              </a:rPr>
              <a:t>Task 2 : User Stories for Interplanetary Internet Video Conferencing Application</a:t>
            </a:r>
            <a:endParaRPr lang="en-IN" dirty="0">
              <a:solidFill>
                <a:schemeClr val="tx2"/>
              </a:solidFill>
            </a:endParaRPr>
          </a:p>
          <a:p>
            <a:pPr algn="l"/>
            <a:r>
              <a:rPr lang="en-US" dirty="0" smtClean="0">
                <a:solidFill>
                  <a:schemeClr val="tx2"/>
                </a:solidFill>
              </a:rPr>
              <a:t>Internet Video Conferencing Application </a:t>
            </a:r>
          </a:p>
          <a:p>
            <a:pPr algn="l"/>
            <a:r>
              <a:rPr lang="en-US" sz="1000" dirty="0" smtClean="0">
                <a:solidFill>
                  <a:schemeClr val="tx2"/>
                </a:solidFill>
              </a:rPr>
              <a:t>We are fall  familiar with video conferencing applications that we use at school and at work.</a:t>
            </a:r>
          </a:p>
          <a:p>
            <a:pPr algn="l"/>
            <a:r>
              <a:rPr lang="en-US" sz="1000" dirty="0" smtClean="0">
                <a:solidFill>
                  <a:schemeClr val="tx2"/>
                </a:solidFill>
              </a:rPr>
              <a:t>Interplanetary video conferencing faces unique challenges. We are talking about a future project, so we can make a couple of assumptions that things will be different in the future. For example, we can assume that communication speed will increase. However, we should except a few seconds delay like we see in video feeds from remote locations now. We also need to anticipate that a meteo</a:t>
            </a:r>
            <a:r>
              <a:rPr lang="en-US" sz="1000" dirty="0" smtClean="0">
                <a:solidFill>
                  <a:schemeClr val="tx2"/>
                </a:solidFill>
              </a:rPr>
              <a:t>rite shower, a frequent event in the outer space, can take out a relay station , so the application needs to take reduced throughput into account to compensate for such incidents.</a:t>
            </a:r>
          </a:p>
          <a:p>
            <a:pPr algn="l"/>
            <a:endParaRPr lang="en-US" sz="1000" dirty="0">
              <a:solidFill>
                <a:schemeClr val="tx2"/>
              </a:solidFill>
            </a:endParaRPr>
          </a:p>
          <a:p>
            <a:pPr algn="l"/>
            <a:r>
              <a:rPr lang="en-US" sz="1000" dirty="0" smtClean="0">
                <a:solidFill>
                  <a:schemeClr val="tx2"/>
                </a:solidFill>
              </a:rPr>
              <a:t>The example user stories listed here could be the initial set of user stories that will be expanded  and modified throughout the project</a:t>
            </a:r>
          </a:p>
          <a:p>
            <a:pPr algn="l"/>
            <a:r>
              <a:rPr lang="en-US" sz="1000" dirty="0">
                <a:solidFill>
                  <a:schemeClr val="tx2"/>
                </a:solidFill>
              </a:rPr>
              <a:t> </a:t>
            </a:r>
            <a:r>
              <a:rPr lang="en-US" sz="1000" dirty="0" smtClean="0">
                <a:solidFill>
                  <a:schemeClr val="tx2"/>
                </a:solidFill>
              </a:rPr>
              <a:t>User Story 1:</a:t>
            </a:r>
          </a:p>
          <a:p>
            <a:pPr algn="l"/>
            <a:r>
              <a:rPr lang="en-US" sz="1000" dirty="0">
                <a:solidFill>
                  <a:schemeClr val="tx2"/>
                </a:solidFill>
              </a:rPr>
              <a:t> </a:t>
            </a:r>
            <a:r>
              <a:rPr lang="en-US" sz="1000" dirty="0" smtClean="0">
                <a:solidFill>
                  <a:schemeClr val="tx2"/>
                </a:solidFill>
              </a:rPr>
              <a:t> As a video conference participant , I want  live video feed to turn off automatically , when the connection is not strong , so that my voice communication is clear.</a:t>
            </a:r>
          </a:p>
          <a:p>
            <a:pPr algn="l"/>
            <a:endParaRPr lang="en-US" sz="1000" dirty="0" smtClean="0">
              <a:solidFill>
                <a:schemeClr val="tx2"/>
              </a:solidFill>
            </a:endParaRPr>
          </a:p>
          <a:p>
            <a:pPr algn="l"/>
            <a:r>
              <a:rPr lang="en-US" sz="1000" dirty="0" smtClean="0">
                <a:solidFill>
                  <a:schemeClr val="tx2"/>
                </a:solidFill>
              </a:rPr>
              <a:t>User Story 2:</a:t>
            </a:r>
          </a:p>
          <a:p>
            <a:pPr algn="l"/>
            <a:r>
              <a:rPr lang="en-US" sz="1000" dirty="0">
                <a:solidFill>
                  <a:schemeClr val="tx2"/>
                </a:solidFill>
              </a:rPr>
              <a:t> </a:t>
            </a:r>
            <a:r>
              <a:rPr lang="en-US" sz="1000" dirty="0" smtClean="0">
                <a:solidFill>
                  <a:schemeClr val="tx2"/>
                </a:solidFill>
              </a:rPr>
              <a:t> As a video conference participant , I want to have an indicator that there is a rapid drop in transmission throughput , so that I can distinguish between a natural pause in the conversation and a pause due to throughput issues.</a:t>
            </a:r>
          </a:p>
          <a:p>
            <a:pPr algn="l"/>
            <a:endParaRPr lang="en-US" sz="1000" dirty="0" smtClean="0">
              <a:solidFill>
                <a:schemeClr val="tx2"/>
              </a:solidFill>
            </a:endParaRPr>
          </a:p>
          <a:p>
            <a:pPr algn="l"/>
            <a:r>
              <a:rPr lang="en-US" sz="1000" dirty="0" smtClean="0">
                <a:solidFill>
                  <a:schemeClr val="tx2"/>
                </a:solidFill>
              </a:rPr>
              <a:t>User Story 3:</a:t>
            </a:r>
          </a:p>
          <a:p>
            <a:pPr algn="l"/>
            <a:r>
              <a:rPr lang="en-US" sz="1000" dirty="0">
                <a:solidFill>
                  <a:schemeClr val="tx2"/>
                </a:solidFill>
              </a:rPr>
              <a:t> </a:t>
            </a:r>
            <a:r>
              <a:rPr lang="en-US" sz="1000" dirty="0" smtClean="0">
                <a:solidFill>
                  <a:schemeClr val="tx2"/>
                </a:solidFill>
              </a:rPr>
              <a:t>As a video conference participant , I want to receive full video feed of the conversation later , so that in cases when bandwidth was not sufficient to have a live video feed , the video will be sent to me later during the downtime.</a:t>
            </a:r>
          </a:p>
          <a:p>
            <a:pPr algn="l"/>
            <a:endParaRPr lang="en-US" sz="1000" dirty="0" smtClean="0">
              <a:solidFill>
                <a:schemeClr val="tx2"/>
              </a:solidFill>
            </a:endParaRPr>
          </a:p>
          <a:p>
            <a:pPr algn="l"/>
            <a:r>
              <a:rPr lang="en-US" sz="1000" dirty="0" smtClean="0">
                <a:solidFill>
                  <a:schemeClr val="tx2"/>
                </a:solidFill>
              </a:rPr>
              <a:t>User Story 4:</a:t>
            </a:r>
          </a:p>
          <a:p>
            <a:pPr algn="l"/>
            <a:r>
              <a:rPr lang="en-US" sz="1000" dirty="0">
                <a:solidFill>
                  <a:schemeClr val="tx2"/>
                </a:solidFill>
              </a:rPr>
              <a:t> </a:t>
            </a:r>
            <a:r>
              <a:rPr lang="en-US" sz="1000" dirty="0" smtClean="0">
                <a:solidFill>
                  <a:schemeClr val="tx2"/>
                </a:solidFill>
              </a:rPr>
              <a:t>As a video conference operator , I want to have automatic rerouting of the connection , when a relay station is out of commission , so that video conference is not interrupted.</a:t>
            </a:r>
          </a:p>
          <a:p>
            <a:pPr algn="l"/>
            <a:endParaRPr lang="en-US" sz="1000" dirty="0" smtClean="0">
              <a:solidFill>
                <a:schemeClr val="tx2"/>
              </a:solidFill>
            </a:endParaRPr>
          </a:p>
          <a:p>
            <a:pPr algn="l"/>
            <a:r>
              <a:rPr lang="en-US" sz="1000" dirty="0" smtClean="0">
                <a:solidFill>
                  <a:schemeClr val="tx2"/>
                </a:solidFill>
              </a:rPr>
              <a:t>Use Story 5:</a:t>
            </a:r>
          </a:p>
          <a:p>
            <a:pPr algn="l"/>
            <a:r>
              <a:rPr lang="en-US" sz="1000" dirty="0" smtClean="0">
                <a:solidFill>
                  <a:schemeClr val="tx2"/>
                </a:solidFill>
              </a:rPr>
              <a:t> As a video conference operator , I want to have the ability to store the recordings , so that video from the video conference can be forwarded to participants during the downtime.</a:t>
            </a:r>
            <a:endParaRPr lang="en-IN" sz="1000" dirty="0" smtClean="0">
              <a:solidFill>
                <a:schemeClr val="tx2"/>
              </a:solidFill>
            </a:endParaRPr>
          </a:p>
        </p:txBody>
      </p:sp>
    </p:spTree>
    <p:extLst>
      <p:ext uri="{BB962C8B-B14F-4D97-AF65-F5344CB8AC3E}">
        <p14:creationId xmlns:p14="http://schemas.microsoft.com/office/powerpoint/2010/main" val="558575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2601" y="482601"/>
            <a:ext cx="2305163" cy="3844652"/>
          </a:xfrm>
        </p:spPr>
        <p:txBody>
          <a:bodyPr vert="horz" lIns="68580" tIns="34290" rIns="68580" bIns="34290" rtlCol="0" anchor="ctr" anchorCtr="0">
            <a:normAutofit/>
          </a:bodyPr>
          <a:lstStyle/>
          <a:p>
            <a:pPr algn="r"/>
            <a:r>
              <a:rPr lang="en-US" sz="3600" dirty="0"/>
              <a:t>User Story Examples</a:t>
            </a:r>
          </a:p>
        </p:txBody>
      </p:sp>
      <p:sp>
        <p:nvSpPr>
          <p:cNvPr id="3" name="Content Placeholder 2"/>
          <p:cNvSpPr>
            <a:spLocks noGrp="1"/>
          </p:cNvSpPr>
          <p:nvPr>
            <p:ph idx="4294967295"/>
          </p:nvPr>
        </p:nvSpPr>
        <p:spPr>
          <a:xfrm>
            <a:off x="3272839" y="466273"/>
            <a:ext cx="5093921" cy="3860980"/>
          </a:xfrm>
        </p:spPr>
        <p:txBody>
          <a:bodyPr vert="horz" lIns="0" tIns="34290" rIns="0" bIns="34290" rtlCol="0" anchor="ctr">
            <a:normAutofit/>
          </a:bodyPr>
          <a:lstStyle/>
          <a:p>
            <a:pPr>
              <a:lnSpc>
                <a:spcPct val="90000"/>
              </a:lnSpc>
            </a:pPr>
            <a:r>
              <a:rPr lang="en-US" sz="1125" b="1" dirty="0">
                <a:solidFill>
                  <a:schemeClr val="accent3"/>
                </a:solidFill>
              </a:rPr>
              <a:t>Good examples</a:t>
            </a:r>
          </a:p>
          <a:p>
            <a:pPr lvl="1">
              <a:lnSpc>
                <a:spcPct val="90000"/>
              </a:lnSpc>
            </a:pPr>
            <a:r>
              <a:rPr lang="en-US" sz="1125" dirty="0"/>
              <a:t>As a customer, I need to use a debit card to make purchases so that I only use cash on hand for purchases.</a:t>
            </a:r>
          </a:p>
          <a:p>
            <a:pPr lvl="1">
              <a:lnSpc>
                <a:spcPct val="90000"/>
              </a:lnSpc>
            </a:pPr>
            <a:r>
              <a:rPr lang="en-US" sz="1125" dirty="0"/>
              <a:t>As a customer, I need to search for health care providers so that I can choose the lowest cost option.</a:t>
            </a:r>
          </a:p>
          <a:p>
            <a:pPr lvl="1">
              <a:lnSpc>
                <a:spcPct val="90000"/>
              </a:lnSpc>
            </a:pPr>
            <a:r>
              <a:rPr lang="en-US" sz="1125" dirty="0"/>
              <a:t>As a customer, I need to edit my profile information so that I don’t have to enter my personal details before each interaction.</a:t>
            </a:r>
          </a:p>
          <a:p>
            <a:pPr lvl="1">
              <a:lnSpc>
                <a:spcPct val="90000"/>
              </a:lnSpc>
            </a:pPr>
            <a:r>
              <a:rPr lang="en-US" sz="1125" dirty="0"/>
              <a:t>As an end-user, I need to find a pediatrician health care provider in my network in my local area so that I may take my kids to the doctor. </a:t>
            </a:r>
          </a:p>
          <a:p>
            <a:pPr>
              <a:lnSpc>
                <a:spcPct val="90000"/>
              </a:lnSpc>
            </a:pPr>
            <a:endParaRPr lang="en-US" sz="1125" dirty="0"/>
          </a:p>
          <a:p>
            <a:pPr>
              <a:lnSpc>
                <a:spcPct val="90000"/>
              </a:lnSpc>
            </a:pPr>
            <a:r>
              <a:rPr lang="en-US" sz="1125" b="1" dirty="0">
                <a:solidFill>
                  <a:schemeClr val="accent3"/>
                </a:solidFill>
              </a:rPr>
              <a:t>Bad examples</a:t>
            </a:r>
          </a:p>
          <a:p>
            <a:pPr lvl="1">
              <a:lnSpc>
                <a:spcPct val="90000"/>
              </a:lnSpc>
            </a:pPr>
            <a:r>
              <a:rPr lang="en-US" sz="1125" dirty="0"/>
              <a:t>Our new e-commerce system should take credit cards (no particular viewpoint)</a:t>
            </a:r>
          </a:p>
          <a:p>
            <a:pPr lvl="1">
              <a:lnSpc>
                <a:spcPct val="90000"/>
              </a:lnSpc>
            </a:pPr>
            <a:r>
              <a:rPr lang="en-US" sz="1125" dirty="0"/>
              <a:t>New users must take the HRA (why?)</a:t>
            </a:r>
          </a:p>
          <a:p>
            <a:pPr lvl="1">
              <a:lnSpc>
                <a:spcPct val="90000"/>
              </a:lnSpc>
            </a:pPr>
            <a:r>
              <a:rPr lang="en-US" sz="1125" dirty="0"/>
              <a:t>The system must be written in on the </a:t>
            </a:r>
            <a:r>
              <a:rPr lang="en-US" sz="1125" dirty="0" err="1"/>
              <a:t>.net</a:t>
            </a:r>
            <a:r>
              <a:rPr lang="en-US" sz="1125" dirty="0"/>
              <a:t> platform (no business value)</a:t>
            </a:r>
          </a:p>
          <a:p>
            <a:pPr lvl="1">
              <a:lnSpc>
                <a:spcPct val="90000"/>
              </a:lnSpc>
            </a:pPr>
            <a:r>
              <a:rPr lang="en-US" sz="1125" dirty="0"/>
              <a:t>A user must find the website easy to use (not testable)</a:t>
            </a:r>
          </a:p>
          <a:p>
            <a:pPr lvl="1">
              <a:lnSpc>
                <a:spcPct val="90000"/>
              </a:lnSpc>
            </a:pPr>
            <a:r>
              <a:rPr lang="en-US" sz="1125" dirty="0"/>
              <a:t>Show pediatricians by zip code (for whom and why?)</a:t>
            </a:r>
          </a:p>
        </p:txBody>
      </p:sp>
      <p:sp>
        <p:nvSpPr>
          <p:cNvPr id="4" name="Slide Number Placeholder 3"/>
          <p:cNvSpPr>
            <a:spLocks noGrp="1"/>
          </p:cNvSpPr>
          <p:nvPr>
            <p:ph type="sldNum" sz="quarter" idx="4294967295"/>
          </p:nvPr>
        </p:nvSpPr>
        <p:spPr>
          <a:xfrm>
            <a:off x="8245186" y="4835129"/>
            <a:ext cx="585008" cy="273844"/>
          </a:xfrm>
        </p:spPr>
        <p:txBody>
          <a:bodyPr vert="horz" lIns="68580" tIns="34290" rIns="68580" bIns="34290" rtlCol="0" anchor="ctr" anchorCtr="0">
            <a:normAutofit/>
          </a:bodyPr>
          <a:lstStyle/>
          <a:p>
            <a:pPr>
              <a:spcAft>
                <a:spcPts val="450"/>
              </a:spcAft>
              <a:defRPr/>
            </a:pPr>
            <a:fld id="{F981D154-657F-4977-9E16-BEA23DC28A30}" type="slidenum">
              <a:rPr lang="en-US" sz="788"/>
              <a:pPr>
                <a:spcAft>
                  <a:spcPts val="450"/>
                </a:spcAft>
                <a:defRPr/>
              </a:pPr>
              <a:t>4</a:t>
            </a:fld>
            <a:endParaRPr lang="en-US" sz="788"/>
          </a:p>
        </p:txBody>
      </p:sp>
    </p:spTree>
    <p:extLst>
      <p:ext uri="{BB962C8B-B14F-4D97-AF65-F5344CB8AC3E}">
        <p14:creationId xmlns:p14="http://schemas.microsoft.com/office/powerpoint/2010/main" val="2121469663"/>
      </p:ext>
    </p:extLst>
  </p:cSld>
  <p:clrMapOvr>
    <a:masterClrMapping/>
  </p:clrMapOvr>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CognizantTheme</Template>
  <TotalTime>256</TotalTime>
  <Words>680</Words>
  <Application>Microsoft Office PowerPoint</Application>
  <PresentationFormat>On-screen Show (16:9)</PresentationFormat>
  <Paragraphs>44</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Courier New</vt:lpstr>
      <vt:lpstr>Helvetica</vt:lpstr>
      <vt:lpstr>CognizantTheme</vt:lpstr>
      <vt:lpstr>Agile </vt:lpstr>
      <vt:lpstr>Task 2:  User Stories</vt:lpstr>
      <vt:lpstr>USER STORY TEMPLATE</vt:lpstr>
      <vt:lpstr>User Story Examples</vt:lpstr>
    </vt:vector>
  </TitlesOfParts>
  <Company>Cognizant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Mills, Laura (Cognizant)</dc:creator>
  <cp:lastModifiedBy>Microsoft account</cp:lastModifiedBy>
  <cp:revision>16</cp:revision>
  <dcterms:created xsi:type="dcterms:W3CDTF">2021-06-03T17:56:22Z</dcterms:created>
  <dcterms:modified xsi:type="dcterms:W3CDTF">2023-12-27T06:45:30Z</dcterms:modified>
</cp:coreProperties>
</file>