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B3EB1-8A2E-4BE6-B80E-2C66FD31A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475922A-48F7-44A8-8C1C-8E3523B7C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C417161-8D5A-4111-AE07-38FE1E868925}"/>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5" name="Footer Placeholder 4">
            <a:extLst>
              <a:ext uri="{FF2B5EF4-FFF2-40B4-BE49-F238E27FC236}">
                <a16:creationId xmlns:a16="http://schemas.microsoft.com/office/drawing/2014/main" xmlns="" id="{66E7E048-AE34-442F-B3BC-CD3110D77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76D67C-675F-42C8-85FB-FFE4378E0866}"/>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33027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42444-7687-42E5-9402-65878E931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C55D63-D6F2-46E4-9C07-A53AFD50B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5C3A156-B995-4EE1-AFC3-8D72DEE00E18}"/>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5" name="Footer Placeholder 4">
            <a:extLst>
              <a:ext uri="{FF2B5EF4-FFF2-40B4-BE49-F238E27FC236}">
                <a16:creationId xmlns:a16="http://schemas.microsoft.com/office/drawing/2014/main" xmlns="" id="{EB9C43E8-F32E-4D4B-86DB-7AC596036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5509F4B-8F2B-4E48-8B8A-8EEA56DBD13D}"/>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121431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53586B-BCAA-45F6-B665-140F37123D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F32B8DD-2EF0-409D-B120-FCF2C1F4C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3CEE5D6-F4B6-43AA-BA94-E36E63C898F2}"/>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5" name="Footer Placeholder 4">
            <a:extLst>
              <a:ext uri="{FF2B5EF4-FFF2-40B4-BE49-F238E27FC236}">
                <a16:creationId xmlns:a16="http://schemas.microsoft.com/office/drawing/2014/main" xmlns="" id="{888F91E9-6A93-4CBA-9B10-53D816931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818E4D-8D45-4F81-A8CC-60BE1A08C7C7}"/>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1897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EA9EB-BB25-4317-92AD-E419DE4334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826EDEC-5E53-4EDE-A094-683F67A46F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03B45A2-D780-43EB-864E-2A646CF0D9BE}"/>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5" name="Footer Placeholder 4">
            <a:extLst>
              <a:ext uri="{FF2B5EF4-FFF2-40B4-BE49-F238E27FC236}">
                <a16:creationId xmlns:a16="http://schemas.microsoft.com/office/drawing/2014/main" xmlns="" id="{646E774C-278F-4A62-B2C7-72D435729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FB7319-69FF-4F32-9CA8-4000805622F2}"/>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364110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54990-EDB9-4682-B859-DC07B52AC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1C77CC-FFCF-410A-BCE4-DE32EAD06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DE7C8AD-23CF-4AEF-AD18-886F759051A2}"/>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5" name="Footer Placeholder 4">
            <a:extLst>
              <a:ext uri="{FF2B5EF4-FFF2-40B4-BE49-F238E27FC236}">
                <a16:creationId xmlns:a16="http://schemas.microsoft.com/office/drawing/2014/main" xmlns="" id="{F6B58CE2-4365-4039-8FF4-F83D3BC700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D86C365-66E5-48D6-A3E6-C664745CAC62}"/>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408641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666AB-6343-4CDC-9BA6-042B61B7F7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DEF02C-6940-4621-BDD1-A2A2250EF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CCFDB4A-433D-4709-AD6F-357B2B5CB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E741938-9C54-4205-899C-2CBFD8665715}"/>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6" name="Footer Placeholder 5">
            <a:extLst>
              <a:ext uri="{FF2B5EF4-FFF2-40B4-BE49-F238E27FC236}">
                <a16:creationId xmlns:a16="http://schemas.microsoft.com/office/drawing/2014/main" xmlns="" id="{E5681450-B7ED-4A24-9E78-F1D6304739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9E218ED-0375-4BFD-AE15-8C721AB6ED9E}"/>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172983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B1AEC-94C6-498C-A971-7F4D341F08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DFEC6F3-3B84-40BC-998F-B1FA50B23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909F2A5-6273-46A7-9DE4-11D282A0E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427C722-6FDF-44F3-B88C-9DAD757D1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A144EF0-2563-49C2-A85D-99C2529BED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26CB2B3-15A6-400D-BBA0-9CEF59A53278}"/>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8" name="Footer Placeholder 7">
            <a:extLst>
              <a:ext uri="{FF2B5EF4-FFF2-40B4-BE49-F238E27FC236}">
                <a16:creationId xmlns:a16="http://schemas.microsoft.com/office/drawing/2014/main" xmlns="" id="{D240BC06-CB93-46A5-A423-D50232AC9F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25D3152-9B07-45A1-958F-DED961A44376}"/>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336921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9ECB05-FD35-42AC-832A-51A04E57F9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0E091C9-60DF-438F-83A7-B69A77368C58}"/>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4" name="Footer Placeholder 3">
            <a:extLst>
              <a:ext uri="{FF2B5EF4-FFF2-40B4-BE49-F238E27FC236}">
                <a16:creationId xmlns:a16="http://schemas.microsoft.com/office/drawing/2014/main" xmlns="" id="{DCD73286-BA7C-413C-95CC-22731E90D6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EF2C1D6-A85F-439E-B0D0-00C3A4B72734}"/>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88450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F2C209-AB0C-4681-A5A2-E129BB587060}"/>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3" name="Footer Placeholder 2">
            <a:extLst>
              <a:ext uri="{FF2B5EF4-FFF2-40B4-BE49-F238E27FC236}">
                <a16:creationId xmlns:a16="http://schemas.microsoft.com/office/drawing/2014/main" xmlns="" id="{C08182D4-5A02-42D1-866A-D464BA0FEC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5632429-08BA-4C7A-A629-79B03B77CA01}"/>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366777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EE6B8-3945-4765-B09F-F3CCCACC8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AFE03D7-1E21-40DA-90E1-D50911350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19735AB-5BCB-4FD1-8E0C-95E623101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D4FF07-2CD5-4A95-82F7-C0297315C35C}"/>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6" name="Footer Placeholder 5">
            <a:extLst>
              <a:ext uri="{FF2B5EF4-FFF2-40B4-BE49-F238E27FC236}">
                <a16:creationId xmlns:a16="http://schemas.microsoft.com/office/drawing/2014/main" xmlns="" id="{34C0D134-2CA8-4449-8D8F-6E9804B70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9C2EA1F-7834-4BF9-982A-66181EADA9C5}"/>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146061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CAC40-C3BE-43A0-9985-AEFF1202F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ABF3160-18F6-4F38-809E-6CB0F792C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66D5DD1-EACA-4837-98B4-1BDBB520F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622602-175F-490E-82FC-538708736B73}"/>
              </a:ext>
            </a:extLst>
          </p:cNvPr>
          <p:cNvSpPr>
            <a:spLocks noGrp="1"/>
          </p:cNvSpPr>
          <p:nvPr>
            <p:ph type="dt" sz="half" idx="10"/>
          </p:nvPr>
        </p:nvSpPr>
        <p:spPr/>
        <p:txBody>
          <a:bodyPr/>
          <a:lstStyle/>
          <a:p>
            <a:fld id="{E3D28102-8DC1-4917-B1EB-E129C6F4BA55}" type="datetimeFigureOut">
              <a:rPr lang="en-IN" smtClean="0"/>
              <a:t>24-12-2023</a:t>
            </a:fld>
            <a:endParaRPr lang="en-IN"/>
          </a:p>
        </p:txBody>
      </p:sp>
      <p:sp>
        <p:nvSpPr>
          <p:cNvPr id="6" name="Footer Placeholder 5">
            <a:extLst>
              <a:ext uri="{FF2B5EF4-FFF2-40B4-BE49-F238E27FC236}">
                <a16:creationId xmlns:a16="http://schemas.microsoft.com/office/drawing/2014/main" xmlns="" id="{3896F28E-770D-438D-8A1B-6AF822EDEE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18F5BBE-730A-402F-9F93-45B6850460E6}"/>
              </a:ext>
            </a:extLst>
          </p:cNvPr>
          <p:cNvSpPr>
            <a:spLocks noGrp="1"/>
          </p:cNvSpPr>
          <p:nvPr>
            <p:ph type="sldNum" sz="quarter" idx="12"/>
          </p:nvPr>
        </p:nvSpPr>
        <p:spPr/>
        <p:txBody>
          <a:bodyPr/>
          <a:lstStyle/>
          <a:p>
            <a:fld id="{327043E5-6318-4518-AE32-E0FD102A3019}" type="slidenum">
              <a:rPr lang="en-IN" smtClean="0"/>
              <a:t>‹#›</a:t>
            </a:fld>
            <a:endParaRPr lang="en-IN"/>
          </a:p>
        </p:txBody>
      </p:sp>
    </p:spTree>
    <p:extLst>
      <p:ext uri="{BB962C8B-B14F-4D97-AF65-F5344CB8AC3E}">
        <p14:creationId xmlns:p14="http://schemas.microsoft.com/office/powerpoint/2010/main" val="323076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5EAFD08-489A-4FF7-86CB-E837F2AA0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1A9F71-DBE6-43E0-AC8A-A286F782F3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193DF71-E20E-4E4B-964D-0FBABC032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28102-8DC1-4917-B1EB-E129C6F4BA55}" type="datetimeFigureOut">
              <a:rPr lang="en-IN" smtClean="0"/>
              <a:t>24-12-2023</a:t>
            </a:fld>
            <a:endParaRPr lang="en-IN"/>
          </a:p>
        </p:txBody>
      </p:sp>
      <p:sp>
        <p:nvSpPr>
          <p:cNvPr id="5" name="Footer Placeholder 4">
            <a:extLst>
              <a:ext uri="{FF2B5EF4-FFF2-40B4-BE49-F238E27FC236}">
                <a16:creationId xmlns:a16="http://schemas.microsoft.com/office/drawing/2014/main" xmlns="" id="{5A85009F-35AC-4D3E-8A97-03237104E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50D8B1B-B5A3-414D-8B80-BBDF293B5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043E5-6318-4518-AE32-E0FD102A3019}" type="slidenum">
              <a:rPr lang="en-IN" smtClean="0"/>
              <a:t>‹#›</a:t>
            </a:fld>
            <a:endParaRPr lang="en-IN"/>
          </a:p>
        </p:txBody>
      </p:sp>
    </p:spTree>
    <p:extLst>
      <p:ext uri="{BB962C8B-B14F-4D97-AF65-F5344CB8AC3E}">
        <p14:creationId xmlns:p14="http://schemas.microsoft.com/office/powerpoint/2010/main" val="77531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6DB1693-6C1C-42BE-9581-099BC18E2664}"/>
              </a:ext>
            </a:extLst>
          </p:cNvPr>
          <p:cNvSpPr txBox="1"/>
          <p:nvPr/>
        </p:nvSpPr>
        <p:spPr>
          <a:xfrm>
            <a:off x="0" y="8236"/>
            <a:ext cx="6096000" cy="646331"/>
          </a:xfrm>
          <a:prstGeom prst="rect">
            <a:avLst/>
          </a:prstGeom>
          <a:noFill/>
        </p:spPr>
        <p:txBody>
          <a:bodyPr wrap="square" rtlCol="0">
            <a:spAutoFit/>
          </a:bodyPr>
          <a:lstStyle/>
          <a:p>
            <a:r>
              <a:rPr lang="en-US" sz="1200" b="0" i="0" dirty="0">
                <a:effectLst/>
              </a:rPr>
              <a:t>To address the problem statement of accurately predicting stock levels of products based on sales data and sensor data on an hourly basis, we'll need to make strategic decisions on how to use the available data and create a plan to achieve this goal.</a:t>
            </a:r>
            <a:endParaRPr lang="en-IN" sz="1200" dirty="0"/>
          </a:p>
        </p:txBody>
      </p:sp>
      <p:sp>
        <p:nvSpPr>
          <p:cNvPr id="8" name="TextBox 7">
            <a:extLst>
              <a:ext uri="{FF2B5EF4-FFF2-40B4-BE49-F238E27FC236}">
                <a16:creationId xmlns:a16="http://schemas.microsoft.com/office/drawing/2014/main" xmlns="" id="{43084A9E-53E9-482A-9ECF-DFDADA17E197}"/>
              </a:ext>
            </a:extLst>
          </p:cNvPr>
          <p:cNvSpPr txBox="1"/>
          <p:nvPr/>
        </p:nvSpPr>
        <p:spPr>
          <a:xfrm>
            <a:off x="5974672" y="33694"/>
            <a:ext cx="6217328" cy="1323439"/>
          </a:xfrm>
          <a:prstGeom prst="rect">
            <a:avLst/>
          </a:prstGeom>
          <a:noFill/>
          <a:ln>
            <a:solidFill>
              <a:schemeClr val="tx1"/>
            </a:solidFill>
          </a:ln>
        </p:spPr>
        <p:txBody>
          <a:bodyPr wrap="square" rtlCol="0">
            <a:spAutoFit/>
          </a:bodyPr>
          <a:lstStyle/>
          <a:p>
            <a:pPr algn="l"/>
            <a:r>
              <a:rPr lang="en-US" sz="1000" b="1" i="0" dirty="0">
                <a:effectLst/>
                <a:latin typeface="Söhne"/>
              </a:rPr>
              <a:t>Data Selection</a:t>
            </a:r>
            <a:r>
              <a:rPr lang="en-US" sz="1000" b="0" i="0" dirty="0">
                <a:effectLst/>
                <a:latin typeface="Söhne"/>
              </a:rPr>
              <a:t>: Based on the provided data model diagram, we have three relevant tables:</a:t>
            </a:r>
          </a:p>
          <a:p>
            <a:pPr algn="l">
              <a:buFont typeface="+mj-lt"/>
              <a:buAutoNum type="arabicPeriod"/>
            </a:pPr>
            <a:r>
              <a:rPr lang="en-US" sz="1000" b="1" i="0" dirty="0">
                <a:effectLst/>
                <a:latin typeface="Söhne"/>
              </a:rPr>
              <a:t>sales</a:t>
            </a:r>
            <a:r>
              <a:rPr lang="en-US" sz="1000" b="0" i="0" dirty="0">
                <a:effectLst/>
                <a:latin typeface="Söhne"/>
              </a:rPr>
              <a:t>: This table contains sales data. We can use this data to understand the historical sales patterns of different products and identify any seasonality or trends.</a:t>
            </a:r>
          </a:p>
          <a:p>
            <a:pPr algn="l">
              <a:buFont typeface="+mj-lt"/>
              <a:buAutoNum type="arabicPeriod"/>
            </a:pPr>
            <a:r>
              <a:rPr lang="en-US" sz="1000" b="1" i="0" dirty="0" err="1">
                <a:effectLst/>
                <a:latin typeface="Söhne"/>
              </a:rPr>
              <a:t>sensor_storage_temperature</a:t>
            </a:r>
            <a:r>
              <a:rPr lang="en-US" sz="1000" b="0" i="0" dirty="0">
                <a:effectLst/>
                <a:latin typeface="Söhne"/>
              </a:rPr>
              <a:t>: This table provides IoT data from temperature sensors in the storage facility. It can help us monitor the temperature conditions in the warehouse, which might affect the shelf life of certain products.</a:t>
            </a:r>
          </a:p>
          <a:p>
            <a:pPr algn="l">
              <a:buFont typeface="+mj-lt"/>
              <a:buAutoNum type="arabicPeriod"/>
            </a:pPr>
            <a:r>
              <a:rPr lang="en-US" sz="1000" b="1" i="0" dirty="0" err="1">
                <a:effectLst/>
                <a:latin typeface="Söhne"/>
              </a:rPr>
              <a:t>sensor_stock_levels</a:t>
            </a:r>
            <a:r>
              <a:rPr lang="en-US" sz="1000" b="0" i="0" dirty="0">
                <a:effectLst/>
                <a:latin typeface="Söhne"/>
              </a:rPr>
              <a:t>: This table contains estimated stock levels of products based on IoT sensors. This data is directly related to the problem statement, and it's crucial for building predictive models.</a:t>
            </a:r>
          </a:p>
          <a:p>
            <a:endParaRPr lang="en-IN" sz="1000" dirty="0"/>
          </a:p>
        </p:txBody>
      </p:sp>
      <p:pic>
        <p:nvPicPr>
          <p:cNvPr id="3" name="Picture 2"/>
          <p:cNvPicPr>
            <a:picLocks noChangeAspect="1"/>
          </p:cNvPicPr>
          <p:nvPr/>
        </p:nvPicPr>
        <p:blipFill>
          <a:blip r:embed="rId2"/>
          <a:stretch>
            <a:fillRect/>
          </a:stretch>
        </p:blipFill>
        <p:spPr>
          <a:xfrm>
            <a:off x="230892" y="654567"/>
            <a:ext cx="5114925" cy="1754276"/>
          </a:xfrm>
          <a:prstGeom prst="rect">
            <a:avLst/>
          </a:prstGeom>
        </p:spPr>
      </p:pic>
      <p:sp>
        <p:nvSpPr>
          <p:cNvPr id="9" name="Rounded Rectangle 8"/>
          <p:cNvSpPr/>
          <p:nvPr/>
        </p:nvSpPr>
        <p:spPr>
          <a:xfrm>
            <a:off x="230892" y="2418265"/>
            <a:ext cx="1752454" cy="636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Collection</a:t>
            </a:r>
            <a:endParaRPr lang="en-IN" dirty="0"/>
          </a:p>
        </p:txBody>
      </p:sp>
      <p:sp>
        <p:nvSpPr>
          <p:cNvPr id="10" name="Rounded Rectangle 9"/>
          <p:cNvSpPr/>
          <p:nvPr/>
        </p:nvSpPr>
        <p:spPr>
          <a:xfrm>
            <a:off x="2431032" y="2418265"/>
            <a:ext cx="1752454" cy="636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Cleaning</a:t>
            </a:r>
            <a:endParaRPr lang="en-IN" dirty="0"/>
          </a:p>
        </p:txBody>
      </p:sp>
      <p:sp>
        <p:nvSpPr>
          <p:cNvPr id="11" name="Rounded Rectangle 10"/>
          <p:cNvSpPr/>
          <p:nvPr/>
        </p:nvSpPr>
        <p:spPr>
          <a:xfrm>
            <a:off x="4631172" y="2450421"/>
            <a:ext cx="1752454" cy="636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Exploratory Data Analysis</a:t>
            </a:r>
            <a:endParaRPr lang="en-IN" dirty="0"/>
          </a:p>
        </p:txBody>
      </p:sp>
      <p:sp>
        <p:nvSpPr>
          <p:cNvPr id="12" name="Rounded Rectangle 11"/>
          <p:cNvSpPr/>
          <p:nvPr/>
        </p:nvSpPr>
        <p:spPr>
          <a:xfrm>
            <a:off x="7118943" y="2450421"/>
            <a:ext cx="1752454" cy="636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Building</a:t>
            </a:r>
            <a:endParaRPr lang="en-IN" dirty="0"/>
          </a:p>
        </p:txBody>
      </p:sp>
      <p:sp>
        <p:nvSpPr>
          <p:cNvPr id="13" name="Rounded Rectangle 12"/>
          <p:cNvSpPr/>
          <p:nvPr/>
        </p:nvSpPr>
        <p:spPr>
          <a:xfrm>
            <a:off x="9606714" y="2418264"/>
            <a:ext cx="1752454" cy="636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Deployment</a:t>
            </a:r>
            <a:endParaRPr lang="en-IN" dirty="0"/>
          </a:p>
        </p:txBody>
      </p:sp>
      <p:sp>
        <p:nvSpPr>
          <p:cNvPr id="14" name="Rounded Rectangle 13"/>
          <p:cNvSpPr/>
          <p:nvPr/>
        </p:nvSpPr>
        <p:spPr>
          <a:xfrm>
            <a:off x="353704" y="3087330"/>
            <a:ext cx="1506829" cy="37385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
            </a:r>
            <a:br>
              <a:rPr lang="en-US" sz="1600" dirty="0"/>
            </a:br>
            <a:r>
              <a:rPr lang="en-US" sz="1600" dirty="0"/>
              <a:t>Data collection is the process of gathering information from various sources, such as surveys, sensors, or databases, to acquire a comprehensive dataset</a:t>
            </a:r>
            <a:endParaRPr lang="en-IN" sz="1600" dirty="0"/>
          </a:p>
        </p:txBody>
      </p:sp>
      <p:sp>
        <p:nvSpPr>
          <p:cNvPr id="15" name="Rounded Rectangle 14"/>
          <p:cNvSpPr/>
          <p:nvPr/>
        </p:nvSpPr>
        <p:spPr>
          <a:xfrm>
            <a:off x="2567100" y="3120158"/>
            <a:ext cx="1506829" cy="37050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Data cleaning is the meticulous process of identifying and rectifying errors, inconsistencies, and inaccuracies within a dataset, ensuring its integrity and reliability for analysis.</a:t>
            </a:r>
            <a:endParaRPr lang="en-IN" sz="1400" dirty="0"/>
          </a:p>
        </p:txBody>
      </p:sp>
      <p:sp>
        <p:nvSpPr>
          <p:cNvPr id="16" name="Rounded Rectangle 15"/>
          <p:cNvSpPr/>
          <p:nvPr/>
        </p:nvSpPr>
        <p:spPr>
          <a:xfrm>
            <a:off x="4753984" y="3152987"/>
            <a:ext cx="1506829" cy="36728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
            </a:r>
            <a:br>
              <a:rPr lang="en-US" sz="1400" dirty="0"/>
            </a:br>
            <a:r>
              <a:rPr lang="en-US" sz="1400" dirty="0"/>
              <a:t>Exploratory Data Analysis (EDA) involves utilizing statistical and visual techniques to examine and summarize key characteristics, patterns, and relationships within a dataset.</a:t>
            </a:r>
            <a:endParaRPr lang="en-IN" sz="1400" dirty="0"/>
          </a:p>
        </p:txBody>
      </p:sp>
      <p:sp>
        <p:nvSpPr>
          <p:cNvPr id="17" name="Rounded Rectangle 16"/>
          <p:cNvSpPr/>
          <p:nvPr/>
        </p:nvSpPr>
        <p:spPr>
          <a:xfrm>
            <a:off x="7241755" y="3152987"/>
            <a:ext cx="1506829" cy="37050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Model building in data science is the process of creating mathematical representations or algorithms that capture patterns and relationships within a dataset</a:t>
            </a:r>
            <a:endParaRPr lang="en-IN" sz="1400" dirty="0"/>
          </a:p>
        </p:txBody>
      </p:sp>
      <p:sp>
        <p:nvSpPr>
          <p:cNvPr id="18" name="Rounded Rectangle 17"/>
          <p:cNvSpPr/>
          <p:nvPr/>
        </p:nvSpPr>
        <p:spPr>
          <a:xfrm>
            <a:off x="9564708" y="3055173"/>
            <a:ext cx="2120805" cy="37706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Model deployment is the final phase in the data science lifecycle, involving the integration of a trained model into a production environment where it can generate real-time predictions or support decision-making</a:t>
            </a:r>
            <a:endParaRPr lang="en-IN" sz="1400" dirty="0"/>
          </a:p>
        </p:txBody>
      </p:sp>
    </p:spTree>
    <p:extLst>
      <p:ext uri="{BB962C8B-B14F-4D97-AF65-F5344CB8AC3E}">
        <p14:creationId xmlns:p14="http://schemas.microsoft.com/office/powerpoint/2010/main" val="315886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253</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 CHAVAN</dc:creator>
  <cp:lastModifiedBy>Microsoft account</cp:lastModifiedBy>
  <cp:revision>4</cp:revision>
  <dcterms:created xsi:type="dcterms:W3CDTF">2023-11-13T04:49:54Z</dcterms:created>
  <dcterms:modified xsi:type="dcterms:W3CDTF">2023-12-24T08:52:21Z</dcterms:modified>
</cp:coreProperties>
</file>