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7" r:id="rId2"/>
    <p:sldId id="256"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F7ABF9-2D38-44B5-A47F-BB7711FA429E}" type="datetimeFigureOut">
              <a:rPr lang="en-IN" smtClean="0"/>
              <a:t>24-12-2023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4BB4D0-D3C1-4170-9AB0-2FA51F922332}" type="slidenum">
              <a:rPr lang="en-IN" smtClean="0"/>
              <a:t>‹#›</a:t>
            </a:fld>
            <a:endParaRPr lang="en-IN"/>
          </a:p>
        </p:txBody>
      </p:sp>
    </p:spTree>
    <p:extLst>
      <p:ext uri="{BB962C8B-B14F-4D97-AF65-F5344CB8AC3E}">
        <p14:creationId xmlns:p14="http://schemas.microsoft.com/office/powerpoint/2010/main" val="2459274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A4BB4D0-D3C1-4170-9AB0-2FA51F922332}" type="slidenum">
              <a:rPr lang="en-IN" smtClean="0"/>
              <a:t>1</a:t>
            </a:fld>
            <a:endParaRPr lang="en-IN"/>
          </a:p>
        </p:txBody>
      </p:sp>
    </p:spTree>
    <p:extLst>
      <p:ext uri="{BB962C8B-B14F-4D97-AF65-F5344CB8AC3E}">
        <p14:creationId xmlns:p14="http://schemas.microsoft.com/office/powerpoint/2010/main" val="487266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AA2FAD1-E9D4-41D9-B3B1-8CC53D9B1CB9}" type="datetimeFigureOut">
              <a:rPr lang="en-IN" smtClean="0"/>
              <a:t>24-12-2023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80ABFB-2905-4D23-B56B-47B156FB8BFA}" type="slidenum">
              <a:rPr lang="en-IN" smtClean="0"/>
              <a:t>‹#›</a:t>
            </a:fld>
            <a:endParaRPr lang="en-IN"/>
          </a:p>
        </p:txBody>
      </p:sp>
    </p:spTree>
    <p:extLst>
      <p:ext uri="{BB962C8B-B14F-4D97-AF65-F5344CB8AC3E}">
        <p14:creationId xmlns:p14="http://schemas.microsoft.com/office/powerpoint/2010/main" val="3538591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AA2FAD1-E9D4-41D9-B3B1-8CC53D9B1CB9}" type="datetimeFigureOut">
              <a:rPr lang="en-IN" smtClean="0"/>
              <a:t>24-12-2023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80ABFB-2905-4D23-B56B-47B156FB8BFA}" type="slidenum">
              <a:rPr lang="en-IN" smtClean="0"/>
              <a:t>‹#›</a:t>
            </a:fld>
            <a:endParaRPr lang="en-IN"/>
          </a:p>
        </p:txBody>
      </p:sp>
    </p:spTree>
    <p:extLst>
      <p:ext uri="{BB962C8B-B14F-4D97-AF65-F5344CB8AC3E}">
        <p14:creationId xmlns:p14="http://schemas.microsoft.com/office/powerpoint/2010/main" val="540802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AA2FAD1-E9D4-41D9-B3B1-8CC53D9B1CB9}" type="datetimeFigureOut">
              <a:rPr lang="en-IN" smtClean="0"/>
              <a:t>24-12-2023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80ABFB-2905-4D23-B56B-47B156FB8BFA}" type="slidenum">
              <a:rPr lang="en-IN" smtClean="0"/>
              <a:t>‹#›</a:t>
            </a:fld>
            <a:endParaRPr lang="en-IN"/>
          </a:p>
        </p:txBody>
      </p:sp>
    </p:spTree>
    <p:extLst>
      <p:ext uri="{BB962C8B-B14F-4D97-AF65-F5344CB8AC3E}">
        <p14:creationId xmlns:p14="http://schemas.microsoft.com/office/powerpoint/2010/main" val="94589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AA2FAD1-E9D4-41D9-B3B1-8CC53D9B1CB9}" type="datetimeFigureOut">
              <a:rPr lang="en-IN" smtClean="0"/>
              <a:t>24-12-2023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80ABFB-2905-4D23-B56B-47B156FB8BFA}" type="slidenum">
              <a:rPr lang="en-IN" smtClean="0"/>
              <a:t>‹#›</a:t>
            </a:fld>
            <a:endParaRPr lang="en-IN"/>
          </a:p>
        </p:txBody>
      </p:sp>
    </p:spTree>
    <p:extLst>
      <p:ext uri="{BB962C8B-B14F-4D97-AF65-F5344CB8AC3E}">
        <p14:creationId xmlns:p14="http://schemas.microsoft.com/office/powerpoint/2010/main" val="1610927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A2FAD1-E9D4-41D9-B3B1-8CC53D9B1CB9}" type="datetimeFigureOut">
              <a:rPr lang="en-IN" smtClean="0"/>
              <a:t>24-12-2023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80ABFB-2905-4D23-B56B-47B156FB8BFA}" type="slidenum">
              <a:rPr lang="en-IN" smtClean="0"/>
              <a:t>‹#›</a:t>
            </a:fld>
            <a:endParaRPr lang="en-IN"/>
          </a:p>
        </p:txBody>
      </p:sp>
    </p:spTree>
    <p:extLst>
      <p:ext uri="{BB962C8B-B14F-4D97-AF65-F5344CB8AC3E}">
        <p14:creationId xmlns:p14="http://schemas.microsoft.com/office/powerpoint/2010/main" val="2729541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AA2FAD1-E9D4-41D9-B3B1-8CC53D9B1CB9}" type="datetimeFigureOut">
              <a:rPr lang="en-IN" smtClean="0"/>
              <a:t>24-12-2023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80ABFB-2905-4D23-B56B-47B156FB8BFA}" type="slidenum">
              <a:rPr lang="en-IN" smtClean="0"/>
              <a:t>‹#›</a:t>
            </a:fld>
            <a:endParaRPr lang="en-IN"/>
          </a:p>
        </p:txBody>
      </p:sp>
    </p:spTree>
    <p:extLst>
      <p:ext uri="{BB962C8B-B14F-4D97-AF65-F5344CB8AC3E}">
        <p14:creationId xmlns:p14="http://schemas.microsoft.com/office/powerpoint/2010/main" val="333929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AA2FAD1-E9D4-41D9-B3B1-8CC53D9B1CB9}" type="datetimeFigureOut">
              <a:rPr lang="en-IN" smtClean="0"/>
              <a:t>24-12-2023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A80ABFB-2905-4D23-B56B-47B156FB8BFA}" type="slidenum">
              <a:rPr lang="en-IN" smtClean="0"/>
              <a:t>‹#›</a:t>
            </a:fld>
            <a:endParaRPr lang="en-IN"/>
          </a:p>
        </p:txBody>
      </p:sp>
    </p:spTree>
    <p:extLst>
      <p:ext uri="{BB962C8B-B14F-4D97-AF65-F5344CB8AC3E}">
        <p14:creationId xmlns:p14="http://schemas.microsoft.com/office/powerpoint/2010/main" val="2343143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AA2FAD1-E9D4-41D9-B3B1-8CC53D9B1CB9}" type="datetimeFigureOut">
              <a:rPr lang="en-IN" smtClean="0"/>
              <a:t>24-12-2023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A80ABFB-2905-4D23-B56B-47B156FB8BFA}" type="slidenum">
              <a:rPr lang="en-IN" smtClean="0"/>
              <a:t>‹#›</a:t>
            </a:fld>
            <a:endParaRPr lang="en-IN"/>
          </a:p>
        </p:txBody>
      </p:sp>
    </p:spTree>
    <p:extLst>
      <p:ext uri="{BB962C8B-B14F-4D97-AF65-F5344CB8AC3E}">
        <p14:creationId xmlns:p14="http://schemas.microsoft.com/office/powerpoint/2010/main" val="3901213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A2FAD1-E9D4-41D9-B3B1-8CC53D9B1CB9}" type="datetimeFigureOut">
              <a:rPr lang="en-IN" smtClean="0"/>
              <a:t>24-12-2023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A80ABFB-2905-4D23-B56B-47B156FB8BFA}" type="slidenum">
              <a:rPr lang="en-IN" smtClean="0"/>
              <a:t>‹#›</a:t>
            </a:fld>
            <a:endParaRPr lang="en-IN"/>
          </a:p>
        </p:txBody>
      </p:sp>
    </p:spTree>
    <p:extLst>
      <p:ext uri="{BB962C8B-B14F-4D97-AF65-F5344CB8AC3E}">
        <p14:creationId xmlns:p14="http://schemas.microsoft.com/office/powerpoint/2010/main" val="4279552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A2FAD1-E9D4-41D9-B3B1-8CC53D9B1CB9}" type="datetimeFigureOut">
              <a:rPr lang="en-IN" smtClean="0"/>
              <a:t>24-12-2023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80ABFB-2905-4D23-B56B-47B156FB8BFA}" type="slidenum">
              <a:rPr lang="en-IN" smtClean="0"/>
              <a:t>‹#›</a:t>
            </a:fld>
            <a:endParaRPr lang="en-IN"/>
          </a:p>
        </p:txBody>
      </p:sp>
    </p:spTree>
    <p:extLst>
      <p:ext uri="{BB962C8B-B14F-4D97-AF65-F5344CB8AC3E}">
        <p14:creationId xmlns:p14="http://schemas.microsoft.com/office/powerpoint/2010/main" val="3287973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A2FAD1-E9D4-41D9-B3B1-8CC53D9B1CB9}" type="datetimeFigureOut">
              <a:rPr lang="en-IN" smtClean="0"/>
              <a:t>24-12-2023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80ABFB-2905-4D23-B56B-47B156FB8BFA}" type="slidenum">
              <a:rPr lang="en-IN" smtClean="0"/>
              <a:t>‹#›</a:t>
            </a:fld>
            <a:endParaRPr lang="en-IN"/>
          </a:p>
        </p:txBody>
      </p:sp>
    </p:spTree>
    <p:extLst>
      <p:ext uri="{BB962C8B-B14F-4D97-AF65-F5344CB8AC3E}">
        <p14:creationId xmlns:p14="http://schemas.microsoft.com/office/powerpoint/2010/main" val="3172455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A2FAD1-E9D4-41D9-B3B1-8CC53D9B1CB9}" type="datetimeFigureOut">
              <a:rPr lang="en-IN" smtClean="0"/>
              <a:t>24-12-2023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80ABFB-2905-4D23-B56B-47B156FB8BFA}" type="slidenum">
              <a:rPr lang="en-IN" smtClean="0"/>
              <a:t>‹#›</a:t>
            </a:fld>
            <a:endParaRPr lang="en-IN"/>
          </a:p>
        </p:txBody>
      </p:sp>
    </p:spTree>
    <p:extLst>
      <p:ext uri="{BB962C8B-B14F-4D97-AF65-F5344CB8AC3E}">
        <p14:creationId xmlns:p14="http://schemas.microsoft.com/office/powerpoint/2010/main" val="30375582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8"/>
          <p:cNvSpPr>
            <a:spLocks noChangeArrowheads="1"/>
          </p:cNvSpPr>
          <p:nvPr/>
        </p:nvSpPr>
        <p:spPr bwMode="auto">
          <a:xfrm>
            <a:off x="25243" y="662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pSp>
        <p:nvGrpSpPr>
          <p:cNvPr id="3" name="Group 2"/>
          <p:cNvGrpSpPr/>
          <p:nvPr/>
        </p:nvGrpSpPr>
        <p:grpSpPr>
          <a:xfrm>
            <a:off x="636103" y="695739"/>
            <a:ext cx="11052313" cy="3319670"/>
            <a:chOff x="766200" y="896375"/>
            <a:chExt cx="7809370" cy="2215766"/>
          </a:xfrm>
        </p:grpSpPr>
        <p:sp>
          <p:nvSpPr>
            <p:cNvPr id="4" name="Text Box 2"/>
            <p:cNvSpPr txBox="1"/>
            <p:nvPr/>
          </p:nvSpPr>
          <p:spPr>
            <a:xfrm>
              <a:off x="3380150" y="896375"/>
              <a:ext cx="1918360" cy="2215766"/>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a:lnSpc>
                  <a:spcPct val="115000"/>
                </a:lnSpc>
                <a:spcAft>
                  <a:spcPts val="0"/>
                </a:spcAft>
              </a:pPr>
              <a:r>
                <a:rPr lang="en-IN" sz="1400" b="1" u="sng" dirty="0">
                  <a:solidFill>
                    <a:srgbClr val="000000"/>
                  </a:solidFill>
                  <a:effectLst/>
                  <a:latin typeface="Arial" panose="020B0604020202020204" pitchFamily="34" charset="0"/>
                  <a:ea typeface="Arial" panose="020B0604020202020204" pitchFamily="34" charset="0"/>
                </a:rPr>
                <a:t>sales</a:t>
              </a:r>
              <a:endParaRPr lang="en-IN" sz="1100" dirty="0">
                <a:effectLst/>
                <a:latin typeface="Arial" panose="020B0604020202020204" pitchFamily="34" charset="0"/>
                <a:ea typeface="Arial" panose="020B0604020202020204" pitchFamily="34" charset="0"/>
              </a:endParaRPr>
            </a:p>
            <a:p>
              <a:pPr>
                <a:lnSpc>
                  <a:spcPct val="115000"/>
                </a:lnSpc>
                <a:spcAft>
                  <a:spcPts val="0"/>
                </a:spcAft>
              </a:pPr>
              <a:r>
                <a:rPr lang="en-IN" sz="1400" dirty="0" err="1">
                  <a:solidFill>
                    <a:srgbClr val="000000"/>
                  </a:solidFill>
                  <a:effectLst/>
                  <a:latin typeface="Arial" panose="020B0604020202020204" pitchFamily="34" charset="0"/>
                  <a:ea typeface="Arial" panose="020B0604020202020204" pitchFamily="34" charset="0"/>
                </a:rPr>
                <a:t>transaction_id</a:t>
              </a:r>
              <a:endParaRPr lang="en-IN" sz="1100" dirty="0">
                <a:effectLst/>
                <a:latin typeface="Arial" panose="020B0604020202020204" pitchFamily="34" charset="0"/>
                <a:ea typeface="Arial" panose="020B0604020202020204" pitchFamily="34" charset="0"/>
              </a:endParaRPr>
            </a:p>
            <a:p>
              <a:pPr>
                <a:lnSpc>
                  <a:spcPct val="115000"/>
                </a:lnSpc>
                <a:spcAft>
                  <a:spcPts val="0"/>
                </a:spcAft>
              </a:pPr>
              <a:r>
                <a:rPr lang="en-IN" sz="1400" dirty="0">
                  <a:solidFill>
                    <a:srgbClr val="000000"/>
                  </a:solidFill>
                  <a:effectLst/>
                  <a:latin typeface="Arial" panose="020B0604020202020204" pitchFamily="34" charset="0"/>
                  <a:ea typeface="Arial" panose="020B0604020202020204" pitchFamily="34" charset="0"/>
                </a:rPr>
                <a:t>timestamp</a:t>
              </a:r>
              <a:endParaRPr lang="en-IN" sz="1100" dirty="0">
                <a:effectLst/>
                <a:latin typeface="Arial" panose="020B0604020202020204" pitchFamily="34" charset="0"/>
                <a:ea typeface="Arial" panose="020B0604020202020204" pitchFamily="34" charset="0"/>
              </a:endParaRPr>
            </a:p>
            <a:p>
              <a:pPr>
                <a:lnSpc>
                  <a:spcPct val="115000"/>
                </a:lnSpc>
                <a:spcAft>
                  <a:spcPts val="0"/>
                </a:spcAft>
              </a:pPr>
              <a:r>
                <a:rPr lang="en-IN" sz="1400" dirty="0" err="1">
                  <a:solidFill>
                    <a:srgbClr val="000000"/>
                  </a:solidFill>
                  <a:effectLst/>
                  <a:latin typeface="Arial" panose="020B0604020202020204" pitchFamily="34" charset="0"/>
                  <a:ea typeface="Arial" panose="020B0604020202020204" pitchFamily="34" charset="0"/>
                </a:rPr>
                <a:t>product_id</a:t>
              </a:r>
              <a:endParaRPr lang="en-IN" sz="1100" dirty="0">
                <a:effectLst/>
                <a:latin typeface="Arial" panose="020B0604020202020204" pitchFamily="34" charset="0"/>
                <a:ea typeface="Arial" panose="020B0604020202020204" pitchFamily="34" charset="0"/>
              </a:endParaRPr>
            </a:p>
            <a:p>
              <a:pPr>
                <a:lnSpc>
                  <a:spcPct val="115000"/>
                </a:lnSpc>
                <a:spcAft>
                  <a:spcPts val="0"/>
                </a:spcAft>
              </a:pPr>
              <a:r>
                <a:rPr lang="en-IN" sz="1400" dirty="0">
                  <a:solidFill>
                    <a:srgbClr val="000000"/>
                  </a:solidFill>
                  <a:effectLst/>
                  <a:latin typeface="Arial" panose="020B0604020202020204" pitchFamily="34" charset="0"/>
                  <a:ea typeface="Arial" panose="020B0604020202020204" pitchFamily="34" charset="0"/>
                </a:rPr>
                <a:t>category</a:t>
              </a:r>
              <a:endParaRPr lang="en-IN" sz="1100" dirty="0">
                <a:effectLst/>
                <a:latin typeface="Arial" panose="020B0604020202020204" pitchFamily="34" charset="0"/>
                <a:ea typeface="Arial" panose="020B0604020202020204" pitchFamily="34" charset="0"/>
              </a:endParaRPr>
            </a:p>
            <a:p>
              <a:pPr>
                <a:lnSpc>
                  <a:spcPct val="115000"/>
                </a:lnSpc>
                <a:spcAft>
                  <a:spcPts val="0"/>
                </a:spcAft>
              </a:pPr>
              <a:r>
                <a:rPr lang="en-IN" sz="1400" dirty="0" err="1">
                  <a:solidFill>
                    <a:srgbClr val="000000"/>
                  </a:solidFill>
                  <a:effectLst/>
                  <a:latin typeface="Arial" panose="020B0604020202020204" pitchFamily="34" charset="0"/>
                  <a:ea typeface="Arial" panose="020B0604020202020204" pitchFamily="34" charset="0"/>
                </a:rPr>
                <a:t>customer_type</a:t>
              </a:r>
              <a:endParaRPr lang="en-IN" sz="1100" dirty="0">
                <a:effectLst/>
                <a:latin typeface="Arial" panose="020B0604020202020204" pitchFamily="34" charset="0"/>
                <a:ea typeface="Arial" panose="020B0604020202020204" pitchFamily="34" charset="0"/>
              </a:endParaRPr>
            </a:p>
            <a:p>
              <a:pPr>
                <a:lnSpc>
                  <a:spcPct val="115000"/>
                </a:lnSpc>
                <a:spcAft>
                  <a:spcPts val="0"/>
                </a:spcAft>
              </a:pPr>
              <a:r>
                <a:rPr lang="en-IN" sz="1400" dirty="0" err="1">
                  <a:solidFill>
                    <a:srgbClr val="000000"/>
                  </a:solidFill>
                  <a:effectLst/>
                  <a:latin typeface="Arial" panose="020B0604020202020204" pitchFamily="34" charset="0"/>
                  <a:ea typeface="Arial" panose="020B0604020202020204" pitchFamily="34" charset="0"/>
                </a:rPr>
                <a:t>unit_price</a:t>
              </a:r>
              <a:endParaRPr lang="en-IN" sz="1100" dirty="0">
                <a:effectLst/>
                <a:latin typeface="Arial" panose="020B0604020202020204" pitchFamily="34" charset="0"/>
                <a:ea typeface="Arial" panose="020B0604020202020204" pitchFamily="34" charset="0"/>
              </a:endParaRPr>
            </a:p>
            <a:p>
              <a:pPr>
                <a:lnSpc>
                  <a:spcPct val="115000"/>
                </a:lnSpc>
                <a:spcAft>
                  <a:spcPts val="0"/>
                </a:spcAft>
              </a:pPr>
              <a:r>
                <a:rPr lang="en-IN" sz="1400" dirty="0">
                  <a:solidFill>
                    <a:srgbClr val="000000"/>
                  </a:solidFill>
                  <a:effectLst/>
                  <a:latin typeface="Arial" panose="020B0604020202020204" pitchFamily="34" charset="0"/>
                  <a:ea typeface="Arial" panose="020B0604020202020204" pitchFamily="34" charset="0"/>
                </a:rPr>
                <a:t>quantity</a:t>
              </a:r>
              <a:endParaRPr lang="en-IN" sz="1100" dirty="0">
                <a:effectLst/>
                <a:latin typeface="Arial" panose="020B0604020202020204" pitchFamily="34" charset="0"/>
                <a:ea typeface="Arial" panose="020B0604020202020204" pitchFamily="34" charset="0"/>
              </a:endParaRPr>
            </a:p>
            <a:p>
              <a:pPr>
                <a:lnSpc>
                  <a:spcPct val="115000"/>
                </a:lnSpc>
                <a:spcAft>
                  <a:spcPts val="0"/>
                </a:spcAft>
              </a:pPr>
              <a:r>
                <a:rPr lang="en-IN" sz="1400" dirty="0">
                  <a:solidFill>
                    <a:srgbClr val="000000"/>
                  </a:solidFill>
                  <a:effectLst/>
                  <a:latin typeface="Arial" panose="020B0604020202020204" pitchFamily="34" charset="0"/>
                  <a:ea typeface="Arial" panose="020B0604020202020204" pitchFamily="34" charset="0"/>
                </a:rPr>
                <a:t>total</a:t>
              </a:r>
              <a:endParaRPr lang="en-IN" sz="1100" dirty="0">
                <a:effectLst/>
                <a:latin typeface="Arial" panose="020B0604020202020204" pitchFamily="34" charset="0"/>
                <a:ea typeface="Arial" panose="020B0604020202020204" pitchFamily="34" charset="0"/>
              </a:endParaRPr>
            </a:p>
            <a:p>
              <a:pPr>
                <a:lnSpc>
                  <a:spcPct val="115000"/>
                </a:lnSpc>
                <a:spcAft>
                  <a:spcPts val="0"/>
                </a:spcAft>
              </a:pPr>
              <a:r>
                <a:rPr lang="en-IN" sz="1400" dirty="0" err="1">
                  <a:solidFill>
                    <a:srgbClr val="000000"/>
                  </a:solidFill>
                  <a:effectLst/>
                  <a:latin typeface="Arial" panose="020B0604020202020204" pitchFamily="34" charset="0"/>
                  <a:ea typeface="Arial" panose="020B0604020202020204" pitchFamily="34" charset="0"/>
                </a:rPr>
                <a:t>payment_type</a:t>
              </a:r>
              <a:endParaRPr lang="en-IN" sz="1100" dirty="0">
                <a:effectLst/>
                <a:latin typeface="Arial" panose="020B0604020202020204" pitchFamily="34" charset="0"/>
                <a:ea typeface="Arial" panose="020B0604020202020204" pitchFamily="34" charset="0"/>
              </a:endParaRPr>
            </a:p>
          </p:txBody>
        </p:sp>
        <p:sp>
          <p:nvSpPr>
            <p:cNvPr id="5" name="Text Box 3"/>
            <p:cNvSpPr txBox="1"/>
            <p:nvPr/>
          </p:nvSpPr>
          <p:spPr>
            <a:xfrm>
              <a:off x="5902900" y="896375"/>
              <a:ext cx="2672670" cy="1000631"/>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a:lnSpc>
                  <a:spcPct val="115000"/>
                </a:lnSpc>
                <a:spcAft>
                  <a:spcPts val="0"/>
                </a:spcAft>
              </a:pPr>
              <a:r>
                <a:rPr lang="en-IN" sz="1400" b="1" u="sng" dirty="0" err="1">
                  <a:solidFill>
                    <a:srgbClr val="000000"/>
                  </a:solidFill>
                  <a:effectLst/>
                  <a:latin typeface="Arial" panose="020B0604020202020204" pitchFamily="34" charset="0"/>
                  <a:ea typeface="Arial" panose="020B0604020202020204" pitchFamily="34" charset="0"/>
                </a:rPr>
                <a:t>sensor_storage_temperature</a:t>
              </a:r>
              <a:endParaRPr lang="en-IN" sz="1100" dirty="0">
                <a:effectLst/>
                <a:latin typeface="Arial" panose="020B0604020202020204" pitchFamily="34" charset="0"/>
                <a:ea typeface="Arial" panose="020B0604020202020204" pitchFamily="34" charset="0"/>
              </a:endParaRPr>
            </a:p>
            <a:p>
              <a:pPr>
                <a:lnSpc>
                  <a:spcPct val="115000"/>
                </a:lnSpc>
                <a:spcAft>
                  <a:spcPts val="0"/>
                </a:spcAft>
              </a:pPr>
              <a:r>
                <a:rPr lang="en-IN" sz="1400" dirty="0">
                  <a:solidFill>
                    <a:srgbClr val="000000"/>
                  </a:solidFill>
                  <a:effectLst/>
                  <a:latin typeface="Arial" panose="020B0604020202020204" pitchFamily="34" charset="0"/>
                  <a:ea typeface="Arial" panose="020B0604020202020204" pitchFamily="34" charset="0"/>
                </a:rPr>
                <a:t>id</a:t>
              </a:r>
              <a:endParaRPr lang="en-IN" sz="1100" dirty="0">
                <a:effectLst/>
                <a:latin typeface="Arial" panose="020B0604020202020204" pitchFamily="34" charset="0"/>
                <a:ea typeface="Arial" panose="020B0604020202020204" pitchFamily="34" charset="0"/>
              </a:endParaRPr>
            </a:p>
            <a:p>
              <a:pPr>
                <a:lnSpc>
                  <a:spcPct val="115000"/>
                </a:lnSpc>
                <a:spcAft>
                  <a:spcPts val="0"/>
                </a:spcAft>
              </a:pPr>
              <a:r>
                <a:rPr lang="en-IN" sz="1400" dirty="0">
                  <a:solidFill>
                    <a:srgbClr val="000000"/>
                  </a:solidFill>
                  <a:effectLst/>
                  <a:latin typeface="Arial" panose="020B0604020202020204" pitchFamily="34" charset="0"/>
                  <a:ea typeface="Arial" panose="020B0604020202020204" pitchFamily="34" charset="0"/>
                </a:rPr>
                <a:t>timestamp</a:t>
              </a:r>
              <a:endParaRPr lang="en-IN" sz="1100" dirty="0">
                <a:effectLst/>
                <a:latin typeface="Arial" panose="020B0604020202020204" pitchFamily="34" charset="0"/>
                <a:ea typeface="Arial" panose="020B0604020202020204" pitchFamily="34" charset="0"/>
              </a:endParaRPr>
            </a:p>
            <a:p>
              <a:pPr>
                <a:lnSpc>
                  <a:spcPct val="115000"/>
                </a:lnSpc>
                <a:spcAft>
                  <a:spcPts val="0"/>
                </a:spcAft>
              </a:pPr>
              <a:r>
                <a:rPr lang="en-IN" sz="1400" dirty="0">
                  <a:solidFill>
                    <a:srgbClr val="000000"/>
                  </a:solidFill>
                  <a:effectLst/>
                  <a:latin typeface="Arial" panose="020B0604020202020204" pitchFamily="34" charset="0"/>
                  <a:ea typeface="Arial" panose="020B0604020202020204" pitchFamily="34" charset="0"/>
                </a:rPr>
                <a:t>temperature</a:t>
              </a:r>
              <a:endParaRPr lang="en-IN" sz="1100" dirty="0">
                <a:effectLst/>
                <a:latin typeface="Arial" panose="020B0604020202020204" pitchFamily="34" charset="0"/>
                <a:ea typeface="Arial" panose="020B0604020202020204" pitchFamily="34" charset="0"/>
              </a:endParaRPr>
            </a:p>
          </p:txBody>
        </p:sp>
        <p:sp>
          <p:nvSpPr>
            <p:cNvPr id="6" name="Text Box 4"/>
            <p:cNvSpPr txBox="1"/>
            <p:nvPr/>
          </p:nvSpPr>
          <p:spPr>
            <a:xfrm>
              <a:off x="766200" y="896375"/>
              <a:ext cx="2010195" cy="1203154"/>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a:lnSpc>
                  <a:spcPct val="115000"/>
                </a:lnSpc>
                <a:spcAft>
                  <a:spcPts val="0"/>
                </a:spcAft>
              </a:pPr>
              <a:r>
                <a:rPr lang="en-IN" sz="1400" b="1" dirty="0" err="1">
                  <a:solidFill>
                    <a:srgbClr val="000000"/>
                  </a:solidFill>
                  <a:effectLst/>
                  <a:latin typeface="Arial" panose="020B0604020202020204" pitchFamily="34" charset="0"/>
                  <a:ea typeface="Arial" panose="020B0604020202020204" pitchFamily="34" charset="0"/>
                </a:rPr>
                <a:t>sensor_stock_levels</a:t>
              </a:r>
              <a:endParaRPr lang="en-IN" sz="1100" dirty="0">
                <a:effectLst/>
                <a:latin typeface="Arial" panose="020B0604020202020204" pitchFamily="34" charset="0"/>
                <a:ea typeface="Arial" panose="020B0604020202020204" pitchFamily="34" charset="0"/>
              </a:endParaRPr>
            </a:p>
            <a:p>
              <a:pPr>
                <a:lnSpc>
                  <a:spcPct val="115000"/>
                </a:lnSpc>
                <a:spcAft>
                  <a:spcPts val="0"/>
                </a:spcAft>
              </a:pPr>
              <a:r>
                <a:rPr lang="en-IN" sz="1400" dirty="0">
                  <a:solidFill>
                    <a:srgbClr val="000000"/>
                  </a:solidFill>
                  <a:effectLst/>
                  <a:latin typeface="Arial" panose="020B0604020202020204" pitchFamily="34" charset="0"/>
                  <a:ea typeface="Arial" panose="020B0604020202020204" pitchFamily="34" charset="0"/>
                </a:rPr>
                <a:t>id</a:t>
              </a:r>
              <a:endParaRPr lang="en-IN" sz="1100" dirty="0">
                <a:effectLst/>
                <a:latin typeface="Arial" panose="020B0604020202020204" pitchFamily="34" charset="0"/>
                <a:ea typeface="Arial" panose="020B0604020202020204" pitchFamily="34" charset="0"/>
              </a:endParaRPr>
            </a:p>
            <a:p>
              <a:pPr>
                <a:lnSpc>
                  <a:spcPct val="115000"/>
                </a:lnSpc>
                <a:spcAft>
                  <a:spcPts val="0"/>
                </a:spcAft>
              </a:pPr>
              <a:r>
                <a:rPr lang="en-IN" sz="1400" dirty="0">
                  <a:solidFill>
                    <a:srgbClr val="000000"/>
                  </a:solidFill>
                  <a:effectLst/>
                  <a:latin typeface="Arial" panose="020B0604020202020204" pitchFamily="34" charset="0"/>
                  <a:ea typeface="Arial" panose="020B0604020202020204" pitchFamily="34" charset="0"/>
                </a:rPr>
                <a:t>timestamp</a:t>
              </a:r>
              <a:endParaRPr lang="en-IN" sz="1100" dirty="0">
                <a:effectLst/>
                <a:latin typeface="Arial" panose="020B0604020202020204" pitchFamily="34" charset="0"/>
                <a:ea typeface="Arial" panose="020B0604020202020204" pitchFamily="34" charset="0"/>
              </a:endParaRPr>
            </a:p>
            <a:p>
              <a:pPr>
                <a:lnSpc>
                  <a:spcPct val="115000"/>
                </a:lnSpc>
                <a:spcAft>
                  <a:spcPts val="0"/>
                </a:spcAft>
              </a:pPr>
              <a:r>
                <a:rPr lang="en-IN" sz="1400" dirty="0" err="1">
                  <a:solidFill>
                    <a:srgbClr val="000000"/>
                  </a:solidFill>
                  <a:effectLst/>
                  <a:latin typeface="Arial" panose="020B0604020202020204" pitchFamily="34" charset="0"/>
                  <a:ea typeface="Arial" panose="020B0604020202020204" pitchFamily="34" charset="0"/>
                </a:rPr>
                <a:t>product_id</a:t>
              </a:r>
              <a:endParaRPr lang="en-IN" sz="1100" dirty="0">
                <a:effectLst/>
                <a:latin typeface="Arial" panose="020B0604020202020204" pitchFamily="34" charset="0"/>
                <a:ea typeface="Arial" panose="020B0604020202020204" pitchFamily="34" charset="0"/>
              </a:endParaRPr>
            </a:p>
            <a:p>
              <a:pPr>
                <a:lnSpc>
                  <a:spcPct val="115000"/>
                </a:lnSpc>
                <a:spcAft>
                  <a:spcPts val="0"/>
                </a:spcAft>
              </a:pPr>
              <a:r>
                <a:rPr lang="en-IN" sz="1400" dirty="0" err="1">
                  <a:solidFill>
                    <a:srgbClr val="000000"/>
                  </a:solidFill>
                  <a:effectLst/>
                  <a:latin typeface="Arial" panose="020B0604020202020204" pitchFamily="34" charset="0"/>
                  <a:ea typeface="Arial" panose="020B0604020202020204" pitchFamily="34" charset="0"/>
                </a:rPr>
                <a:t>estimated_stock_pct</a:t>
              </a:r>
              <a:endParaRPr lang="en-IN" sz="1100" dirty="0">
                <a:effectLst/>
                <a:latin typeface="Arial" panose="020B0604020202020204" pitchFamily="34" charset="0"/>
                <a:ea typeface="Arial" panose="020B0604020202020204" pitchFamily="34" charset="0"/>
              </a:endParaRPr>
            </a:p>
          </p:txBody>
        </p:sp>
        <p:cxnSp>
          <p:nvCxnSpPr>
            <p:cNvPr id="7" name="Straight Arrow Connector 6"/>
            <p:cNvCxnSpPr/>
            <p:nvPr/>
          </p:nvCxnSpPr>
          <p:spPr>
            <a:xfrm>
              <a:off x="1821625" y="1753550"/>
              <a:ext cx="1470900" cy="0"/>
            </a:xfrm>
            <a:prstGeom prst="straightConnector1">
              <a:avLst/>
            </a:prstGeom>
            <a:noFill/>
            <a:ln w="9525" cap="flat" cmpd="sng">
              <a:solidFill>
                <a:srgbClr val="000000"/>
              </a:solidFill>
              <a:prstDash val="solid"/>
              <a:round/>
              <a:headEnd type="none" w="med" len="med"/>
              <a:tailEnd type="triangle" w="med" len="med"/>
            </a:ln>
          </p:spPr>
        </p:cxnSp>
        <p:cxnSp>
          <p:nvCxnSpPr>
            <p:cNvPr id="8" name="Straight Arrow Connector 7"/>
            <p:cNvCxnSpPr/>
            <p:nvPr/>
          </p:nvCxnSpPr>
          <p:spPr>
            <a:xfrm>
              <a:off x="1792400" y="1549000"/>
              <a:ext cx="1480500" cy="0"/>
            </a:xfrm>
            <a:prstGeom prst="straightConnector1">
              <a:avLst/>
            </a:prstGeom>
            <a:noFill/>
            <a:ln w="9525" cap="flat" cmpd="sng">
              <a:solidFill>
                <a:srgbClr val="000000"/>
              </a:solidFill>
              <a:prstDash val="solid"/>
              <a:round/>
              <a:headEnd type="none" w="med" len="med"/>
              <a:tailEnd type="triangle" w="med" len="med"/>
            </a:ln>
          </p:spPr>
        </p:cxnSp>
        <p:cxnSp>
          <p:nvCxnSpPr>
            <p:cNvPr id="9" name="Straight Arrow Connector 8"/>
            <p:cNvCxnSpPr/>
            <p:nvPr/>
          </p:nvCxnSpPr>
          <p:spPr>
            <a:xfrm rot="10800000">
              <a:off x="4451575" y="1523825"/>
              <a:ext cx="1353900" cy="7200"/>
            </a:xfrm>
            <a:prstGeom prst="straightConnector1">
              <a:avLst/>
            </a:prstGeom>
            <a:noFill/>
            <a:ln w="9525" cap="flat" cmpd="sng">
              <a:solidFill>
                <a:srgbClr val="000000"/>
              </a:solidFill>
              <a:prstDash val="solid"/>
              <a:round/>
              <a:headEnd type="none" w="med" len="med"/>
              <a:tailEnd type="triangle" w="med" len="med"/>
            </a:ln>
          </p:spPr>
        </p:cxnSp>
      </p:grpSp>
      <p:sp>
        <p:nvSpPr>
          <p:cNvPr id="11" name="Rectangle 10"/>
          <p:cNvSpPr/>
          <p:nvPr/>
        </p:nvSpPr>
        <p:spPr>
          <a:xfrm>
            <a:off x="121795" y="5215418"/>
            <a:ext cx="11913703" cy="1277273"/>
          </a:xfrm>
          <a:prstGeom prst="rect">
            <a:avLst/>
          </a:prstGeom>
        </p:spPr>
        <p:txBody>
          <a:bodyPr wrap="square">
            <a:spAutoFit/>
          </a:bodyPr>
          <a:lstStyle/>
          <a:p>
            <a:pPr lvl="0" eaLnBrk="0" fontAlgn="base" hangingPunct="0">
              <a:spcBef>
                <a:spcPct val="0"/>
              </a:spcBef>
              <a:spcAft>
                <a:spcPct val="0"/>
              </a:spcAft>
            </a:pPr>
            <a:r>
              <a:rPr kumimoji="0" lang="en-US" sz="1100" b="0" i="0" u="none" strike="noStrike" cap="none" normalizeH="0" baseline="0" dirty="0" smtClean="0">
                <a:ln>
                  <a:noFill/>
                </a:ln>
                <a:solidFill>
                  <a:schemeClr val="tx1"/>
                </a:solidFill>
                <a:effectLst/>
                <a:latin typeface="Arial" panose="020B0604020202020204" pitchFamily="34" charset="0"/>
                <a:ea typeface="Arial" panose="020B0604020202020204" pitchFamily="34" charset="0"/>
              </a:rPr>
              <a:t>This data model diagram shows:</a:t>
            </a:r>
            <a:endParaRPr kumimoji="0" lang="en-US" sz="1100" b="0" i="0" u="none" strike="noStrike" cap="none" normalizeH="0" baseline="0" dirty="0" smtClean="0">
              <a:ln>
                <a:noFill/>
              </a:ln>
              <a:solidFill>
                <a:schemeClr val="tx1"/>
              </a:solidFill>
              <a:effectLst/>
              <a:latin typeface="Arial" panose="020B0604020202020204" pitchFamily="34" charset="0"/>
            </a:endParaRPr>
          </a:p>
          <a:p>
            <a:pPr lvl="0" eaLnBrk="0" fontAlgn="base" hangingPunct="0">
              <a:spcBef>
                <a:spcPct val="0"/>
              </a:spcBef>
              <a:spcAft>
                <a:spcPct val="0"/>
              </a:spcAft>
              <a:buFontTx/>
              <a:buChar char="•"/>
            </a:pPr>
            <a:r>
              <a:rPr kumimoji="0" lang="en-US" sz="1100" b="0" i="0" u="none" strike="noStrike" cap="none" normalizeH="0" baseline="0" dirty="0" smtClean="0">
                <a:ln>
                  <a:noFill/>
                </a:ln>
                <a:solidFill>
                  <a:schemeClr val="tx1"/>
                </a:solidFill>
                <a:effectLst/>
                <a:latin typeface="Arial" panose="020B0604020202020204" pitchFamily="34" charset="0"/>
                <a:ea typeface="Arial" panose="020B0604020202020204" pitchFamily="34" charset="0"/>
              </a:rPr>
              <a:t>3 tables:</a:t>
            </a:r>
            <a:endParaRPr kumimoji="0" lang="en-US" sz="1100" b="0" i="0" u="none" strike="noStrike" cap="none" normalizeH="0" baseline="0" dirty="0" smtClean="0">
              <a:ln>
                <a:noFill/>
              </a:ln>
              <a:solidFill>
                <a:schemeClr val="tx1"/>
              </a:solidFill>
              <a:effectLst/>
              <a:latin typeface="Arial" panose="020B0604020202020204" pitchFamily="34" charset="0"/>
            </a:endParaRPr>
          </a:p>
          <a:p>
            <a:pPr lvl="1" eaLnBrk="0" fontAlgn="base" hangingPunct="0">
              <a:spcBef>
                <a:spcPct val="0"/>
              </a:spcBef>
              <a:spcAft>
                <a:spcPct val="0"/>
              </a:spcAft>
              <a:buFontTx/>
              <a:buChar char="●"/>
            </a:pPr>
            <a:r>
              <a:rPr kumimoji="0" lang="en-US" sz="1100" b="0" i="0" u="none" strike="noStrike" cap="none" normalizeH="0" baseline="0" dirty="0" smtClean="0">
                <a:ln>
                  <a:noFill/>
                </a:ln>
                <a:solidFill>
                  <a:schemeClr val="tx1"/>
                </a:solidFill>
                <a:effectLst/>
                <a:latin typeface="Arial" panose="020B0604020202020204" pitchFamily="34" charset="0"/>
                <a:ea typeface="Arial" panose="020B0604020202020204" pitchFamily="34" charset="0"/>
              </a:rPr>
              <a:t>sales = sales data</a:t>
            </a:r>
            <a:endParaRPr kumimoji="0" lang="en-US" sz="1100" b="0" i="0" u="none" strike="noStrike" cap="none" normalizeH="0" baseline="0" dirty="0" smtClean="0">
              <a:ln>
                <a:noFill/>
              </a:ln>
              <a:solidFill>
                <a:schemeClr val="tx1"/>
              </a:solidFill>
              <a:effectLst/>
              <a:latin typeface="Arial" panose="020B0604020202020204" pitchFamily="34" charset="0"/>
            </a:endParaRPr>
          </a:p>
          <a:p>
            <a:pPr lvl="1" eaLnBrk="0" fontAlgn="base" hangingPunct="0">
              <a:spcBef>
                <a:spcPct val="0"/>
              </a:spcBef>
              <a:spcAft>
                <a:spcPct val="0"/>
              </a:spcAft>
              <a:buFontTx/>
              <a:buChar char="●"/>
            </a:pPr>
            <a:r>
              <a:rPr kumimoji="0" lang="en-US" sz="1100" b="0" i="0" u="none" strike="noStrike" cap="none" normalizeH="0" baseline="0" dirty="0" err="1" smtClean="0">
                <a:ln>
                  <a:noFill/>
                </a:ln>
                <a:solidFill>
                  <a:schemeClr val="tx1"/>
                </a:solidFill>
                <a:effectLst/>
                <a:latin typeface="Arial" panose="020B0604020202020204" pitchFamily="34" charset="0"/>
                <a:ea typeface="Arial" panose="020B0604020202020204" pitchFamily="34" charset="0"/>
              </a:rPr>
              <a:t>sensor_storage_temperature</a:t>
            </a:r>
            <a:r>
              <a:rPr kumimoji="0" lang="en-US" sz="1100" b="0" i="0" u="none" strike="noStrike" cap="none" normalizeH="0" baseline="0" dirty="0" smtClean="0">
                <a:ln>
                  <a:noFill/>
                </a:ln>
                <a:solidFill>
                  <a:schemeClr val="tx1"/>
                </a:solidFill>
                <a:effectLst/>
                <a:latin typeface="Arial" panose="020B0604020202020204" pitchFamily="34" charset="0"/>
                <a:ea typeface="Arial" panose="020B0604020202020204" pitchFamily="34" charset="0"/>
              </a:rPr>
              <a:t> = </a:t>
            </a:r>
            <a:r>
              <a:rPr kumimoji="0" lang="en-US" sz="1100" b="0" i="0" u="none" strike="noStrike" cap="none" normalizeH="0" baseline="0" dirty="0" err="1" smtClean="0">
                <a:ln>
                  <a:noFill/>
                </a:ln>
                <a:solidFill>
                  <a:schemeClr val="tx1"/>
                </a:solidFill>
                <a:effectLst/>
                <a:latin typeface="Arial" panose="020B0604020202020204" pitchFamily="34" charset="0"/>
                <a:ea typeface="Arial" panose="020B0604020202020204" pitchFamily="34" charset="0"/>
              </a:rPr>
              <a:t>IoT</a:t>
            </a:r>
            <a:r>
              <a:rPr kumimoji="0" lang="en-US" sz="1100" b="0" i="0" u="none" strike="noStrike" cap="none" normalizeH="0" baseline="0" dirty="0" smtClean="0">
                <a:ln>
                  <a:noFill/>
                </a:ln>
                <a:solidFill>
                  <a:schemeClr val="tx1"/>
                </a:solidFill>
                <a:effectLst/>
                <a:latin typeface="Arial" panose="020B0604020202020204" pitchFamily="34" charset="0"/>
                <a:ea typeface="Arial" panose="020B0604020202020204" pitchFamily="34" charset="0"/>
              </a:rPr>
              <a:t> data from the temperature sensors in the storage facility for the products</a:t>
            </a:r>
            <a:endParaRPr kumimoji="0" lang="en-US" sz="1100" b="0" i="0" u="none" strike="noStrike" cap="none" normalizeH="0" baseline="0" dirty="0" smtClean="0">
              <a:ln>
                <a:noFill/>
              </a:ln>
              <a:solidFill>
                <a:schemeClr val="tx1"/>
              </a:solidFill>
              <a:effectLst/>
              <a:latin typeface="Arial" panose="020B0604020202020204" pitchFamily="34" charset="0"/>
            </a:endParaRPr>
          </a:p>
          <a:p>
            <a:pPr lvl="1" eaLnBrk="0" fontAlgn="base" hangingPunct="0">
              <a:spcBef>
                <a:spcPct val="0"/>
              </a:spcBef>
              <a:spcAft>
                <a:spcPct val="0"/>
              </a:spcAft>
              <a:buFontTx/>
              <a:buChar char="●"/>
            </a:pPr>
            <a:r>
              <a:rPr kumimoji="0" lang="en-US" sz="1100" b="0" i="0" u="none" strike="noStrike" cap="none" normalizeH="0" baseline="0" dirty="0" err="1" smtClean="0">
                <a:ln>
                  <a:noFill/>
                </a:ln>
                <a:solidFill>
                  <a:schemeClr val="tx1"/>
                </a:solidFill>
                <a:effectLst/>
                <a:latin typeface="Arial" panose="020B0604020202020204" pitchFamily="34" charset="0"/>
                <a:ea typeface="Arial" panose="020B0604020202020204" pitchFamily="34" charset="0"/>
              </a:rPr>
              <a:t>sensor_stock_levels</a:t>
            </a:r>
            <a:r>
              <a:rPr kumimoji="0" lang="en-US" sz="1100" b="0" i="0" u="none" strike="noStrike" cap="none" normalizeH="0" baseline="0" dirty="0" smtClean="0">
                <a:ln>
                  <a:noFill/>
                </a:ln>
                <a:solidFill>
                  <a:schemeClr val="tx1"/>
                </a:solidFill>
                <a:effectLst/>
                <a:latin typeface="Arial" panose="020B0604020202020204" pitchFamily="34" charset="0"/>
                <a:ea typeface="Arial" panose="020B0604020202020204" pitchFamily="34" charset="0"/>
              </a:rPr>
              <a:t> = estimated stock levels of products based on </a:t>
            </a:r>
            <a:r>
              <a:rPr kumimoji="0" lang="en-US" sz="1100" b="0" i="0" u="none" strike="noStrike" cap="none" normalizeH="0" baseline="0" dirty="0" err="1" smtClean="0">
                <a:ln>
                  <a:noFill/>
                </a:ln>
                <a:solidFill>
                  <a:schemeClr val="tx1"/>
                </a:solidFill>
                <a:effectLst/>
                <a:latin typeface="Arial" panose="020B0604020202020204" pitchFamily="34" charset="0"/>
                <a:ea typeface="Arial" panose="020B0604020202020204" pitchFamily="34" charset="0"/>
              </a:rPr>
              <a:t>IoT</a:t>
            </a:r>
            <a:r>
              <a:rPr kumimoji="0" lang="en-US" sz="1100" b="0" i="0" u="none" strike="noStrike" cap="none" normalizeH="0" baseline="0" dirty="0" smtClean="0">
                <a:ln>
                  <a:noFill/>
                </a:ln>
                <a:solidFill>
                  <a:schemeClr val="tx1"/>
                </a:solidFill>
                <a:effectLst/>
                <a:latin typeface="Arial" panose="020B0604020202020204" pitchFamily="34" charset="0"/>
                <a:ea typeface="Arial" panose="020B0604020202020204" pitchFamily="34" charset="0"/>
              </a:rPr>
              <a:t> sensors</a:t>
            </a:r>
            <a:endParaRPr kumimoji="0" lang="en-US" sz="1100" b="0" i="0" u="none" strike="noStrike" cap="none" normalizeH="0" baseline="0" dirty="0" smtClean="0">
              <a:ln>
                <a:noFill/>
              </a:ln>
              <a:solidFill>
                <a:schemeClr val="tx1"/>
              </a:solidFill>
              <a:effectLst/>
              <a:latin typeface="Arial" panose="020B0604020202020204" pitchFamily="34" charset="0"/>
            </a:endParaRPr>
          </a:p>
          <a:p>
            <a:pPr lvl="0" eaLnBrk="0" fontAlgn="base" hangingPunct="0">
              <a:spcBef>
                <a:spcPct val="0"/>
              </a:spcBef>
              <a:spcAft>
                <a:spcPct val="0"/>
              </a:spcAft>
              <a:buFontTx/>
              <a:buChar char="•"/>
            </a:pPr>
            <a:r>
              <a:rPr kumimoji="0" lang="en-US" sz="1100" b="0" i="0" u="none" strike="noStrike" cap="none" normalizeH="0" baseline="0" dirty="0" smtClean="0">
                <a:ln>
                  <a:noFill/>
                </a:ln>
                <a:solidFill>
                  <a:schemeClr val="tx1"/>
                </a:solidFill>
                <a:effectLst/>
                <a:latin typeface="Arial" panose="020B0604020202020204" pitchFamily="34" charset="0"/>
                <a:ea typeface="Arial" panose="020B0604020202020204" pitchFamily="34" charset="0"/>
              </a:rPr>
              <a:t>Relations between tables</a:t>
            </a:r>
            <a:endParaRPr kumimoji="0" lang="en-US" sz="1100" b="0" i="0" u="none" strike="noStrike" cap="none" normalizeH="0" baseline="0" dirty="0" smtClean="0">
              <a:ln>
                <a:noFill/>
              </a:ln>
              <a:solidFill>
                <a:schemeClr val="tx1"/>
              </a:solidFill>
              <a:effectLst/>
              <a:latin typeface="Arial" panose="020B0604020202020204" pitchFamily="34" charset="0"/>
            </a:endParaRPr>
          </a:p>
          <a:p>
            <a:pPr lvl="1" eaLnBrk="0" fontAlgn="base" hangingPunct="0">
              <a:spcBef>
                <a:spcPct val="0"/>
              </a:spcBef>
              <a:spcAft>
                <a:spcPct val="0"/>
              </a:spcAft>
              <a:buFontTx/>
              <a:buChar char="●"/>
            </a:pPr>
            <a:r>
              <a:rPr kumimoji="0" lang="en-US" sz="1100" b="0" i="0" u="none" strike="noStrike" cap="none" normalizeH="0" baseline="0" dirty="0" smtClean="0">
                <a:ln>
                  <a:noFill/>
                </a:ln>
                <a:solidFill>
                  <a:schemeClr val="tx1"/>
                </a:solidFill>
                <a:effectLst/>
                <a:latin typeface="Arial" panose="020B0604020202020204" pitchFamily="34" charset="0"/>
                <a:ea typeface="Arial" panose="020B0604020202020204" pitchFamily="34" charset="0"/>
              </a:rPr>
              <a:t>These are shown by the arrows. Make note of the columns that connect the start and end of the arrows, this indicates how you can merge the tables using these linked columns. </a:t>
            </a:r>
            <a:endParaRPr lang="en-US" dirty="0">
              <a:latin typeface="Arial" panose="020B0604020202020204" pitchFamily="34" charset="0"/>
            </a:endParaRPr>
          </a:p>
        </p:txBody>
      </p:sp>
    </p:spTree>
    <p:extLst>
      <p:ext uri="{BB962C8B-B14F-4D97-AF65-F5344CB8AC3E}">
        <p14:creationId xmlns:p14="http://schemas.microsoft.com/office/powerpoint/2010/main" val="2004293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45290" y="0"/>
            <a:ext cx="9505950" cy="2686050"/>
          </a:xfrm>
          <a:prstGeom prst="rect">
            <a:avLst/>
          </a:prstGeom>
        </p:spPr>
      </p:pic>
      <p:pic>
        <p:nvPicPr>
          <p:cNvPr id="8" name="Picture 7"/>
          <p:cNvPicPr>
            <a:picLocks noChangeAspect="1"/>
          </p:cNvPicPr>
          <p:nvPr/>
        </p:nvPicPr>
        <p:blipFill>
          <a:blip r:embed="rId3"/>
          <a:stretch>
            <a:fillRect/>
          </a:stretch>
        </p:blipFill>
        <p:spPr>
          <a:xfrm>
            <a:off x="145290" y="2833352"/>
            <a:ext cx="10408462" cy="3876541"/>
          </a:xfrm>
          <a:prstGeom prst="rect">
            <a:avLst/>
          </a:prstGeom>
        </p:spPr>
      </p:pic>
    </p:spTree>
    <p:extLst>
      <p:ext uri="{BB962C8B-B14F-4D97-AF65-F5344CB8AC3E}">
        <p14:creationId xmlns:p14="http://schemas.microsoft.com/office/powerpoint/2010/main" val="19440667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97</Words>
  <Application>Microsoft Office PowerPoint</Application>
  <PresentationFormat>Widescreen</PresentationFormat>
  <Paragraphs>27</Paragraphs>
  <Slides>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2</cp:revision>
  <dcterms:created xsi:type="dcterms:W3CDTF">2023-12-24T12:57:13Z</dcterms:created>
  <dcterms:modified xsi:type="dcterms:W3CDTF">2023-12-24T13:01:00Z</dcterms:modified>
</cp:coreProperties>
</file>