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9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94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A438-40E0-7D4C-82FA-32030B943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B7F33-2242-B548-9293-D93D4BE43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DE42-9D97-3242-9734-49E9D248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2AD7-9A55-624B-85E6-34E35ADF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B1A8-0784-2644-AAE8-0265E95C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950744-D53A-9943-AF94-CF2514629496}"/>
              </a:ext>
            </a:extLst>
          </p:cNvPr>
          <p:cNvCxnSpPr/>
          <p:nvPr userDrawn="1"/>
        </p:nvCxnSpPr>
        <p:spPr>
          <a:xfrm>
            <a:off x="1371600" y="3611880"/>
            <a:ext cx="9448800" cy="0"/>
          </a:xfrm>
          <a:prstGeom prst="line">
            <a:avLst/>
          </a:prstGeom>
          <a:ln w="38100">
            <a:solidFill>
              <a:srgbClr val="A74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7B03-E08A-684E-8103-0D07243F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15588-0A6E-AD4D-9341-E50300121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6FA25-0A81-6F49-B59C-B4212642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785F-DCBB-AD4F-9BCB-E02D8674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2BF0-91BE-4649-8415-96606D00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1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CC8D8-C051-B645-8813-D9907FE65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A719D-C242-DB4F-AA70-5FD9846B7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5B6A-54AD-754A-BCC5-61F909D9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66A9-9714-264C-AFAD-102BC66B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F208-30D9-C348-87E9-B5C9AF9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4607-AF12-8E4E-A3FE-53520135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Garamond" panose="02020404030301010803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85E4-3326-AD47-B3C4-5EC44B47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929"/>
            <a:ext cx="10515600" cy="4351338"/>
          </a:xfrm>
        </p:spPr>
        <p:txBody>
          <a:bodyPr/>
          <a:lstStyle>
            <a:lvl1pPr>
              <a:spcAft>
                <a:spcPts val="600"/>
              </a:spcAft>
              <a:defRPr>
                <a:latin typeface="Garamond" panose="02020404030301010803" pitchFamily="18" charset="0"/>
              </a:defRPr>
            </a:lvl1pPr>
            <a:lvl2pPr>
              <a:spcAft>
                <a:spcPts val="600"/>
              </a:spcAft>
              <a:defRPr>
                <a:latin typeface="Garamond" panose="02020404030301010803" pitchFamily="18" charset="0"/>
              </a:defRPr>
            </a:lvl2pPr>
            <a:lvl3pPr>
              <a:spcAft>
                <a:spcPts val="600"/>
              </a:spcAft>
              <a:defRPr>
                <a:latin typeface="Garamond" panose="02020404030301010803" pitchFamily="18" charset="0"/>
              </a:defRPr>
            </a:lvl3pPr>
            <a:lvl4pPr>
              <a:spcAft>
                <a:spcPts val="600"/>
              </a:spcAft>
              <a:defRPr>
                <a:latin typeface="Garamond" panose="02020404030301010803" pitchFamily="18" charset="0"/>
              </a:defRPr>
            </a:lvl4pPr>
            <a:lvl5pPr>
              <a:spcAft>
                <a:spcPts val="600"/>
              </a:spcAft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93B2-755E-9D4D-A35E-FA514DA9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9682-B622-3646-932C-C207C482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EBA9D-7A04-9643-85A3-FEA42F82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4A342-32A3-7245-9322-AB74087C8C2A}"/>
              </a:ext>
            </a:extLst>
          </p:cNvPr>
          <p:cNvCxnSpPr/>
          <p:nvPr userDrawn="1"/>
        </p:nvCxnSpPr>
        <p:spPr>
          <a:xfrm>
            <a:off x="1371600" y="1840230"/>
            <a:ext cx="9448800" cy="0"/>
          </a:xfrm>
          <a:prstGeom prst="line">
            <a:avLst/>
          </a:prstGeom>
          <a:ln w="38100">
            <a:solidFill>
              <a:srgbClr val="A74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F45C-931F-7341-B336-118584B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FFD7-5C1F-5647-B942-02BBDC20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EBE5-506F-5940-ADC3-DDC9477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E20F-6046-DD4D-9950-EC5D80F7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6502-A135-4247-9726-F655709C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5C08-900B-8649-82B0-A7F71C40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B95A-762B-2142-BB72-3012B22D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E622F-1BE2-C84D-9471-A09AC33C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25959-97D6-4445-9CDD-C201870F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7F3C8-872D-0949-8735-25815A68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E1FD-A350-C64D-88FA-6A041485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6B23-E064-BC4F-8112-51A84A8E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DF9E-016D-D949-8EBD-229F58A84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51CFE-DB53-D247-B88B-05C6FBC8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CF329-D61B-7B4D-9C4F-015CE1425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1B41D-6CB7-3844-AFBA-8261991B1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D2D24-848E-4846-B44E-8C860D3A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796AC-A018-754E-AE44-9E9DB416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F3070-110F-2741-A29D-BDB7C769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B56E-196C-ED4A-BF19-67B2F05A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0DCBA-B6A4-F641-9DD8-037C8AE3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E4AA8-D164-9247-B5D0-7DA67694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8FE52-4C09-DA41-80BE-24BC33D3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F2F6-6AD5-E944-995B-CB4EEDE8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A7550-00F6-1D4F-9567-0ADE083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C2545-A35B-3148-9854-33374AD3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8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5B8A-224B-2240-B48E-64ED65DE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21E2-C874-4443-A481-BAB1333F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DD245-9749-5D4E-A8CF-D6883369F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B2883-D9B7-EF47-B106-518F21B5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249B-79F9-9941-A5B0-8B133988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16F8-9243-AF4D-81DD-A769FA81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7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7FA6-ABA6-7A44-8610-C894AAD4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81FBD-1137-8141-AD30-E558C99F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70F60-51D0-5C48-BD0D-F07D5CED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7B1C-553B-5149-A2FE-B40EDB9E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25767-FE6D-A748-BBD5-2A0E3D36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EAA82-9242-2649-8B0C-6D52F854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3963-4B8D-3249-8372-AAB1392A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1748E-6A1E-694C-8574-36E90D72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BA91-1BAE-8A4B-8926-9759F8667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7C74-9925-BB47-A13A-1E79B2844734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479A-61D5-0B48-BD6D-E427F6F4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8A78-D2E3-1D43-B1BC-5365A05B3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FEC3-B75A-9B4B-8126-4E8977E0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5312-185C-644E-9104-3CD4C5F70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version control for academics using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A6C4A-5B63-6D4C-8068-778C8A692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Forbes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B30D1-20A9-4841-A20E-0B575B5A2548}"/>
              </a:ext>
            </a:extLst>
          </p:cNvPr>
          <p:cNvSpPr txBox="1"/>
          <p:nvPr/>
        </p:nvSpPr>
        <p:spPr>
          <a:xfrm>
            <a:off x="925975" y="6120883"/>
            <a:ext cx="22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Twitter: @</a:t>
            </a:r>
            <a:r>
              <a:rPr lang="en-US" dirty="0" err="1">
                <a:latin typeface="Garamond" panose="02020404030301010803" pitchFamily="18" charset="0"/>
              </a:rPr>
              <a:t>samhforbes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2D7E558-BF56-4645-95F2-83A02CC3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21276"/>
            <a:ext cx="3048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9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838C-75CE-0F44-9B76-F8B5706B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E5CE-89A4-8840-915F-7E256977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Merge (we will come back to this)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1EEBCA5-3F29-E446-8DC6-79F26E4C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884" y="1919249"/>
            <a:ext cx="3866639" cy="5020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6B395-FCD8-FA4A-852A-29F460230D89}"/>
              </a:ext>
            </a:extLst>
          </p:cNvPr>
          <p:cNvSpPr txBox="1"/>
          <p:nvPr/>
        </p:nvSpPr>
        <p:spPr>
          <a:xfrm>
            <a:off x="10214500" y="6550223"/>
            <a:ext cx="1932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xkcd.com</a:t>
            </a:r>
            <a:r>
              <a:rPr lang="en-US" sz="1400" dirty="0"/>
              <a:t>/1597/</a:t>
            </a:r>
          </a:p>
        </p:txBody>
      </p:sp>
    </p:spTree>
    <p:extLst>
      <p:ext uri="{BB962C8B-B14F-4D97-AF65-F5344CB8AC3E}">
        <p14:creationId xmlns:p14="http://schemas.microsoft.com/office/powerpoint/2010/main" val="14236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40D9-2006-8043-8C62-3F16ED0F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3E5D-3AED-9C41-BA81-CBE3C4F6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 (or repos) are what gets edited on GitHub</a:t>
            </a:r>
          </a:p>
          <a:p>
            <a:r>
              <a:rPr lang="en-US" dirty="0"/>
              <a:t>These are just folders locally or in the cloud</a:t>
            </a:r>
          </a:p>
          <a:p>
            <a:r>
              <a:rPr lang="en-US" dirty="0"/>
              <a:t>Repos can be private or public</a:t>
            </a:r>
          </a:p>
          <a:p>
            <a:r>
              <a:rPr lang="en-US" dirty="0"/>
              <a:t>You can use a git ignore file to keep things from being pushed</a:t>
            </a:r>
          </a:p>
        </p:txBody>
      </p:sp>
    </p:spTree>
    <p:extLst>
      <p:ext uri="{BB962C8B-B14F-4D97-AF65-F5344CB8AC3E}">
        <p14:creationId xmlns:p14="http://schemas.microsoft.com/office/powerpoint/2010/main" val="91878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8F01-8BD4-DA43-A456-5DDC3092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963E-EC2A-E445-A02D-B3249138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to see what’s on the cloud</a:t>
            </a:r>
          </a:p>
          <a:p>
            <a:r>
              <a:rPr lang="en-US" dirty="0"/>
              <a:t>Checking if you are up to date</a:t>
            </a:r>
          </a:p>
          <a:p>
            <a:r>
              <a:rPr lang="en-US" dirty="0"/>
              <a:t>Always remember to fetch!</a:t>
            </a:r>
          </a:p>
        </p:txBody>
      </p:sp>
      <p:pic>
        <p:nvPicPr>
          <p:cNvPr id="5" name="Picture 4" descr="A person wearing a santa hat&#10;&#10;Description automatically generated with medium confidence">
            <a:extLst>
              <a:ext uri="{FF2B5EF4-FFF2-40B4-BE49-F238E27FC236}">
                <a16:creationId xmlns:a16="http://schemas.microsoft.com/office/drawing/2014/main" id="{E17DD9E2-E8E5-5B4B-9B54-E290FF55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20" y="2627453"/>
            <a:ext cx="5823103" cy="41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F728-5DE3-994A-B978-3F8C2D97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ECDE-6D45-0746-89D9-A985039F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your version with the cloud version</a:t>
            </a:r>
          </a:p>
          <a:p>
            <a:r>
              <a:rPr lang="en-US" dirty="0"/>
              <a:t>This ensures you are update</a:t>
            </a:r>
          </a:p>
          <a:p>
            <a:r>
              <a:rPr lang="en-US" dirty="0"/>
              <a:t>Pull (if able) before changing</a:t>
            </a:r>
          </a:p>
        </p:txBody>
      </p:sp>
      <p:pic>
        <p:nvPicPr>
          <p:cNvPr id="5" name="Picture 4" descr="A picture containing text, building, outdoor, sign&#10;&#10;Description automatically generated">
            <a:extLst>
              <a:ext uri="{FF2B5EF4-FFF2-40B4-BE49-F238E27FC236}">
                <a16:creationId xmlns:a16="http://schemas.microsoft.com/office/drawing/2014/main" id="{91622F8D-3F65-F141-ADA9-6A6CCF8F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046" y="2487930"/>
            <a:ext cx="4877754" cy="42471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39D0AF-942B-E84F-8E72-C898A4225DCE}"/>
              </a:ext>
            </a:extLst>
          </p:cNvPr>
          <p:cNvSpPr txBox="1"/>
          <p:nvPr/>
        </p:nvSpPr>
        <p:spPr>
          <a:xfrm>
            <a:off x="6096000" y="6585995"/>
            <a:ext cx="282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(Larsen, the far side Gallery)</a:t>
            </a:r>
          </a:p>
        </p:txBody>
      </p:sp>
    </p:spTree>
    <p:extLst>
      <p:ext uri="{BB962C8B-B14F-4D97-AF65-F5344CB8AC3E}">
        <p14:creationId xmlns:p14="http://schemas.microsoft.com/office/powerpoint/2010/main" val="140110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9A30-5E96-EE41-BE32-094583F5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B31C-1821-3D4C-B9DF-41C4AF5A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records changes to your local branch</a:t>
            </a:r>
          </a:p>
          <a:p>
            <a:r>
              <a:rPr lang="en-US" dirty="0"/>
              <a:t>This records your change with timestamp</a:t>
            </a:r>
          </a:p>
          <a:p>
            <a:r>
              <a:rPr lang="en-US" dirty="0"/>
              <a:t>It can also record why you changed it</a:t>
            </a:r>
          </a:p>
          <a:p>
            <a:r>
              <a:rPr lang="en-US" dirty="0"/>
              <a:t>You can tag issues or people here</a:t>
            </a:r>
          </a:p>
        </p:txBody>
      </p:sp>
      <p:pic>
        <p:nvPicPr>
          <p:cNvPr id="5" name="Picture 4" descr="Whiteboard&#10;&#10;Description automatically generated with medium confidence">
            <a:extLst>
              <a:ext uri="{FF2B5EF4-FFF2-40B4-BE49-F238E27FC236}">
                <a16:creationId xmlns:a16="http://schemas.microsoft.com/office/drawing/2014/main" id="{A69C255A-7FED-CB4C-9EB7-E3842E0E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706" y="3578371"/>
            <a:ext cx="5202778" cy="3260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5DE08-7DDD-5C47-A09B-8E1D0631CADF}"/>
              </a:ext>
            </a:extLst>
          </p:cNvPr>
          <p:cNvSpPr txBox="1"/>
          <p:nvPr/>
        </p:nvSpPr>
        <p:spPr>
          <a:xfrm>
            <a:off x="9503030" y="6550223"/>
            <a:ext cx="278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Relationshipwellbeingspecialist.nz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228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131E-BA8A-4D48-B430-7548D7A4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D746-884B-454C-968C-5CECB67A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the cloud version with your commit(s)</a:t>
            </a:r>
          </a:p>
          <a:p>
            <a:r>
              <a:rPr lang="en-US" dirty="0"/>
              <a:t>This is normally the final step</a:t>
            </a:r>
          </a:p>
          <a:p>
            <a:r>
              <a:rPr lang="en-US" dirty="0"/>
              <a:t>Commits and accompanying notes are then saved on the cloud and ready for the next user / machine to pull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8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8455-6061-FA43-944E-E6FACF08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E73FD-798C-7445-8E8B-9E5052CE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branch allows you to make changes in isolation</a:t>
            </a:r>
          </a:p>
          <a:p>
            <a:r>
              <a:rPr lang="en-US" dirty="0"/>
              <a:t>You can then merge that branch with the main one</a:t>
            </a:r>
          </a:p>
          <a:p>
            <a:r>
              <a:rPr lang="en-US" dirty="0"/>
              <a:t>This is good when working on a side project and you want to work first, and then discus keeping it with someone down the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29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6542-8849-A04C-8DA5-D616E8C0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6234B6C-39DC-764D-9E51-BBFA4A52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599" y="1953142"/>
            <a:ext cx="2590800" cy="520700"/>
          </a:xfr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E6E293-EC19-4B45-80B4-F35FDEA7E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201" y="2589098"/>
            <a:ext cx="5671595" cy="1086255"/>
          </a:xfrm>
          <a:prstGeom prst="rect">
            <a:avLst/>
          </a:prstGeom>
        </p:spPr>
      </p:pic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F056549-1622-6545-84E9-DB334383D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65" y="3759593"/>
            <a:ext cx="2206666" cy="181618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9451AF-022F-274F-87AE-E078298EA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0202" y="5660020"/>
            <a:ext cx="5704660" cy="119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C3C3-5379-3E45-9D67-43E32ACC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8575-B0F7-CE45-8D7C-BD758D9B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less informative with binary file types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CB0A88C-AB8F-DD4C-B3C2-00ADE65CC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46" y="4888054"/>
            <a:ext cx="6088708" cy="1987937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50C8DDF-B657-5645-91D7-D6A385B72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0" y="3136098"/>
            <a:ext cx="89281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9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2B28-839F-814A-B91E-8F234C76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7FA2-6797-C649-9D1B-5113894D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means binary files struggle when dealing with conflicts</a:t>
            </a:r>
          </a:p>
          <a:p>
            <a:r>
              <a:rPr lang="en-US" dirty="0"/>
              <a:t>So csv, txt, </a:t>
            </a:r>
            <a:r>
              <a:rPr lang="en-US" dirty="0" err="1"/>
              <a:t>etc</a:t>
            </a:r>
            <a:r>
              <a:rPr lang="en-US" dirty="0"/>
              <a:t> will be easier than ppt, xlsx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Likewise </a:t>
            </a:r>
            <a:r>
              <a:rPr lang="en-US" dirty="0" err="1"/>
              <a:t>tex</a:t>
            </a:r>
            <a:r>
              <a:rPr lang="en-US" dirty="0"/>
              <a:t>, md, </a:t>
            </a:r>
            <a:r>
              <a:rPr lang="en-US" dirty="0" err="1"/>
              <a:t>Rmd</a:t>
            </a:r>
            <a:r>
              <a:rPr lang="en-US" dirty="0"/>
              <a:t> will work better than docx</a:t>
            </a:r>
          </a:p>
          <a:p>
            <a:r>
              <a:rPr lang="en-US" dirty="0"/>
              <a:t>But you *can* still use whatever files you are used to</a:t>
            </a:r>
          </a:p>
        </p:txBody>
      </p:sp>
    </p:spTree>
    <p:extLst>
      <p:ext uri="{BB962C8B-B14F-4D97-AF65-F5344CB8AC3E}">
        <p14:creationId xmlns:p14="http://schemas.microsoft.com/office/powerpoint/2010/main" val="204951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FD1-FDAF-EB42-B574-DE917FAB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95CCC5-C10E-314C-9FDB-D10C9717AB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086" y="1894680"/>
            <a:ext cx="3722489" cy="496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E0D14A-BCCF-324F-BDD4-9DE80CAEAD97}"/>
              </a:ext>
            </a:extLst>
          </p:cNvPr>
          <p:cNvSpPr txBox="1">
            <a:spLocks/>
          </p:cNvSpPr>
          <p:nvPr/>
        </p:nvSpPr>
        <p:spPr>
          <a:xfrm>
            <a:off x="838200" y="2487929"/>
            <a:ext cx="6897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and foremost, back up your work!</a:t>
            </a:r>
          </a:p>
          <a:p>
            <a:r>
              <a:rPr lang="en-US" dirty="0"/>
              <a:t>Back it up in a way that means you can find it and you know which version is most recent!</a:t>
            </a:r>
          </a:p>
          <a:p>
            <a:r>
              <a:rPr lang="en-US" dirty="0"/>
              <a:t>Is Final2 more recent than </a:t>
            </a:r>
            <a:r>
              <a:rPr lang="en-US" dirty="0" err="1"/>
              <a:t>Final_NEW</a:t>
            </a:r>
            <a:r>
              <a:rPr lang="en-US" dirty="0"/>
              <a:t>?</a:t>
            </a:r>
          </a:p>
          <a:p>
            <a:r>
              <a:rPr lang="en-US" dirty="0"/>
              <a:t>This gets worse when you are collaborating</a:t>
            </a:r>
          </a:p>
        </p:txBody>
      </p:sp>
    </p:spTree>
    <p:extLst>
      <p:ext uri="{BB962C8B-B14F-4D97-AF65-F5344CB8AC3E}">
        <p14:creationId xmlns:p14="http://schemas.microsoft.com/office/powerpoint/2010/main" val="65958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821F-AB67-9A43-88C7-44456B95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427528-F327-2249-B499-22CA2E4BC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300" y="2302448"/>
            <a:ext cx="5524500" cy="35179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04FC27-B717-1146-8622-28F8CEB821F7}"/>
              </a:ext>
            </a:extLst>
          </p:cNvPr>
          <p:cNvSpPr txBox="1">
            <a:spLocks/>
          </p:cNvSpPr>
          <p:nvPr/>
        </p:nvSpPr>
        <p:spPr>
          <a:xfrm>
            <a:off x="838200" y="24879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add collaborators</a:t>
            </a:r>
          </a:p>
          <a:p>
            <a:r>
              <a:rPr lang="en-US" dirty="0"/>
              <a:t>This means they can access files</a:t>
            </a:r>
          </a:p>
          <a:p>
            <a:r>
              <a:rPr lang="en-US" dirty="0"/>
              <a:t>They can also make changes</a:t>
            </a:r>
          </a:p>
        </p:txBody>
      </p:sp>
    </p:spTree>
    <p:extLst>
      <p:ext uri="{BB962C8B-B14F-4D97-AF65-F5344CB8AC3E}">
        <p14:creationId xmlns:p14="http://schemas.microsoft.com/office/powerpoint/2010/main" val="3498364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0F1F-E5CC-2D4D-B314-2249CD77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DB22-508D-6447-9430-C5F99150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of collaborating is to fork a repository</a:t>
            </a:r>
          </a:p>
          <a:p>
            <a:r>
              <a:rPr lang="en-US" dirty="0"/>
              <a:t>You then have your own local copy, but not rights to edit the original</a:t>
            </a:r>
          </a:p>
          <a:p>
            <a:r>
              <a:rPr lang="en-US" dirty="0"/>
              <a:t>But you can submit changes with a pull request</a:t>
            </a:r>
          </a:p>
          <a:p>
            <a:r>
              <a:rPr lang="en-US" dirty="0"/>
              <a:t>This is good if you notice a bug or similar</a:t>
            </a:r>
          </a:p>
        </p:txBody>
      </p:sp>
      <p:pic>
        <p:nvPicPr>
          <p:cNvPr id="5" name="Picture 4" descr="A person and person sitting on a couch holding a sign&#10;&#10;Description automatically generated with medium confidence">
            <a:extLst>
              <a:ext uri="{FF2B5EF4-FFF2-40B4-BE49-F238E27FC236}">
                <a16:creationId xmlns:a16="http://schemas.microsoft.com/office/drawing/2014/main" id="{137BBFEE-FB6E-8842-A52A-E5BD2C24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054" y="3576577"/>
            <a:ext cx="3262690" cy="3262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4C52B2-3D0F-0C48-BB40-FEE974801F86}"/>
              </a:ext>
            </a:extLst>
          </p:cNvPr>
          <p:cNvSpPr txBox="1"/>
          <p:nvPr/>
        </p:nvSpPr>
        <p:spPr>
          <a:xfrm>
            <a:off x="10407303" y="6503927"/>
            <a:ext cx="1626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good place wiki</a:t>
            </a:r>
          </a:p>
        </p:txBody>
      </p:sp>
    </p:spTree>
    <p:extLst>
      <p:ext uri="{BB962C8B-B14F-4D97-AF65-F5344CB8AC3E}">
        <p14:creationId xmlns:p14="http://schemas.microsoft.com/office/powerpoint/2010/main" val="73434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8529-60DF-DA41-BEBB-5BFECC0F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F2D7-156B-0845-B50E-335B6E5BD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929"/>
            <a:ext cx="6002438" cy="4351338"/>
          </a:xfrm>
        </p:spPr>
        <p:txBody>
          <a:bodyPr/>
          <a:lstStyle/>
          <a:p>
            <a:r>
              <a:rPr lang="en-US" dirty="0"/>
              <a:t>The GitHub website has an issue tracker</a:t>
            </a:r>
          </a:p>
          <a:p>
            <a:r>
              <a:rPr lang="en-US" dirty="0"/>
              <a:t>You can create an issue </a:t>
            </a:r>
          </a:p>
          <a:p>
            <a:r>
              <a:rPr lang="en-US" dirty="0"/>
              <a:t>You can add </a:t>
            </a:r>
            <a:r>
              <a:rPr lang="en-US" dirty="0" err="1"/>
              <a:t>tickboxes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to track progress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CC5A034-3B70-8040-90B1-A4500AC7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38" y="2392100"/>
            <a:ext cx="5494760" cy="68684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9D6C54-8966-A640-A860-7B9903303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09" y="3318676"/>
            <a:ext cx="4765715" cy="208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1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3AE3-9074-D641-B010-593C2B1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C4681-9B39-4741-9DC7-A5D3D2EF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929"/>
            <a:ext cx="6141334" cy="4351338"/>
          </a:xfrm>
        </p:spPr>
        <p:txBody>
          <a:bodyPr/>
          <a:lstStyle/>
          <a:p>
            <a:r>
              <a:rPr lang="en-US" dirty="0"/>
              <a:t>You can customize the issue</a:t>
            </a:r>
          </a:p>
          <a:p>
            <a:r>
              <a:rPr lang="en-US" dirty="0"/>
              <a:t>Assigning someone means they can track</a:t>
            </a:r>
          </a:p>
          <a:p>
            <a:r>
              <a:rPr lang="en-US" dirty="0"/>
              <a:t>Labels allow you to see what type of issue it is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E86228-5ABC-824A-B237-1D3FA9966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047834"/>
            <a:ext cx="4191000" cy="2044700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3637584-D6A3-8840-9ADE-8F9B2BAD9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4092534"/>
            <a:ext cx="2350646" cy="27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51F6-4B96-9649-9F77-C9B44948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as a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C667-1E77-1C4B-9AE7-C69A1BB8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a GitHub Organization</a:t>
            </a:r>
          </a:p>
          <a:p>
            <a:r>
              <a:rPr lang="en-US" dirty="0"/>
              <a:t>This works the same way, but repositories are in the organization instead of your private accounts</a:t>
            </a:r>
          </a:p>
          <a:p>
            <a:r>
              <a:rPr lang="en-US" dirty="0"/>
              <a:t>The owner can create teams, giving access to different repositories</a:t>
            </a:r>
          </a:p>
          <a:p>
            <a:r>
              <a:rPr lang="en-US" dirty="0"/>
              <a:t>You can also add external collaborators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09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BE8E-680D-2A45-B13E-497EB37E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find useful…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777A-7A82-9143-A19B-9ED67EC7D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repos: Non-lab things, external collaborations, messing with data or ideas</a:t>
            </a:r>
          </a:p>
          <a:p>
            <a:r>
              <a:rPr lang="en-US" dirty="0"/>
              <a:t>Public repos: Data or code to share, collaborations, R packages</a:t>
            </a:r>
          </a:p>
          <a:p>
            <a:r>
              <a:rPr lang="en-US" dirty="0"/>
              <a:t>Lab private: Student projects, works in progress, internal documentation</a:t>
            </a:r>
          </a:p>
          <a:p>
            <a:r>
              <a:rPr lang="en-US" dirty="0"/>
              <a:t>Lab public: Open data and code, lab studies</a:t>
            </a:r>
          </a:p>
        </p:txBody>
      </p:sp>
    </p:spTree>
    <p:extLst>
      <p:ext uri="{BB962C8B-B14F-4D97-AF65-F5344CB8AC3E}">
        <p14:creationId xmlns:p14="http://schemas.microsoft.com/office/powerpoint/2010/main" val="1563735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E099-6AED-D748-A669-474BE226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find useful…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1EC4-31DD-ED49-8ADD-C202762E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a file structure in advance. I often have something like:</a:t>
            </a:r>
          </a:p>
          <a:p>
            <a:pPr lvl="1"/>
            <a:r>
              <a:rPr lang="en-US" dirty="0"/>
              <a:t>Data/</a:t>
            </a:r>
          </a:p>
          <a:p>
            <a:pPr lvl="1"/>
            <a:r>
              <a:rPr lang="en-US" dirty="0"/>
              <a:t>Scripts/</a:t>
            </a:r>
          </a:p>
          <a:p>
            <a:pPr lvl="1"/>
            <a:r>
              <a:rPr lang="en-US" dirty="0"/>
              <a:t>Documentation/</a:t>
            </a:r>
          </a:p>
          <a:p>
            <a:pPr lvl="1"/>
            <a:r>
              <a:rPr lang="en-US" dirty="0" err="1"/>
              <a:t>Misc</a:t>
            </a:r>
            <a:r>
              <a:rPr lang="en-US" dirty="0"/>
              <a:t>/</a:t>
            </a:r>
          </a:p>
          <a:p>
            <a:r>
              <a:rPr lang="en-US" dirty="0"/>
              <a:t>On lab private repos sometimes a personal scripts folder is useful so you can play around in a safe environment</a:t>
            </a:r>
          </a:p>
        </p:txBody>
      </p:sp>
    </p:spTree>
    <p:extLst>
      <p:ext uri="{BB962C8B-B14F-4D97-AF65-F5344CB8AC3E}">
        <p14:creationId xmlns:p14="http://schemas.microsoft.com/office/powerpoint/2010/main" val="385405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2321-6D6D-7A41-928C-0969326C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 find useful…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174B-7DDE-B84A-AC35-3C38BC8F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what goes in a repository</a:t>
            </a:r>
          </a:p>
          <a:p>
            <a:r>
              <a:rPr lang="en-US" dirty="0"/>
              <a:t>One repo for a large project can sometimes be too big</a:t>
            </a:r>
          </a:p>
          <a:p>
            <a:r>
              <a:rPr lang="en-US" dirty="0"/>
              <a:t>Large files can’t go in there, so sometimes they need to be ignored</a:t>
            </a:r>
          </a:p>
          <a:p>
            <a:r>
              <a:rPr lang="en-US" dirty="0"/>
              <a:t>It can be nice to have a repo for each paper, so it is easy for other people to find</a:t>
            </a:r>
          </a:p>
        </p:txBody>
      </p:sp>
    </p:spTree>
    <p:extLst>
      <p:ext uri="{BB962C8B-B14F-4D97-AF65-F5344CB8AC3E}">
        <p14:creationId xmlns:p14="http://schemas.microsoft.com/office/powerpoint/2010/main" val="372263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7707-4DC6-FF49-8AEC-CB107AAF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533F-655D-7343-A7F2-6BC7EBD9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integrates nicely with OSF for sharing data</a:t>
            </a:r>
          </a:p>
          <a:p>
            <a:r>
              <a:rPr lang="en-US" dirty="0"/>
              <a:t>It can link with things like overleaf pro</a:t>
            </a:r>
          </a:p>
          <a:p>
            <a:r>
              <a:rPr lang="en-US" dirty="0"/>
              <a:t>You can host and maintain a website from there (for free)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16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020B-FCDF-9F46-9008-E6F27485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E5AC-DA8D-BD44-8D3C-42674AAC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5845-0096-C549-A802-209784B9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9FE2-4517-0A4A-A8FC-7849C2F6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means we can see what’s changed and who changed it</a:t>
            </a:r>
          </a:p>
          <a:p>
            <a:r>
              <a:rPr lang="en-US" dirty="0"/>
              <a:t>We can also undo these changes if we need to</a:t>
            </a:r>
          </a:p>
          <a:p>
            <a:r>
              <a:rPr lang="en-US" dirty="0"/>
              <a:t>In some ways, this is a bit like google docs, but for other file types</a:t>
            </a:r>
          </a:p>
        </p:txBody>
      </p:sp>
    </p:spTree>
    <p:extLst>
      <p:ext uri="{BB962C8B-B14F-4D97-AF65-F5344CB8AC3E}">
        <p14:creationId xmlns:p14="http://schemas.microsoft.com/office/powerpoint/2010/main" val="241718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C5B7-94B6-BD43-8B67-8A1A4564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a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C946-712B-E442-8866-4E32B4F4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please please back up your work…….. Please</a:t>
            </a:r>
          </a:p>
          <a:p>
            <a:r>
              <a:rPr lang="en-US" dirty="0"/>
              <a:t>Having version control in the cloud is good for this</a:t>
            </a:r>
          </a:p>
          <a:p>
            <a:r>
              <a:rPr lang="en-US" dirty="0"/>
              <a:t>Not good for all data / file types (speak to your PI)</a:t>
            </a:r>
          </a:p>
          <a:p>
            <a:r>
              <a:rPr lang="en-US" dirty="0"/>
              <a:t>You can keep up with which files are latest</a:t>
            </a:r>
          </a:p>
          <a:p>
            <a:r>
              <a:rPr lang="en-US" dirty="0"/>
              <a:t>Increase visibility / open science cred</a:t>
            </a:r>
          </a:p>
        </p:txBody>
      </p:sp>
    </p:spTree>
    <p:extLst>
      <p:ext uri="{BB962C8B-B14F-4D97-AF65-F5344CB8AC3E}">
        <p14:creationId xmlns:p14="http://schemas.microsoft.com/office/powerpoint/2010/main" val="114698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3E18-FF67-484E-9FCB-AE7F6D8D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a PI / Researcher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708E-FCE5-7444-9B2B-0099AC42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conflicting files with your collaborators</a:t>
            </a:r>
          </a:p>
          <a:p>
            <a:r>
              <a:rPr lang="en-US" dirty="0"/>
              <a:t>Track issues as they arise</a:t>
            </a:r>
          </a:p>
          <a:p>
            <a:r>
              <a:rPr lang="en-US" dirty="0"/>
              <a:t>Keep a lab/personal version of resources so knowledge isn’t lost</a:t>
            </a:r>
          </a:p>
          <a:p>
            <a:r>
              <a:rPr lang="en-US" dirty="0"/>
              <a:t>Keep an eye on analysis / data /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Share code / data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D0AE-9145-7446-9F84-8340095A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GitHub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00E0FC7-4EFD-6540-8B58-A24CCFC76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" y="1897461"/>
            <a:ext cx="11413302" cy="4941490"/>
          </a:xfrm>
        </p:spPr>
      </p:pic>
    </p:spTree>
    <p:extLst>
      <p:ext uri="{BB962C8B-B14F-4D97-AF65-F5344CB8AC3E}">
        <p14:creationId xmlns:p14="http://schemas.microsoft.com/office/powerpoint/2010/main" val="391101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9566-9DD4-0246-8084-D1573652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EE1D-6279-EF45-8E93-2394D865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at </a:t>
            </a:r>
            <a:r>
              <a:rPr lang="en-US" dirty="0" err="1"/>
              <a:t>github.com</a:t>
            </a:r>
            <a:r>
              <a:rPr lang="en-US" dirty="0"/>
              <a:t> to get a username</a:t>
            </a:r>
          </a:p>
          <a:p>
            <a:r>
              <a:rPr lang="en-US" dirty="0"/>
              <a:t>Sign up for an education pack (this is changing) at </a:t>
            </a:r>
            <a:r>
              <a:rPr lang="en-US" dirty="0" err="1"/>
              <a:t>education.github.com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30E53C-2116-7646-A3E9-1E2B66FE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05" y="3670740"/>
            <a:ext cx="7443789" cy="32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B529-4C77-5F47-B592-E09EBD44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4E13-D877-C440-A9E7-9273D134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with benefits for students and educators</a:t>
            </a:r>
          </a:p>
          <a:p>
            <a:r>
              <a:rPr lang="en-US" dirty="0"/>
              <a:t>Free GitHub Pro (unlimited private repositories)</a:t>
            </a:r>
          </a:p>
          <a:p>
            <a:r>
              <a:rPr lang="en-US" dirty="0"/>
              <a:t>1 year free </a:t>
            </a:r>
            <a:r>
              <a:rPr lang="en-US" dirty="0" err="1"/>
              <a:t>namecheap</a:t>
            </a:r>
            <a:r>
              <a:rPr lang="en-US" dirty="0"/>
              <a:t> hosting</a:t>
            </a:r>
          </a:p>
          <a:p>
            <a:r>
              <a:rPr lang="en-US" dirty="0"/>
              <a:t>3 month free </a:t>
            </a:r>
            <a:r>
              <a:rPr lang="en-US" dirty="0" err="1"/>
              <a:t>datacamp</a:t>
            </a:r>
            <a:r>
              <a:rPr lang="en-US" dirty="0"/>
              <a:t> experience</a:t>
            </a:r>
          </a:p>
        </p:txBody>
      </p:sp>
    </p:spTree>
    <p:extLst>
      <p:ext uri="{BB962C8B-B14F-4D97-AF65-F5344CB8AC3E}">
        <p14:creationId xmlns:p14="http://schemas.microsoft.com/office/powerpoint/2010/main" val="152061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DFFC-35EF-7446-897E-7572F1BE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CEB4-DC06-DA4B-A7BC-4497FA7A4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from </a:t>
            </a:r>
            <a:r>
              <a:rPr lang="en-US" dirty="0" err="1"/>
              <a:t>desktop.github.com</a:t>
            </a:r>
            <a:endParaRPr lang="en-US" dirty="0"/>
          </a:p>
          <a:p>
            <a:r>
              <a:rPr lang="en-US" dirty="0"/>
              <a:t>Not the only way to use GitHub!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CC56B0-1198-7342-915F-B82888F6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55" y="3713895"/>
            <a:ext cx="8646290" cy="31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3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917</Words>
  <Application>Microsoft Macintosh PowerPoint</Application>
  <PresentationFormat>Widescreen</PresentationFormat>
  <Paragraphs>124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Garamond</vt:lpstr>
      <vt:lpstr>Office Theme</vt:lpstr>
      <vt:lpstr>Introduction to version control for academics using GitHub</vt:lpstr>
      <vt:lpstr>Version Control</vt:lpstr>
      <vt:lpstr>Version Control</vt:lpstr>
      <vt:lpstr>If you are a student</vt:lpstr>
      <vt:lpstr>If you are a PI / Researcher</vt:lpstr>
      <vt:lpstr>Introducing GitHub</vt:lpstr>
      <vt:lpstr>New to GitHub</vt:lpstr>
      <vt:lpstr>Education pack</vt:lpstr>
      <vt:lpstr>GitHub Desktop</vt:lpstr>
      <vt:lpstr>The basics of GitHub</vt:lpstr>
      <vt:lpstr>Repositories</vt:lpstr>
      <vt:lpstr>Fetch</vt:lpstr>
      <vt:lpstr>Pull</vt:lpstr>
      <vt:lpstr>Commit</vt:lpstr>
      <vt:lpstr>Push</vt:lpstr>
      <vt:lpstr>Branches and Merging</vt:lpstr>
      <vt:lpstr>Basic workflow</vt:lpstr>
      <vt:lpstr>File types</vt:lpstr>
      <vt:lpstr>File types</vt:lpstr>
      <vt:lpstr>Collaborating</vt:lpstr>
      <vt:lpstr>Forking</vt:lpstr>
      <vt:lpstr>Issues</vt:lpstr>
      <vt:lpstr>Advanced issues</vt:lpstr>
      <vt:lpstr>Working as a team</vt:lpstr>
      <vt:lpstr>Things I find useful…</vt:lpstr>
      <vt:lpstr>Things I find useful…</vt:lpstr>
      <vt:lpstr>Things I find useful…</vt:lpstr>
      <vt:lpstr>Other fun stuff</vt:lpstr>
      <vt:lpstr>Let’s try it!!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FORBES, SAMUEL H.</dc:creator>
  <cp:lastModifiedBy>FORBES, SAMUEL H.</cp:lastModifiedBy>
  <cp:revision>5</cp:revision>
  <dcterms:created xsi:type="dcterms:W3CDTF">2022-01-31T19:27:53Z</dcterms:created>
  <dcterms:modified xsi:type="dcterms:W3CDTF">2022-02-01T22:40:52Z</dcterms:modified>
</cp:coreProperties>
</file>