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7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BD1BC-0ECC-40FC-9CE9-1A1EB3E5F0A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7A1B9-8984-4301-AB30-191858759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CGIS is severity of depression score, on a scale of 1:7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7A1B9-8984-4301-AB30-191858759D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0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3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4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6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3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9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hillman/holmusk_technical_tes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B347A-3EC3-F688-33CF-4837C8D2A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GB" sz="6000" dirty="0" err="1"/>
              <a:t>Holmusk</a:t>
            </a:r>
            <a:r>
              <a:rPr lang="en-GB" sz="6000" dirty="0"/>
              <a:t> Technical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E4DE8-C91C-B356-DBCB-08BFA934A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GB"/>
              <a:t>Sam Hillman</a:t>
            </a:r>
          </a:p>
          <a:p>
            <a:r>
              <a:rPr lang="en-GB"/>
              <a:t>March 2024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B744E9-EDE1-717A-DC96-AB74B5B62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6" r="16959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97DB3-D8BC-9CE1-644B-117D421B68E0}"/>
              </a:ext>
            </a:extLst>
          </p:cNvPr>
          <p:cNvSpPr txBox="1"/>
          <p:nvPr/>
        </p:nvSpPr>
        <p:spPr>
          <a:xfrm>
            <a:off x="5172573" y="6225940"/>
            <a:ext cx="61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https://github.com/samhillman/holmusk_technical_test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66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8C5DE-DE8D-E933-0697-5EA903C3F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61711F-8399-501B-70DA-3FD7C7EC3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F82690-846B-4AAF-E376-0C0951F9C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4C71-A9B3-CDC6-7DB1-4337B6A2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38CF913-BC82-259A-7A71-1FC8D21E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31CAE0-2526-3DAD-4750-DE6BBDB1CB72}"/>
              </a:ext>
            </a:extLst>
          </p:cNvPr>
          <p:cNvSpPr txBox="1">
            <a:spLocks/>
          </p:cNvSpPr>
          <p:nvPr/>
        </p:nvSpPr>
        <p:spPr>
          <a:xfrm>
            <a:off x="758952" y="3522132"/>
            <a:ext cx="4163372" cy="3174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Initial model results suggest there is no relationship between treatment combinations and length of inpatient stay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67750B3-B639-95A0-1068-9F1A3AF01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74" y="244198"/>
            <a:ext cx="5126762" cy="63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6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2BB9A-1473-C008-D820-6104F485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1CE77A-B8A7-98CC-C233-EE72EACCC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24A8B8-4C2F-0AB5-6DC9-92EAFE976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253D4-7525-82C7-7486-B660D152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Takeaways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B9A8-F7DB-7B9A-DC63-3C044155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806038"/>
          </a:xfrm>
        </p:spPr>
        <p:txBody>
          <a:bodyPr>
            <a:normAutofit/>
          </a:bodyPr>
          <a:lstStyle/>
          <a:p>
            <a:r>
              <a:rPr lang="en-GB" dirty="0"/>
              <a:t>Most importantly, this is a very brief analysis!</a:t>
            </a:r>
          </a:p>
          <a:p>
            <a:endParaRPr lang="en-GB" dirty="0"/>
          </a:p>
          <a:p>
            <a:r>
              <a:rPr lang="en-GB" dirty="0"/>
              <a:t>Results so far suggest no effect on inpatient stay length – but is this the main consideration for treatment?</a:t>
            </a:r>
          </a:p>
          <a:p>
            <a:endParaRPr lang="en-GB" dirty="0"/>
          </a:p>
          <a:p>
            <a:r>
              <a:rPr lang="en-GB" dirty="0"/>
              <a:t>No information here about health treatment costs – just on length of stay</a:t>
            </a:r>
          </a:p>
          <a:p>
            <a:endParaRPr lang="en-GB" dirty="0"/>
          </a:p>
          <a:p>
            <a:r>
              <a:rPr lang="en-GB" dirty="0"/>
              <a:t>Need to make sure we have all </a:t>
            </a:r>
            <a:r>
              <a:rPr lang="en-GB"/>
              <a:t>relevant confounders too</a:t>
            </a:r>
            <a:endParaRPr lang="en-GB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214D94E0-812B-1BEE-94F7-DA182302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6742C-419B-037F-899F-C984AF95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1FAC-57FE-D4E3-81C6-D97FF5F2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045534" cy="399498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Routine EHR data collected from inpatient stays at a hospital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Dataset of 3,700 patients with related demographic and clinical information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Interested in using RWD to assess patterns of MDD treatment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49221-363D-C019-9A53-98CE70506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15A759-8C99-287F-89B0-638B34DAB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79A087-2F5A-D716-F0B1-22A1A694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28E2C-085F-9086-6338-2F61130C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CB05-74C1-27C2-7469-82827E05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1"/>
            <a:ext cx="10671176" cy="4162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MDD is typically treated with antidepressants and psychological therapy. Individuals who do not respond to an antidepressant therapy may be co-prescribed an adjunctive medication (e.g., antipsychotic, anticonvulsant, or lithium) alongside their antidepressant to help improve their symptoms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sz="1400" dirty="0"/>
              <a:t>What could we look at?</a:t>
            </a:r>
          </a:p>
          <a:p>
            <a:endParaRPr lang="en-GB" sz="1400" dirty="0"/>
          </a:p>
          <a:p>
            <a:r>
              <a:rPr lang="en-GB" sz="1400" dirty="0"/>
              <a:t>Co-prescription changes over time</a:t>
            </a:r>
          </a:p>
          <a:p>
            <a:r>
              <a:rPr lang="en-GB" sz="1400" dirty="0"/>
              <a:t>Efficacy of different co-prescription options (changes in symptoms compared to baseline)</a:t>
            </a:r>
          </a:p>
          <a:p>
            <a:r>
              <a:rPr lang="en-GB" sz="1400" dirty="0"/>
              <a:t>Cost comparisons of different treatment</a:t>
            </a:r>
          </a:p>
          <a:p>
            <a:r>
              <a:rPr lang="en-GB" sz="1400" dirty="0"/>
              <a:t>Does co-prescription reduce inpatient costs</a:t>
            </a:r>
          </a:p>
          <a:p>
            <a:r>
              <a:rPr lang="en-GB" sz="1400" dirty="0"/>
              <a:t>Toxicity/symptoms of different co-prescription options</a:t>
            </a:r>
          </a:p>
          <a:p>
            <a:r>
              <a:rPr lang="en-GB" sz="1400" dirty="0"/>
              <a:t>Length of inpatient stay by co-prescription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FF3FA7-B004-8997-CA53-7B957DE43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B50B9C-F3D4-D99D-5ACB-7DDB0E5EB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E2CA6B-2329-A8D3-5A54-BF1655126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9457AF-10F4-82B0-D747-9FCF0D983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D29C0-3CB2-33C6-23BB-F7A26215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Research questions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71F0-653A-1E5E-5AE9-544D5F65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927338" cy="317435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Focusing on how co-prescribing patterns / adjunctive therapies affect length of in-patient hospital stay for MDD </a:t>
            </a:r>
          </a:p>
          <a:p>
            <a:endParaRPr lang="en-GB" dirty="0"/>
          </a:p>
          <a:p>
            <a:r>
              <a:rPr lang="en-GB" dirty="0"/>
              <a:t>Adjunctive therapies are used in patients who do not respond to SSRIs alone; however, some clinical trial evidence suggests that some adjunct therapies (</a:t>
            </a:r>
            <a:r>
              <a:rPr lang="en-GB" dirty="0" err="1"/>
              <a:t>edivoxetine</a:t>
            </a:r>
            <a:r>
              <a:rPr lang="en-GB" dirty="0"/>
              <a:t>, in the example below) do not improve MADRS (Montgomery-</a:t>
            </a:r>
            <a:r>
              <a:rPr lang="en-GB" dirty="0" err="1"/>
              <a:t>Asberg</a:t>
            </a:r>
            <a:r>
              <a:rPr lang="en-GB" dirty="0"/>
              <a:t> Depression Rating Scale).</a:t>
            </a:r>
          </a:p>
          <a:p>
            <a:endParaRPr lang="en-GB" dirty="0"/>
          </a:p>
          <a:p>
            <a:r>
              <a:rPr lang="en-GB" dirty="0"/>
              <a:t>If they do not improve MADRS, do we see an improvement in length of time admitted to hospital for MDD?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34A5228B-3C20-AF36-DFD0-77696732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FDBE6-8005-C991-E6C4-692535F4EB32}"/>
              </a:ext>
            </a:extLst>
          </p:cNvPr>
          <p:cNvSpPr txBox="1"/>
          <p:nvPr/>
        </p:nvSpPr>
        <p:spPr>
          <a:xfrm>
            <a:off x="68296" y="6193139"/>
            <a:ext cx="11715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Ball, S. G., Ferguson, M. B., Martinez, J. M., </a:t>
            </a:r>
            <a:r>
              <a:rPr lang="en-GB" sz="1100" dirty="0" err="1"/>
              <a:t>Pangallo</a:t>
            </a:r>
            <a:r>
              <a:rPr lang="en-GB" sz="1100" dirty="0"/>
              <a:t>, B. A., </a:t>
            </a:r>
            <a:r>
              <a:rPr lang="en-GB" sz="1100" dirty="0" err="1"/>
              <a:t>Monkul</a:t>
            </a:r>
            <a:r>
              <a:rPr lang="en-GB" sz="1100" dirty="0"/>
              <a:t> Nery, E. S., </a:t>
            </a:r>
            <a:r>
              <a:rPr lang="en-GB" sz="1100" dirty="0" err="1"/>
              <a:t>Dellva</a:t>
            </a:r>
            <a:r>
              <a:rPr lang="en-GB" sz="1100" dirty="0"/>
              <a:t>, M. A., Sparks, J., Zhang, Q., Liu, P., Bangs, M., &amp; Goldberger, C. (2016). Efficacy outcomes from 3 clinical trials of </a:t>
            </a:r>
            <a:r>
              <a:rPr lang="en-GB" sz="1100" dirty="0" err="1"/>
              <a:t>edivoxetine</a:t>
            </a:r>
            <a:r>
              <a:rPr lang="en-GB" sz="1100" dirty="0"/>
              <a:t> as adjunctive treatment for patients with major depressive disorder who are partial responders to selective serotonin reuptake inhibitor treatment. </a:t>
            </a:r>
            <a:r>
              <a:rPr lang="en-GB" sz="1100" i="1" dirty="0"/>
              <a:t>Journal of Clinical Psychiatry</a:t>
            </a:r>
            <a:r>
              <a:rPr lang="en-GB" sz="1100" dirty="0"/>
              <a:t>. Published May 25, 2016.</a:t>
            </a:r>
          </a:p>
        </p:txBody>
      </p:sp>
    </p:spTree>
    <p:extLst>
      <p:ext uri="{BB962C8B-B14F-4D97-AF65-F5344CB8AC3E}">
        <p14:creationId xmlns:p14="http://schemas.microsoft.com/office/powerpoint/2010/main" val="47377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122EF-52C2-61DA-BE09-551A4FC91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50162-9CA4-0250-8D55-2F251832F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D807CE-5A7A-2BB3-5ABB-8EAD5D31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8789A-61F0-59EA-C90B-482A1801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C246-F603-BB82-89AB-954832BD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739270" cy="3174357"/>
          </a:xfrm>
        </p:spPr>
        <p:txBody>
          <a:bodyPr>
            <a:normAutofit/>
          </a:bodyPr>
          <a:lstStyle/>
          <a:p>
            <a:r>
              <a:rPr lang="en-GB" dirty="0"/>
              <a:t>Using the clinical and demographic data to assess the effect of treatment combinations on length of inpatient stay.</a:t>
            </a:r>
          </a:p>
          <a:p>
            <a:endParaRPr lang="en-GB" dirty="0"/>
          </a:p>
          <a:p>
            <a:r>
              <a:rPr lang="en-GB" dirty="0"/>
              <a:t>First assess data quality and convert data where needed (full details in the R script provided) and convert data to our treatment categories</a:t>
            </a:r>
          </a:p>
          <a:p>
            <a:endParaRPr lang="en-GB" dirty="0"/>
          </a:p>
          <a:p>
            <a:r>
              <a:rPr lang="en-GB" dirty="0"/>
              <a:t>Focusing here on SSRIs only vs SSRI + other treatment categories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5A4A3F1-B66F-26EB-141E-ACDBC635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B33D97-3912-9B0D-BBE5-B869D02F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9EC246-5955-35FE-8534-0803E1A3B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76534-4B1B-4682-608E-9A8AA086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1C6EB-45B7-957E-9172-B8B7F8F8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F9015297-4B5F-1719-5F0D-9553E13F0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2C1F9-F432-3948-C8BA-9BFDF16D9D9F}"/>
              </a:ext>
            </a:extLst>
          </p:cNvPr>
          <p:cNvSpPr txBox="1">
            <a:spLocks/>
          </p:cNvSpPr>
          <p:nvPr/>
        </p:nvSpPr>
        <p:spPr>
          <a:xfrm>
            <a:off x="261859" y="2555851"/>
            <a:ext cx="2714805" cy="3174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Always a good idea to look at the patterns in our data!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first look at the distribution of combination therapies over time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894E858-F32F-A848-122B-111D18F7B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0" y="1004536"/>
            <a:ext cx="8512629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6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539285-9C90-2ECC-C18E-1BB4012E4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0EAAB3-F279-B1E9-6149-1FFA64046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CCAD0-9A1E-09D3-4072-1BC31775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3557B-2326-5A75-625E-6FCFAB66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E50DD6A-6301-6C62-7878-A11896C03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99F5C-BF69-2BEE-6D8E-C1DBBDDB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03" y="1210088"/>
            <a:ext cx="7620002" cy="45720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BDAE-2765-8762-92FB-DFC556988333}"/>
              </a:ext>
            </a:extLst>
          </p:cNvPr>
          <p:cNvSpPr txBox="1">
            <a:spLocks/>
          </p:cNvSpPr>
          <p:nvPr/>
        </p:nvSpPr>
        <p:spPr>
          <a:xfrm>
            <a:off x="242751" y="2698515"/>
            <a:ext cx="2714805" cy="3174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Always a good idea to look at the patterns in our data!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the length of inpatient stay by treatment type</a:t>
            </a:r>
          </a:p>
        </p:txBody>
      </p:sp>
    </p:spTree>
    <p:extLst>
      <p:ext uri="{BB962C8B-B14F-4D97-AF65-F5344CB8AC3E}">
        <p14:creationId xmlns:p14="http://schemas.microsoft.com/office/powerpoint/2010/main" val="114076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91428-D65F-B156-7844-3BBD47FC1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93A04F-EF7B-FA2F-2911-D04BE05C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BBD5A-5654-F6FE-94DD-5E9800617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FDC79-147A-8B9F-24B3-2DC518A5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2E4A7E0-6E30-5070-E398-FB11E3F2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of a city&#10;&#10;Description automatically generated">
            <a:extLst>
              <a:ext uri="{FF2B5EF4-FFF2-40B4-BE49-F238E27FC236}">
                <a16:creationId xmlns:a16="http://schemas.microsoft.com/office/drawing/2014/main" id="{B832BEF3-8893-2DBA-3E31-604B101B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22" y="2582526"/>
            <a:ext cx="6631577" cy="39789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5717DE-5D59-7C57-0A32-28961003EED9}"/>
              </a:ext>
            </a:extLst>
          </p:cNvPr>
          <p:cNvSpPr txBox="1">
            <a:spLocks/>
          </p:cNvSpPr>
          <p:nvPr/>
        </p:nvSpPr>
        <p:spPr>
          <a:xfrm>
            <a:off x="365620" y="2815256"/>
            <a:ext cx="2714805" cy="3174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Always a good idea to look at the patterns in our data!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age at admission</a:t>
            </a:r>
          </a:p>
        </p:txBody>
      </p:sp>
    </p:spTree>
    <p:extLst>
      <p:ext uri="{BB962C8B-B14F-4D97-AF65-F5344CB8AC3E}">
        <p14:creationId xmlns:p14="http://schemas.microsoft.com/office/powerpoint/2010/main" val="31446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E7B0E-4A6B-D50C-465C-4C1FC4B5A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1820012-8EA4-913F-ACC8-DE1A6C94D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06B475-8C4D-F56C-C053-2B33F03B4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7FC40-6BCB-FC24-7B8D-2BF8D212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24D3-E081-BF2F-D4BA-F35B5B80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then model the length of inpatient stay by treatment with some relevant covariates: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00F94EE-343F-B4F8-0C34-9ECCD71E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9F63E-872B-285B-48C8-040A920F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20" y="3536868"/>
            <a:ext cx="10109312" cy="1020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CC8E4-16A5-954C-4D52-9A757D2D4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44" y="4936879"/>
            <a:ext cx="6657628" cy="154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317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555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Avenir Next LT Pro</vt:lpstr>
      <vt:lpstr>Sitka Banner</vt:lpstr>
      <vt:lpstr>HeadlinesVTI</vt:lpstr>
      <vt:lpstr>Holmusk Technical Test</vt:lpstr>
      <vt:lpstr>Background</vt:lpstr>
      <vt:lpstr>Research Questions</vt:lpstr>
      <vt:lpstr>Research questions continued</vt:lpstr>
      <vt:lpstr>Methods</vt:lpstr>
      <vt:lpstr>Data</vt:lpstr>
      <vt:lpstr>Data</vt:lpstr>
      <vt:lpstr>Data</vt:lpstr>
      <vt:lpstr>Methods</vt:lpstr>
      <vt:lpstr>Results</vt:lpstr>
      <vt:lpstr>Takeaways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Holmusk Technical Test</dc:title>
  <dc:creator>Sam Hillman</dc:creator>
  <cp:lastModifiedBy>Sam Hillman</cp:lastModifiedBy>
  <cp:revision>8</cp:revision>
  <dcterms:created xsi:type="dcterms:W3CDTF">2024-03-06T21:06:42Z</dcterms:created>
  <dcterms:modified xsi:type="dcterms:W3CDTF">2024-03-07T11:45:27Z</dcterms:modified>
</cp:coreProperties>
</file>