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3/1/2021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3/1/2021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3/1/2021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72894-7B79-48AD-99CB-2877D55B9537}"/>
              </a:ext>
            </a:extLst>
          </p:cNvPr>
          <p:cNvSpPr>
            <a:spLocks noGrp="1"/>
          </p:cNvSpPr>
          <p:nvPr>
            <p:ph type="ctrTitle"/>
          </p:nvPr>
        </p:nvSpPr>
        <p:spPr/>
        <p:txBody>
          <a:bodyPr/>
          <a:lstStyle/>
          <a:p>
            <a:r>
              <a:rPr lang="en-US" sz="6000" dirty="0"/>
              <a:t>Project</a:t>
            </a:r>
            <a:br>
              <a:rPr lang="en-US" sz="6000" dirty="0"/>
            </a:br>
            <a:r>
              <a:rPr lang="en-US" sz="6000" dirty="0"/>
              <a:t>Tele Customer CHURN</a:t>
            </a:r>
          </a:p>
        </p:txBody>
      </p:sp>
      <p:sp>
        <p:nvSpPr>
          <p:cNvPr id="3" name="Subtitle 2">
            <a:extLst>
              <a:ext uri="{FF2B5EF4-FFF2-40B4-BE49-F238E27FC236}">
                <a16:creationId xmlns:a16="http://schemas.microsoft.com/office/drawing/2014/main" id="{2D8A1AD7-E9D4-4E24-BBC9-42E073F45124}"/>
              </a:ext>
            </a:extLst>
          </p:cNvPr>
          <p:cNvSpPr>
            <a:spLocks noGrp="1"/>
          </p:cNvSpPr>
          <p:nvPr>
            <p:ph type="subTitle" idx="1"/>
          </p:nvPr>
        </p:nvSpPr>
        <p:spPr>
          <a:xfrm>
            <a:off x="2679906" y="3956279"/>
            <a:ext cx="8130969" cy="1539646"/>
          </a:xfrm>
        </p:spPr>
        <p:txBody>
          <a:bodyPr>
            <a:normAutofit fontScale="92500"/>
          </a:bodyPr>
          <a:lstStyle/>
          <a:p>
            <a:r>
              <a:rPr lang="en-US" dirty="0"/>
              <a:t>                                                              Professor- Dr. Waleed Youssef</a:t>
            </a:r>
          </a:p>
          <a:p>
            <a:r>
              <a:rPr lang="en-US" dirty="0"/>
              <a:t>                                                  University of Maryland Baltimore county</a:t>
            </a:r>
          </a:p>
          <a:p>
            <a:r>
              <a:rPr lang="en-US" dirty="0"/>
              <a:t>                                                                               Samhita Chamathota</a:t>
            </a:r>
          </a:p>
          <a:p>
            <a:r>
              <a:rPr lang="en-US" dirty="0"/>
              <a:t>                                                                                </a:t>
            </a:r>
          </a:p>
          <a:p>
            <a:endParaRPr lang="en-US" dirty="0"/>
          </a:p>
        </p:txBody>
      </p:sp>
    </p:spTree>
    <p:extLst>
      <p:ext uri="{BB962C8B-B14F-4D97-AF65-F5344CB8AC3E}">
        <p14:creationId xmlns:p14="http://schemas.microsoft.com/office/powerpoint/2010/main" val="584810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AB02F-7B57-471B-937C-3B5AF9FA8B5D}"/>
              </a:ext>
            </a:extLst>
          </p:cNvPr>
          <p:cNvSpPr>
            <a:spLocks noGrp="1"/>
          </p:cNvSpPr>
          <p:nvPr>
            <p:ph type="title"/>
          </p:nvPr>
        </p:nvSpPr>
        <p:spPr>
          <a:xfrm>
            <a:off x="1295400" y="295275"/>
            <a:ext cx="9601200" cy="809625"/>
          </a:xfrm>
        </p:spPr>
        <p:txBody>
          <a:bodyPr/>
          <a:lstStyle/>
          <a:p>
            <a:r>
              <a:rPr lang="en-US" dirty="0"/>
              <a:t>PROJECT AND PROBLEM DEFINITION</a:t>
            </a:r>
          </a:p>
        </p:txBody>
      </p:sp>
      <p:sp>
        <p:nvSpPr>
          <p:cNvPr id="3" name="Content Placeholder 2">
            <a:extLst>
              <a:ext uri="{FF2B5EF4-FFF2-40B4-BE49-F238E27FC236}">
                <a16:creationId xmlns:a16="http://schemas.microsoft.com/office/drawing/2014/main" id="{CABF9A6C-4607-4EF8-B279-486D3129F6A9}"/>
              </a:ext>
            </a:extLst>
          </p:cNvPr>
          <p:cNvSpPr>
            <a:spLocks noGrp="1"/>
          </p:cNvSpPr>
          <p:nvPr>
            <p:ph idx="1"/>
          </p:nvPr>
        </p:nvSpPr>
        <p:spPr>
          <a:xfrm>
            <a:off x="1295400" y="1819275"/>
            <a:ext cx="9601200" cy="4781550"/>
          </a:xfrm>
        </p:spPr>
        <p:txBody>
          <a:bodyPr>
            <a:normAutofit fontScale="92500" lnSpcReduction="10000"/>
          </a:bodyPr>
          <a:lstStyle/>
          <a:p>
            <a:pPr marL="0" lvl="0" indent="0">
              <a:spcBef>
                <a:spcPts val="0"/>
              </a:spcBef>
              <a:spcAft>
                <a:spcPts val="0"/>
              </a:spcAft>
              <a:buNone/>
            </a:pPr>
            <a:r>
              <a:rPr lang="en-US" b="1" dirty="0">
                <a:solidFill>
                  <a:schemeClr val="accent6">
                    <a:lumMod val="50000"/>
                  </a:schemeClr>
                </a:solidFill>
                <a:latin typeface="Nunito"/>
                <a:ea typeface="Nunito"/>
                <a:cs typeface="Nunito"/>
                <a:sym typeface="Nunito"/>
              </a:rPr>
              <a:t>Project Description</a:t>
            </a:r>
            <a:r>
              <a:rPr lang="en-US" dirty="0">
                <a:solidFill>
                  <a:srgbClr val="D5A6BD"/>
                </a:solidFill>
                <a:latin typeface="Nunito"/>
                <a:ea typeface="Nunito"/>
                <a:cs typeface="Nunito"/>
                <a:sym typeface="Nunito"/>
              </a:rPr>
              <a:t>:</a:t>
            </a:r>
            <a:r>
              <a:rPr lang="en-US" dirty="0">
                <a:latin typeface="Nunito"/>
                <a:ea typeface="Nunito"/>
                <a:cs typeface="Nunito"/>
                <a:sym typeface="Nunito"/>
              </a:rPr>
              <a:t> Customer attrition (dropping out of connection) is one of the most important metrics for telecom industry. It costs more for a company to acquire new customer than to retain old customers. Hence this project will base on finding customers who are likely to churn and understand causes of churn.</a:t>
            </a:r>
          </a:p>
          <a:p>
            <a:pPr marL="0" lvl="0" indent="0">
              <a:spcBef>
                <a:spcPts val="1600"/>
              </a:spcBef>
              <a:spcAft>
                <a:spcPts val="0"/>
              </a:spcAft>
              <a:buNone/>
            </a:pPr>
            <a:r>
              <a:rPr lang="en-US" b="1" dirty="0">
                <a:solidFill>
                  <a:schemeClr val="accent6">
                    <a:lumMod val="50000"/>
                  </a:schemeClr>
                </a:solidFill>
                <a:latin typeface="Nunito"/>
                <a:ea typeface="Nunito"/>
                <a:cs typeface="Nunito"/>
                <a:sym typeface="Nunito"/>
              </a:rPr>
              <a:t>Project objective</a:t>
            </a:r>
            <a:r>
              <a:rPr lang="en-US" dirty="0">
                <a:solidFill>
                  <a:schemeClr val="accent6">
                    <a:lumMod val="50000"/>
                  </a:schemeClr>
                </a:solidFill>
                <a:latin typeface="Nunito"/>
                <a:ea typeface="Nunito"/>
                <a:cs typeface="Nunito"/>
                <a:sym typeface="Nunito"/>
              </a:rPr>
              <a:t>:</a:t>
            </a:r>
          </a:p>
          <a:p>
            <a:pPr marL="0" lvl="0" indent="0">
              <a:lnSpc>
                <a:spcPct val="115000"/>
              </a:lnSpc>
              <a:spcBef>
                <a:spcPts val="1600"/>
              </a:spcBef>
              <a:spcAft>
                <a:spcPts val="0"/>
              </a:spcAft>
              <a:buNone/>
            </a:pPr>
            <a:r>
              <a:rPr lang="en-US" dirty="0">
                <a:latin typeface="Nunito"/>
                <a:ea typeface="Nunito"/>
                <a:cs typeface="Nunito"/>
                <a:sym typeface="Nunito"/>
              </a:rPr>
              <a:t>-To predict customer churn</a:t>
            </a:r>
          </a:p>
          <a:p>
            <a:pPr marL="0" lvl="0" indent="0">
              <a:lnSpc>
                <a:spcPct val="115000"/>
              </a:lnSpc>
              <a:spcBef>
                <a:spcPts val="0"/>
              </a:spcBef>
              <a:spcAft>
                <a:spcPts val="0"/>
              </a:spcAft>
              <a:buNone/>
            </a:pPr>
            <a:r>
              <a:rPr lang="en-US" dirty="0">
                <a:latin typeface="Nunito"/>
                <a:ea typeface="Nunito"/>
                <a:cs typeface="Nunito"/>
                <a:sym typeface="Nunito"/>
              </a:rPr>
              <a:t>-Highlighting the main variables and correlations influencing customer churn.</a:t>
            </a:r>
          </a:p>
          <a:p>
            <a:pPr marL="0" lvl="0" indent="0">
              <a:lnSpc>
                <a:spcPct val="115000"/>
              </a:lnSpc>
              <a:spcBef>
                <a:spcPts val="0"/>
              </a:spcBef>
              <a:spcAft>
                <a:spcPts val="0"/>
              </a:spcAft>
              <a:buNone/>
            </a:pPr>
            <a:r>
              <a:rPr lang="en-US" dirty="0">
                <a:latin typeface="Nunito"/>
                <a:ea typeface="Nunito"/>
                <a:cs typeface="Nunito"/>
                <a:sym typeface="Nunito"/>
              </a:rPr>
              <a:t>-Use various ML algorithms to build prediction models, evaluate the accuracy and performance of these models. Utilize various applications like Python, </a:t>
            </a:r>
            <a:r>
              <a:rPr lang="en-US" dirty="0" err="1">
                <a:latin typeface="Nunito"/>
                <a:ea typeface="Nunito"/>
                <a:cs typeface="Nunito"/>
                <a:sym typeface="Nunito"/>
              </a:rPr>
              <a:t>Mongodb</a:t>
            </a:r>
            <a:r>
              <a:rPr lang="en-US" dirty="0">
                <a:latin typeface="Nunito"/>
                <a:ea typeface="Nunito"/>
                <a:cs typeface="Nunito"/>
                <a:sym typeface="Nunito"/>
              </a:rPr>
              <a:t> and spark in the process.</a:t>
            </a:r>
          </a:p>
          <a:p>
            <a:pPr marL="0" lvl="0" indent="0">
              <a:lnSpc>
                <a:spcPct val="115000"/>
              </a:lnSpc>
              <a:spcBef>
                <a:spcPts val="0"/>
              </a:spcBef>
              <a:spcAft>
                <a:spcPts val="0"/>
              </a:spcAft>
              <a:buNone/>
            </a:pPr>
            <a:r>
              <a:rPr lang="en-US" dirty="0">
                <a:latin typeface="Nunito"/>
                <a:ea typeface="Nunito"/>
                <a:cs typeface="Nunito"/>
                <a:sym typeface="Nunito"/>
              </a:rPr>
              <a:t>- Find out best model and provide executive summary through proper visualizations.</a:t>
            </a:r>
          </a:p>
          <a:p>
            <a:pPr marL="0" lvl="0" indent="0">
              <a:lnSpc>
                <a:spcPct val="115000"/>
              </a:lnSpc>
              <a:spcBef>
                <a:spcPts val="0"/>
              </a:spcBef>
              <a:spcAft>
                <a:spcPts val="0"/>
              </a:spcAft>
              <a:buNone/>
            </a:pPr>
            <a:endParaRPr lang="en-US" dirty="0">
              <a:latin typeface="Nunito"/>
              <a:ea typeface="Nunito"/>
              <a:cs typeface="Nunito"/>
              <a:sym typeface="Nunito"/>
            </a:endParaRPr>
          </a:p>
          <a:p>
            <a:pPr marL="0" lvl="0" indent="0">
              <a:lnSpc>
                <a:spcPct val="115000"/>
              </a:lnSpc>
              <a:spcBef>
                <a:spcPts val="0"/>
              </a:spcBef>
              <a:spcAft>
                <a:spcPts val="0"/>
              </a:spcAft>
              <a:buNone/>
            </a:pPr>
            <a:r>
              <a:rPr lang="en-US" b="1" dirty="0">
                <a:solidFill>
                  <a:schemeClr val="accent6">
                    <a:lumMod val="50000"/>
                  </a:schemeClr>
                </a:solidFill>
                <a:latin typeface="Nunito"/>
                <a:ea typeface="Nunito"/>
                <a:cs typeface="Nunito"/>
                <a:sym typeface="Nunito"/>
              </a:rPr>
              <a:t>Input data:</a:t>
            </a:r>
            <a:r>
              <a:rPr lang="en-US" dirty="0">
                <a:solidFill>
                  <a:schemeClr val="accent6">
                    <a:lumMod val="50000"/>
                  </a:schemeClr>
                </a:solidFill>
                <a:latin typeface="Nunito"/>
                <a:ea typeface="Nunito"/>
                <a:cs typeface="Nunito"/>
                <a:sym typeface="Nunito"/>
              </a:rPr>
              <a:t> </a:t>
            </a:r>
            <a:r>
              <a:rPr lang="en-US" dirty="0">
                <a:latin typeface="Nunito"/>
                <a:ea typeface="Nunito"/>
                <a:cs typeface="Nunito"/>
                <a:sym typeface="Nunito"/>
              </a:rPr>
              <a:t>Telco customer dataset (Data.gov) [7043 rows and 21 features]</a:t>
            </a:r>
          </a:p>
          <a:p>
            <a:pPr marL="0" lvl="0" indent="0">
              <a:lnSpc>
                <a:spcPct val="115000"/>
              </a:lnSpc>
              <a:spcBef>
                <a:spcPts val="0"/>
              </a:spcBef>
              <a:spcAft>
                <a:spcPts val="0"/>
              </a:spcAft>
              <a:buNone/>
            </a:pPr>
            <a:r>
              <a:rPr lang="en-US" b="1" dirty="0">
                <a:solidFill>
                  <a:schemeClr val="accent6">
                    <a:lumMod val="50000"/>
                  </a:schemeClr>
                </a:solidFill>
                <a:latin typeface="Nunito"/>
                <a:ea typeface="Nunito"/>
                <a:cs typeface="Nunito"/>
                <a:sym typeface="Nunito"/>
              </a:rPr>
              <a:t>Expected outcome:</a:t>
            </a:r>
            <a:r>
              <a:rPr lang="en-US" dirty="0">
                <a:solidFill>
                  <a:schemeClr val="accent6">
                    <a:lumMod val="50000"/>
                  </a:schemeClr>
                </a:solidFill>
                <a:latin typeface="Nunito"/>
                <a:ea typeface="Nunito"/>
                <a:cs typeface="Nunito"/>
                <a:sym typeface="Nunito"/>
              </a:rPr>
              <a:t> </a:t>
            </a:r>
            <a:r>
              <a:rPr lang="en-US" dirty="0">
                <a:latin typeface="Nunito"/>
                <a:ea typeface="Nunito"/>
                <a:cs typeface="Nunito"/>
                <a:sym typeface="Nunito"/>
              </a:rPr>
              <a:t>Predict customers dropping out.</a:t>
            </a:r>
          </a:p>
          <a:p>
            <a:endParaRPr lang="en-US" dirty="0"/>
          </a:p>
        </p:txBody>
      </p:sp>
    </p:spTree>
    <p:extLst>
      <p:ext uri="{BB962C8B-B14F-4D97-AF65-F5344CB8AC3E}">
        <p14:creationId xmlns:p14="http://schemas.microsoft.com/office/powerpoint/2010/main" val="3751347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E99A3-E854-4FBB-BA35-817F85015D1C}"/>
              </a:ext>
            </a:extLst>
          </p:cNvPr>
          <p:cNvSpPr>
            <a:spLocks noGrp="1"/>
          </p:cNvSpPr>
          <p:nvPr>
            <p:ph type="title"/>
          </p:nvPr>
        </p:nvSpPr>
        <p:spPr>
          <a:xfrm>
            <a:off x="1371600" y="685800"/>
            <a:ext cx="9601200" cy="714375"/>
          </a:xfrm>
        </p:spPr>
        <p:txBody>
          <a:bodyPr/>
          <a:lstStyle/>
          <a:p>
            <a:r>
              <a:rPr lang="en-US" dirty="0"/>
              <a:t>PROJECT RELATION AND WORK</a:t>
            </a:r>
          </a:p>
        </p:txBody>
      </p:sp>
      <p:sp>
        <p:nvSpPr>
          <p:cNvPr id="3" name="Content Placeholder 2">
            <a:extLst>
              <a:ext uri="{FF2B5EF4-FFF2-40B4-BE49-F238E27FC236}">
                <a16:creationId xmlns:a16="http://schemas.microsoft.com/office/drawing/2014/main" id="{1B68B654-F774-4740-A2B4-580BDF037D9E}"/>
              </a:ext>
            </a:extLst>
          </p:cNvPr>
          <p:cNvSpPr>
            <a:spLocks noGrp="1"/>
          </p:cNvSpPr>
          <p:nvPr>
            <p:ph idx="1"/>
          </p:nvPr>
        </p:nvSpPr>
        <p:spPr>
          <a:xfrm>
            <a:off x="1295400" y="1647825"/>
            <a:ext cx="9601200" cy="3838575"/>
          </a:xfrm>
        </p:spPr>
        <p:txBody>
          <a:bodyPr>
            <a:normAutofit fontScale="92500" lnSpcReduction="10000"/>
          </a:bodyPr>
          <a:lstStyle/>
          <a:p>
            <a:r>
              <a:rPr lang="en-US" sz="2100" b="1" dirty="0">
                <a:solidFill>
                  <a:schemeClr val="accent6">
                    <a:lumMod val="50000"/>
                  </a:schemeClr>
                </a:solidFill>
                <a:latin typeface="Nunito" panose="020B0604020202020204" charset="0"/>
              </a:rPr>
              <a:t>Big data relation :</a:t>
            </a:r>
            <a:r>
              <a:rPr lang="en-US" sz="2100" dirty="0">
                <a:latin typeface="Nunito" panose="020B0604020202020204" charset="0"/>
              </a:rPr>
              <a:t> Collected Telco Customer Churn dataset containing 7043 rows and 21 columns. It manually difficult to analyze all the unstructured columns and complex features in the data, we are using big data to understand customer behavior and predict the decisions data. On the other hand, this is only a subset of real-time data.  In real-time, the amount of data will be very large and will be going on added periodically.</a:t>
            </a:r>
          </a:p>
          <a:p>
            <a:pPr marL="0" indent="0">
              <a:buNone/>
            </a:pPr>
            <a:endParaRPr lang="en-US" sz="2100" dirty="0">
              <a:latin typeface="Nunito" panose="020B0604020202020204" charset="0"/>
            </a:endParaRPr>
          </a:p>
          <a:p>
            <a:r>
              <a:rPr lang="en-US" sz="2100" b="1" dirty="0">
                <a:solidFill>
                  <a:schemeClr val="accent6">
                    <a:lumMod val="50000"/>
                  </a:schemeClr>
                </a:solidFill>
                <a:latin typeface="Nunito" panose="020B0604020202020204" charset="0"/>
              </a:rPr>
              <a:t>Project work :</a:t>
            </a:r>
            <a:endParaRPr lang="en-US" sz="2100" dirty="0">
              <a:latin typeface="Nunito" panose="020B0604020202020204" charset="0"/>
            </a:endParaRPr>
          </a:p>
          <a:p>
            <a:pPr marL="457200" lvl="0" indent="-342900">
              <a:spcBef>
                <a:spcPts val="0"/>
              </a:spcBef>
              <a:spcAft>
                <a:spcPts val="0"/>
              </a:spcAft>
              <a:buSzPts val="1800"/>
              <a:buAutoNum type="arabicParenR"/>
            </a:pPr>
            <a:r>
              <a:rPr lang="en-US" sz="2100" dirty="0">
                <a:latin typeface="Nunito" panose="020B0604020202020204" charset="0"/>
              </a:rPr>
              <a:t>Loading data/defining schema</a:t>
            </a:r>
          </a:p>
          <a:p>
            <a:pPr marL="457200" lvl="0" indent="-342900">
              <a:spcBef>
                <a:spcPts val="0"/>
              </a:spcBef>
              <a:spcAft>
                <a:spcPts val="0"/>
              </a:spcAft>
              <a:buSzPts val="1800"/>
              <a:buAutoNum type="arabicParenR"/>
            </a:pPr>
            <a:r>
              <a:rPr lang="en-US" sz="2100" dirty="0">
                <a:latin typeface="Nunito" panose="020B0604020202020204" charset="0"/>
              </a:rPr>
              <a:t>Exploring /Visualizing the data set</a:t>
            </a:r>
          </a:p>
          <a:p>
            <a:pPr marL="457200" lvl="0" indent="-342900">
              <a:spcBef>
                <a:spcPts val="0"/>
              </a:spcBef>
              <a:spcAft>
                <a:spcPts val="0"/>
              </a:spcAft>
              <a:buSzPts val="1800"/>
              <a:buAutoNum type="arabicParenR"/>
            </a:pPr>
            <a:r>
              <a:rPr lang="en-US" sz="2100" dirty="0">
                <a:latin typeface="Nunito" panose="020B0604020202020204" charset="0"/>
              </a:rPr>
              <a:t>Performing necessary transformations</a:t>
            </a:r>
          </a:p>
          <a:p>
            <a:pPr marL="457200" lvl="0" indent="-342900">
              <a:spcBef>
                <a:spcPts val="0"/>
              </a:spcBef>
              <a:spcAft>
                <a:spcPts val="0"/>
              </a:spcAft>
              <a:buSzPts val="1800"/>
              <a:buAutoNum type="arabicParenR"/>
            </a:pPr>
            <a:r>
              <a:rPr lang="en-US" sz="2100" dirty="0">
                <a:latin typeface="Nunito" panose="020B0604020202020204" charset="0"/>
              </a:rPr>
              <a:t>Feature engineering</a:t>
            </a:r>
          </a:p>
          <a:p>
            <a:pPr marL="457200" lvl="0" indent="-342900">
              <a:spcBef>
                <a:spcPts val="0"/>
              </a:spcBef>
              <a:spcAft>
                <a:spcPts val="0"/>
              </a:spcAft>
              <a:buSzPts val="1800"/>
              <a:buAutoNum type="arabicParenR"/>
            </a:pPr>
            <a:r>
              <a:rPr lang="en-US" sz="2100" dirty="0">
                <a:latin typeface="Nunito" panose="020B0604020202020204" charset="0"/>
              </a:rPr>
              <a:t>Model creation, training and evaluation</a:t>
            </a:r>
          </a:p>
          <a:p>
            <a:pPr marL="457200" lvl="0" indent="-342900">
              <a:spcBef>
                <a:spcPts val="0"/>
              </a:spcBef>
              <a:spcAft>
                <a:spcPts val="0"/>
              </a:spcAft>
              <a:buSzPts val="1800"/>
              <a:buAutoNum type="arabicParenR"/>
            </a:pPr>
            <a:r>
              <a:rPr lang="en-US" sz="2100" dirty="0">
                <a:latin typeface="Nunito" panose="020B0604020202020204" charset="0"/>
              </a:rPr>
              <a:t>Model results and Visualization</a:t>
            </a:r>
          </a:p>
          <a:p>
            <a:endParaRPr lang="en-US" sz="1900" dirty="0">
              <a:latin typeface="Nunito" panose="020B0604020202020204" charset="0"/>
            </a:endParaRPr>
          </a:p>
          <a:p>
            <a:endParaRPr lang="en-US" dirty="0"/>
          </a:p>
          <a:p>
            <a:endParaRPr lang="en-US" dirty="0"/>
          </a:p>
        </p:txBody>
      </p:sp>
    </p:spTree>
    <p:extLst>
      <p:ext uri="{BB962C8B-B14F-4D97-AF65-F5344CB8AC3E}">
        <p14:creationId xmlns:p14="http://schemas.microsoft.com/office/powerpoint/2010/main" val="2714621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384FD-BA94-4B24-B8E4-6EBE65BB7082}"/>
              </a:ext>
            </a:extLst>
          </p:cNvPr>
          <p:cNvSpPr>
            <a:spLocks noGrp="1"/>
          </p:cNvSpPr>
          <p:nvPr>
            <p:ph type="title"/>
          </p:nvPr>
        </p:nvSpPr>
        <p:spPr>
          <a:xfrm>
            <a:off x="7860667" y="685800"/>
            <a:ext cx="3656419" cy="1485900"/>
          </a:xfrm>
        </p:spPr>
        <p:txBody>
          <a:bodyPr>
            <a:normAutofit/>
          </a:bodyPr>
          <a:lstStyle/>
          <a:p>
            <a:r>
              <a:rPr lang="en-US" dirty="0"/>
              <a:t>Data Exploration</a:t>
            </a:r>
          </a:p>
        </p:txBody>
      </p:sp>
      <p:sp>
        <p:nvSpPr>
          <p:cNvPr id="12" name="Rectangle 11">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Content Placeholder 3">
            <a:extLst>
              <a:ext uri="{FF2B5EF4-FFF2-40B4-BE49-F238E27FC236}">
                <a16:creationId xmlns:a16="http://schemas.microsoft.com/office/drawing/2014/main" id="{C36A52AF-FBA8-41CE-96AE-82BA9CD41C2E}"/>
              </a:ext>
            </a:extLst>
          </p:cNvPr>
          <p:cNvPicPr>
            <a:picLocks noChangeAspect="1"/>
          </p:cNvPicPr>
          <p:nvPr/>
        </p:nvPicPr>
        <p:blipFill>
          <a:blip r:embed="rId2"/>
          <a:stretch>
            <a:fillRect/>
          </a:stretch>
        </p:blipFill>
        <p:spPr>
          <a:xfrm>
            <a:off x="1283380" y="645106"/>
            <a:ext cx="5997426" cy="5247747"/>
          </a:xfrm>
          <a:prstGeom prst="rect">
            <a:avLst/>
          </a:prstGeom>
        </p:spPr>
      </p:pic>
      <p:sp>
        <p:nvSpPr>
          <p:cNvPr id="9" name="Content Placeholder 8">
            <a:extLst>
              <a:ext uri="{FF2B5EF4-FFF2-40B4-BE49-F238E27FC236}">
                <a16:creationId xmlns:a16="http://schemas.microsoft.com/office/drawing/2014/main" id="{7E4D438B-038D-4571-8909-AC6344ACF05C}"/>
              </a:ext>
            </a:extLst>
          </p:cNvPr>
          <p:cNvSpPr>
            <a:spLocks noGrp="1"/>
          </p:cNvSpPr>
          <p:nvPr>
            <p:ph idx="1"/>
          </p:nvPr>
        </p:nvSpPr>
        <p:spPr>
          <a:xfrm>
            <a:off x="7860667" y="2286000"/>
            <a:ext cx="3656419" cy="3581400"/>
          </a:xfrm>
        </p:spPr>
        <p:txBody>
          <a:bodyPr>
            <a:normAutofit/>
          </a:bodyPr>
          <a:lstStyle/>
          <a:p>
            <a:r>
              <a:rPr lang="en-US" dirty="0"/>
              <a:t>Total charges, Monthly charges and Tenure found to be the important features in the dataset.</a:t>
            </a:r>
          </a:p>
        </p:txBody>
      </p:sp>
    </p:spTree>
    <p:extLst>
      <p:ext uri="{BB962C8B-B14F-4D97-AF65-F5344CB8AC3E}">
        <p14:creationId xmlns:p14="http://schemas.microsoft.com/office/powerpoint/2010/main" val="1217544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B97D0-51C9-46BA-B830-D703AB6646AC}"/>
              </a:ext>
            </a:extLst>
          </p:cNvPr>
          <p:cNvSpPr>
            <a:spLocks noGrp="1"/>
          </p:cNvSpPr>
          <p:nvPr>
            <p:ph type="title"/>
          </p:nvPr>
        </p:nvSpPr>
        <p:spPr/>
        <p:txBody>
          <a:bodyPr/>
          <a:lstStyle/>
          <a:p>
            <a:r>
              <a:rPr lang="en-US" dirty="0"/>
              <a:t>Model results</a:t>
            </a:r>
          </a:p>
        </p:txBody>
      </p:sp>
      <p:graphicFrame>
        <p:nvGraphicFramePr>
          <p:cNvPr id="5" name="Content Placeholder 4">
            <a:extLst>
              <a:ext uri="{FF2B5EF4-FFF2-40B4-BE49-F238E27FC236}">
                <a16:creationId xmlns:a16="http://schemas.microsoft.com/office/drawing/2014/main" id="{2DE90B3C-4AB9-4FD8-B006-E0E1599D3AC5}"/>
              </a:ext>
            </a:extLst>
          </p:cNvPr>
          <p:cNvGraphicFramePr>
            <a:graphicFrameLocks noGrp="1"/>
          </p:cNvGraphicFramePr>
          <p:nvPr>
            <p:ph idx="1"/>
            <p:extLst>
              <p:ext uri="{D42A27DB-BD31-4B8C-83A1-F6EECF244321}">
                <p14:modId xmlns:p14="http://schemas.microsoft.com/office/powerpoint/2010/main" val="276290682"/>
              </p:ext>
            </p:extLst>
          </p:nvPr>
        </p:nvGraphicFramePr>
        <p:xfrm>
          <a:off x="1457326" y="2171700"/>
          <a:ext cx="7639050" cy="2438400"/>
        </p:xfrm>
        <a:graphic>
          <a:graphicData uri="http://schemas.openxmlformats.org/drawingml/2006/table">
            <a:tbl>
              <a:tblPr firstRow="1" bandRow="1">
                <a:tableStyleId>{7DF18680-E054-41AD-8BC1-D1AEF772440D}</a:tableStyleId>
              </a:tblPr>
              <a:tblGrid>
                <a:gridCol w="2546350">
                  <a:extLst>
                    <a:ext uri="{9D8B030D-6E8A-4147-A177-3AD203B41FA5}">
                      <a16:colId xmlns:a16="http://schemas.microsoft.com/office/drawing/2014/main" val="1903294654"/>
                    </a:ext>
                  </a:extLst>
                </a:gridCol>
                <a:gridCol w="2482849">
                  <a:extLst>
                    <a:ext uri="{9D8B030D-6E8A-4147-A177-3AD203B41FA5}">
                      <a16:colId xmlns:a16="http://schemas.microsoft.com/office/drawing/2014/main" val="278418468"/>
                    </a:ext>
                  </a:extLst>
                </a:gridCol>
                <a:gridCol w="2609851">
                  <a:extLst>
                    <a:ext uri="{9D8B030D-6E8A-4147-A177-3AD203B41FA5}">
                      <a16:colId xmlns:a16="http://schemas.microsoft.com/office/drawing/2014/main" val="3820616020"/>
                    </a:ext>
                  </a:extLst>
                </a:gridCol>
              </a:tblGrid>
              <a:tr h="449580">
                <a:tc>
                  <a:txBody>
                    <a:bodyPr/>
                    <a:lstStyle/>
                    <a:p>
                      <a:r>
                        <a:rPr lang="en-US" dirty="0"/>
                        <a:t>Models</a:t>
                      </a:r>
                    </a:p>
                  </a:txBody>
                  <a:tcPr/>
                </a:tc>
                <a:tc>
                  <a:txBody>
                    <a:bodyPr/>
                    <a:lstStyle/>
                    <a:p>
                      <a:r>
                        <a:rPr lang="en-US" dirty="0"/>
                        <a:t>Train Accuracy</a:t>
                      </a:r>
                    </a:p>
                  </a:txBody>
                  <a:tcPr/>
                </a:tc>
                <a:tc>
                  <a:txBody>
                    <a:bodyPr/>
                    <a:lstStyle/>
                    <a:p>
                      <a:r>
                        <a:rPr lang="en-US" dirty="0"/>
                        <a:t>Test Accuracy</a:t>
                      </a:r>
                    </a:p>
                  </a:txBody>
                  <a:tcPr/>
                </a:tc>
                <a:extLst>
                  <a:ext uri="{0D108BD9-81ED-4DB2-BD59-A6C34878D82A}">
                    <a16:rowId xmlns:a16="http://schemas.microsoft.com/office/drawing/2014/main" val="1413364559"/>
                  </a:ext>
                </a:extLst>
              </a:tr>
              <a:tr h="449580">
                <a:tc>
                  <a:txBody>
                    <a:bodyPr/>
                    <a:lstStyle/>
                    <a:p>
                      <a:r>
                        <a:rPr lang="en-US" dirty="0"/>
                        <a:t>Logistic Regression</a:t>
                      </a:r>
                    </a:p>
                  </a:txBody>
                  <a:tcPr/>
                </a:tc>
                <a:tc>
                  <a:txBody>
                    <a:bodyPr/>
                    <a:lstStyle/>
                    <a:p>
                      <a:r>
                        <a:rPr lang="en-US" dirty="0"/>
                        <a:t>0.85</a:t>
                      </a:r>
                    </a:p>
                  </a:txBody>
                  <a:tcPr/>
                </a:tc>
                <a:tc>
                  <a:txBody>
                    <a:bodyPr/>
                    <a:lstStyle/>
                    <a:p>
                      <a:r>
                        <a:rPr lang="en-US" dirty="0"/>
                        <a:t>0.82</a:t>
                      </a:r>
                    </a:p>
                  </a:txBody>
                  <a:tcPr/>
                </a:tc>
                <a:extLst>
                  <a:ext uri="{0D108BD9-81ED-4DB2-BD59-A6C34878D82A}">
                    <a16:rowId xmlns:a16="http://schemas.microsoft.com/office/drawing/2014/main" val="3668238540"/>
                  </a:ext>
                </a:extLst>
              </a:tr>
              <a:tr h="449580">
                <a:tc>
                  <a:txBody>
                    <a:bodyPr/>
                    <a:lstStyle/>
                    <a:p>
                      <a:r>
                        <a:rPr lang="en-US" dirty="0"/>
                        <a:t>Decision Tree Classifier</a:t>
                      </a:r>
                    </a:p>
                  </a:txBody>
                  <a:tcPr/>
                </a:tc>
                <a:tc>
                  <a:txBody>
                    <a:bodyPr/>
                    <a:lstStyle/>
                    <a:p>
                      <a:r>
                        <a:rPr lang="en-US" dirty="0"/>
                        <a:t>0.85</a:t>
                      </a:r>
                    </a:p>
                  </a:txBody>
                  <a:tcPr/>
                </a:tc>
                <a:tc>
                  <a:txBody>
                    <a:bodyPr/>
                    <a:lstStyle/>
                    <a:p>
                      <a:r>
                        <a:rPr lang="en-US" dirty="0"/>
                        <a:t>0.82</a:t>
                      </a:r>
                    </a:p>
                  </a:txBody>
                  <a:tcPr/>
                </a:tc>
                <a:extLst>
                  <a:ext uri="{0D108BD9-81ED-4DB2-BD59-A6C34878D82A}">
                    <a16:rowId xmlns:a16="http://schemas.microsoft.com/office/drawing/2014/main" val="2267101058"/>
                  </a:ext>
                </a:extLst>
              </a:tr>
              <a:tr h="449580">
                <a:tc>
                  <a:txBody>
                    <a:bodyPr/>
                    <a:lstStyle/>
                    <a:p>
                      <a:r>
                        <a:rPr lang="en-US" dirty="0"/>
                        <a:t>Random Forest</a:t>
                      </a:r>
                    </a:p>
                  </a:txBody>
                  <a:tcPr/>
                </a:tc>
                <a:tc>
                  <a:txBody>
                    <a:bodyPr/>
                    <a:lstStyle/>
                    <a:p>
                      <a:r>
                        <a:rPr lang="en-US" dirty="0"/>
                        <a:t>0.80</a:t>
                      </a:r>
                    </a:p>
                  </a:txBody>
                  <a:tcPr/>
                </a:tc>
                <a:tc>
                  <a:txBody>
                    <a:bodyPr/>
                    <a:lstStyle/>
                    <a:p>
                      <a:r>
                        <a:rPr lang="en-US" dirty="0"/>
                        <a:t>0.85</a:t>
                      </a:r>
                    </a:p>
                  </a:txBody>
                  <a:tcPr/>
                </a:tc>
                <a:extLst>
                  <a:ext uri="{0D108BD9-81ED-4DB2-BD59-A6C34878D82A}">
                    <a16:rowId xmlns:a16="http://schemas.microsoft.com/office/drawing/2014/main" val="3197643231"/>
                  </a:ext>
                </a:extLst>
              </a:tr>
              <a:tr h="449580">
                <a:tc>
                  <a:txBody>
                    <a:bodyPr/>
                    <a:lstStyle/>
                    <a:p>
                      <a:r>
                        <a:rPr lang="en-US" dirty="0"/>
                        <a:t>Gradient Boost Classifier</a:t>
                      </a:r>
                    </a:p>
                  </a:txBody>
                  <a:tcPr/>
                </a:tc>
                <a:tc>
                  <a:txBody>
                    <a:bodyPr/>
                    <a:lstStyle/>
                    <a:p>
                      <a:r>
                        <a:rPr lang="en-US" dirty="0"/>
                        <a:t>0.87</a:t>
                      </a:r>
                    </a:p>
                  </a:txBody>
                  <a:tcPr/>
                </a:tc>
                <a:tc>
                  <a:txBody>
                    <a:bodyPr/>
                    <a:lstStyle/>
                    <a:p>
                      <a:r>
                        <a:rPr lang="en-US" dirty="0"/>
                        <a:t>0.81</a:t>
                      </a:r>
                    </a:p>
                  </a:txBody>
                  <a:tcPr/>
                </a:tc>
                <a:extLst>
                  <a:ext uri="{0D108BD9-81ED-4DB2-BD59-A6C34878D82A}">
                    <a16:rowId xmlns:a16="http://schemas.microsoft.com/office/drawing/2014/main" val="3733283136"/>
                  </a:ext>
                </a:extLst>
              </a:tr>
            </a:tbl>
          </a:graphicData>
        </a:graphic>
      </p:graphicFrame>
      <p:graphicFrame>
        <p:nvGraphicFramePr>
          <p:cNvPr id="6" name="Table 5">
            <a:extLst>
              <a:ext uri="{FF2B5EF4-FFF2-40B4-BE49-F238E27FC236}">
                <a16:creationId xmlns:a16="http://schemas.microsoft.com/office/drawing/2014/main" id="{743ECE42-54BB-4EB9-B72D-7973E14DFC0F}"/>
              </a:ext>
            </a:extLst>
          </p:cNvPr>
          <p:cNvGraphicFramePr>
            <a:graphicFrameLocks noGrp="1"/>
          </p:cNvGraphicFramePr>
          <p:nvPr>
            <p:extLst>
              <p:ext uri="{D42A27DB-BD31-4B8C-83A1-F6EECF244321}">
                <p14:modId xmlns:p14="http://schemas.microsoft.com/office/powerpoint/2010/main" val="2779619"/>
              </p:ext>
            </p:extLst>
          </p:nvPr>
        </p:nvGraphicFramePr>
        <p:xfrm>
          <a:off x="1457326" y="5077671"/>
          <a:ext cx="8128000" cy="1094529"/>
        </p:xfrm>
        <a:graphic>
          <a:graphicData uri="http://schemas.openxmlformats.org/drawingml/2006/table">
            <a:tbl>
              <a:tblPr firstRow="1" bandRow="1">
                <a:tableStyleId>{7DF18680-E054-41AD-8BC1-D1AEF772440D}</a:tableStyleId>
              </a:tblPr>
              <a:tblGrid>
                <a:gridCol w="8128000">
                  <a:extLst>
                    <a:ext uri="{9D8B030D-6E8A-4147-A177-3AD203B41FA5}">
                      <a16:colId xmlns:a16="http://schemas.microsoft.com/office/drawing/2014/main" val="256541848"/>
                    </a:ext>
                  </a:extLst>
                </a:gridCol>
              </a:tblGrid>
              <a:tr h="1094529">
                <a:tc>
                  <a:txBody>
                    <a:bodyPr/>
                    <a:lstStyle/>
                    <a:p>
                      <a:r>
                        <a:rPr lang="en-US" dirty="0"/>
                        <a:t>Feature selection inside the algorithm was found better in Random forest and hence continued to write code in determining the roc curve to illustrate the predictive analysis.</a:t>
                      </a:r>
                    </a:p>
                  </a:txBody>
                  <a:tcPr/>
                </a:tc>
                <a:extLst>
                  <a:ext uri="{0D108BD9-81ED-4DB2-BD59-A6C34878D82A}">
                    <a16:rowId xmlns:a16="http://schemas.microsoft.com/office/drawing/2014/main" val="243544185"/>
                  </a:ext>
                </a:extLst>
              </a:tr>
            </a:tbl>
          </a:graphicData>
        </a:graphic>
      </p:graphicFrame>
    </p:spTree>
    <p:extLst>
      <p:ext uri="{BB962C8B-B14F-4D97-AF65-F5344CB8AC3E}">
        <p14:creationId xmlns:p14="http://schemas.microsoft.com/office/powerpoint/2010/main" val="573320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C8D00-8615-4FAC-864D-8847C5BA11C9}"/>
              </a:ext>
            </a:extLst>
          </p:cNvPr>
          <p:cNvSpPr>
            <a:spLocks noGrp="1"/>
          </p:cNvSpPr>
          <p:nvPr>
            <p:ph type="title"/>
          </p:nvPr>
        </p:nvSpPr>
        <p:spPr>
          <a:xfrm>
            <a:off x="6389914" y="685800"/>
            <a:ext cx="5127172" cy="1485900"/>
          </a:xfrm>
        </p:spPr>
        <p:txBody>
          <a:bodyPr>
            <a:normAutofit/>
          </a:bodyPr>
          <a:lstStyle/>
          <a:p>
            <a:r>
              <a:rPr lang="en-US" sz="3700"/>
              <a:t>Graphical representation of Models accuracy</a:t>
            </a:r>
          </a:p>
        </p:txBody>
      </p:sp>
      <p:sp>
        <p:nvSpPr>
          <p:cNvPr id="9" name="Rectangle 8">
            <a:extLst>
              <a:ext uri="{FF2B5EF4-FFF2-40B4-BE49-F238E27FC236}">
                <a16:creationId xmlns:a16="http://schemas.microsoft.com/office/drawing/2014/main" id="{A67E2D8A-19BE-48A0-889C-CCAC02348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EB2E421F-9B49-448E-A3CB-4CB8DBFA4A6C}"/>
              </a:ext>
            </a:extLst>
          </p:cNvPr>
          <p:cNvPicPr>
            <a:picLocks noChangeAspect="1"/>
          </p:cNvPicPr>
          <p:nvPr/>
        </p:nvPicPr>
        <p:blipFill>
          <a:blip r:embed="rId2"/>
          <a:stretch>
            <a:fillRect/>
          </a:stretch>
        </p:blipFill>
        <p:spPr>
          <a:xfrm>
            <a:off x="1175962" y="675679"/>
            <a:ext cx="5329613" cy="3210521"/>
          </a:xfrm>
          <a:prstGeom prst="rect">
            <a:avLst/>
          </a:prstGeom>
        </p:spPr>
      </p:pic>
      <p:sp>
        <p:nvSpPr>
          <p:cNvPr id="3" name="Content Placeholder 2">
            <a:extLst>
              <a:ext uri="{FF2B5EF4-FFF2-40B4-BE49-F238E27FC236}">
                <a16:creationId xmlns:a16="http://schemas.microsoft.com/office/drawing/2014/main" id="{FF14B34B-7BE2-473E-A1F7-B4D0ADB4364A}"/>
              </a:ext>
            </a:extLst>
          </p:cNvPr>
          <p:cNvSpPr>
            <a:spLocks noGrp="1"/>
          </p:cNvSpPr>
          <p:nvPr>
            <p:ph idx="1"/>
          </p:nvPr>
        </p:nvSpPr>
        <p:spPr>
          <a:xfrm>
            <a:off x="6770914" y="1943100"/>
            <a:ext cx="5127172" cy="3581400"/>
          </a:xfrm>
        </p:spPr>
        <p:txBody>
          <a:bodyPr>
            <a:normAutofit/>
          </a:bodyPr>
          <a:lstStyle/>
          <a:p>
            <a:r>
              <a:rPr lang="en-US" dirty="0"/>
              <a:t>We used Roc curve theory to analyze the accuracy and decide best model for our dataset.</a:t>
            </a:r>
          </a:p>
          <a:p>
            <a:r>
              <a:rPr lang="en-US" dirty="0"/>
              <a:t>Classifiers that give </a:t>
            </a:r>
            <a:r>
              <a:rPr lang="en-US" b="1" dirty="0"/>
              <a:t>curves</a:t>
            </a:r>
            <a:r>
              <a:rPr lang="en-US" dirty="0"/>
              <a:t> closer to the top-left corner indicate a better performance.</a:t>
            </a:r>
          </a:p>
          <a:p>
            <a:r>
              <a:rPr lang="en-US" dirty="0"/>
              <a:t>Random forest Roc curve seems fine the accuracy of 82 percent. Although further comparison can be made.</a:t>
            </a:r>
          </a:p>
        </p:txBody>
      </p:sp>
      <p:graphicFrame>
        <p:nvGraphicFramePr>
          <p:cNvPr id="5" name="Table 4">
            <a:extLst>
              <a:ext uri="{FF2B5EF4-FFF2-40B4-BE49-F238E27FC236}">
                <a16:creationId xmlns:a16="http://schemas.microsoft.com/office/drawing/2014/main" id="{386F82EF-0F4E-4AE2-AEA0-826D6284BE41}"/>
              </a:ext>
            </a:extLst>
          </p:cNvPr>
          <p:cNvGraphicFramePr>
            <a:graphicFrameLocks noGrp="1"/>
          </p:cNvGraphicFramePr>
          <p:nvPr>
            <p:extLst>
              <p:ext uri="{D42A27DB-BD31-4B8C-83A1-F6EECF244321}">
                <p14:modId xmlns:p14="http://schemas.microsoft.com/office/powerpoint/2010/main" val="197416312"/>
              </p:ext>
            </p:extLst>
          </p:nvPr>
        </p:nvGraphicFramePr>
        <p:xfrm>
          <a:off x="1175962" y="171450"/>
          <a:ext cx="4874987" cy="370840"/>
        </p:xfrm>
        <a:graphic>
          <a:graphicData uri="http://schemas.openxmlformats.org/drawingml/2006/table">
            <a:tbl>
              <a:tblPr firstRow="1" bandRow="1">
                <a:tableStyleId>{5C22544A-7EE6-4342-B048-85BDC9FD1C3A}</a:tableStyleId>
              </a:tblPr>
              <a:tblGrid>
                <a:gridCol w="4874987">
                  <a:extLst>
                    <a:ext uri="{9D8B030D-6E8A-4147-A177-3AD203B41FA5}">
                      <a16:colId xmlns:a16="http://schemas.microsoft.com/office/drawing/2014/main" val="1769130531"/>
                    </a:ext>
                  </a:extLst>
                </a:gridCol>
              </a:tblGrid>
              <a:tr h="370840">
                <a:tc>
                  <a:txBody>
                    <a:bodyPr/>
                    <a:lstStyle/>
                    <a:p>
                      <a:r>
                        <a:rPr lang="en-US" dirty="0"/>
                        <a:t>Logistic Regression Roc curve</a:t>
                      </a:r>
                    </a:p>
                  </a:txBody>
                  <a:tcPr/>
                </a:tc>
                <a:extLst>
                  <a:ext uri="{0D108BD9-81ED-4DB2-BD59-A6C34878D82A}">
                    <a16:rowId xmlns:a16="http://schemas.microsoft.com/office/drawing/2014/main" val="632466347"/>
                  </a:ext>
                </a:extLst>
              </a:tr>
            </a:tbl>
          </a:graphicData>
        </a:graphic>
      </p:graphicFrame>
      <p:pic>
        <p:nvPicPr>
          <p:cNvPr id="6" name="Picture 5">
            <a:extLst>
              <a:ext uri="{FF2B5EF4-FFF2-40B4-BE49-F238E27FC236}">
                <a16:creationId xmlns:a16="http://schemas.microsoft.com/office/drawing/2014/main" id="{CCDA18B3-04EA-447B-83B9-99C7FF4F2378}"/>
              </a:ext>
            </a:extLst>
          </p:cNvPr>
          <p:cNvPicPr>
            <a:picLocks noChangeAspect="1"/>
          </p:cNvPicPr>
          <p:nvPr/>
        </p:nvPicPr>
        <p:blipFill>
          <a:blip r:embed="rId3"/>
          <a:stretch>
            <a:fillRect/>
          </a:stretch>
        </p:blipFill>
        <p:spPr>
          <a:xfrm>
            <a:off x="1278785" y="4019589"/>
            <a:ext cx="5123966" cy="2590800"/>
          </a:xfrm>
          <a:prstGeom prst="rect">
            <a:avLst/>
          </a:prstGeom>
        </p:spPr>
      </p:pic>
    </p:spTree>
    <p:extLst>
      <p:ext uri="{BB962C8B-B14F-4D97-AF65-F5344CB8AC3E}">
        <p14:creationId xmlns:p14="http://schemas.microsoft.com/office/powerpoint/2010/main" val="3726460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A0EF9-CA40-4F76-973A-7EF20C715851}"/>
              </a:ext>
            </a:extLst>
          </p:cNvPr>
          <p:cNvSpPr>
            <a:spLocks noGrp="1"/>
          </p:cNvSpPr>
          <p:nvPr>
            <p:ph type="title"/>
          </p:nvPr>
        </p:nvSpPr>
        <p:spPr>
          <a:xfrm>
            <a:off x="1371600" y="685800"/>
            <a:ext cx="9601200" cy="1019175"/>
          </a:xfrm>
        </p:spPr>
        <p:txBody>
          <a:bodyPr/>
          <a:lstStyle/>
          <a:p>
            <a:r>
              <a:rPr lang="en-US" dirty="0"/>
              <a:t>Conclusion</a:t>
            </a:r>
          </a:p>
        </p:txBody>
      </p:sp>
      <p:sp>
        <p:nvSpPr>
          <p:cNvPr id="3" name="Content Placeholder 2">
            <a:extLst>
              <a:ext uri="{FF2B5EF4-FFF2-40B4-BE49-F238E27FC236}">
                <a16:creationId xmlns:a16="http://schemas.microsoft.com/office/drawing/2014/main" id="{6814EA45-FAF7-4CC1-97A3-6C982CE99721}"/>
              </a:ext>
            </a:extLst>
          </p:cNvPr>
          <p:cNvSpPr>
            <a:spLocks noGrp="1"/>
          </p:cNvSpPr>
          <p:nvPr>
            <p:ph idx="1"/>
          </p:nvPr>
        </p:nvSpPr>
        <p:spPr/>
        <p:txBody>
          <a:bodyPr/>
          <a:lstStyle/>
          <a:p>
            <a:r>
              <a:rPr lang="en-US" dirty="0"/>
              <a:t>Project –</a:t>
            </a:r>
          </a:p>
          <a:p>
            <a:r>
              <a:rPr lang="en-US" dirty="0"/>
              <a:t>Best model found to be the Random forest on Telco customer churn dataset.</a:t>
            </a:r>
          </a:p>
          <a:p>
            <a:r>
              <a:rPr lang="en-US" dirty="0"/>
              <a:t>Companies can use this model to make the predictions on customer dropping out.</a:t>
            </a:r>
          </a:p>
          <a:p>
            <a:r>
              <a:rPr lang="en-US" dirty="0"/>
              <a:t>With this prediction they can retain their customer. </a:t>
            </a:r>
          </a:p>
          <a:p>
            <a:r>
              <a:rPr lang="en-US" dirty="0"/>
              <a:t>Also, they can improve their approach based on the feature importance shared in this model.</a:t>
            </a:r>
          </a:p>
        </p:txBody>
      </p:sp>
    </p:spTree>
    <p:extLst>
      <p:ext uri="{BB962C8B-B14F-4D97-AF65-F5344CB8AC3E}">
        <p14:creationId xmlns:p14="http://schemas.microsoft.com/office/powerpoint/2010/main" val="412351193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73</TotalTime>
  <Words>473</Words>
  <Application>Microsoft Office PowerPoint</Application>
  <PresentationFormat>Widescreen</PresentationFormat>
  <Paragraphs>56</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Franklin Gothic Book</vt:lpstr>
      <vt:lpstr>Nunito</vt:lpstr>
      <vt:lpstr>Crop</vt:lpstr>
      <vt:lpstr>Project Tele Customer CHURN</vt:lpstr>
      <vt:lpstr>PROJECT AND PROBLEM DEFINITION</vt:lpstr>
      <vt:lpstr>PROJECT RELATION AND WORK</vt:lpstr>
      <vt:lpstr>Data Exploration</vt:lpstr>
      <vt:lpstr>Model results</vt:lpstr>
      <vt:lpstr>Graphical representation of Models accuracy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DATA(603) Tele Customer CHURN</dc:title>
  <dc:creator>Samhita Chamathota</dc:creator>
  <cp:lastModifiedBy>Samhita Chamathota</cp:lastModifiedBy>
  <cp:revision>7</cp:revision>
  <dcterms:created xsi:type="dcterms:W3CDTF">2019-05-12T20:42:38Z</dcterms:created>
  <dcterms:modified xsi:type="dcterms:W3CDTF">2021-03-02T04:05:54Z</dcterms:modified>
</cp:coreProperties>
</file>