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6" r:id="rId2"/>
    <p:sldId id="257" r:id="rId3"/>
    <p:sldId id="260" r:id="rId4"/>
    <p:sldId id="258" r:id="rId5"/>
    <p:sldId id="261" r:id="rId6"/>
    <p:sldId id="271" r:id="rId7"/>
    <p:sldId id="266" r:id="rId8"/>
    <p:sldId id="268" r:id="rId9"/>
    <p:sldId id="262" r:id="rId10"/>
    <p:sldId id="269" r:id="rId11"/>
    <p:sldId id="272" r:id="rId12"/>
    <p:sldId id="274" r:id="rId13"/>
    <p:sldId id="275" r:id="rId14"/>
    <p:sldId id="270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1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6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8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3EB8-1708-4A43-B2A5-A286D80ADC43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390C-22C5-DD4F-BA8F-ECE87A9D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A Graph Analysis of Investment Patterns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1970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Samhita Karnati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Advisor: Prof. Andrea </a:t>
            </a:r>
            <a:r>
              <a:rPr lang="en-US" dirty="0" err="1" smtClean="0">
                <a:solidFill>
                  <a:schemeClr val="accent5"/>
                </a:solidFill>
              </a:rPr>
              <a:t>LaPaugh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378980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Nanum Gothic" charset="-127"/>
                <a:ea typeface="Nanum Gothic" charset="-127"/>
                <a:cs typeface="Nanum Gothic" charset="-127"/>
              </a:rPr>
              <a:t>Implementation: </a:t>
            </a:r>
            <a:r>
              <a:rPr lang="en-US" sz="4000" b="1" dirty="0" smtClean="0">
                <a:solidFill>
                  <a:schemeClr val="accent6"/>
                </a:solidFill>
                <a:latin typeface="Nanum Gothic" charset="-127"/>
                <a:ea typeface="Nanum Gothic" charset="-127"/>
                <a:cs typeface="Nanum Gothic" charset="-127"/>
              </a:rPr>
              <a:t>Unsupervised Learning</a:t>
            </a:r>
            <a:endParaRPr lang="en-US" sz="4000" b="1" dirty="0">
              <a:solidFill>
                <a:schemeClr val="accent6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Clustering and investigating category within clusters</a:t>
            </a:r>
          </a:p>
          <a:p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Limit to SF-region companies</a:t>
            </a:r>
          </a:p>
          <a:p>
            <a:pPr lvl="1"/>
            <a:r>
              <a:rPr lang="en-US" dirty="0" smtClean="0"/>
              <a:t>Hypothesis: companies in the same category have similar investing patterns and would therefore be in the same cluster</a:t>
            </a:r>
          </a:p>
          <a:p>
            <a:pPr lvl="1"/>
            <a:r>
              <a:rPr lang="en-US" dirty="0" smtClean="0"/>
              <a:t>550 unique first-order categories – use this for cluster number</a:t>
            </a:r>
          </a:p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Fine-tuning cluster size parameter using 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67312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49" y="365124"/>
            <a:ext cx="11637819" cy="1325563"/>
          </a:xfrm>
        </p:spPr>
        <p:txBody>
          <a:bodyPr/>
          <a:lstStyle/>
          <a:p>
            <a:r>
              <a:rPr lang="en-US" b="1" dirty="0">
                <a:latin typeface="Nanum Gothic" charset="-127"/>
                <a:ea typeface="Nanum Gothic" charset="-127"/>
                <a:cs typeface="Nanum Gothic" charset="-127"/>
              </a:rPr>
              <a:t>Results &amp; </a:t>
            </a:r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Evaluation: </a:t>
            </a:r>
            <a:r>
              <a:rPr lang="en-US" b="1" dirty="0" smtClean="0">
                <a:solidFill>
                  <a:schemeClr val="accent5"/>
                </a:solidFill>
                <a:latin typeface="Nanum Gothic" charset="-127"/>
                <a:ea typeface="Nanum Gothic" charset="-127"/>
                <a:cs typeface="Nanum Gothic" charset="-127"/>
              </a:rPr>
              <a:t>Unsupervised Learning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690688"/>
            <a:ext cx="6379368" cy="4252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1524"/>
            <a:ext cx="6046859" cy="4031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949" y="5832763"/>
            <a:ext cx="441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random companies with their investors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Blue nodes: companies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Green nodes: investors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4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949" y="365124"/>
            <a:ext cx="11637819" cy="1325563"/>
          </a:xfrm>
        </p:spPr>
        <p:txBody>
          <a:bodyPr/>
          <a:lstStyle/>
          <a:p>
            <a:r>
              <a:rPr lang="en-US" b="1" dirty="0">
                <a:latin typeface="Nanum Gothic" charset="-127"/>
                <a:ea typeface="Nanum Gothic" charset="-127"/>
                <a:cs typeface="Nanum Gothic" charset="-127"/>
              </a:rPr>
              <a:t>Results &amp; </a:t>
            </a:r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Evaluation: </a:t>
            </a:r>
            <a:r>
              <a:rPr lang="en-US" b="1" dirty="0" smtClean="0">
                <a:solidFill>
                  <a:schemeClr val="accent5"/>
                </a:solidFill>
                <a:latin typeface="Nanum Gothic" charset="-127"/>
                <a:ea typeface="Nanum Gothic" charset="-127"/>
                <a:cs typeface="Nanum Gothic" charset="-127"/>
              </a:rPr>
              <a:t>Unsupervised Learning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304"/>
            <a:ext cx="6109206" cy="4072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736" y="1503217"/>
            <a:ext cx="6785264" cy="4523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948" y="5832763"/>
            <a:ext cx="4399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00 random companies with </a:t>
            </a:r>
            <a:r>
              <a:rPr lang="en-US" smtClean="0"/>
              <a:t>their investors</a:t>
            </a:r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Blue nodes: companies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Green nodes: investors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9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949" y="365124"/>
            <a:ext cx="11637819" cy="1325563"/>
          </a:xfrm>
        </p:spPr>
        <p:txBody>
          <a:bodyPr/>
          <a:lstStyle/>
          <a:p>
            <a:r>
              <a:rPr lang="en-US" b="1" dirty="0">
                <a:latin typeface="Nanum Gothic" charset="-127"/>
                <a:ea typeface="Nanum Gothic" charset="-127"/>
                <a:cs typeface="Nanum Gothic" charset="-127"/>
              </a:rPr>
              <a:t>Results &amp; </a:t>
            </a:r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Evaluation: </a:t>
            </a:r>
            <a:r>
              <a:rPr lang="en-US" b="1" dirty="0" smtClean="0">
                <a:solidFill>
                  <a:schemeClr val="accent5"/>
                </a:solidFill>
                <a:latin typeface="Nanum Gothic" charset="-127"/>
                <a:ea typeface="Nanum Gothic" charset="-127"/>
                <a:cs typeface="Nanum Gothic" charset="-127"/>
              </a:rPr>
              <a:t>Unsupervised Learning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Plan going forward</a:t>
            </a:r>
          </a:p>
          <a:p>
            <a:r>
              <a:rPr lang="en-US" dirty="0" smtClean="0"/>
              <a:t>Evaluate k means with 550 clustering</a:t>
            </a:r>
          </a:p>
          <a:p>
            <a:pPr lvl="1"/>
            <a:r>
              <a:rPr lang="en-US" dirty="0" smtClean="0"/>
              <a:t>Metric 1: are all the companies in the cluster of the same category?</a:t>
            </a:r>
          </a:p>
          <a:p>
            <a:pPr lvl="1"/>
            <a:r>
              <a:rPr lang="en-US" dirty="0" smtClean="0"/>
              <a:t>Metric 2: are all the companies of a given category captured within a cluster?</a:t>
            </a:r>
          </a:p>
          <a:p>
            <a:pPr lvl="1"/>
            <a:r>
              <a:rPr lang="en-US" dirty="0" smtClean="0"/>
              <a:t>Take out VCs from clusters</a:t>
            </a:r>
          </a:p>
          <a:p>
            <a:r>
              <a:rPr lang="en-US" dirty="0" smtClean="0"/>
              <a:t>K-fold cross-validation</a:t>
            </a:r>
          </a:p>
          <a:p>
            <a:pPr lvl="1"/>
            <a:r>
              <a:rPr lang="en-US" dirty="0" smtClean="0"/>
              <a:t>Do VCs form their own clusters?</a:t>
            </a:r>
          </a:p>
          <a:p>
            <a:pPr lvl="1"/>
            <a:r>
              <a:rPr lang="en-US" dirty="0" smtClean="0"/>
              <a:t>Is there an optimal number of clusters to capture industry-specific VC clusters?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7" y="365125"/>
            <a:ext cx="11035145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2"/>
                </a:solidFill>
                <a:latin typeface="Nanum Gothic" charset="-127"/>
                <a:ea typeface="Nanum Gothic" charset="-127"/>
                <a:cs typeface="Nanum Gothic" charset="-127"/>
              </a:rPr>
              <a:t>Supervised </a:t>
            </a:r>
            <a:r>
              <a:rPr lang="en-US" sz="4000" b="1" dirty="0" smtClean="0">
                <a:solidFill>
                  <a:schemeClr val="accent2"/>
                </a:solidFill>
                <a:latin typeface="Nanum Gothic" charset="-127"/>
                <a:ea typeface="Nanum Gothic" charset="-127"/>
                <a:cs typeface="Nanum Gothic" charset="-127"/>
              </a:rPr>
              <a:t>Clustering</a:t>
            </a:r>
            <a:endParaRPr lang="en-US" sz="4000" b="1" dirty="0">
              <a:solidFill>
                <a:schemeClr val="accent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work by Finley and </a:t>
            </a:r>
            <a:r>
              <a:rPr lang="en-US" dirty="0" err="1" smtClean="0"/>
              <a:t>Joachims</a:t>
            </a:r>
            <a:r>
              <a:rPr lang="en-US" dirty="0"/>
              <a:t> </a:t>
            </a:r>
            <a:r>
              <a:rPr lang="en-US" dirty="0" smtClean="0"/>
              <a:t>from Cornell</a:t>
            </a:r>
          </a:p>
          <a:p>
            <a:r>
              <a:rPr lang="en-US" dirty="0" smtClean="0"/>
              <a:t>Structural support vector machine (SSVM) algorithm for supervised k-means learning problem</a:t>
            </a:r>
          </a:p>
          <a:p>
            <a:pPr lvl="1"/>
            <a:r>
              <a:rPr lang="en-US" dirty="0" smtClean="0"/>
              <a:t>Directly optimizes a similarity measure to maximize cluster accuracy</a:t>
            </a:r>
          </a:p>
          <a:p>
            <a:r>
              <a:rPr lang="en-US" dirty="0" smtClean="0"/>
              <a:t>Training set: form of sets of items with desired partitioning</a:t>
            </a:r>
          </a:p>
          <a:p>
            <a:r>
              <a:rPr lang="en-US" dirty="0" smtClean="0"/>
              <a:t>Two options</a:t>
            </a:r>
          </a:p>
          <a:p>
            <a:pPr lvl="1"/>
            <a:r>
              <a:rPr lang="en-US" dirty="0" smtClean="0"/>
              <a:t>Spectral relaxation</a:t>
            </a:r>
          </a:p>
          <a:p>
            <a:pPr lvl="1"/>
            <a:r>
              <a:rPr lang="en-US" dirty="0" smtClean="0"/>
              <a:t>Traditional k-means algorithm</a:t>
            </a:r>
          </a:p>
          <a:p>
            <a:r>
              <a:rPr lang="en-US" dirty="0" smtClean="0"/>
              <a:t>Do similar evaluation as with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03458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Future Work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more than just binary information</a:t>
            </a:r>
          </a:p>
          <a:p>
            <a:pPr lvl="1"/>
            <a:r>
              <a:rPr lang="en-US" dirty="0" smtClean="0"/>
              <a:t>Predict how much money will flow, not just if it will</a:t>
            </a:r>
          </a:p>
          <a:p>
            <a:r>
              <a:rPr lang="en-US" dirty="0" smtClean="0"/>
              <a:t>Add other attributes other than just geographical location and category</a:t>
            </a:r>
          </a:p>
          <a:p>
            <a:pPr lvl="1"/>
            <a:r>
              <a:rPr lang="en-US" dirty="0" smtClean="0"/>
              <a:t>Investors typically fund the same founder in multiple ventures</a:t>
            </a:r>
          </a:p>
          <a:p>
            <a:pPr lvl="1"/>
            <a:r>
              <a:rPr lang="en-US" dirty="0" smtClean="0"/>
              <a:t>Series information – size of company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7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Acknowledgements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Andrea </a:t>
            </a:r>
            <a:r>
              <a:rPr lang="en-US" dirty="0" err="1" smtClean="0"/>
              <a:t>LaPaugh</a:t>
            </a:r>
            <a:endParaRPr lang="en-US" dirty="0" smtClean="0"/>
          </a:p>
          <a:p>
            <a:r>
              <a:rPr lang="en-US" dirty="0" smtClean="0"/>
              <a:t>Peers in my IW seminar</a:t>
            </a:r>
          </a:p>
          <a:p>
            <a:r>
              <a:rPr lang="en-US" dirty="0" err="1" smtClean="0"/>
              <a:t>Crunchbase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Motivation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374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Entrepreneurship supposedly democratic</a:t>
            </a:r>
          </a:p>
          <a:p>
            <a:r>
              <a:rPr lang="en-US" dirty="0" smtClean="0"/>
              <a:t>Funding often based on who a founder knows</a:t>
            </a:r>
          </a:p>
          <a:p>
            <a:pPr lvl="1"/>
            <a:r>
              <a:rPr lang="en-US" dirty="0" smtClean="0"/>
              <a:t>Very difficult for first-time founders to efficiently seek out funding</a:t>
            </a:r>
          </a:p>
          <a:p>
            <a:r>
              <a:rPr lang="en-US" dirty="0" smtClean="0"/>
              <a:t>Discover patterns in investment to determine which investors are likely to fund a given venture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990" y="1690688"/>
            <a:ext cx="10190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2"/>
                </a:solidFill>
              </a:rPr>
              <a:t>“Raising capital when nobody knows who you are is one of the most discouraging parts of starting a company.”</a:t>
            </a:r>
          </a:p>
          <a:p>
            <a:pPr algn="r"/>
            <a:r>
              <a:rPr lang="en-US" sz="2400" dirty="0" smtClean="0">
                <a:solidFill>
                  <a:schemeClr val="accent2"/>
                </a:solidFill>
              </a:rPr>
              <a:t>- </a:t>
            </a:r>
            <a:r>
              <a:rPr lang="en-US" sz="2000" dirty="0" smtClean="0">
                <a:solidFill>
                  <a:schemeClr val="accent2"/>
                </a:solidFill>
              </a:rPr>
              <a:t>Garrett Lord, CEO/Co-Founder of Handshake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Goal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Investigate investment patterns in startups</a:t>
            </a:r>
          </a:p>
          <a:p>
            <a:r>
              <a:rPr lang="en-US" dirty="0" smtClean="0"/>
              <a:t>Fine patterns</a:t>
            </a:r>
          </a:p>
          <a:p>
            <a:pPr lvl="1"/>
            <a:r>
              <a:rPr lang="en-US" dirty="0" smtClean="0"/>
              <a:t>Can we predict specific company-investor relationships based on past investments?</a:t>
            </a:r>
          </a:p>
          <a:p>
            <a:r>
              <a:rPr lang="en-US" dirty="0" smtClean="0"/>
              <a:t>Coarse patterns</a:t>
            </a:r>
          </a:p>
          <a:p>
            <a:pPr lvl="1"/>
            <a:r>
              <a:rPr lang="en-US" dirty="0" smtClean="0"/>
              <a:t>Do investment patterns relate to company category?</a:t>
            </a:r>
          </a:p>
        </p:txBody>
      </p:sp>
    </p:spTree>
    <p:extLst>
      <p:ext uri="{BB962C8B-B14F-4D97-AF65-F5344CB8AC3E}">
        <p14:creationId xmlns:p14="http://schemas.microsoft.com/office/powerpoint/2010/main" val="21008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Related Work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Financial analysis for later-stage events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– general trends</a:t>
            </a:r>
          </a:p>
          <a:p>
            <a:pPr lvl="1"/>
            <a:r>
              <a:rPr lang="en-US" sz="2000" dirty="0" smtClean="0"/>
              <a:t>Mergers &amp; Acquisition prediction</a:t>
            </a:r>
          </a:p>
          <a:p>
            <a:pPr lvl="1"/>
            <a:r>
              <a:rPr lang="en-US" sz="2000" dirty="0" smtClean="0"/>
              <a:t>IPO prediction</a:t>
            </a:r>
          </a:p>
          <a:p>
            <a:pPr lvl="1"/>
            <a:r>
              <a:rPr lang="en-US" sz="2000" dirty="0" smtClean="0"/>
              <a:t>Dataset limited to firm’s portfolio/</a:t>
            </a:r>
            <a:r>
              <a:rPr lang="en-US" sz="2000" dirty="0" err="1" smtClean="0"/>
              <a:t>dealflow</a:t>
            </a:r>
            <a:endParaRPr lang="en-US" sz="2000" dirty="0" smtClean="0"/>
          </a:p>
          <a:p>
            <a:r>
              <a:rPr lang="en-US" sz="2400" dirty="0" smtClean="0"/>
              <a:t>Categorical and non-financial features for startup similarity and prediction</a:t>
            </a:r>
          </a:p>
          <a:p>
            <a:pPr lvl="1"/>
            <a:r>
              <a:rPr lang="en-US" sz="2000" dirty="0" smtClean="0"/>
              <a:t>What features are common among successful startups</a:t>
            </a:r>
          </a:p>
          <a:p>
            <a:pPr lvl="1"/>
            <a:r>
              <a:rPr lang="en-US" sz="2000" dirty="0" smtClean="0"/>
              <a:t>Do startups in similar categories (i.e. transportation, </a:t>
            </a:r>
            <a:r>
              <a:rPr lang="en-US" sz="2000" dirty="0" err="1" smtClean="0"/>
              <a:t>healthtech</a:t>
            </a:r>
            <a:r>
              <a:rPr lang="en-US" sz="2000" dirty="0" smtClean="0"/>
              <a:t>, </a:t>
            </a:r>
            <a:r>
              <a:rPr lang="en-US" sz="2000" dirty="0" err="1" smtClean="0"/>
              <a:t>edtech</a:t>
            </a:r>
            <a:r>
              <a:rPr lang="en-US" sz="2000" dirty="0" smtClean="0"/>
              <a:t>, etc.) have similar features?</a:t>
            </a:r>
          </a:p>
          <a:p>
            <a:pPr lvl="1"/>
            <a:r>
              <a:rPr lang="en-US" sz="2000" dirty="0" smtClean="0"/>
              <a:t>Event prediction using categorical features</a:t>
            </a:r>
            <a:r>
              <a:rPr lang="en-US" sz="2000" baseline="30000" dirty="0" smtClean="0"/>
              <a:t>2</a:t>
            </a:r>
            <a:r>
              <a:rPr lang="en-US" sz="2000" dirty="0"/>
              <a:t> </a:t>
            </a:r>
            <a:r>
              <a:rPr lang="en-US" sz="2000" dirty="0" smtClean="0"/>
              <a:t>– specific events</a:t>
            </a:r>
            <a:endParaRPr lang="en-US" sz="2000" baseline="30000" dirty="0" smtClean="0"/>
          </a:p>
          <a:p>
            <a:pPr lvl="1"/>
            <a:endParaRPr lang="en-US" baseline="300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309" y="5688652"/>
            <a:ext cx="116793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indent="0">
              <a:buNone/>
            </a:pPr>
            <a:r>
              <a:rPr lang="en-US" sz="1900" baseline="30000" dirty="0" smtClean="0"/>
              <a:t>1 </a:t>
            </a:r>
            <a:r>
              <a:rPr lang="en-US" sz="1900" dirty="0" err="1" smtClean="0"/>
              <a:t>Surr</a:t>
            </a:r>
            <a:r>
              <a:rPr lang="en-US" sz="1900" dirty="0" smtClean="0"/>
              <a:t>, Pierre-Alain.  “2016 Technology Industry Trends.”  Strategy&amp;.  Strategy&amp; and PwC, </a:t>
            </a:r>
            <a:r>
              <a:rPr lang="en-US" sz="1900" dirty="0" err="1" smtClean="0"/>
              <a:t>n.d.</a:t>
            </a:r>
            <a:r>
              <a:rPr lang="en-US" sz="1900" dirty="0" smtClean="0"/>
              <a:t>  Web.  3 Oct. 2016.</a:t>
            </a:r>
            <a:endParaRPr lang="en-US" sz="1900" baseline="30000" dirty="0" smtClean="0"/>
          </a:p>
          <a:p>
            <a:pPr marL="12700" lvl="1" indent="0">
              <a:buNone/>
            </a:pPr>
            <a:r>
              <a:rPr lang="en-US" sz="1900" baseline="30000" dirty="0" smtClean="0"/>
              <a:t>2 </a:t>
            </a:r>
            <a:r>
              <a:rPr lang="en-US" sz="1900" dirty="0" smtClean="0"/>
              <a:t>Xiang, </a:t>
            </a:r>
            <a:r>
              <a:rPr lang="en-US" sz="1900" dirty="0" err="1" smtClean="0"/>
              <a:t>Guang</a:t>
            </a:r>
            <a:r>
              <a:rPr lang="en-US" sz="1900" dirty="0" smtClean="0"/>
              <a:t>, et al.  “A Supervised Approach to Predict Company Acquisition with Factual and Topic Features Using</a:t>
            </a:r>
          </a:p>
          <a:p>
            <a:pPr marL="12700" lvl="1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Profiles and News Articles on TechCrunch.”  ICWSM.  2012.</a:t>
            </a:r>
            <a:endParaRPr lang="en-US" sz="1900" baseline="30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Approach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objective, numerical information to</a:t>
            </a:r>
          </a:p>
          <a:p>
            <a:pPr lvl="1"/>
            <a:r>
              <a:rPr lang="en-US" dirty="0" smtClean="0"/>
              <a:t>Predict specific events – funding</a:t>
            </a:r>
          </a:p>
          <a:p>
            <a:pPr lvl="1"/>
            <a:r>
              <a:rPr lang="en-US" dirty="0" smtClean="0"/>
              <a:t>Investigate correlation with general patterns – company category</a:t>
            </a:r>
          </a:p>
          <a:p>
            <a:r>
              <a:rPr lang="en-US" dirty="0" smtClean="0"/>
              <a:t>Use more representative dataset – </a:t>
            </a:r>
            <a:r>
              <a:rPr lang="en-US" dirty="0" err="1" smtClean="0"/>
              <a:t>crunchbase</a:t>
            </a:r>
            <a:endParaRPr lang="en-US" dirty="0" smtClean="0"/>
          </a:p>
          <a:p>
            <a:pPr lvl="1"/>
            <a:r>
              <a:rPr lang="en-US" dirty="0" smtClean="0"/>
              <a:t>Do not constrain to particular firm or market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6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221889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Implementation</a:t>
            </a:r>
            <a:endParaRPr 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val 4"/>
          <p:cNvSpPr/>
          <p:nvPr/>
        </p:nvSpPr>
        <p:spPr>
          <a:xfrm>
            <a:off x="637309" y="1482870"/>
            <a:ext cx="1925781" cy="17175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and Organization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1419" y="2937598"/>
            <a:ext cx="2078180" cy="181494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38256" y="2937597"/>
            <a:ext cx="2078180" cy="18149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35093" y="2937597"/>
            <a:ext cx="2022762" cy="1814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Clustering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11146" y="4752543"/>
            <a:ext cx="1842654" cy="17036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Evaluation</a:t>
            </a:r>
            <a:endParaRPr lang="en-US" dirty="0"/>
          </a:p>
        </p:txBody>
      </p:sp>
      <p:cxnSp>
        <p:nvCxnSpPr>
          <p:cNvPr id="11" name="Curved Connector 10"/>
          <p:cNvCxnSpPr>
            <a:stCxn id="5" idx="6"/>
            <a:endCxn id="6" idx="0"/>
          </p:cNvCxnSpPr>
          <p:nvPr/>
        </p:nvCxnSpPr>
        <p:spPr>
          <a:xfrm>
            <a:off x="2563090" y="2341635"/>
            <a:ext cx="817419" cy="59596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8" idx="1"/>
          </p:cNvCxnSpPr>
          <p:nvPr/>
        </p:nvCxnSpPr>
        <p:spPr>
          <a:xfrm rot="5400000" flipH="1" flipV="1">
            <a:off x="6971707" y="2743777"/>
            <a:ext cx="12700" cy="919226"/>
          </a:xfrm>
          <a:prstGeom prst="curvedConnector3">
            <a:avLst>
              <a:gd name="adj1" fmla="val 38928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6"/>
            <a:endCxn id="9" idx="0"/>
          </p:cNvCxnSpPr>
          <p:nvPr/>
        </p:nvCxnSpPr>
        <p:spPr>
          <a:xfrm>
            <a:off x="9157855" y="3845070"/>
            <a:ext cx="1274618" cy="90747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6"/>
            <a:endCxn id="7" idx="0"/>
          </p:cNvCxnSpPr>
          <p:nvPr/>
        </p:nvCxnSpPr>
        <p:spPr>
          <a:xfrm>
            <a:off x="2563090" y="2341635"/>
            <a:ext cx="3214256" cy="59596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4"/>
            <a:endCxn id="9" idx="2"/>
          </p:cNvCxnSpPr>
          <p:nvPr/>
        </p:nvCxnSpPr>
        <p:spPr>
          <a:xfrm rot="16200000" flipH="1">
            <a:off x="6019908" y="2113143"/>
            <a:ext cx="851838" cy="613063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4"/>
          </p:cNvCxnSpPr>
          <p:nvPr/>
        </p:nvCxnSpPr>
        <p:spPr>
          <a:xfrm rot="16200000" flipH="1">
            <a:off x="7284245" y="3245644"/>
            <a:ext cx="720002" cy="373380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9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6" y="365125"/>
            <a:ext cx="12185073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Nanum Gothic" charset="-127"/>
                <a:ea typeface="Nanum Gothic" charset="-127"/>
                <a:cs typeface="Nanum Gothic" charset="-127"/>
              </a:rPr>
              <a:t>Implementation: </a:t>
            </a:r>
            <a:r>
              <a:rPr lang="en-US" sz="4000" b="1" dirty="0" smtClean="0">
                <a:solidFill>
                  <a:schemeClr val="accent6"/>
                </a:solidFill>
                <a:latin typeface="Nanum Gothic" charset="-127"/>
                <a:ea typeface="Nanum Gothic" charset="-127"/>
                <a:cs typeface="Nanum Gothic" charset="-127"/>
              </a:rPr>
              <a:t>Data and Organization</a:t>
            </a:r>
            <a:endParaRPr lang="en-US" sz="4000" b="1" dirty="0">
              <a:solidFill>
                <a:schemeClr val="accent6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8278091" cy="46131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from </a:t>
            </a:r>
            <a:r>
              <a:rPr lang="en-US" dirty="0" err="1" smtClean="0"/>
              <a:t>crunchbase</a:t>
            </a:r>
            <a:endParaRPr lang="en-US" dirty="0" smtClean="0"/>
          </a:p>
          <a:p>
            <a:pPr lvl="1"/>
            <a:r>
              <a:rPr lang="en-US" dirty="0" smtClean="0"/>
              <a:t>74,339 companies with complete funding and categorical data</a:t>
            </a:r>
          </a:p>
          <a:p>
            <a:r>
              <a:rPr lang="en-US" dirty="0" smtClean="0"/>
              <a:t>Use funding rounds csv, storing</a:t>
            </a:r>
          </a:p>
          <a:p>
            <a:pPr lvl="1"/>
            <a:r>
              <a:rPr lang="en-US" dirty="0" smtClean="0"/>
              <a:t>Company name</a:t>
            </a:r>
          </a:p>
          <a:p>
            <a:pPr lvl="1"/>
            <a:r>
              <a:rPr lang="en-US" dirty="0" smtClean="0"/>
              <a:t>Funding rounds</a:t>
            </a:r>
          </a:p>
          <a:p>
            <a:pPr lvl="1"/>
            <a:r>
              <a:rPr lang="en-US" dirty="0" smtClean="0"/>
              <a:t>Investors</a:t>
            </a:r>
          </a:p>
          <a:p>
            <a:pPr lvl="1"/>
            <a:r>
              <a:rPr lang="en-US" dirty="0" smtClean="0"/>
              <a:t>Geographic location</a:t>
            </a:r>
          </a:p>
          <a:p>
            <a:pPr lvl="1"/>
            <a:r>
              <a:rPr lang="en-US" dirty="0" smtClean="0"/>
              <a:t>Category tags</a:t>
            </a:r>
          </a:p>
          <a:p>
            <a:r>
              <a:rPr lang="en-US" dirty="0" smtClean="0"/>
              <a:t>Create a digraph</a:t>
            </a:r>
          </a:p>
          <a:p>
            <a:pPr lvl="1"/>
            <a:r>
              <a:rPr lang="en-US" dirty="0" smtClean="0"/>
              <a:t>Nodes: companies and investors</a:t>
            </a:r>
          </a:p>
          <a:p>
            <a:pPr lvl="2"/>
            <a:r>
              <a:rPr lang="en-US" dirty="0" smtClean="0"/>
              <a:t>Attributes: Category and location</a:t>
            </a:r>
          </a:p>
          <a:p>
            <a:pPr lvl="1"/>
            <a:r>
              <a:rPr lang="en-US" dirty="0" smtClean="0"/>
              <a:t>Edges: investments</a:t>
            </a:r>
          </a:p>
          <a:p>
            <a:pPr lvl="2"/>
            <a:r>
              <a:rPr lang="en-US" dirty="0" smtClean="0"/>
              <a:t>Weights: Dollar amount transacted</a:t>
            </a:r>
          </a:p>
        </p:txBody>
      </p:sp>
    </p:spTree>
    <p:extLst>
      <p:ext uri="{BB962C8B-B14F-4D97-AF65-F5344CB8AC3E}">
        <p14:creationId xmlns:p14="http://schemas.microsoft.com/office/powerpoint/2010/main" val="133134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2" y="378979"/>
            <a:ext cx="1075805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Nanum Gothic" charset="-127"/>
                <a:ea typeface="Nanum Gothic" charset="-127"/>
                <a:cs typeface="Nanum Gothic" charset="-127"/>
              </a:rPr>
              <a:t>Implementation: </a:t>
            </a:r>
            <a:r>
              <a:rPr lang="en-US" sz="4000" b="1" dirty="0" smtClean="0">
                <a:solidFill>
                  <a:schemeClr val="accent6"/>
                </a:solidFill>
                <a:latin typeface="Nanum Gothic" charset="-127"/>
                <a:ea typeface="Nanum Gothic" charset="-127"/>
                <a:cs typeface="Nanum Gothic" charset="-127"/>
              </a:rPr>
              <a:t>Supervised Learning</a:t>
            </a:r>
            <a:endParaRPr lang="en-US" sz="4000" b="1" dirty="0">
              <a:solidFill>
                <a:schemeClr val="accent6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054" y="1576242"/>
                <a:ext cx="10515600" cy="48245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Link Prediction: company-investor relationships</a:t>
                </a:r>
              </a:p>
              <a:p>
                <a:r>
                  <a:rPr lang="en-US" dirty="0" smtClean="0"/>
                  <a:t>Split data: 90% training, 10% testing</a:t>
                </a:r>
              </a:p>
              <a:p>
                <a:r>
                  <a:rPr lang="en-US" dirty="0"/>
                  <a:t>L</a:t>
                </a:r>
                <a:r>
                  <a:rPr lang="en-US" dirty="0" smtClean="0"/>
                  <a:t>ink-prediction algorithms</a:t>
                </a:r>
              </a:p>
              <a:p>
                <a:pPr lvl="1"/>
                <a:r>
                  <a:rPr lang="en-US" dirty="0" smtClean="0"/>
                  <a:t>Modified </a:t>
                </a:r>
                <a:r>
                  <a:rPr lang="en-US" dirty="0" err="1" smtClean="0"/>
                  <a:t>Jaccard</a:t>
                </a:r>
                <a:r>
                  <a:rPr lang="en-US" dirty="0" smtClean="0"/>
                  <a:t> similarity score</a:t>
                </a:r>
              </a:p>
              <a:p>
                <a:pPr marL="457200" lvl="1" indent="0">
                  <a:buNone/>
                </a:pPr>
                <a:endParaRPr lang="en-US" sz="90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𝐽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err="1" smtClean="0"/>
                  <a:t>Adamic</a:t>
                </a:r>
                <a:r>
                  <a:rPr lang="en-US" dirty="0" smtClean="0"/>
                  <a:t>-Adar index</a:t>
                </a:r>
              </a:p>
              <a:p>
                <a:pPr lvl="2"/>
                <a:r>
                  <a:rPr lang="en-US" dirty="0" smtClean="0"/>
                  <a:t>Similar to </a:t>
                </a:r>
                <a:r>
                  <a:rPr lang="en-US" dirty="0" err="1" smtClean="0"/>
                  <a:t>Jaccard</a:t>
                </a:r>
                <a:r>
                  <a:rPr lang="en-US" dirty="0" smtClean="0"/>
                  <a:t>, but weights rare features more heavily</a:t>
                </a:r>
              </a:p>
              <a:p>
                <a:pPr lvl="1"/>
                <a:r>
                  <a:rPr lang="en-US" dirty="0" smtClean="0"/>
                  <a:t>Preferential attachment score</a:t>
                </a:r>
              </a:p>
              <a:p>
                <a:pPr lvl="2"/>
                <a:r>
                  <a:rPr lang="en-US" dirty="0" smtClean="0"/>
                  <a:t>Multiply number of investors of company by number of companies the investor has invested 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054" y="1576242"/>
                <a:ext cx="10515600" cy="4824557"/>
              </a:xfrm>
              <a:blipFill rotWithShape="0">
                <a:blip r:embed="rId2"/>
                <a:stretch>
                  <a:fillRect l="-1217" t="-2149" b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16581" y="3835040"/>
            <a:ext cx="509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where A = company’s neighbors’ neighbors</a:t>
            </a:r>
          </a:p>
          <a:p>
            <a:pPr lvl="2"/>
            <a:r>
              <a:rPr lang="en-US" dirty="0" smtClean="0"/>
              <a:t>             B = investor’s neighbors</a:t>
            </a:r>
          </a:p>
        </p:txBody>
      </p:sp>
    </p:spTree>
    <p:extLst>
      <p:ext uri="{BB962C8B-B14F-4D97-AF65-F5344CB8AC3E}">
        <p14:creationId xmlns:p14="http://schemas.microsoft.com/office/powerpoint/2010/main" val="21298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11062855" cy="1325563"/>
          </a:xfrm>
        </p:spPr>
        <p:txBody>
          <a:bodyPr/>
          <a:lstStyle/>
          <a:p>
            <a:r>
              <a:rPr lang="en-US" b="1" dirty="0" smtClean="0">
                <a:latin typeface="Nanum Gothic" charset="-127"/>
                <a:ea typeface="Nanum Gothic" charset="-127"/>
                <a:cs typeface="Nanum Gothic" charset="-127"/>
              </a:rPr>
              <a:t>Results &amp; Evaluation:</a:t>
            </a:r>
            <a:r>
              <a:rPr lang="en-US" b="1" dirty="0" smtClean="0">
                <a:solidFill>
                  <a:schemeClr val="accent5"/>
                </a:solidFill>
                <a:latin typeface="Nanum Gothic" charset="-127"/>
                <a:ea typeface="Nanum Gothic" charset="-127"/>
                <a:cs typeface="Nanum Gothic" charset="-127"/>
              </a:rPr>
              <a:t> Supervised Learning</a:t>
            </a:r>
            <a:endParaRPr lang="en-US" b="1" dirty="0">
              <a:solidFill>
                <a:schemeClr val="accent5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Full evaluation not done, but initial, cursory look over results makes sense</a:t>
            </a:r>
          </a:p>
          <a:p>
            <a:r>
              <a:rPr lang="en-US" dirty="0" err="1" smtClean="0"/>
              <a:t>Jaccard</a:t>
            </a:r>
            <a:r>
              <a:rPr lang="en-US" dirty="0" smtClean="0"/>
              <a:t> seems to work better than Preferential Attachment</a:t>
            </a:r>
          </a:p>
          <a:p>
            <a:r>
              <a:rPr lang="en-US" dirty="0" err="1" smtClean="0"/>
              <a:t>Jaccard</a:t>
            </a:r>
            <a:r>
              <a:rPr lang="en-US" dirty="0" smtClean="0"/>
              <a:t> seems to work better than </a:t>
            </a:r>
            <a:r>
              <a:rPr lang="en-US" dirty="0" err="1" smtClean="0"/>
              <a:t>Adamic</a:t>
            </a:r>
            <a:r>
              <a:rPr lang="en-US" dirty="0" smtClean="0"/>
              <a:t>-Adar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Plan going forward</a:t>
            </a:r>
          </a:p>
          <a:p>
            <a:r>
              <a:rPr lang="en-US" dirty="0" smtClean="0"/>
              <a:t>ROC curves: receiver operating characteristic curves</a:t>
            </a:r>
          </a:p>
          <a:p>
            <a:pPr lvl="1"/>
            <a:r>
              <a:rPr lang="en-US" dirty="0" smtClean="0"/>
              <a:t>Illustrates the performance of a binary classifier system</a:t>
            </a:r>
          </a:p>
          <a:p>
            <a:pPr lvl="1"/>
            <a:r>
              <a:rPr lang="en-US" dirty="0" smtClean="0"/>
              <a:t>True positive rate against false positive rate at various threshold settings</a:t>
            </a:r>
          </a:p>
          <a:p>
            <a:pPr lvl="1"/>
            <a:r>
              <a:rPr lang="en-US" dirty="0" smtClean="0"/>
              <a:t>Goal: maximize area under the curve</a:t>
            </a:r>
          </a:p>
        </p:txBody>
      </p:sp>
    </p:spTree>
    <p:extLst>
      <p:ext uri="{BB962C8B-B14F-4D97-AF65-F5344CB8AC3E}">
        <p14:creationId xmlns:p14="http://schemas.microsoft.com/office/powerpoint/2010/main" val="126407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727</Words>
  <Application>Microsoft Macintosh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Cambria Math</vt:lpstr>
      <vt:lpstr>Nanum Gothic</vt:lpstr>
      <vt:lpstr>Arial</vt:lpstr>
      <vt:lpstr>Office Theme</vt:lpstr>
      <vt:lpstr>A Graph Analysis of Investment Patterns</vt:lpstr>
      <vt:lpstr>Motivation</vt:lpstr>
      <vt:lpstr>Goal</vt:lpstr>
      <vt:lpstr>Related Work</vt:lpstr>
      <vt:lpstr>Approach</vt:lpstr>
      <vt:lpstr>Implementation</vt:lpstr>
      <vt:lpstr>Implementation: Data and Organization</vt:lpstr>
      <vt:lpstr>Implementation: Supervised Learning</vt:lpstr>
      <vt:lpstr>Results &amp; Evaluation: Supervised Learning</vt:lpstr>
      <vt:lpstr>Implementation: Unsupervised Learning</vt:lpstr>
      <vt:lpstr>Results &amp; Evaluation: Unsupervised Learning</vt:lpstr>
      <vt:lpstr>Results &amp; Evaluation: Unsupervised Learning</vt:lpstr>
      <vt:lpstr>Results &amp; Evaluation: Unsupervised Learning</vt:lpstr>
      <vt:lpstr>Supervised Clustering</vt:lpstr>
      <vt:lpstr>Future Work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</dc:title>
  <dc:creator>Microsoft Office User</dc:creator>
  <cp:lastModifiedBy>Microsoft Office User</cp:lastModifiedBy>
  <cp:revision>67</cp:revision>
  <dcterms:created xsi:type="dcterms:W3CDTF">2016-12-12T02:38:40Z</dcterms:created>
  <dcterms:modified xsi:type="dcterms:W3CDTF">2016-12-13T02:16:57Z</dcterms:modified>
</cp:coreProperties>
</file>