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25cdd6d63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25cdd6d63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25cdd6d63_0_1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25cdd6d63_0_1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925cdd6d63_0_1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925cdd6d63_0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925cdd6d63_0_1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925cdd6d63_0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925cdd6d63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925cdd6d63_0_1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25cdd6d63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25cdd6d63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25cdd6d63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25cdd6d63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25cdd6d63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25cdd6d63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25cdd6d63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25cdd6d63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25cdd6d63_0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25cdd6d63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25cdd6d63_0_1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25cdd6d63_0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25cdd6d63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925cdd6d63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25cdd6d63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925cdd6d63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25cdd6d63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25cdd6d63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43175" y="554250"/>
            <a:ext cx="5054700" cy="293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RICE PLANT DISEASE DETECTION</a:t>
            </a:r>
            <a:endParaRPr sz="3700"/>
          </a:p>
        </p:txBody>
      </p:sp>
      <p:sp>
        <p:nvSpPr>
          <p:cNvPr id="278" name="Google Shape;278;p13"/>
          <p:cNvSpPr txBox="1"/>
          <p:nvPr>
            <p:ph idx="1" type="subTitle"/>
          </p:nvPr>
        </p:nvSpPr>
        <p:spPr>
          <a:xfrm>
            <a:off x="2471975" y="3092750"/>
            <a:ext cx="4145700" cy="11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Using ML and CNN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334" name="Google Shape;334;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340" name="Google Shape;340;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Less number of samples in dataset. </a:t>
            </a:r>
            <a:endParaRPr b="1" sz="1500"/>
          </a:p>
          <a:p>
            <a:pPr indent="0" lvl="0" marL="0" rtl="0" algn="l">
              <a:spcBef>
                <a:spcPts val="1600"/>
              </a:spcBef>
              <a:spcAft>
                <a:spcPts val="1600"/>
              </a:spcAft>
              <a:buNone/>
            </a:pPr>
            <a:r>
              <a:t/>
            </a:r>
            <a:endParaRPr b="1"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346" name="Google Shape;346;p24"/>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200">
                <a:solidFill>
                  <a:srgbClr val="000000"/>
                </a:solidFill>
                <a:latin typeface="Arial"/>
                <a:ea typeface="Arial"/>
                <a:cs typeface="Arial"/>
                <a:sym typeface="Arial"/>
              </a:rPr>
              <a:t>Now-a-days machines are even taught to cultivate the agricultural fields. So, it is important for a machine to recognize diseases of the crop it’s been cultivating unless the whole yield would be worthless. So, our model can be helpful for a lot of machines to learn the type of the diseases and distinguishing them. We can further increase the scope of our project and train our model to predict a wide range of diseases over a vast range of crops cultivated. We can also try to implement the same project with other APIs which decreases the prediction time and doesn’t compromise with the prediction accuracy. </a:t>
            </a:r>
            <a:endParaRPr sz="12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52" name="Google Shape;352;p25"/>
          <p:cNvSpPr txBox="1"/>
          <p:nvPr>
            <p:ph idx="1" type="body"/>
          </p:nvPr>
        </p:nvSpPr>
        <p:spPr>
          <a:xfrm>
            <a:off x="1303800" y="1175025"/>
            <a:ext cx="7030500" cy="33564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400">
                <a:solidFill>
                  <a:srgbClr val="000000"/>
                </a:solidFill>
                <a:latin typeface="Arial"/>
                <a:ea typeface="Arial"/>
                <a:cs typeface="Arial"/>
                <a:sym typeface="Arial"/>
              </a:rPr>
              <a:t>Rice production in India is an important part of National Economy. Predicting a disease that attacks the paddy helps the farmer to get suitable remedy rather than being confused what to use. Here we have two major diseases that often attack paddy, which are Leaf Streak and Rice Blast. These two diseases look very similar, but have different attacking mechanisms. So, we help the farmers by predicting between those two diseases. We used the Keras and TensorFlow APIs as a base to develop our model. We used the concept of “Convolutional Neural Network” to train our model. It’s a slow process but provides good accuracy levels compared to some other ML algorithms. Every line of our code is self-explanatory and easy to understand. The we trained the model with a handpicked data from internet. The model is tested to provide desired results. </a:t>
            </a:r>
            <a:endParaRPr sz="1400">
              <a:solidFill>
                <a:srgbClr val="000000"/>
              </a:solidFill>
              <a:latin typeface="Arial"/>
              <a:ea typeface="Arial"/>
              <a:cs typeface="Arial"/>
              <a:sym typeface="Arial"/>
            </a:endParaRPr>
          </a:p>
          <a:p>
            <a:pPr indent="0" lvl="0" marL="0" rtl="0" algn="l">
              <a:spcBef>
                <a:spcPts val="1200"/>
              </a:spcBef>
              <a:spcAft>
                <a:spcPts val="16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56" name="Shape 356"/>
        <p:cNvGrpSpPr/>
        <p:nvPr/>
      </p:nvGrpSpPr>
      <p:grpSpPr>
        <a:xfrm>
          <a:off x="0" y="0"/>
          <a:ext cx="0" cy="0"/>
          <a:chOff x="0" y="0"/>
          <a:chExt cx="0" cy="0"/>
        </a:xfrm>
      </p:grpSpPr>
      <p:sp>
        <p:nvSpPr>
          <p:cNvPr id="357" name="Google Shape;357;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58" name="Google Shape;358;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ph type="ctrTitle"/>
          </p:nvPr>
        </p:nvSpPr>
        <p:spPr>
          <a:xfrm>
            <a:off x="824000" y="1008749"/>
            <a:ext cx="4785000" cy="30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rebuchet MS"/>
                <a:ea typeface="Trebuchet MS"/>
                <a:cs typeface="Trebuchet MS"/>
                <a:sym typeface="Trebuchet MS"/>
              </a:rPr>
              <a:t>THANK YOU!</a:t>
            </a:r>
            <a:endParaRPr>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Guided by :</a:t>
            </a:r>
            <a:endParaRPr sz="2700"/>
          </a:p>
          <a:p>
            <a:pPr indent="0" lvl="0" marL="0" rtl="0" algn="l">
              <a:spcBef>
                <a:spcPts val="0"/>
              </a:spcBef>
              <a:spcAft>
                <a:spcPts val="0"/>
              </a:spcAft>
              <a:buNone/>
            </a:pPr>
            <a:r>
              <a:rPr lang="en" sz="2700"/>
              <a:t>Dr. C.Kiranmai (Prof. CSE Department) </a:t>
            </a:r>
            <a:endParaRPr sz="2700"/>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Done by:</a:t>
            </a:r>
            <a:endParaRPr b="1" sz="1900"/>
          </a:p>
          <a:p>
            <a:pPr indent="457200" lvl="0" marL="0" rtl="0" algn="l">
              <a:spcBef>
                <a:spcPts val="1600"/>
              </a:spcBef>
              <a:spcAft>
                <a:spcPts val="0"/>
              </a:spcAft>
              <a:buNone/>
            </a:pPr>
            <a:r>
              <a:rPr b="1" lang="en" sz="1700">
                <a:solidFill>
                  <a:srgbClr val="000000"/>
                </a:solidFill>
                <a:latin typeface="Maven Pro"/>
                <a:ea typeface="Maven Pro"/>
                <a:cs typeface="Maven Pro"/>
                <a:sym typeface="Maven Pro"/>
              </a:rPr>
              <a:t>D. Shashikanth (18071A0572)</a:t>
            </a:r>
            <a:endParaRPr b="1" sz="1700">
              <a:solidFill>
                <a:srgbClr val="000000"/>
              </a:solidFill>
              <a:latin typeface="Maven Pro"/>
              <a:ea typeface="Maven Pro"/>
              <a:cs typeface="Maven Pro"/>
              <a:sym typeface="Maven Pro"/>
            </a:endParaRPr>
          </a:p>
          <a:p>
            <a:pPr indent="457200" lvl="0" marL="0" rtl="0" algn="l">
              <a:spcBef>
                <a:spcPts val="1000"/>
              </a:spcBef>
              <a:spcAft>
                <a:spcPts val="0"/>
              </a:spcAft>
              <a:buNone/>
            </a:pPr>
            <a:r>
              <a:rPr b="1" lang="en" sz="1700">
                <a:solidFill>
                  <a:srgbClr val="000000"/>
                </a:solidFill>
                <a:latin typeface="Maven Pro"/>
                <a:ea typeface="Maven Pro"/>
                <a:cs typeface="Maven Pro"/>
                <a:sym typeface="Maven Pro"/>
              </a:rPr>
              <a:t>CH. Shreya Reddy (18071A0569)</a:t>
            </a:r>
            <a:endParaRPr b="1" sz="1700">
              <a:solidFill>
                <a:srgbClr val="000000"/>
              </a:solidFill>
              <a:latin typeface="Maven Pro"/>
              <a:ea typeface="Maven Pro"/>
              <a:cs typeface="Maven Pro"/>
              <a:sym typeface="Maven Pro"/>
            </a:endParaRPr>
          </a:p>
          <a:p>
            <a:pPr indent="457200" lvl="0" marL="0" rtl="0" algn="l">
              <a:spcBef>
                <a:spcPts val="1000"/>
              </a:spcBef>
              <a:spcAft>
                <a:spcPts val="0"/>
              </a:spcAft>
              <a:buNone/>
            </a:pPr>
            <a:r>
              <a:rPr b="1" lang="en" sz="1700">
                <a:solidFill>
                  <a:srgbClr val="000000"/>
                </a:solidFill>
                <a:latin typeface="Maven Pro"/>
                <a:ea typeface="Maven Pro"/>
                <a:cs typeface="Maven Pro"/>
                <a:sym typeface="Maven Pro"/>
              </a:rPr>
              <a:t>P. Samhitha(18071A05A2)</a:t>
            </a:r>
            <a:endParaRPr b="1" sz="1700">
              <a:solidFill>
                <a:srgbClr val="000000"/>
              </a:solidFill>
              <a:latin typeface="Maven Pro"/>
              <a:ea typeface="Maven Pro"/>
              <a:cs typeface="Maven Pro"/>
              <a:sym typeface="Maven Pro"/>
            </a:endParaRPr>
          </a:p>
          <a:p>
            <a:pPr indent="457200" lvl="0" marL="0" rtl="0" algn="l">
              <a:spcBef>
                <a:spcPts val="1000"/>
              </a:spcBef>
              <a:spcAft>
                <a:spcPts val="0"/>
              </a:spcAft>
              <a:buNone/>
            </a:pPr>
            <a:r>
              <a:rPr b="1" lang="en" sz="1700">
                <a:solidFill>
                  <a:srgbClr val="000000"/>
                </a:solidFill>
                <a:latin typeface="Maven Pro"/>
                <a:ea typeface="Maven Pro"/>
                <a:cs typeface="Maven Pro"/>
                <a:sym typeface="Maven Pro"/>
              </a:rPr>
              <a:t>R. Umesh Chandra(18071A05P6)</a:t>
            </a:r>
            <a:endParaRPr b="1" sz="1700">
              <a:solidFill>
                <a:srgbClr val="000000"/>
              </a:solidFill>
              <a:latin typeface="Maven Pro"/>
              <a:ea typeface="Maven Pro"/>
              <a:cs typeface="Maven Pro"/>
              <a:sym typeface="Maven Pro"/>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sz="1100">
              <a:solidFill>
                <a:srgbClr val="9BBA58"/>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6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290" name="Google Shape;290;p15"/>
          <p:cNvSpPr txBox="1"/>
          <p:nvPr>
            <p:ph idx="1" type="body"/>
          </p:nvPr>
        </p:nvSpPr>
        <p:spPr>
          <a:xfrm>
            <a:off x="1303800" y="1130675"/>
            <a:ext cx="7030500" cy="340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rgbClr val="000000"/>
                </a:solidFill>
                <a:latin typeface="Times New Roman"/>
                <a:ea typeface="Times New Roman"/>
                <a:cs typeface="Times New Roman"/>
                <a:sym typeface="Times New Roman"/>
              </a:rPr>
              <a:t>Now-a-days we can see various kinds of plant diseases which apparently causes high risk to farming and farmers however their quick distinguishing proof stays troublesome in numerous parts of the world. The field of leaf-based image classification is found to be very useful in emerging accurate techniques to solve this problem. In our project we used Machine learning and Convolutional Neural Networks to distinguish between the two diseases namely Rice Blast and Leaf streak (seen in paddy) from the datasets created. Our project includes various phases of implementation namely dataset creation, feature extraction, training the classifier and classification. We also used Keras and Tensorflow to implement our model in CNN. Overall, using machine learning and CNNs to train the data sets available publicly gives us a clear way to distinguish between the two diseases present in paddy.</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296" name="Google Shape;296;p16"/>
          <p:cNvSpPr txBox="1"/>
          <p:nvPr>
            <p:ph idx="1" type="body"/>
          </p:nvPr>
        </p:nvSpPr>
        <p:spPr>
          <a:xfrm>
            <a:off x="1303800" y="1425550"/>
            <a:ext cx="7030500" cy="3106200"/>
          </a:xfrm>
          <a:prstGeom prst="rect">
            <a:avLst/>
          </a:prstGeom>
        </p:spPr>
        <p:txBody>
          <a:bodyPr anchorCtr="0" anchor="t" bIns="91425" lIns="91425" spcFirstLastPara="1" rIns="91425" wrap="square" tIns="91425">
            <a:noAutofit/>
          </a:bodyPr>
          <a:lstStyle/>
          <a:p>
            <a:pPr indent="0" lvl="0" marL="0" rtl="0" algn="just">
              <a:spcBef>
                <a:spcPts val="900"/>
              </a:spcBef>
              <a:spcAft>
                <a:spcPts val="0"/>
              </a:spcAft>
              <a:buNone/>
            </a:pPr>
            <a:r>
              <a:rPr b="1" lang="en" sz="1600">
                <a:solidFill>
                  <a:srgbClr val="000000"/>
                </a:solidFill>
                <a:latin typeface="Times New Roman"/>
                <a:ea typeface="Times New Roman"/>
                <a:cs typeface="Times New Roman"/>
                <a:sym typeface="Times New Roman"/>
              </a:rPr>
              <a:t>1.Python API’s &amp; Libraries required</a:t>
            </a:r>
            <a:endParaRPr b="1" sz="1600">
              <a:solidFill>
                <a:srgbClr val="000000"/>
              </a:solidFill>
              <a:latin typeface="Times New Roman"/>
              <a:ea typeface="Times New Roman"/>
              <a:cs typeface="Times New Roman"/>
              <a:sym typeface="Times New Roman"/>
            </a:endParaRPr>
          </a:p>
          <a:p>
            <a:pPr indent="-330200" lvl="0" marL="457200" rtl="0" algn="just">
              <a:spcBef>
                <a:spcPts val="9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Matplotlib</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Sklearn</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Numpy</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Pandas</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Tensorflow</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Keras</a:t>
            </a:r>
            <a:endParaRPr sz="1600">
              <a:solidFill>
                <a:srgbClr val="000000"/>
              </a:solidFill>
              <a:latin typeface="Times New Roman"/>
              <a:ea typeface="Times New Roman"/>
              <a:cs typeface="Times New Roman"/>
              <a:sym typeface="Times New Roman"/>
            </a:endParaRPr>
          </a:p>
          <a:p>
            <a:pPr indent="0" lvl="0" marL="0" rtl="0" algn="just">
              <a:spcBef>
                <a:spcPts val="900"/>
              </a:spcBef>
              <a:spcAft>
                <a:spcPts val="0"/>
              </a:spcAft>
              <a:buNone/>
            </a:pPr>
            <a:r>
              <a:rPr b="1" lang="en" sz="1600">
                <a:solidFill>
                  <a:srgbClr val="000000"/>
                </a:solidFill>
                <a:latin typeface="Times New Roman"/>
                <a:ea typeface="Times New Roman"/>
                <a:cs typeface="Times New Roman"/>
                <a:sym typeface="Times New Roman"/>
              </a:rPr>
              <a:t>2.Python IDE</a:t>
            </a:r>
            <a:endParaRPr b="1" sz="1600">
              <a:solidFill>
                <a:srgbClr val="000000"/>
              </a:solidFill>
              <a:latin typeface="Times New Roman"/>
              <a:ea typeface="Times New Roman"/>
              <a:cs typeface="Times New Roman"/>
              <a:sym typeface="Times New Roman"/>
            </a:endParaRPr>
          </a:p>
          <a:p>
            <a:pPr indent="-266700" lvl="0" marL="546100" rtl="0" algn="just">
              <a:spcBef>
                <a:spcPts val="900"/>
              </a:spcBef>
              <a:spcAft>
                <a:spcPts val="0"/>
              </a:spcAft>
              <a:buNone/>
            </a:pPr>
            <a:r>
              <a:t/>
            </a:r>
            <a:endParaRPr b="1" sz="1600">
              <a:solidFill>
                <a:srgbClr val="000000"/>
              </a:solidFill>
              <a:latin typeface="Arial"/>
              <a:ea typeface="Arial"/>
              <a:cs typeface="Arial"/>
              <a:sym typeface="Arial"/>
            </a:endParaRPr>
          </a:p>
          <a:p>
            <a:pPr indent="0" lvl="0" marL="0" rtl="0" algn="just">
              <a:spcBef>
                <a:spcPts val="2400"/>
              </a:spcBef>
              <a:spcAft>
                <a:spcPts val="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Importing Dataset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Data pre-processing</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Training the data</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Apply Logistic Regression model</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Testing the model</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Display results</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3152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Hardware Requirements</a:t>
            </a:r>
            <a:endParaRPr sz="2000"/>
          </a:p>
        </p:txBody>
      </p:sp>
      <p:sp>
        <p:nvSpPr>
          <p:cNvPr id="308" name="Google Shape;308;p18"/>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RAM: 4 GB and higher</a:t>
            </a:r>
            <a:endParaRPr b="1" sz="1500"/>
          </a:p>
          <a:p>
            <a:pPr indent="-323850" lvl="0" marL="457200" rtl="0" algn="l">
              <a:spcBef>
                <a:spcPts val="0"/>
              </a:spcBef>
              <a:spcAft>
                <a:spcPts val="0"/>
              </a:spcAft>
              <a:buSzPts val="1500"/>
              <a:buChar char="●"/>
            </a:pPr>
            <a:r>
              <a:rPr b="1" lang="en" sz="1500"/>
              <a:t>Processor: intel i3 and above</a:t>
            </a:r>
            <a:endParaRPr b="1" sz="1500"/>
          </a:p>
          <a:p>
            <a:pPr indent="-323850" lvl="0" marL="457200" rtl="0" algn="l">
              <a:spcBef>
                <a:spcPts val="0"/>
              </a:spcBef>
              <a:spcAft>
                <a:spcPts val="0"/>
              </a:spcAft>
              <a:buSzPts val="1500"/>
              <a:buChar char="●"/>
            </a:pPr>
            <a:r>
              <a:rPr b="1" lang="en" sz="1500"/>
              <a:t>Disk: 10 GB minimum</a:t>
            </a:r>
            <a:endParaRPr b="1" sz="1500"/>
          </a:p>
        </p:txBody>
      </p:sp>
      <p:sp>
        <p:nvSpPr>
          <p:cNvPr id="309" name="Google Shape;309;p18"/>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Python</a:t>
            </a:r>
            <a:endParaRPr b="1" sz="1500"/>
          </a:p>
          <a:p>
            <a:pPr indent="-323850" lvl="0" marL="457200" rtl="0" algn="l">
              <a:spcBef>
                <a:spcPts val="0"/>
              </a:spcBef>
              <a:spcAft>
                <a:spcPts val="0"/>
              </a:spcAft>
              <a:buSzPts val="1500"/>
              <a:buChar char="●"/>
            </a:pPr>
            <a:r>
              <a:rPr b="1" lang="en" sz="1500"/>
              <a:t>Jupyter Notebook</a:t>
            </a:r>
            <a:endParaRPr b="1" sz="1500"/>
          </a:p>
        </p:txBody>
      </p:sp>
      <p:sp>
        <p:nvSpPr>
          <p:cNvPr id="310" name="Google Shape;310;p18"/>
          <p:cNvSpPr txBox="1"/>
          <p:nvPr/>
        </p:nvSpPr>
        <p:spPr>
          <a:xfrm>
            <a:off x="4777700" y="620775"/>
            <a:ext cx="3430500" cy="9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aven Pro"/>
                <a:ea typeface="Maven Pro"/>
                <a:cs typeface="Maven Pro"/>
                <a:sym typeface="Maven Pro"/>
              </a:rPr>
              <a:t>Software Requirements</a:t>
            </a:r>
            <a:endParaRPr sz="20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 and Description</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and Implementation</a:t>
            </a:r>
            <a:endParaRPr/>
          </a:p>
        </p:txBody>
      </p:sp>
      <p:sp>
        <p:nvSpPr>
          <p:cNvPr id="322" name="Google Shape;322;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 Shots</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