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9DB5-D5F6-D142-8963-287C95DFE4B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91381-FC9A-C14F-AB83-948A07F0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10" r:id="rId7"/>
    <p:sldLayoutId id="2147483711" r:id="rId8"/>
    <p:sldLayoutId id="2147483712" r:id="rId9"/>
    <p:sldLayoutId id="2147483713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rrow-hand-labor-next-right-turn-207932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DCCC90-2501-C248-BD65-729088FA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Global Terrorism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7F11-8661-304C-B8F3-AADB3CBB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                                                     </a:t>
            </a:r>
            <a:r>
              <a:rPr lang="en-US" sz="1800" dirty="0" err="1"/>
              <a:t>Samhitha</a:t>
            </a:r>
            <a:r>
              <a:rPr lang="en-US" sz="1800" dirty="0"/>
              <a:t> (015276092)</a:t>
            </a:r>
          </a:p>
        </p:txBody>
      </p:sp>
      <p:pic>
        <p:nvPicPr>
          <p:cNvPr id="9" name="Picture 8" descr="A plane flying over a city&#10;&#10;Description automatically generated with medium confidence">
            <a:extLst>
              <a:ext uri="{FF2B5EF4-FFF2-40B4-BE49-F238E27FC236}">
                <a16:creationId xmlns:a16="http://schemas.microsoft.com/office/drawing/2014/main" id="{C0140FD9-AD9D-8145-A123-1364F1AA6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60" r="20809"/>
          <a:stretch/>
        </p:blipFill>
        <p:spPr>
          <a:xfrm>
            <a:off x="6861048" y="1"/>
            <a:ext cx="5330952" cy="6598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32B290-EA7B-6D40-BF86-D9BFFE5201F9}"/>
              </a:ext>
            </a:extLst>
          </p:cNvPr>
          <p:cNvSpPr txBox="1"/>
          <p:nvPr/>
        </p:nvSpPr>
        <p:spPr>
          <a:xfrm>
            <a:off x="9920382" y="6509308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Robert Clark Institute</a:t>
            </a:r>
          </a:p>
        </p:txBody>
      </p:sp>
    </p:spTree>
    <p:extLst>
      <p:ext uri="{BB962C8B-B14F-4D97-AF65-F5344CB8AC3E}">
        <p14:creationId xmlns:p14="http://schemas.microsoft.com/office/powerpoint/2010/main" val="89922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C173-B96A-4446-B545-EE9B2BE1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A5A3E6-8419-DD41-AB39-CF37778A10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4" y="365760"/>
            <a:ext cx="11036621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5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17E4-0B7E-0E4A-8235-DC6692F9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3CBC9C-BF8C-8141-B4F9-1CE8DB623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" y="457200"/>
            <a:ext cx="1167819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9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D10E-D312-A54A-8D31-FD700E49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6F7A-D81F-594D-B188-F6F5FD90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64A53B-32D2-D640-BBEB-F16666B8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365760"/>
            <a:ext cx="11612879" cy="62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C36-FFE1-5146-AC7A-633A9A75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8DD0-FF33-DD45-9E20-42AB6792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8098"/>
            <a:ext cx="11274612" cy="46871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+mj-lt"/>
                <a:ea typeface="Tahoma"/>
                <a:cs typeface="Tahoma"/>
                <a:sym typeface="Tahoma"/>
              </a:rPr>
              <a:t>“Terrorism is, in the broadest sense, the use of intentionally discriminative violence as a means to create terror, or fear ,to achieve generally against civilians, for political ,religious or ideological purposes”</a:t>
            </a:r>
            <a:r>
              <a:rPr lang="en-US" sz="2000" b="1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  <a:ea typeface="Calibri"/>
                <a:cs typeface="Arial"/>
                <a:sym typeface="Arial"/>
              </a:rPr>
              <a:t>The Global Terrorism Database (GTD) which is an open-source database including information on Terrorist event around the world is used as the data source.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+mj-lt"/>
                <a:ea typeface="Calibri"/>
                <a:cs typeface="Arial"/>
                <a:sym typeface="Arial"/>
              </a:rPr>
              <a:t>According to Institute for Economics &amp; Peace for the inclusion of event in GTD the following criteria to be satisfied: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  <a:ea typeface="Calibri"/>
                <a:cs typeface="Arial"/>
                <a:sym typeface="Arial"/>
              </a:rPr>
              <a:t>The incident must be intentional.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  <a:ea typeface="Calibri"/>
                <a:cs typeface="Arial"/>
                <a:sym typeface="Arial"/>
              </a:rPr>
              <a:t>The incident must entail some level of violence or threat of violence.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  <a:ea typeface="Calibri"/>
                <a:cs typeface="Arial"/>
                <a:sym typeface="Arial"/>
              </a:rPr>
              <a:t>The perpetrators of the incidents must be sub-national actors.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+mj-lt"/>
              <a:ea typeface="Calibri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+mj-lt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Logo, qr code&#10;&#10;Description automatically generated">
            <a:extLst>
              <a:ext uri="{FF2B5EF4-FFF2-40B4-BE49-F238E27FC236}">
                <a16:creationId xmlns:a16="http://schemas.microsoft.com/office/drawing/2014/main" id="{2D8414DC-74DC-2844-BF1B-629EA572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91" y="4893275"/>
            <a:ext cx="2954638" cy="1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ACBE-5AD7-0241-8DB1-05C53CD6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2422"/>
            <a:ext cx="11733306" cy="648729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1600" b="1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6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Data Source: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START, the National Consortium for the Study of Terrorism and Responses to Terrorism,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1900" dirty="0">
              <a:latin typeface="+mj-lt"/>
              <a:ea typeface="Tahoma"/>
              <a:cs typeface="Tahoma"/>
              <a:sym typeface="Tahom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                  University of Maryland, College Park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1900" dirty="0">
              <a:latin typeface="+mj-lt"/>
              <a:ea typeface="Tahoma"/>
              <a:cs typeface="Tahoma"/>
              <a:sym typeface="Tahom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                  </a:t>
            </a:r>
            <a:r>
              <a:rPr lang="en-US" sz="1900" dirty="0">
                <a:latin typeface="+mj-lt"/>
              </a:rPr>
              <a:t>Global Terrorism Index Report, Institute for Economics &amp; Peace: Public Release 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</a:rPr>
              <a:t>                  HDR Report, United Nations Development Program(UNDP)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19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</a:rPr>
              <a:t>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  Records: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180k+ incidents</a:t>
            </a:r>
            <a:endParaRPr lang="en-US" sz="19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</a:t>
            </a: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Time Period: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1970 to 2019 (except 1993)</a:t>
            </a:r>
            <a:endParaRPr lang="en-US" sz="19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</a:t>
            </a: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Variables: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&gt;100</a:t>
            </a:r>
            <a:endParaRPr lang="en-US" sz="19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S1: GTD ID &amp; Date, Incident Information, Incident Location, Attack Information, weapon Information, Target &amp; Perpetrators</a:t>
            </a:r>
          </a:p>
          <a:p>
            <a:pPr marL="0" lvl="0" indent="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                S2 &amp; S3: Country, GTI Rank, GTI Score, HDI Rank, HDI Score</a:t>
            </a: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Source: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Publicly available Unclassified materials which includes media articles, electronic news archives, legal documents</a:t>
            </a: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                </a:t>
            </a:r>
          </a:p>
          <a:p>
            <a:pPr marL="0" lvl="0" indent="0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buSzPts val="2800"/>
              <a:buNone/>
            </a:pPr>
            <a:r>
              <a:rPr lang="en-US" sz="1900" b="1" dirty="0">
                <a:latin typeface="+mj-lt"/>
                <a:ea typeface="Tahoma"/>
                <a:cs typeface="Tahoma"/>
                <a:sym typeface="Tahoma"/>
              </a:rPr>
              <a:t>                Tools: </a:t>
            </a:r>
            <a:r>
              <a:rPr lang="en-US" sz="1900" dirty="0">
                <a:latin typeface="+mj-lt"/>
                <a:ea typeface="Tahoma"/>
                <a:cs typeface="Tahoma"/>
                <a:sym typeface="Tahoma"/>
              </a:rPr>
              <a:t>Tableau Desktop(Version 2021.3.3), D3</a:t>
            </a:r>
            <a:endParaRPr lang="en-US" sz="1900" dirty="0">
              <a:latin typeface="+mj-lt"/>
            </a:endParaRPr>
          </a:p>
        </p:txBody>
      </p:sp>
      <p:pic>
        <p:nvPicPr>
          <p:cNvPr id="11" name="Google Shape;72;p2" descr="Database">
            <a:extLst>
              <a:ext uri="{FF2B5EF4-FFF2-40B4-BE49-F238E27FC236}">
                <a16:creationId xmlns:a16="http://schemas.microsoft.com/office/drawing/2014/main" id="{D2FA3349-3872-8F48-9024-44917ADED5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694" y="643873"/>
            <a:ext cx="739911" cy="67024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2" name="Google Shape;75;p2" descr="Danger">
            <a:extLst>
              <a:ext uri="{FF2B5EF4-FFF2-40B4-BE49-F238E27FC236}">
                <a16:creationId xmlns:a16="http://schemas.microsoft.com/office/drawing/2014/main" id="{241B1AEA-A814-974D-BF24-14ECC79001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72" y="2005083"/>
            <a:ext cx="739911" cy="87414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3" name="Google Shape;73;p2" descr="Clock">
            <a:extLst>
              <a:ext uri="{FF2B5EF4-FFF2-40B4-BE49-F238E27FC236}">
                <a16:creationId xmlns:a16="http://schemas.microsoft.com/office/drawing/2014/main" id="{9B2C3C96-B18E-9146-B522-289E5FFA46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672" y="3093879"/>
            <a:ext cx="739911" cy="88489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4" name="Google Shape;74;p2" descr="Table">
            <a:extLst>
              <a:ext uri="{FF2B5EF4-FFF2-40B4-BE49-F238E27FC236}">
                <a16:creationId xmlns:a16="http://schemas.microsoft.com/office/drawing/2014/main" id="{E4A5A608-7648-4442-A777-D522DBB687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672" y="4195557"/>
            <a:ext cx="752891" cy="944854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5" name="Google Shape;76;p2" descr="Cycle with people">
            <a:extLst>
              <a:ext uri="{FF2B5EF4-FFF2-40B4-BE49-F238E27FC236}">
                <a16:creationId xmlns:a16="http://schemas.microsoft.com/office/drawing/2014/main" id="{A545B80A-BA56-5647-8AB3-70544DB8EC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692" y="5287250"/>
            <a:ext cx="752891" cy="76549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99993F-934E-2D45-9755-F3705A525105}"/>
              </a:ext>
            </a:extLst>
          </p:cNvPr>
          <p:cNvSpPr txBox="1"/>
          <p:nvPr/>
        </p:nvSpPr>
        <p:spPr>
          <a:xfrm>
            <a:off x="1507524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5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D7F9-4B12-2444-BEEE-7232E43F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56099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63B-B9EF-7F4A-BEA5-FB1859E1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099750"/>
            <a:ext cx="11274612" cy="50454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To explore the data and draw inferences from the data set, also develop a comprehensive and visual storyline for the project.</a:t>
            </a:r>
          </a:p>
          <a:p>
            <a:r>
              <a:rPr lang="en-US" sz="2000" dirty="0">
                <a:latin typeface="+mj-lt"/>
              </a:rPr>
              <a:t>How does the world look like?</a:t>
            </a:r>
          </a:p>
          <a:p>
            <a:r>
              <a:rPr lang="en-US" sz="2000" dirty="0">
                <a:latin typeface="+mj-lt"/>
              </a:rPr>
              <a:t>Are some countries more affected from Terrorist attacks?</a:t>
            </a:r>
          </a:p>
          <a:p>
            <a:r>
              <a:rPr lang="en-US" sz="2000" dirty="0">
                <a:latin typeface="+mj-lt"/>
              </a:rPr>
              <a:t>How big is the problem of Terrorism?</a:t>
            </a:r>
          </a:p>
          <a:p>
            <a:r>
              <a:rPr lang="en-US" sz="2000" dirty="0">
                <a:latin typeface="+mj-lt"/>
              </a:rPr>
              <a:t>What are the Weapons, Attacks &amp; Target Types?</a:t>
            </a:r>
          </a:p>
          <a:p>
            <a:r>
              <a:rPr lang="en-US" sz="2000" dirty="0">
                <a:latin typeface="+mj-lt"/>
              </a:rPr>
              <a:t>Who are responsible for the attacks?</a:t>
            </a:r>
          </a:p>
          <a:p>
            <a:r>
              <a:rPr lang="en-US" sz="2000" dirty="0">
                <a:latin typeface="+mj-lt"/>
              </a:rPr>
              <a:t>How are terrorism activities spread across region?</a:t>
            </a:r>
          </a:p>
          <a:p>
            <a:r>
              <a:rPr lang="en-US" sz="2000" dirty="0">
                <a:latin typeface="+mj-lt"/>
              </a:rPr>
              <a:t>How does the global Trend look like?</a:t>
            </a:r>
          </a:p>
          <a:p>
            <a:r>
              <a:rPr lang="en-US" sz="2000" dirty="0">
                <a:latin typeface="+mj-lt"/>
              </a:rPr>
              <a:t>Do terrorism affect in development of countries?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77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3B31-28A7-0F43-A1CA-5B5482E0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1360655"/>
            <a:ext cx="10895106" cy="1325563"/>
          </a:xfrm>
        </p:spPr>
        <p:txBody>
          <a:bodyPr/>
          <a:lstStyle/>
          <a:p>
            <a:pPr algn="ctr"/>
            <a:r>
              <a:rPr lang="en-US" dirty="0"/>
              <a:t>Visualizations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AA32F-7A22-9548-A98A-7995CD6D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3987" y="2167129"/>
            <a:ext cx="4123509" cy="31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6A6-3AF2-4B4F-BB0B-6D4E5EEA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F062F-9322-B944-BC8F-D06C8502C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1" y="297950"/>
            <a:ext cx="11763910" cy="6400800"/>
          </a:xfrm>
        </p:spPr>
      </p:pic>
    </p:spTree>
    <p:extLst>
      <p:ext uri="{BB962C8B-B14F-4D97-AF65-F5344CB8AC3E}">
        <p14:creationId xmlns:p14="http://schemas.microsoft.com/office/powerpoint/2010/main" val="269135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4CC6-71AF-E14D-BDEE-25A945F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E75C5-E0CE-A94A-B2D2-57F810375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8" y="256854"/>
            <a:ext cx="11702265" cy="6308333"/>
          </a:xfrm>
        </p:spPr>
      </p:pic>
    </p:spTree>
    <p:extLst>
      <p:ext uri="{BB962C8B-B14F-4D97-AF65-F5344CB8AC3E}">
        <p14:creationId xmlns:p14="http://schemas.microsoft.com/office/powerpoint/2010/main" val="255070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BC52-049A-7A47-B2BC-C911848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1D35-9F24-E642-9FF2-153B5E5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C5399-91A4-B344-9E88-3546674E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" y="365760"/>
            <a:ext cx="11380609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1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3951-86C5-7C47-847E-B71755F0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DD2B-1AF3-D443-A299-9C03ED22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832337-14BF-474D-8FCD-25F4770E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11150"/>
            <a:ext cx="11458986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6618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371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Sabon Next LT</vt:lpstr>
      <vt:lpstr>Tahoma</vt:lpstr>
      <vt:lpstr>DappledVTI</vt:lpstr>
      <vt:lpstr>Global Terrorism Data Visualization</vt:lpstr>
      <vt:lpstr>Introduction</vt:lpstr>
      <vt:lpstr>PowerPoint Presentation</vt:lpstr>
      <vt:lpstr>Objective</vt:lpstr>
      <vt:lpstr>Visualizations 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 Data Visualization</dc:title>
  <dc:creator>Samhitha Upadhyaya</dc:creator>
  <cp:lastModifiedBy>Samhitha Upadhyaya</cp:lastModifiedBy>
  <cp:revision>6</cp:revision>
  <dcterms:created xsi:type="dcterms:W3CDTF">2021-11-23T02:30:01Z</dcterms:created>
  <dcterms:modified xsi:type="dcterms:W3CDTF">2021-12-12T23:58:04Z</dcterms:modified>
</cp:coreProperties>
</file>