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9EF4-9692-41BB-8E9A-118A0BBEACA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8EE4-15D4-403E-9CAB-C96301E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31" y="600891"/>
            <a:ext cx="10737669" cy="496389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Mobile App for text recognition</a:t>
            </a:r>
            <a:endParaRPr lang="en-US" sz="2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" y="1254034"/>
            <a:ext cx="10737669" cy="505532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1. Introduction</a:t>
            </a:r>
          </a:p>
          <a:p>
            <a:pPr algn="l"/>
            <a:r>
              <a:rPr lang="en-US" sz="1400" dirty="0" smtClean="0"/>
              <a:t>This is a mobile app to capture photo from camera and recognize text (English characters only) in the captured photo. The captured text is then saved into public cloud storage.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600" dirty="0" smtClean="0"/>
              <a:t>2. Technology Stack</a:t>
            </a:r>
          </a:p>
          <a:p>
            <a:pPr algn="l"/>
            <a:r>
              <a:rPr lang="en-US" sz="1400" dirty="0" smtClean="0"/>
              <a:t>Frontend: Java in Android Studio</a:t>
            </a:r>
          </a:p>
          <a:p>
            <a:pPr algn="l"/>
            <a:r>
              <a:rPr lang="en-US" sz="1400" dirty="0" smtClean="0"/>
              <a:t>Backend: </a:t>
            </a:r>
            <a:r>
              <a:rPr lang="en-US" sz="1400" dirty="0" err="1" smtClean="0"/>
              <a:t>Nodejs</a:t>
            </a:r>
            <a:r>
              <a:rPr lang="en-US" sz="1400" dirty="0" smtClean="0"/>
              <a:t> and Google Cloud (functions, Pub/Sub, Storage, Vision API)</a:t>
            </a:r>
          </a:p>
          <a:p>
            <a:pPr algn="l"/>
            <a:r>
              <a:rPr lang="en-US" sz="1400" dirty="0" smtClean="0"/>
              <a:t>Text Recognition: Firebase ML Kit for Android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600" dirty="0" smtClean="0"/>
              <a:t>3</a:t>
            </a:r>
            <a:r>
              <a:rPr lang="en-US" sz="1600" dirty="0" smtClean="0"/>
              <a:t>. Source Codes Repository</a:t>
            </a:r>
          </a:p>
          <a:p>
            <a:pPr algn="l"/>
            <a:r>
              <a:rPr lang="en-US" sz="1400" dirty="0" smtClean="0"/>
              <a:t>Frontend is  </a:t>
            </a:r>
            <a:r>
              <a:rPr lang="en-US" sz="1400" dirty="0"/>
              <a:t>https://</a:t>
            </a:r>
            <a:r>
              <a:rPr lang="en-US" sz="1400" dirty="0" smtClean="0"/>
              <a:t>github.com/samhkwest/mycrapp</a:t>
            </a:r>
            <a:endParaRPr lang="en-US" sz="1400" dirty="0"/>
          </a:p>
          <a:p>
            <a:pPr algn="l"/>
            <a:r>
              <a:rPr lang="en-US" sz="1400" dirty="0" smtClean="0"/>
              <a:t>Backend is https</a:t>
            </a:r>
            <a:r>
              <a:rPr lang="en-US" sz="1400" dirty="0"/>
              <a:t>://github.com/samhkwest/ocr</a:t>
            </a:r>
            <a:endParaRPr lang="en-US" sz="14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31" y="600891"/>
            <a:ext cx="10737669" cy="496389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Mobile App for text recognition</a:t>
            </a:r>
            <a:endParaRPr lang="en-US" sz="2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2" y="1254034"/>
            <a:ext cx="10553184" cy="4882071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4. Data Flow</a:t>
            </a:r>
          </a:p>
          <a:p>
            <a:pPr algn="l"/>
            <a:r>
              <a:rPr lang="en-US" sz="1400" dirty="0" smtClean="0"/>
              <a:t>The data flow of this text recognition platform is illustrated as below:</a:t>
            </a:r>
          </a:p>
        </p:txBody>
      </p:sp>
      <p:pic>
        <p:nvPicPr>
          <p:cNvPr id="70" name="Picture 69" descr="Smartphone Mobile Phone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9" y="2379758"/>
            <a:ext cx="541421" cy="108284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75" y="2536791"/>
            <a:ext cx="1337618" cy="7071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11" y="3776856"/>
            <a:ext cx="1912327" cy="9350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0" y="2393173"/>
            <a:ext cx="305552" cy="30555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99" y="5257295"/>
            <a:ext cx="1112540" cy="739721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701845" y="6039853"/>
            <a:ext cx="85674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08" y="2568510"/>
            <a:ext cx="1171460" cy="62966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04" y="5080542"/>
            <a:ext cx="958918" cy="8982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26" y="2491024"/>
            <a:ext cx="1337618" cy="707154"/>
          </a:xfrm>
          <a:prstGeom prst="rect">
            <a:avLst/>
          </a:prstGeom>
        </p:spPr>
      </p:pic>
      <p:sp>
        <p:nvSpPr>
          <p:cNvPr id="88" name="Right Arrow 87"/>
          <p:cNvSpPr/>
          <p:nvPr/>
        </p:nvSpPr>
        <p:spPr>
          <a:xfrm>
            <a:off x="7049178" y="2670859"/>
            <a:ext cx="1848607" cy="15675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78" y="2350286"/>
            <a:ext cx="305552" cy="30555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570542" y="2960890"/>
            <a:ext cx="136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Captured image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056301" y="2921179"/>
            <a:ext cx="181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 of recognized text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509588" y="5067521"/>
            <a:ext cx="124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Extracted text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082865" y="2517830"/>
            <a:ext cx="13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Captured Image Bucket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8897786" y="3287315"/>
            <a:ext cx="13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Processed Image Bucket</a:t>
            </a:r>
            <a:endParaRPr lang="en-US" sz="1400" dirty="0"/>
          </a:p>
        </p:txBody>
      </p:sp>
      <p:sp>
        <p:nvSpPr>
          <p:cNvPr id="95" name="Decagon 94"/>
          <p:cNvSpPr/>
          <p:nvPr/>
        </p:nvSpPr>
        <p:spPr>
          <a:xfrm>
            <a:off x="2046519" y="3308378"/>
            <a:ext cx="329873" cy="297365"/>
          </a:xfrm>
          <a:prstGeom prst="dec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Decagon 95"/>
          <p:cNvSpPr/>
          <p:nvPr/>
        </p:nvSpPr>
        <p:spPr>
          <a:xfrm>
            <a:off x="2770980" y="3979751"/>
            <a:ext cx="394251" cy="314830"/>
          </a:xfrm>
          <a:prstGeom prst="dec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Decagon 96"/>
          <p:cNvSpPr/>
          <p:nvPr/>
        </p:nvSpPr>
        <p:spPr>
          <a:xfrm>
            <a:off x="4955222" y="4606221"/>
            <a:ext cx="354193" cy="307411"/>
          </a:xfrm>
          <a:prstGeom prst="dec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Decagon 98"/>
          <p:cNvSpPr/>
          <p:nvPr/>
        </p:nvSpPr>
        <p:spPr>
          <a:xfrm>
            <a:off x="7359025" y="2029944"/>
            <a:ext cx="354193" cy="292494"/>
          </a:xfrm>
          <a:prstGeom prst="dec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00" name="Decagon 99"/>
          <p:cNvSpPr/>
          <p:nvPr/>
        </p:nvSpPr>
        <p:spPr>
          <a:xfrm>
            <a:off x="5939446" y="3951114"/>
            <a:ext cx="354193" cy="276017"/>
          </a:xfrm>
          <a:prstGeom prst="dec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1570542" y="2779440"/>
            <a:ext cx="1399564" cy="1814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3511167" y="3262906"/>
            <a:ext cx="219412" cy="54762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>
            <a:off x="3511167" y="4684561"/>
            <a:ext cx="219412" cy="5155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307793" y="5375298"/>
            <a:ext cx="1536243" cy="2202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own Arrow 105"/>
          <p:cNvSpPr/>
          <p:nvPr/>
        </p:nvSpPr>
        <p:spPr>
          <a:xfrm flipH="1" flipV="1">
            <a:off x="6368489" y="3211765"/>
            <a:ext cx="231771" cy="189161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852311" y="3616021"/>
            <a:ext cx="151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Cloud Function A</a:t>
            </a:r>
            <a:endParaRPr 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707504" y="2194397"/>
            <a:ext cx="151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Cloud Function 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288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31" y="600891"/>
            <a:ext cx="10737669" cy="496389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Mobile App for text recognition</a:t>
            </a:r>
            <a:endParaRPr lang="en-US" sz="2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" y="1254034"/>
            <a:ext cx="10737669" cy="505532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4. Data Flow (Cont’d)</a:t>
            </a:r>
          </a:p>
          <a:p>
            <a:pPr algn="l"/>
            <a:r>
              <a:rPr lang="en-US" sz="1400" dirty="0" smtClean="0"/>
              <a:t>The data flow consists of following steps: </a:t>
            </a:r>
          </a:p>
          <a:p>
            <a:pPr marL="342900" indent="-342900" algn="l">
              <a:buAutoNum type="arabicParenR"/>
            </a:pPr>
            <a:r>
              <a:rPr lang="en-US" sz="1400" dirty="0"/>
              <a:t>The mobile app sends a image file </a:t>
            </a:r>
            <a:r>
              <a:rPr lang="en-US" sz="1400" dirty="0" smtClean="0"/>
              <a:t>captured from </a:t>
            </a:r>
            <a:r>
              <a:rPr lang="en-US" sz="1400" dirty="0"/>
              <a:t>camera to Captured Image Bucket.</a:t>
            </a:r>
          </a:p>
          <a:p>
            <a:pPr marL="342900" indent="-342900" algn="l">
              <a:buAutoNum type="arabicParenR"/>
            </a:pPr>
            <a:r>
              <a:rPr lang="en-US" sz="1400" dirty="0"/>
              <a:t>The Cloud Function A is triggered to call the Vision API to extract the </a:t>
            </a:r>
            <a:r>
              <a:rPr lang="en-US" sz="1400" dirty="0" smtClean="0"/>
              <a:t>text.</a:t>
            </a:r>
            <a:endParaRPr lang="en-US" sz="1400" dirty="0"/>
          </a:p>
          <a:p>
            <a:pPr marL="342900" indent="-342900" algn="l">
              <a:buAutoNum type="arabicParenR"/>
            </a:pPr>
            <a:r>
              <a:rPr lang="en-US" sz="1400" dirty="0"/>
              <a:t>The extracted text is sent to a </a:t>
            </a:r>
            <a:r>
              <a:rPr lang="en-US" sz="1400" dirty="0" smtClean="0"/>
              <a:t>result.</a:t>
            </a:r>
            <a:endParaRPr lang="en-US" sz="1400" dirty="0"/>
          </a:p>
          <a:p>
            <a:pPr marL="342900" indent="-342900" algn="l">
              <a:buAutoNum type="arabicParenR"/>
            </a:pPr>
            <a:r>
              <a:rPr lang="en-US" sz="1400" dirty="0" smtClean="0"/>
              <a:t>The </a:t>
            </a:r>
            <a:r>
              <a:rPr lang="en-US" sz="1400" dirty="0"/>
              <a:t>Cloud Function B saves the extracted text from the result queue to a text </a:t>
            </a:r>
            <a:r>
              <a:rPr lang="en-US" sz="1400" dirty="0" smtClean="0"/>
              <a:t>file.</a:t>
            </a:r>
            <a:endParaRPr lang="en-US" sz="1400" dirty="0"/>
          </a:p>
          <a:p>
            <a:pPr marL="342900" indent="-342900" algn="l">
              <a:buAutoNum type="arabicParenR"/>
            </a:pPr>
            <a:r>
              <a:rPr lang="en-US" sz="1400" dirty="0"/>
              <a:t>The result </a:t>
            </a:r>
            <a:r>
              <a:rPr lang="en-US" sz="1400" dirty="0" smtClean="0"/>
              <a:t>file </a:t>
            </a:r>
            <a:r>
              <a:rPr lang="en-US" sz="1400" dirty="0"/>
              <a:t>is </a:t>
            </a:r>
            <a:r>
              <a:rPr lang="en-US" sz="1400" dirty="0" smtClean="0"/>
              <a:t>sent to the Processed </a:t>
            </a:r>
            <a:r>
              <a:rPr lang="en-US" sz="1400" dirty="0"/>
              <a:t>Image Bucket</a:t>
            </a:r>
            <a:r>
              <a:rPr lang="en-US" sz="1400" dirty="0" smtClean="0"/>
              <a:t>.</a:t>
            </a:r>
          </a:p>
          <a:p>
            <a:pPr marL="342900" indent="-342900" algn="l">
              <a:buAutoNum type="arabicParenR"/>
            </a:pPr>
            <a:endParaRPr lang="en-US" sz="1400" dirty="0"/>
          </a:p>
          <a:p>
            <a:pPr algn="l"/>
            <a:r>
              <a:rPr lang="en-US" sz="1600" dirty="0" smtClean="0"/>
              <a:t>5.  </a:t>
            </a:r>
            <a:r>
              <a:rPr lang="en-US" sz="1600" dirty="0"/>
              <a:t>Frontend &amp; Backend</a:t>
            </a:r>
          </a:p>
          <a:p>
            <a:pPr algn="l"/>
            <a:r>
              <a:rPr lang="en-US" sz="1400" dirty="0"/>
              <a:t>The UI of the mobile app is as below: </a:t>
            </a:r>
          </a:p>
          <a:p>
            <a:pPr algn="l"/>
            <a:endParaRPr lang="en-US" sz="1400" dirty="0" smtClean="0"/>
          </a:p>
          <a:p>
            <a:pPr algn="l"/>
            <a:endParaRPr lang="en-US" sz="1400" i="1" dirty="0"/>
          </a:p>
          <a:p>
            <a:pPr algn="l"/>
            <a:endParaRPr lang="en-US" sz="1400" i="1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4" y="4569598"/>
            <a:ext cx="630032" cy="12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31" y="600891"/>
            <a:ext cx="10737669" cy="496389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Mobile App for text recognition</a:t>
            </a:r>
            <a:endParaRPr lang="en-US" sz="2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" y="1254034"/>
            <a:ext cx="10737669" cy="505532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5.  Frontend &amp; Backend</a:t>
            </a:r>
          </a:p>
          <a:p>
            <a:pPr algn="l"/>
            <a:r>
              <a:rPr lang="en-US" sz="1400" dirty="0" smtClean="0"/>
              <a:t>The Backend in google cloud platform is as below: </a:t>
            </a:r>
          </a:p>
          <a:p>
            <a:pPr algn="l"/>
            <a:r>
              <a:rPr lang="en-US" sz="1400" dirty="0" smtClean="0"/>
              <a:t>a) Bucket for captured image:</a:t>
            </a:r>
          </a:p>
          <a:p>
            <a:pPr algn="l"/>
            <a:endParaRPr lang="en-US" sz="1400" i="1" dirty="0"/>
          </a:p>
          <a:p>
            <a:pPr algn="l"/>
            <a:endParaRPr lang="en-US" sz="1400" i="1" dirty="0"/>
          </a:p>
          <a:p>
            <a:pPr algn="l"/>
            <a:endParaRPr lang="en-US" dirty="0" smtClean="0"/>
          </a:p>
          <a:p>
            <a:pPr algn="l"/>
            <a:r>
              <a:rPr lang="en-US" sz="1400" dirty="0" smtClean="0"/>
              <a:t>b) Bucket for result file (recognized text):</a:t>
            </a:r>
          </a:p>
          <a:p>
            <a:pPr algn="l"/>
            <a:endParaRPr lang="en-US" sz="1400" dirty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endParaRPr lang="en-US" sz="1400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5" y="2277495"/>
            <a:ext cx="2050869" cy="940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05" y="3637458"/>
            <a:ext cx="1702190" cy="9715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331" y="4658993"/>
            <a:ext cx="4957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c) </a:t>
            </a:r>
            <a:r>
              <a:rPr lang="en-US" sz="1400" dirty="0"/>
              <a:t>C</a:t>
            </a:r>
            <a:r>
              <a:rPr lang="en-US" sz="1400" dirty="0" smtClean="0"/>
              <a:t>loud Functions (to trigger text recognition and save result file)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" y="5016760"/>
            <a:ext cx="2568746" cy="1369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798" y="3637458"/>
            <a:ext cx="1746121" cy="102158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25634" y="3997234"/>
            <a:ext cx="2748224" cy="242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3403" y="3722061"/>
            <a:ext cx="2670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 file in Google Cloud Console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62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298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Mobile App for text recognition</vt:lpstr>
      <vt:lpstr>Mobile App for text recognition</vt:lpstr>
      <vt:lpstr>Mobile App for text recognition</vt:lpstr>
      <vt:lpstr>Mobile App for text recognition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for text recognition</dc:title>
  <dc:creator>Kwok Tai Ng</dc:creator>
  <cp:lastModifiedBy>Kwok Tai Ng</cp:lastModifiedBy>
  <cp:revision>44</cp:revision>
  <dcterms:created xsi:type="dcterms:W3CDTF">2020-06-22T13:30:44Z</dcterms:created>
  <dcterms:modified xsi:type="dcterms:W3CDTF">2020-06-24T02:03:16Z</dcterms:modified>
</cp:coreProperties>
</file>